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56" r:id="rId6"/>
    <p:sldId id="257" r:id="rId7"/>
    <p:sldId id="258" r:id="rId8"/>
    <p:sldId id="259" r:id="rId9"/>
    <p:sldId id="260" r:id="rId10"/>
    <p:sldId id="263"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9466-6FD7-4AA8-A5AB-D50DE7AA3E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C5B8E-A907-4F11-BD3E-13829D9CE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CA9A53-1187-4F6A-8506-DF3AA034BD71}"/>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5" name="Footer Placeholder 4">
            <a:extLst>
              <a:ext uri="{FF2B5EF4-FFF2-40B4-BE49-F238E27FC236}">
                <a16:creationId xmlns:a16="http://schemas.microsoft.com/office/drawing/2014/main" id="{002F59A4-2646-4DC3-B8DE-23F278F68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B342F-7E72-41C5-BE9C-7A3DC5420519}"/>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1997268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6E0-FD25-47BB-B0A6-EBADD79090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AEC3D2-595E-482E-B2B9-EF3262CE19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98A05-80F6-499E-96E0-9F53A63584F1}"/>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5" name="Footer Placeholder 4">
            <a:extLst>
              <a:ext uri="{FF2B5EF4-FFF2-40B4-BE49-F238E27FC236}">
                <a16:creationId xmlns:a16="http://schemas.microsoft.com/office/drawing/2014/main" id="{15B2B7F1-7FE5-4821-863C-841B069B3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E0E56-B723-4C4F-8B72-21E276C9A3AE}"/>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24137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6FFA5F-97FE-4437-83D2-9C36CCC8B1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72EAAE-D654-4DAA-940E-8934185D28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59EDF-9BCC-4D8E-A042-DE5281132135}"/>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5" name="Footer Placeholder 4">
            <a:extLst>
              <a:ext uri="{FF2B5EF4-FFF2-40B4-BE49-F238E27FC236}">
                <a16:creationId xmlns:a16="http://schemas.microsoft.com/office/drawing/2014/main" id="{DE889A5C-BB22-4BB3-9911-74B9208B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67377-8F2D-4FF7-A2CE-3D75E384259D}"/>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378523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BE62-CE5A-47C3-84E6-03849959B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5C77F5-DF70-4776-9614-BCF6C69155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663A2-F703-4B46-8597-176408CB519A}"/>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5" name="Footer Placeholder 4">
            <a:extLst>
              <a:ext uri="{FF2B5EF4-FFF2-40B4-BE49-F238E27FC236}">
                <a16:creationId xmlns:a16="http://schemas.microsoft.com/office/drawing/2014/main" id="{6E8D5B87-44DF-4F96-876F-3D39E091D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CC8B9-00C4-474E-9EF8-913A559D9228}"/>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2745638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A3D9-3A2F-4C84-A5D5-E9041290C1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547276-694C-4779-B198-44C4888FF7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1DC93E-1F51-44F8-9E5F-412A790CE264}"/>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5" name="Footer Placeholder 4">
            <a:extLst>
              <a:ext uri="{FF2B5EF4-FFF2-40B4-BE49-F238E27FC236}">
                <a16:creationId xmlns:a16="http://schemas.microsoft.com/office/drawing/2014/main" id="{D569429E-CFCE-4247-AB60-2A2CB779F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68B43-8CC8-4AFA-B7A0-0C14B121D587}"/>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411662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318A-A408-4A74-A9F8-E9267A45B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0CB97E-D454-4DB3-8BC8-0D84F32036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A0043-A84F-4CA5-8DCA-3F36C22365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46246-9361-49BA-AA7A-017F63390FF4}"/>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6" name="Footer Placeholder 5">
            <a:extLst>
              <a:ext uri="{FF2B5EF4-FFF2-40B4-BE49-F238E27FC236}">
                <a16:creationId xmlns:a16="http://schemas.microsoft.com/office/drawing/2014/main" id="{9D4B5A14-D2D0-420D-BC9A-30122E358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7D509-A611-413C-8A92-C630E99AAEB6}"/>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181874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49E8-E68B-45CB-8F2C-7E0889B08B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6ECDBD-897E-4BA0-B90D-C1BC26C9B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4A2B6D-72BA-493C-BD57-89ADB7D70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2F4FB1-3185-44FF-BC28-3C7FCEDC2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EFB03-6B97-46A4-BB4C-44590AAED9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B76446-C858-47D7-BD7B-52896D2B7937}"/>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8" name="Footer Placeholder 7">
            <a:extLst>
              <a:ext uri="{FF2B5EF4-FFF2-40B4-BE49-F238E27FC236}">
                <a16:creationId xmlns:a16="http://schemas.microsoft.com/office/drawing/2014/main" id="{5F173D53-79EF-4A9C-97F2-6461804C42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46AF8D-C21D-444E-9F5F-77AA07AAE7A9}"/>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24890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DA1E-A732-464A-91C2-79D7EE634B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EF79E4-2386-4625-A849-381F59E5E78C}"/>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4" name="Footer Placeholder 3">
            <a:extLst>
              <a:ext uri="{FF2B5EF4-FFF2-40B4-BE49-F238E27FC236}">
                <a16:creationId xmlns:a16="http://schemas.microsoft.com/office/drawing/2014/main" id="{39804F09-B812-4E27-BEB2-06CFEB7632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4C5230-60B9-4F68-90C3-0D441249D7CF}"/>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32696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A5246-72E4-4697-916F-24C569C2240B}"/>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3" name="Footer Placeholder 2">
            <a:extLst>
              <a:ext uri="{FF2B5EF4-FFF2-40B4-BE49-F238E27FC236}">
                <a16:creationId xmlns:a16="http://schemas.microsoft.com/office/drawing/2014/main" id="{31AC4D71-C02C-4DB5-9630-5FDD3E2D33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16E642-7FF8-4EFA-86C3-25B1054174E9}"/>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77089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91B5-D36E-47C2-8167-4A60BB444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8982C1-EA04-4B27-926F-94F427290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53C5F-6D7C-4822-AD47-CCF521D49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B535B-37C7-46B1-893B-5756D89F8117}"/>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6" name="Footer Placeholder 5">
            <a:extLst>
              <a:ext uri="{FF2B5EF4-FFF2-40B4-BE49-F238E27FC236}">
                <a16:creationId xmlns:a16="http://schemas.microsoft.com/office/drawing/2014/main" id="{5DE57D28-4BD8-4E46-B4A4-697A54525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10213-BD99-47AD-8E28-1E0F580A013A}"/>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228250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2DA7-932F-4D22-9B2E-563D99F67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1A7441-4B60-48B2-891B-38FB00171A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EDC19-8FF6-4599-9A76-1D95032B0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1952F-1030-461F-9066-0E07BA49EE31}"/>
              </a:ext>
            </a:extLst>
          </p:cNvPr>
          <p:cNvSpPr>
            <a:spLocks noGrp="1"/>
          </p:cNvSpPr>
          <p:nvPr>
            <p:ph type="dt" sz="half" idx="10"/>
          </p:nvPr>
        </p:nvSpPr>
        <p:spPr/>
        <p:txBody>
          <a:bodyPr/>
          <a:lstStyle/>
          <a:p>
            <a:fld id="{06D7AF0F-3904-4E0F-8279-449C4C276C12}" type="datetimeFigureOut">
              <a:rPr lang="en-US" smtClean="0"/>
              <a:t>9/13/2020</a:t>
            </a:fld>
            <a:endParaRPr lang="en-US"/>
          </a:p>
        </p:txBody>
      </p:sp>
      <p:sp>
        <p:nvSpPr>
          <p:cNvPr id="6" name="Footer Placeholder 5">
            <a:extLst>
              <a:ext uri="{FF2B5EF4-FFF2-40B4-BE49-F238E27FC236}">
                <a16:creationId xmlns:a16="http://schemas.microsoft.com/office/drawing/2014/main" id="{F697252F-0BFD-4A89-ACF8-C8E1FB533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6526F-2B07-4A4E-A7F2-85D04E9549EC}"/>
              </a:ext>
            </a:extLst>
          </p:cNvPr>
          <p:cNvSpPr>
            <a:spLocks noGrp="1"/>
          </p:cNvSpPr>
          <p:nvPr>
            <p:ph type="sldNum" sz="quarter" idx="12"/>
          </p:nvPr>
        </p:nvSpPr>
        <p:spPr/>
        <p:txBody>
          <a:bodyPr/>
          <a:lstStyle/>
          <a:p>
            <a:fld id="{E193195F-2197-4A68-A1F4-251AE72BB770}" type="slidenum">
              <a:rPr lang="en-US" smtClean="0"/>
              <a:t>‹#›</a:t>
            </a:fld>
            <a:endParaRPr lang="en-US"/>
          </a:p>
        </p:txBody>
      </p:sp>
    </p:spTree>
    <p:extLst>
      <p:ext uri="{BB962C8B-B14F-4D97-AF65-F5344CB8AC3E}">
        <p14:creationId xmlns:p14="http://schemas.microsoft.com/office/powerpoint/2010/main" val="149513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76D9C-52FF-47FF-BC36-658F204255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38F27C-A483-41D7-ADD2-CEE265F42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F54FF-C6E0-4969-A9E1-D2ED3DBFC3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7AF0F-3904-4E0F-8279-449C4C276C12}" type="datetimeFigureOut">
              <a:rPr lang="en-US" smtClean="0"/>
              <a:t>9/13/2020</a:t>
            </a:fld>
            <a:endParaRPr lang="en-US"/>
          </a:p>
        </p:txBody>
      </p:sp>
      <p:sp>
        <p:nvSpPr>
          <p:cNvPr id="5" name="Footer Placeholder 4">
            <a:extLst>
              <a:ext uri="{FF2B5EF4-FFF2-40B4-BE49-F238E27FC236}">
                <a16:creationId xmlns:a16="http://schemas.microsoft.com/office/drawing/2014/main" id="{1F9E2209-D77D-4C81-936C-0093C782F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94F588-4922-4CA3-ABA6-0773A7D3F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3195F-2197-4A68-A1F4-251AE72BB770}" type="slidenum">
              <a:rPr lang="en-US" smtClean="0"/>
              <a:t>‹#›</a:t>
            </a:fld>
            <a:endParaRPr lang="en-US"/>
          </a:p>
        </p:txBody>
      </p:sp>
    </p:spTree>
    <p:extLst>
      <p:ext uri="{BB962C8B-B14F-4D97-AF65-F5344CB8AC3E}">
        <p14:creationId xmlns:p14="http://schemas.microsoft.com/office/powerpoint/2010/main" val="364166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63B-3DF8-4E44-8F1E-487440CF9DF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Screen</a:t>
            </a:r>
            <a:r>
              <a:rPr lang="en-US" dirty="0"/>
              <a:t> Sketches</a:t>
            </a:r>
          </a:p>
        </p:txBody>
      </p:sp>
      <p:sp>
        <p:nvSpPr>
          <p:cNvPr id="3" name="Subtitle 2">
            <a:extLst>
              <a:ext uri="{FF2B5EF4-FFF2-40B4-BE49-F238E27FC236}">
                <a16:creationId xmlns:a16="http://schemas.microsoft.com/office/drawing/2014/main" id="{FB58048A-505F-4590-9AD1-66B42DC667A0}"/>
              </a:ext>
            </a:extLst>
          </p:cNvPr>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KK_09</a:t>
            </a:r>
          </a:p>
          <a:p>
            <a:r>
              <a:rPr lang="en-US" dirty="0">
                <a:latin typeface="Times New Roman" panose="02020603050405020304" pitchFamily="18" charset="0"/>
                <a:cs typeface="Times New Roman" panose="02020603050405020304" pitchFamily="18" charset="0"/>
              </a:rPr>
              <a:t>Brady Synstelien, Ricky Abdullah, Richard Gonzalez, and Jack Kinser</a:t>
            </a:r>
          </a:p>
          <a:p>
            <a:r>
              <a:rPr lang="en-US" b="1" dirty="0">
                <a:latin typeface="Times New Roman" panose="02020603050405020304" pitchFamily="18" charset="0"/>
                <a:cs typeface="Times New Roman" panose="02020603050405020304" pitchFamily="18" charset="0"/>
              </a:rPr>
              <a:t>SportsLeague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2B701E-0D9C-4693-A697-83340A52874E}"/>
              </a:ext>
            </a:extLst>
          </p:cNvPr>
          <p:cNvPicPr>
            <a:picLocks noChangeAspect="1"/>
          </p:cNvPicPr>
          <p:nvPr/>
        </p:nvPicPr>
        <p:blipFill>
          <a:blip r:embed="rId2"/>
          <a:stretch>
            <a:fillRect/>
          </a:stretch>
        </p:blipFill>
        <p:spPr>
          <a:xfrm>
            <a:off x="3700462" y="395287"/>
            <a:ext cx="4791075" cy="6067425"/>
          </a:xfrm>
          <a:prstGeom prst="rect">
            <a:avLst/>
          </a:prstGeom>
        </p:spPr>
      </p:pic>
    </p:spTree>
    <p:extLst>
      <p:ext uri="{BB962C8B-B14F-4D97-AF65-F5344CB8AC3E}">
        <p14:creationId xmlns:p14="http://schemas.microsoft.com/office/powerpoint/2010/main" val="180324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6864E-FF2C-4018-BAA8-2D3F1C1D2439}"/>
              </a:ext>
            </a:extLst>
          </p:cNvPr>
          <p:cNvPicPr>
            <a:picLocks noChangeAspect="1"/>
          </p:cNvPicPr>
          <p:nvPr/>
        </p:nvPicPr>
        <p:blipFill>
          <a:blip r:embed="rId2"/>
          <a:stretch>
            <a:fillRect/>
          </a:stretch>
        </p:blipFill>
        <p:spPr>
          <a:xfrm>
            <a:off x="2257795" y="317034"/>
            <a:ext cx="7676409" cy="4645970"/>
          </a:xfrm>
          <a:prstGeom prst="rect">
            <a:avLst/>
          </a:prstGeom>
        </p:spPr>
      </p:pic>
      <p:pic>
        <p:nvPicPr>
          <p:cNvPr id="6" name="Picture 5">
            <a:extLst>
              <a:ext uri="{FF2B5EF4-FFF2-40B4-BE49-F238E27FC236}">
                <a16:creationId xmlns:a16="http://schemas.microsoft.com/office/drawing/2014/main" id="{E1DE904F-41D2-4D1F-8A6E-DCCB3D111799}"/>
              </a:ext>
            </a:extLst>
          </p:cNvPr>
          <p:cNvPicPr>
            <a:picLocks noChangeAspect="1"/>
          </p:cNvPicPr>
          <p:nvPr/>
        </p:nvPicPr>
        <p:blipFill>
          <a:blip r:embed="rId3"/>
          <a:stretch>
            <a:fillRect/>
          </a:stretch>
        </p:blipFill>
        <p:spPr>
          <a:xfrm>
            <a:off x="2257795" y="4998137"/>
            <a:ext cx="4530055" cy="1859863"/>
          </a:xfrm>
          <a:prstGeom prst="rect">
            <a:avLst/>
          </a:prstGeom>
        </p:spPr>
      </p:pic>
    </p:spTree>
    <p:extLst>
      <p:ext uri="{BB962C8B-B14F-4D97-AF65-F5344CB8AC3E}">
        <p14:creationId xmlns:p14="http://schemas.microsoft.com/office/powerpoint/2010/main" val="195090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1C4650-41E8-4AC7-9E78-8F604B3C0D66}"/>
              </a:ext>
            </a:extLst>
          </p:cNvPr>
          <p:cNvPicPr>
            <a:picLocks noChangeAspect="1"/>
          </p:cNvPicPr>
          <p:nvPr/>
        </p:nvPicPr>
        <p:blipFill>
          <a:blip r:embed="rId2"/>
          <a:stretch>
            <a:fillRect/>
          </a:stretch>
        </p:blipFill>
        <p:spPr>
          <a:xfrm>
            <a:off x="2690812" y="570975"/>
            <a:ext cx="6810375" cy="4457700"/>
          </a:xfrm>
          <a:prstGeom prst="rect">
            <a:avLst/>
          </a:prstGeom>
        </p:spPr>
      </p:pic>
      <p:pic>
        <p:nvPicPr>
          <p:cNvPr id="5" name="Picture 4">
            <a:extLst>
              <a:ext uri="{FF2B5EF4-FFF2-40B4-BE49-F238E27FC236}">
                <a16:creationId xmlns:a16="http://schemas.microsoft.com/office/drawing/2014/main" id="{EE935D5E-5B9A-4A5E-8294-AFC9D431C3B2}"/>
              </a:ext>
            </a:extLst>
          </p:cNvPr>
          <p:cNvPicPr>
            <a:picLocks noChangeAspect="1"/>
          </p:cNvPicPr>
          <p:nvPr/>
        </p:nvPicPr>
        <p:blipFill rotWithShape="1">
          <a:blip r:embed="rId3"/>
          <a:srcRect r="33587"/>
          <a:stretch/>
        </p:blipFill>
        <p:spPr>
          <a:xfrm>
            <a:off x="2690812" y="5028675"/>
            <a:ext cx="2996924" cy="1746335"/>
          </a:xfrm>
          <a:prstGeom prst="rect">
            <a:avLst/>
          </a:prstGeom>
        </p:spPr>
      </p:pic>
    </p:spTree>
    <p:extLst>
      <p:ext uri="{BB962C8B-B14F-4D97-AF65-F5344CB8AC3E}">
        <p14:creationId xmlns:p14="http://schemas.microsoft.com/office/powerpoint/2010/main" val="327258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6314-7144-4670-A3A3-5CF05E589935}"/>
              </a:ext>
            </a:extLst>
          </p:cNvPr>
          <p:cNvSpPr>
            <a:spLocks noGrp="1"/>
          </p:cNvSpPr>
          <p:nvPr>
            <p:ph type="title"/>
          </p:nvPr>
        </p:nvSpPr>
        <p:spPr>
          <a:xfrm>
            <a:off x="838200" y="241006"/>
            <a:ext cx="10515600" cy="950328"/>
          </a:xfrm>
        </p:spPr>
        <p:txBody>
          <a:bodyPr>
            <a:normAutofit/>
          </a:bodyPr>
          <a:lstStyle/>
          <a:p>
            <a:r>
              <a:rPr lang="en-US" sz="2800" b="1" dirty="0">
                <a:latin typeface="Times New Roman" panose="02020603050405020304" pitchFamily="18" charset="0"/>
                <a:cs typeface="Times New Roman" panose="02020603050405020304" pitchFamily="18" charset="0"/>
              </a:rPr>
              <a:t>List of Requirements:</a:t>
            </a:r>
          </a:p>
        </p:txBody>
      </p:sp>
      <p:sp>
        <p:nvSpPr>
          <p:cNvPr id="3" name="Content Placeholder 2">
            <a:extLst>
              <a:ext uri="{FF2B5EF4-FFF2-40B4-BE49-F238E27FC236}">
                <a16:creationId xmlns:a16="http://schemas.microsoft.com/office/drawing/2014/main" id="{3E3B8F9A-7D3B-4200-A62E-2B2DE7B4E257}"/>
              </a:ext>
            </a:extLst>
          </p:cNvPr>
          <p:cNvSpPr>
            <a:spLocks noGrp="1"/>
          </p:cNvSpPr>
          <p:nvPr>
            <p:ph idx="1"/>
          </p:nvPr>
        </p:nvSpPr>
        <p:spPr>
          <a:xfrm>
            <a:off x="1062790" y="1191334"/>
            <a:ext cx="4407568" cy="5020762"/>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Functional</a:t>
            </a:r>
          </a:p>
          <a:p>
            <a:pPr lvl="1"/>
            <a:r>
              <a:rPr lang="en-US" sz="1800" dirty="0">
                <a:latin typeface="Times New Roman" panose="02020603050405020304" pitchFamily="18" charset="0"/>
                <a:cs typeface="Times New Roman" panose="02020603050405020304" pitchFamily="18" charset="0"/>
              </a:rPr>
              <a:t>Actor 1 – </a:t>
            </a:r>
            <a:r>
              <a:rPr lang="en-US" sz="1800" dirty="0" err="1">
                <a:latin typeface="Times New Roman" panose="02020603050405020304" pitchFamily="18" charset="0"/>
                <a:cs typeface="Times New Roman" panose="02020603050405020304" pitchFamily="18" charset="0"/>
              </a:rPr>
              <a:t>Nittin</a:t>
            </a:r>
            <a:r>
              <a:rPr lang="en-US" sz="1800" dirty="0">
                <a:latin typeface="Times New Roman" panose="02020603050405020304" pitchFamily="18" charset="0"/>
                <a:cs typeface="Times New Roman" panose="02020603050405020304" pitchFamily="18" charset="0"/>
              </a:rPr>
              <a:t> Smith</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23 years old</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Tech savvy</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Novice Gamble</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Full access to SportsLeague features</a:t>
            </a:r>
          </a:p>
          <a:p>
            <a:pPr lvl="1"/>
            <a:r>
              <a:rPr lang="en-US" sz="1800" dirty="0">
                <a:latin typeface="Times New Roman" panose="02020603050405020304" pitchFamily="18" charset="0"/>
                <a:cs typeface="Times New Roman" panose="02020603050405020304" pitchFamily="18" charset="0"/>
              </a:rPr>
              <a:t>Actor 2 – James Abdullah</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45 years old</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Moderate tech skills</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Frequent Gambler</a:t>
            </a:r>
          </a:p>
          <a:p>
            <a:pPr marL="1257300" lvl="2" indent="-342900">
              <a:buFont typeface="+mj-lt"/>
              <a:buAutoNum type="alphaLcParenR"/>
            </a:pPr>
            <a:r>
              <a:rPr lang="en-US" sz="1400">
                <a:latin typeface="Times New Roman" panose="02020603050405020304" pitchFamily="18" charset="0"/>
                <a:cs typeface="Times New Roman" panose="02020603050405020304" pitchFamily="18" charset="0"/>
              </a:rPr>
              <a:t>Full </a:t>
            </a:r>
            <a:r>
              <a:rPr lang="en-US" sz="1400" dirty="0">
                <a:latin typeface="Times New Roman" panose="02020603050405020304" pitchFamily="18" charset="0"/>
                <a:cs typeface="Times New Roman" panose="02020603050405020304" pitchFamily="18" charset="0"/>
              </a:rPr>
              <a:t>a</a:t>
            </a:r>
            <a:r>
              <a:rPr lang="en-US" sz="1400">
                <a:latin typeface="Times New Roman" panose="02020603050405020304" pitchFamily="18" charset="0"/>
                <a:cs typeface="Times New Roman" panose="02020603050405020304" pitchFamily="18" charset="0"/>
              </a:rPr>
              <a:t>ccess </a:t>
            </a:r>
            <a:r>
              <a:rPr lang="en-US" sz="1400" dirty="0">
                <a:latin typeface="Times New Roman" panose="02020603050405020304" pitchFamily="18" charset="0"/>
                <a:cs typeface="Times New Roman" panose="02020603050405020304" pitchFamily="18" charset="0"/>
              </a:rPr>
              <a:t>to SportsLeague features</a:t>
            </a:r>
          </a:p>
          <a:p>
            <a:pPr lvl="1"/>
            <a:r>
              <a:rPr lang="en-US" sz="1800" dirty="0">
                <a:latin typeface="Times New Roman" panose="02020603050405020304" pitchFamily="18" charset="0"/>
                <a:cs typeface="Times New Roman" panose="02020603050405020304" pitchFamily="18" charset="0"/>
              </a:rPr>
              <a:t>Actor 3 –  Susan Purdy</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51 years old</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Limited tech skills</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Sports Fan</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Full access to SportsLeague features</a:t>
            </a:r>
          </a:p>
          <a:p>
            <a:pPr lvl="1"/>
            <a:r>
              <a:rPr lang="en-US" sz="1800" dirty="0">
                <a:latin typeface="Times New Roman" panose="02020603050405020304" pitchFamily="18" charset="0"/>
                <a:cs typeface="Times New Roman" panose="02020603050405020304" pitchFamily="18" charset="0"/>
              </a:rPr>
              <a:t>Actor 4 – Emily Richardson</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68 years old</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No tech skills</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Was referred by relative</a:t>
            </a:r>
          </a:p>
          <a:p>
            <a:pPr marL="1257300" lvl="2" indent="-342900">
              <a:buFont typeface="+mj-lt"/>
              <a:buAutoNum type="alphaLcParenR"/>
            </a:pPr>
            <a:r>
              <a:rPr lang="en-US" sz="1400" dirty="0">
                <a:latin typeface="Times New Roman" panose="02020603050405020304" pitchFamily="18" charset="0"/>
                <a:cs typeface="Times New Roman" panose="02020603050405020304" pitchFamily="18" charset="0"/>
              </a:rPr>
              <a:t>Full access to SportsLeague features</a:t>
            </a:r>
          </a:p>
          <a:p>
            <a:pPr marL="914400" lvl="2" indent="0">
              <a:buNone/>
            </a:pPr>
            <a:endParaRPr lang="en-US" sz="1100" dirty="0">
              <a:latin typeface="Times New Roman" panose="02020603050405020304" pitchFamily="18" charset="0"/>
              <a:cs typeface="Times New Roman" panose="02020603050405020304" pitchFamily="18" charset="0"/>
            </a:endParaRPr>
          </a:p>
          <a:p>
            <a:pPr marL="342900" indent="-342900">
              <a:buFont typeface="+mj-lt"/>
              <a:buAutoNum type="alphaLcParenR"/>
            </a:pPr>
            <a:endParaRPr lang="en-US" sz="20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C3679429-6BE1-4014-8C02-5B14F077E96A}"/>
              </a:ext>
            </a:extLst>
          </p:cNvPr>
          <p:cNvSpPr txBox="1">
            <a:spLocks/>
          </p:cNvSpPr>
          <p:nvPr/>
        </p:nvSpPr>
        <p:spPr>
          <a:xfrm>
            <a:off x="6096000" y="1191334"/>
            <a:ext cx="4407568" cy="502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Non-Functional</a:t>
            </a:r>
          </a:p>
          <a:p>
            <a:pPr>
              <a:buFont typeface="+mj-lt"/>
              <a:buAutoNum type="arabicPeriod"/>
            </a:pPr>
            <a:endParaRPr lang="en-US" sz="1100" dirty="0">
              <a:latin typeface="Times New Roman" panose="02020603050405020304" pitchFamily="18" charset="0"/>
              <a:cs typeface="Times New Roman" panose="02020603050405020304" pitchFamily="18" charset="0"/>
            </a:endParaRPr>
          </a:p>
          <a:p>
            <a:pPr marL="914400" lvl="1" indent="-457200">
              <a:buFont typeface="+mj-lt"/>
              <a:buAutoNum type="arabicParenR"/>
            </a:pPr>
            <a:r>
              <a:rPr lang="en-US" sz="1600" dirty="0">
                <a:latin typeface="Times New Roman" panose="02020603050405020304" pitchFamily="18" charset="0"/>
                <a:cs typeface="Times New Roman" panose="02020603050405020304" pitchFamily="18" charset="0"/>
              </a:rPr>
              <a:t>Response Time</a:t>
            </a:r>
          </a:p>
          <a:p>
            <a:pPr lvl="2"/>
            <a:r>
              <a:rPr lang="en-US" sz="1200" dirty="0">
                <a:latin typeface="Times New Roman" panose="02020603050405020304" pitchFamily="18" charset="0"/>
                <a:cs typeface="Times New Roman" panose="02020603050405020304" pitchFamily="18" charset="0"/>
              </a:rPr>
              <a:t>Users need to be able to play in real time</a:t>
            </a:r>
          </a:p>
          <a:p>
            <a:pPr lvl="2"/>
            <a:r>
              <a:rPr lang="en-US" sz="1200" dirty="0">
                <a:latin typeface="Times New Roman" panose="02020603050405020304" pitchFamily="18" charset="0"/>
                <a:cs typeface="Times New Roman" panose="02020603050405020304" pitchFamily="18" charset="0"/>
              </a:rPr>
              <a:t>Users need to be able receive game information and view leaderboard status</a:t>
            </a:r>
          </a:p>
          <a:p>
            <a:pPr lvl="2"/>
            <a:endParaRPr lang="en-US" sz="1200" dirty="0">
              <a:latin typeface="Times New Roman" panose="02020603050405020304" pitchFamily="18" charset="0"/>
              <a:cs typeface="Times New Roman" panose="02020603050405020304" pitchFamily="18" charset="0"/>
            </a:endParaRPr>
          </a:p>
          <a:p>
            <a:pPr marL="914400" lvl="1" indent="-457200">
              <a:buFont typeface="+mj-lt"/>
              <a:buAutoNum type="arabicParenR"/>
            </a:pPr>
            <a:r>
              <a:rPr lang="en-US" sz="1600" dirty="0">
                <a:latin typeface="Times New Roman" panose="02020603050405020304" pitchFamily="18" charset="0"/>
                <a:cs typeface="Times New Roman" panose="02020603050405020304" pitchFamily="18" charset="0"/>
              </a:rPr>
              <a:t>Scalability</a:t>
            </a:r>
          </a:p>
          <a:p>
            <a:pPr lvl="2"/>
            <a:r>
              <a:rPr lang="en-US" sz="1200" dirty="0">
                <a:latin typeface="Times New Roman" panose="02020603050405020304" pitchFamily="18" charset="0"/>
                <a:cs typeface="Times New Roman" panose="02020603050405020304" pitchFamily="18" charset="0"/>
              </a:rPr>
              <a:t>There needs to be no limit to how many users can create an account</a:t>
            </a:r>
          </a:p>
          <a:p>
            <a:pPr lvl="2"/>
            <a:r>
              <a:rPr lang="en-US" sz="1200" dirty="0">
                <a:latin typeface="Times New Roman" panose="02020603050405020304" pitchFamily="18" charset="0"/>
                <a:cs typeface="Times New Roman" panose="02020603050405020304" pitchFamily="18" charset="0"/>
              </a:rPr>
              <a:t>Previous game stats need to be saved </a:t>
            </a:r>
          </a:p>
          <a:p>
            <a:pPr marL="914400" lvl="2" indent="0">
              <a:buNone/>
            </a:pPr>
            <a:endParaRPr lang="en-US" sz="1200" dirty="0">
              <a:latin typeface="Times New Roman" panose="02020603050405020304" pitchFamily="18" charset="0"/>
              <a:cs typeface="Times New Roman" panose="02020603050405020304" pitchFamily="18" charset="0"/>
            </a:endParaRPr>
          </a:p>
          <a:p>
            <a:pPr marL="914400" lvl="1" indent="-457200">
              <a:buFont typeface="+mj-lt"/>
              <a:buAutoNum type="arabicParenR"/>
            </a:pPr>
            <a:r>
              <a:rPr lang="en-US" sz="1600" dirty="0">
                <a:latin typeface="Times New Roman" panose="02020603050405020304" pitchFamily="18" charset="0"/>
                <a:cs typeface="Times New Roman" panose="02020603050405020304" pitchFamily="18" charset="0"/>
              </a:rPr>
              <a:t>Usability</a:t>
            </a:r>
          </a:p>
          <a:p>
            <a:pPr lvl="2"/>
            <a:r>
              <a:rPr lang="en-US" sz="1200" dirty="0">
                <a:latin typeface="Times New Roman" panose="02020603050405020304" pitchFamily="18" charset="0"/>
                <a:cs typeface="Times New Roman" panose="02020603050405020304" pitchFamily="18" charset="0"/>
              </a:rPr>
              <a:t>A user who has never bet on sports games should be able to play</a:t>
            </a:r>
          </a:p>
          <a:p>
            <a:pPr lvl="2"/>
            <a:r>
              <a:rPr lang="en-US" sz="1200" dirty="0">
                <a:latin typeface="Times New Roman" panose="02020603050405020304" pitchFamily="18" charset="0"/>
                <a:cs typeface="Times New Roman" panose="02020603050405020304" pitchFamily="18" charset="0"/>
              </a:rPr>
              <a:t>Anyone should be able to use SportsLeague effectively</a:t>
            </a:r>
          </a:p>
          <a:p>
            <a:pPr marL="914400" lvl="2" indent="0">
              <a:buNone/>
            </a:pPr>
            <a:endParaRPr lang="en-US" sz="12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25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212077-28E6-4B56-8733-1A5A31B769ED}"/>
              </a:ext>
            </a:extLst>
          </p:cNvPr>
          <p:cNvSpPr>
            <a:spLocks noGrp="1"/>
          </p:cNvSpPr>
          <p:nvPr>
            <p:ph type="title"/>
          </p:nvPr>
        </p:nvSpPr>
        <p:spPr>
          <a:xfrm>
            <a:off x="838200" y="241006"/>
            <a:ext cx="10515600" cy="950328"/>
          </a:xfrm>
        </p:spPr>
        <p:txBody>
          <a:bodyPr>
            <a:normAutofit/>
          </a:bodyPr>
          <a:lstStyle/>
          <a:p>
            <a:r>
              <a:rPr lang="en-US" sz="2800" b="1" dirty="0">
                <a:latin typeface="Times New Roman" panose="02020603050405020304" pitchFamily="18" charset="0"/>
                <a:cs typeface="Times New Roman" panose="02020603050405020304" pitchFamily="18" charset="0"/>
              </a:rPr>
              <a:t>Flow Chart:</a:t>
            </a:r>
          </a:p>
        </p:txBody>
      </p:sp>
      <p:pic>
        <p:nvPicPr>
          <p:cNvPr id="1028" name="Picture 4">
            <a:extLst>
              <a:ext uri="{FF2B5EF4-FFF2-40B4-BE49-F238E27FC236}">
                <a16:creationId xmlns:a16="http://schemas.microsoft.com/office/drawing/2014/main" id="{DBE7721E-45AF-4C6B-8D41-DEBB37D0B6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83"/>
          <a:stretch/>
        </p:blipFill>
        <p:spPr bwMode="auto">
          <a:xfrm>
            <a:off x="1856982" y="1051660"/>
            <a:ext cx="8369198" cy="537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82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905D7-4599-41A5-AAB4-D6A0A8A43C22}"/>
              </a:ext>
            </a:extLst>
          </p:cNvPr>
          <p:cNvSpPr>
            <a:spLocks noGrp="1"/>
          </p:cNvSpPr>
          <p:nvPr>
            <p:ph type="title"/>
          </p:nvPr>
        </p:nvSpPr>
        <p:spPr>
          <a:xfrm>
            <a:off x="838200" y="241006"/>
            <a:ext cx="10515600" cy="950328"/>
          </a:xfrm>
        </p:spPr>
        <p:txBody>
          <a:bodyPr>
            <a:normAutofit/>
          </a:bodyPr>
          <a:lstStyle/>
          <a:p>
            <a:r>
              <a:rPr lang="en-US" sz="2800" b="1" dirty="0">
                <a:latin typeface="Times New Roman" panose="02020603050405020304" pitchFamily="18" charset="0"/>
                <a:cs typeface="Times New Roman" panose="02020603050405020304" pitchFamily="18" charset="0"/>
              </a:rPr>
              <a:t>Data Table:</a:t>
            </a:r>
          </a:p>
        </p:txBody>
      </p:sp>
      <p:pic>
        <p:nvPicPr>
          <p:cNvPr id="2050" name="Picture 2">
            <a:extLst>
              <a:ext uri="{FF2B5EF4-FFF2-40B4-BE49-F238E27FC236}">
                <a16:creationId xmlns:a16="http://schemas.microsoft.com/office/drawing/2014/main" id="{D6D0EA58-9286-4B84-A580-EAB9BB146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738" y="1587643"/>
            <a:ext cx="8364523" cy="368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85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46A46AE-309A-46F5-B813-7DF0777C4C1B}"/>
              </a:ext>
            </a:extLst>
          </p:cNvPr>
          <p:cNvSpPr txBox="1"/>
          <p:nvPr/>
        </p:nvSpPr>
        <p:spPr>
          <a:xfrm>
            <a:off x="2072081" y="5399895"/>
            <a:ext cx="7113864" cy="1384995"/>
          </a:xfrm>
          <a:prstGeom prst="rect">
            <a:avLst/>
          </a:prstGeom>
          <a:noFill/>
        </p:spPr>
        <p:txBody>
          <a:bodyPr wrap="square" rtlCol="0">
            <a:spAutoFit/>
          </a:bodyPr>
          <a:lstStyle/>
          <a:p>
            <a:r>
              <a:rPr lang="en-US" sz="1200" dirty="0"/>
              <a:t>The register page will be the basis of our user data fields stored in the backed. When you initially navigate to this page there will be the option of going back to the login (1). This screen will allow a user to upload a jpeg or </a:t>
            </a:r>
            <a:r>
              <a:rPr lang="en-US" sz="1200" dirty="0" err="1"/>
              <a:t>png</a:t>
            </a:r>
            <a:r>
              <a:rPr lang="en-US" sz="1200" dirty="0"/>
              <a:t> file as a profile picture (2). They will then enter an email (3). Followed by there first name (4). Then last name (5). Finally, they will create a password which they will then need to confirm (6 &amp; 7). The user will need to select an initial sport that will set the framework of following pages (8). When all fields have valid entries the user will click the ‘Register’ button (10), there will be an icon in the top right that will show the verification process occurring (9).</a:t>
            </a:r>
          </a:p>
        </p:txBody>
      </p:sp>
      <p:pic>
        <p:nvPicPr>
          <p:cNvPr id="9" name="Picture 8">
            <a:extLst>
              <a:ext uri="{FF2B5EF4-FFF2-40B4-BE49-F238E27FC236}">
                <a16:creationId xmlns:a16="http://schemas.microsoft.com/office/drawing/2014/main" id="{13AFB436-4BC6-46A6-A870-1497F617FF28}"/>
              </a:ext>
            </a:extLst>
          </p:cNvPr>
          <p:cNvPicPr>
            <a:picLocks noChangeAspect="1"/>
          </p:cNvPicPr>
          <p:nvPr/>
        </p:nvPicPr>
        <p:blipFill>
          <a:blip r:embed="rId2"/>
          <a:stretch>
            <a:fillRect/>
          </a:stretch>
        </p:blipFill>
        <p:spPr>
          <a:xfrm>
            <a:off x="2040226" y="177699"/>
            <a:ext cx="7145719" cy="5222196"/>
          </a:xfrm>
          <a:prstGeom prst="rect">
            <a:avLst/>
          </a:prstGeom>
        </p:spPr>
      </p:pic>
    </p:spTree>
    <p:extLst>
      <p:ext uri="{BB962C8B-B14F-4D97-AF65-F5344CB8AC3E}">
        <p14:creationId xmlns:p14="http://schemas.microsoft.com/office/powerpoint/2010/main" val="306346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185493-FA6A-4967-8159-E97D9F69178D}"/>
              </a:ext>
            </a:extLst>
          </p:cNvPr>
          <p:cNvSpPr txBox="1"/>
          <p:nvPr/>
        </p:nvSpPr>
        <p:spPr>
          <a:xfrm>
            <a:off x="2466363" y="5193288"/>
            <a:ext cx="7113864" cy="1384995"/>
          </a:xfrm>
          <a:prstGeom prst="rect">
            <a:avLst/>
          </a:prstGeom>
          <a:noFill/>
        </p:spPr>
        <p:txBody>
          <a:bodyPr wrap="square" rtlCol="0">
            <a:spAutoFit/>
          </a:bodyPr>
          <a:lstStyle/>
          <a:p>
            <a:r>
              <a:rPr lang="en-US" sz="1200" dirty="0"/>
              <a:t>The calendar page will allow a user to view game schedule and other information. When you initially navigate to this page there will be the option of going back to the previous page (1). This screen will allow a user to select a sport from a given list to view game schedule information for the given sport (2). They can then choose the specific month to view (3). The user will then be able to interact with each date cell that will pop up game information for the given day (4). The user will be able to navigate to the Home, Groups, and Settings Page (5, 7, and 8). The user will also be able to logout of the application by clicking the ‘logout’ button in the top right corner (6).</a:t>
            </a:r>
          </a:p>
        </p:txBody>
      </p:sp>
      <p:pic>
        <p:nvPicPr>
          <p:cNvPr id="7" name="Picture 6">
            <a:extLst>
              <a:ext uri="{FF2B5EF4-FFF2-40B4-BE49-F238E27FC236}">
                <a16:creationId xmlns:a16="http://schemas.microsoft.com/office/drawing/2014/main" id="{BBB8DD14-5BF4-4D2B-9C6D-07C77926ED60}"/>
              </a:ext>
            </a:extLst>
          </p:cNvPr>
          <p:cNvPicPr>
            <a:picLocks noChangeAspect="1"/>
          </p:cNvPicPr>
          <p:nvPr/>
        </p:nvPicPr>
        <p:blipFill>
          <a:blip r:embed="rId2"/>
          <a:stretch>
            <a:fillRect/>
          </a:stretch>
        </p:blipFill>
        <p:spPr>
          <a:xfrm>
            <a:off x="2611773" y="401810"/>
            <a:ext cx="6048463" cy="4791478"/>
          </a:xfrm>
          <a:prstGeom prst="rect">
            <a:avLst/>
          </a:prstGeom>
        </p:spPr>
      </p:pic>
    </p:spTree>
    <p:extLst>
      <p:ext uri="{BB962C8B-B14F-4D97-AF65-F5344CB8AC3E}">
        <p14:creationId xmlns:p14="http://schemas.microsoft.com/office/powerpoint/2010/main" val="654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D4F0E1-69C0-4543-830F-92838D128FF4}"/>
              </a:ext>
            </a:extLst>
          </p:cNvPr>
          <p:cNvPicPr>
            <a:picLocks noChangeAspect="1"/>
          </p:cNvPicPr>
          <p:nvPr/>
        </p:nvPicPr>
        <p:blipFill>
          <a:blip r:embed="rId2"/>
          <a:stretch>
            <a:fillRect/>
          </a:stretch>
        </p:blipFill>
        <p:spPr>
          <a:xfrm>
            <a:off x="2380376" y="154606"/>
            <a:ext cx="7431248" cy="6548787"/>
          </a:xfrm>
          <a:prstGeom prst="rect">
            <a:avLst/>
          </a:prstGeom>
        </p:spPr>
      </p:pic>
    </p:spTree>
    <p:extLst>
      <p:ext uri="{BB962C8B-B14F-4D97-AF65-F5344CB8AC3E}">
        <p14:creationId xmlns:p14="http://schemas.microsoft.com/office/powerpoint/2010/main" val="238876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031F91-1EBE-443A-8FF6-F246A2B6BE39}"/>
              </a:ext>
            </a:extLst>
          </p:cNvPr>
          <p:cNvPicPr>
            <a:picLocks noChangeAspect="1"/>
          </p:cNvPicPr>
          <p:nvPr/>
        </p:nvPicPr>
        <p:blipFill>
          <a:blip r:embed="rId2"/>
          <a:stretch>
            <a:fillRect/>
          </a:stretch>
        </p:blipFill>
        <p:spPr>
          <a:xfrm>
            <a:off x="2659397" y="286438"/>
            <a:ext cx="6873205" cy="6285123"/>
          </a:xfrm>
          <a:prstGeom prst="rect">
            <a:avLst/>
          </a:prstGeom>
        </p:spPr>
      </p:pic>
    </p:spTree>
    <p:extLst>
      <p:ext uri="{BB962C8B-B14F-4D97-AF65-F5344CB8AC3E}">
        <p14:creationId xmlns:p14="http://schemas.microsoft.com/office/powerpoint/2010/main" val="355217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2A423D-2C50-416B-9646-5AE03702D0AD}"/>
              </a:ext>
            </a:extLst>
          </p:cNvPr>
          <p:cNvPicPr>
            <a:picLocks noChangeAspect="1"/>
          </p:cNvPicPr>
          <p:nvPr/>
        </p:nvPicPr>
        <p:blipFill>
          <a:blip r:embed="rId2"/>
          <a:stretch>
            <a:fillRect/>
          </a:stretch>
        </p:blipFill>
        <p:spPr>
          <a:xfrm>
            <a:off x="2219325" y="576262"/>
            <a:ext cx="7753350" cy="5705475"/>
          </a:xfrm>
          <a:prstGeom prst="rect">
            <a:avLst/>
          </a:prstGeom>
        </p:spPr>
      </p:pic>
    </p:spTree>
    <p:extLst>
      <p:ext uri="{BB962C8B-B14F-4D97-AF65-F5344CB8AC3E}">
        <p14:creationId xmlns:p14="http://schemas.microsoft.com/office/powerpoint/2010/main" val="483242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479</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Screen Sketches</vt:lpstr>
      <vt:lpstr>List of Requirements:</vt:lpstr>
      <vt:lpstr>Flow Chart:</vt:lpstr>
      <vt:lpstr>Data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RLI</dc:creator>
  <cp:lastModifiedBy>RLI</cp:lastModifiedBy>
  <cp:revision>14</cp:revision>
  <dcterms:created xsi:type="dcterms:W3CDTF">2020-09-14T01:55:22Z</dcterms:created>
  <dcterms:modified xsi:type="dcterms:W3CDTF">2020-09-14T04:41:31Z</dcterms:modified>
</cp:coreProperties>
</file>