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7" r:id="rId10"/>
    <p:sldId id="264" r:id="rId11"/>
    <p:sldId id="270" r:id="rId12"/>
    <p:sldId id="271" r:id="rId13"/>
    <p:sldId id="266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4" r:id="rId27"/>
    <p:sldId id="289" r:id="rId28"/>
    <p:sldId id="286" r:id="rId29"/>
    <p:sldId id="288" r:id="rId30"/>
    <p:sldId id="304" r:id="rId31"/>
    <p:sldId id="291" r:id="rId32"/>
    <p:sldId id="301" r:id="rId33"/>
    <p:sldId id="292" r:id="rId34"/>
    <p:sldId id="294" r:id="rId35"/>
    <p:sldId id="295" r:id="rId36"/>
    <p:sldId id="302" r:id="rId37"/>
    <p:sldId id="297" r:id="rId38"/>
    <p:sldId id="296" r:id="rId39"/>
    <p:sldId id="298" r:id="rId40"/>
    <p:sldId id="299" r:id="rId41"/>
    <p:sldId id="303" r:id="rId42"/>
    <p:sldId id="300" r:id="rId43"/>
    <p:sldId id="306" r:id="rId44"/>
    <p:sldId id="257" r:id="rId45"/>
    <p:sldId id="3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57CE6-C15B-4206-B41A-D448B8F7C44F}">
          <p14:sldIdLst>
            <p14:sldId id="256"/>
            <p14:sldId id="258"/>
            <p14:sldId id="259"/>
            <p14:sldId id="260"/>
            <p14:sldId id="265"/>
            <p14:sldId id="261"/>
            <p14:sldId id="263"/>
            <p14:sldId id="262"/>
            <p14:sldId id="267"/>
            <p14:sldId id="264"/>
            <p14:sldId id="270"/>
            <p14:sldId id="271"/>
            <p14:sldId id="266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5"/>
            <p14:sldId id="284"/>
            <p14:sldId id="289"/>
            <p14:sldId id="286"/>
            <p14:sldId id="288"/>
            <p14:sldId id="304"/>
            <p14:sldId id="291"/>
            <p14:sldId id="301"/>
            <p14:sldId id="292"/>
            <p14:sldId id="294"/>
            <p14:sldId id="295"/>
            <p14:sldId id="302"/>
            <p14:sldId id="297"/>
            <p14:sldId id="296"/>
            <p14:sldId id="298"/>
            <p14:sldId id="299"/>
            <p14:sldId id="303"/>
            <p14:sldId id="300"/>
            <p14:sldId id="306"/>
            <p14:sldId id="25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7D89-10EC-4FC9-9643-1839C0381547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40A8-BC60-49C8-BC66-0FD55216E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buyers: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90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1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B8-5C2E-4E13-BB04-2A9FD0E06B4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846-D0AD-4451-A349-844E9DB7E94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7A0D-49F5-4F7C-ADFA-14D8E4A7C8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BFE9-6ACB-4C17-A03F-0D357E85548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DCD-DE98-48CC-BEFB-F6D2D9BF1CA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F25-1EB3-453F-A157-201B02A3298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DA6-E545-488B-88BE-14C26D93516D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CF6-3460-4DC0-99CC-586FE8A6BB3D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5D02-251F-45DE-8DB3-169883CC9CA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EB-C144-4D11-9A3E-6F7262F4DFA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600-6AF8-4076-9774-F0020D3902D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2B24-29AE-45E0-9CC8-129A62274AD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A743-E2B7-4414-B0AD-DEE667DC237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39B-E85D-4413-AAE3-2392CD186986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C3A-84CA-4CE4-946B-A4E4211B2110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D30-61F9-4F05-87F8-12005365FC86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7D8-EDF7-4657-8CE6-2BA88F28FAC6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BB148-6A34-4BDF-8705-D093DBF6741D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68C-43EA-4376-90A1-C94C066A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b="1" dirty="0"/>
              <a:t>Predictive Analysis and Techniques on Iowa Housing Data</a:t>
            </a:r>
            <a:br>
              <a:rPr lang="en-CA" sz="3600" b="1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DC8A-62E7-47B5-872C-E4395D6B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Abdullah Arshad</a:t>
            </a:r>
          </a:p>
          <a:p>
            <a:r>
              <a:rPr lang="en-CA" dirty="0"/>
              <a:t>ID: 500503498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1855-AFCF-4AD9-86EB-C8355C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br>
              <a:rPr lang="en-CA" dirty="0"/>
            </a:b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088E7-8AAC-4124-98C3-7F329F6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76512"/>
            <a:ext cx="6200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C8E2D-1A8D-4751-8178-890B811303DB}"/>
              </a:ext>
            </a:extLst>
          </p:cNvPr>
          <p:cNvSpPr txBox="1"/>
          <p:nvPr/>
        </p:nvSpPr>
        <p:spPr>
          <a:xfrm>
            <a:off x="797027" y="2930444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6B453-9264-45DD-85F4-62FD33DD6CDA}"/>
              </a:ext>
            </a:extLst>
          </p:cNvPr>
          <p:cNvSpPr txBox="1"/>
          <p:nvPr/>
        </p:nvSpPr>
        <p:spPr>
          <a:xfrm>
            <a:off x="797027" y="2207180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0407-D761-493F-9A67-9E37DEB35902}"/>
              </a:ext>
            </a:extLst>
          </p:cNvPr>
          <p:cNvSpPr txBox="1"/>
          <p:nvPr/>
        </p:nvSpPr>
        <p:spPr>
          <a:xfrm>
            <a:off x="797027" y="3653708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361D5-041C-40B5-8602-B8D8DBADE879}"/>
              </a:ext>
            </a:extLst>
          </p:cNvPr>
          <p:cNvCxnSpPr>
            <a:cxnSpLocks/>
          </p:cNvCxnSpPr>
          <p:nvPr/>
        </p:nvCxnSpPr>
        <p:spPr>
          <a:xfrm>
            <a:off x="2146041" y="2407298"/>
            <a:ext cx="933061" cy="5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C65C0-4224-44DE-AF15-010063D9D8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1147" y="3115110"/>
            <a:ext cx="637955" cy="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D30F-7F94-4152-A992-023A09A4F54F}"/>
              </a:ext>
            </a:extLst>
          </p:cNvPr>
          <p:cNvCxnSpPr>
            <a:cxnSpLocks/>
          </p:cNvCxnSpPr>
          <p:nvPr/>
        </p:nvCxnSpPr>
        <p:spPr>
          <a:xfrm>
            <a:off x="2146041" y="3838374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189BB9-1ED5-47DA-A014-C9EC49E47D9E}"/>
              </a:ext>
            </a:extLst>
          </p:cNvPr>
          <p:cNvSpPr/>
          <p:nvPr/>
        </p:nvSpPr>
        <p:spPr>
          <a:xfrm>
            <a:off x="4133461" y="2576512"/>
            <a:ext cx="746449" cy="22267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E406A0-5F08-4CC7-B301-379B473BA3A4}"/>
              </a:ext>
            </a:extLst>
          </p:cNvPr>
          <p:cNvSpPr/>
          <p:nvPr/>
        </p:nvSpPr>
        <p:spPr>
          <a:xfrm>
            <a:off x="5215812" y="2576512"/>
            <a:ext cx="1138335" cy="222672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E6E1DA-CAED-4F57-8231-824B1ADEB270}"/>
              </a:ext>
            </a:extLst>
          </p:cNvPr>
          <p:cNvSpPr/>
          <p:nvPr/>
        </p:nvSpPr>
        <p:spPr>
          <a:xfrm>
            <a:off x="4338735" y="2799184"/>
            <a:ext cx="307910" cy="1482296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BCE7F-C38C-4B8F-ADEA-860A6839C9E5}"/>
              </a:ext>
            </a:extLst>
          </p:cNvPr>
          <p:cNvSpPr txBox="1"/>
          <p:nvPr/>
        </p:nvSpPr>
        <p:spPr>
          <a:xfrm>
            <a:off x="7716416" y="4637314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</p:spTree>
    <p:extLst>
      <p:ext uri="{BB962C8B-B14F-4D97-AF65-F5344CB8AC3E}">
        <p14:creationId xmlns:p14="http://schemas.microsoft.com/office/powerpoint/2010/main" val="4120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4090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MSZONEING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88197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8306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ALLEY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95438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LANDCONTOUR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0358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51676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4895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LANDSLOPE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BLDGTYPE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82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46706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44623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ROOFMAT1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76202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15408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850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FOUNDATION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7348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BSMTCOND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164500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TOTALBSMTSF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1098" y="575969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6020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116089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72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CENTRALAIR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4830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ELECTRICAL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X1STFLRSF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X2STFLRSF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19078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LOWQUALFINSF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GRLIVAREA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77965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BSMTFULLBATH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8501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BSMTHALFBATH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2218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FULLBATH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29234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HALFBATH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80049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8245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92552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59851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PAVEDDRIVE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8245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WOODDECKSF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22060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ENCLOSEDPORCH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8646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OPENPORCHSF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7706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X3SSNPORCH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8662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SCREENPORCH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2170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POOLQC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902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67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MISCFEATURE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20088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5908" y="5759696"/>
            <a:ext cx="11961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513A2-009A-4D3F-B5B1-31DBCD4E3DB9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1C948-AD49-41A3-A8D4-AA1C5B9C4D97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2D1E6-849F-4B1C-9B6F-39C68077DA03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7256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3873106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81" y="1447800"/>
            <a:ext cx="4728319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3200" dirty="0">
                <a:solidFill>
                  <a:schemeClr val="accent1"/>
                </a:solidFill>
              </a:rPr>
              <a:t>Initial Analysis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9CE5-06AA-4A8C-AF9B-257588BD5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03" y="647699"/>
            <a:ext cx="4121963" cy="2658666"/>
          </a:xfrm>
          <a:prstGeom prst="rect">
            <a:avLst/>
          </a:prstGeom>
          <a:effectLst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2CA4C3-9E10-4B45-8FE0-BD8E5294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53" y="3501360"/>
            <a:ext cx="481206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2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47AAE-4FA1-40E8-B569-079B220EF5E8}"/>
              </a:ext>
            </a:extLst>
          </p:cNvPr>
          <p:cNvSpPr/>
          <p:nvPr/>
        </p:nvSpPr>
        <p:spPr>
          <a:xfrm>
            <a:off x="3405674" y="3097763"/>
            <a:ext cx="1175657" cy="2612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324D7F-504A-43DB-B2C2-262019EAEED4}"/>
              </a:ext>
            </a:extLst>
          </p:cNvPr>
          <p:cNvSpPr/>
          <p:nvPr/>
        </p:nvSpPr>
        <p:spPr>
          <a:xfrm>
            <a:off x="3387012" y="3359020"/>
            <a:ext cx="1390261" cy="6997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48ECF-5068-44C8-89F3-811BD44B1DC8}"/>
              </a:ext>
            </a:extLst>
          </p:cNvPr>
          <p:cNvSpPr/>
          <p:nvPr/>
        </p:nvSpPr>
        <p:spPr>
          <a:xfrm>
            <a:off x="3387012" y="4357396"/>
            <a:ext cx="1390261" cy="699796"/>
          </a:xfrm>
          <a:prstGeom prst="roundRect">
            <a:avLst/>
          </a:prstGeom>
          <a:solidFill>
            <a:schemeClr val="accent6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5AF9-9EBF-4D08-980A-CD9CF8B1C140}"/>
              </a:ext>
            </a:extLst>
          </p:cNvPr>
          <p:cNvSpPr txBox="1"/>
          <p:nvPr/>
        </p:nvSpPr>
        <p:spPr>
          <a:xfrm>
            <a:off x="7296539" y="32283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64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6772E-221B-491E-8F14-110952B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2486025"/>
            <a:ext cx="500062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AEC6-4863-4D62-8221-2F2F46E8E886}"/>
              </a:ext>
            </a:extLst>
          </p:cNvPr>
          <p:cNvSpPr txBox="1"/>
          <p:nvPr/>
        </p:nvSpPr>
        <p:spPr>
          <a:xfrm>
            <a:off x="7631923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Fixing Data types</a:t>
            </a:r>
          </a:p>
        </p:txBody>
      </p:sp>
    </p:spTree>
    <p:extLst>
      <p:ext uri="{BB962C8B-B14F-4D97-AF65-F5344CB8AC3E}">
        <p14:creationId xmlns:p14="http://schemas.microsoft.com/office/powerpoint/2010/main" val="67141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1E39-EBC1-426D-8451-7EAEC9E5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2263" y="3927927"/>
            <a:ext cx="1506149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069-C50B-4D16-82EA-20541A0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718B-007A-46D9-A9B3-BE6FE145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Create a working prototype that helps home buyers determine the price of a home given a selection of attributes.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0D7D-E49B-40B6-9E80-7D5829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70" y="1325880"/>
            <a:ext cx="451544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800" dirty="0">
                <a:solidFill>
                  <a:schemeClr val="accent1"/>
                </a:solidFill>
              </a:rPr>
              <a:t>Initial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E7D7F-6A9D-4D6E-9C97-629474A8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37587"/>
            <a:ext cx="6270662" cy="31823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581A-3625-4C72-8C49-7717EACB8D3F}"/>
              </a:ext>
            </a:extLst>
          </p:cNvPr>
          <p:cNvSpPr txBox="1"/>
          <p:nvPr/>
        </p:nvSpPr>
        <p:spPr>
          <a:xfrm>
            <a:off x="2286000" y="5430416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2542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D765-E028-4449-AFA6-218501DAF60B}"/>
              </a:ext>
            </a:extLst>
          </p:cNvPr>
          <p:cNvSpPr txBox="1"/>
          <p:nvPr/>
        </p:nvSpPr>
        <p:spPr>
          <a:xfrm>
            <a:off x="946460" y="25379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Categorical variables</a:t>
            </a:r>
          </a:p>
          <a:p>
            <a:pPr algn="ctr"/>
            <a:r>
              <a:rPr lang="en-CA" u="sng" dirty="0"/>
              <a:t>ruleset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2DD7B-98F3-44B5-B3E8-85099815DED1}"/>
              </a:ext>
            </a:extLst>
          </p:cNvPr>
          <p:cNvSpPr txBox="1"/>
          <p:nvPr/>
        </p:nvSpPr>
        <p:spPr>
          <a:xfrm>
            <a:off x="914400" y="3359021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one factor contains </a:t>
            </a:r>
            <a:r>
              <a:rPr lang="en-CA" dirty="0">
                <a:solidFill>
                  <a:schemeClr val="accent6"/>
                </a:solidFill>
              </a:rPr>
              <a:t>&gt;55%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</a:p>
          <a:p>
            <a:r>
              <a:rPr lang="en-CA" dirty="0"/>
              <a:t>If two factors contains </a:t>
            </a:r>
            <a:r>
              <a:rPr lang="en-CA" dirty="0">
                <a:solidFill>
                  <a:schemeClr val="accent6"/>
                </a:solidFill>
              </a:rPr>
              <a:t>&gt;65%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If three factors contains </a:t>
            </a:r>
            <a:r>
              <a:rPr lang="en-CA" dirty="0">
                <a:solidFill>
                  <a:schemeClr val="accent6"/>
                </a:solidFill>
              </a:rPr>
              <a:t>&gt;75%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88AD-01D0-4AC1-A82D-9BAAB1CEF44C}"/>
              </a:ext>
            </a:extLst>
          </p:cNvPr>
          <p:cNvSpPr txBox="1"/>
          <p:nvPr/>
        </p:nvSpPr>
        <p:spPr>
          <a:xfrm>
            <a:off x="7255187" y="2676426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Quantitative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B1DB-F61B-4E03-8A06-AA5F541A1A99}"/>
              </a:ext>
            </a:extLst>
          </p:cNvPr>
          <p:cNvSpPr txBox="1"/>
          <p:nvPr/>
        </p:nvSpPr>
        <p:spPr>
          <a:xfrm>
            <a:off x="7099695" y="3222605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Assign outliers to attribute</a:t>
            </a:r>
          </a:p>
          <a:p>
            <a:r>
              <a:rPr lang="en-CA" dirty="0"/>
              <a:t>Specific array</a:t>
            </a:r>
          </a:p>
        </p:txBody>
      </p:sp>
    </p:spTree>
    <p:extLst>
      <p:ext uri="{BB962C8B-B14F-4D97-AF65-F5344CB8AC3E}">
        <p14:creationId xmlns:p14="http://schemas.microsoft.com/office/powerpoint/2010/main" val="19115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7148155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2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400" dirty="0">
                <a:solidFill>
                  <a:schemeClr val="accent1"/>
                </a:solidFill>
              </a:rPr>
              <a:t>Exploratory Data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FABB8-F932-4610-96D4-5A755D70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92701"/>
            <a:ext cx="6270662" cy="38721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F4F09-A67C-47C5-A353-F8173767C729}"/>
              </a:ext>
            </a:extLst>
          </p:cNvPr>
          <p:cNvSpPr txBox="1"/>
          <p:nvPr/>
        </p:nvSpPr>
        <p:spPr>
          <a:xfrm>
            <a:off x="746449" y="22020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Homes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E8409-D3C8-43ED-831F-BB481C07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8788"/>
              </p:ext>
            </p:extLst>
          </p:nvPr>
        </p:nvGraphicFramePr>
        <p:xfrm>
          <a:off x="530288" y="2920132"/>
          <a:ext cx="11131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28">
                  <a:extLst>
                    <a:ext uri="{9D8B030D-6E8A-4147-A177-3AD203B41FA5}">
                      <a16:colId xmlns:a16="http://schemas.microsoft.com/office/drawing/2014/main" val="3073324655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74590022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791367656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749783210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318764357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62519908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627591071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0044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Exterior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Pool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Neighbor-hood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Sale Price</a:t>
                      </a:r>
                    </a:p>
                    <a:p>
                      <a:pPr algn="ctr"/>
                      <a:r>
                        <a:rPr lang="en-CA" dirty="0"/>
                        <a:t>+/-10k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No_Pool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IDOTRR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NRIDGHT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5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BB088-2509-4E9C-AF01-D03153BEB1DE}"/>
              </a:ext>
            </a:extLst>
          </p:cNvPr>
          <p:cNvSpPr txBox="1"/>
          <p:nvPr/>
        </p:nvSpPr>
        <p:spPr>
          <a:xfrm>
            <a:off x="7053943" y="2118049"/>
            <a:ext cx="505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Feature Engineering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Bath = </a:t>
            </a:r>
            <a:r>
              <a:rPr lang="en-CA" dirty="0" err="1"/>
              <a:t>FullBath</a:t>
            </a:r>
            <a:r>
              <a:rPr lang="en-CA" dirty="0"/>
              <a:t> + 0.5 </a:t>
            </a:r>
            <a:r>
              <a:rPr lang="en-CA" dirty="0" err="1"/>
              <a:t>HalfBath</a:t>
            </a:r>
            <a:r>
              <a:rPr lang="en-CA" dirty="0"/>
              <a:t> + </a:t>
            </a:r>
          </a:p>
          <a:p>
            <a:r>
              <a:rPr lang="en-CA" dirty="0"/>
              <a:t>			</a:t>
            </a:r>
            <a:r>
              <a:rPr lang="en-CA" dirty="0" err="1"/>
              <a:t>BsmtFullBath</a:t>
            </a:r>
            <a:r>
              <a:rPr lang="en-CA" dirty="0"/>
              <a:t> + 0.5 </a:t>
            </a:r>
            <a:r>
              <a:rPr lang="en-CA" dirty="0" err="1"/>
              <a:t>BsmtHalfBath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TotalArea</a:t>
            </a:r>
            <a:r>
              <a:rPr lang="en-CA" dirty="0"/>
              <a:t> = </a:t>
            </a:r>
            <a:r>
              <a:rPr lang="en-CA" dirty="0" err="1"/>
              <a:t>TotalBmstSF</a:t>
            </a:r>
            <a:r>
              <a:rPr lang="en-CA" dirty="0"/>
              <a:t> + 1stflrSF + 2ndflSF +</a:t>
            </a:r>
          </a:p>
          <a:p>
            <a:r>
              <a:rPr lang="en-CA" dirty="0"/>
              <a:t>			</a:t>
            </a:r>
            <a:r>
              <a:rPr lang="en-CA" dirty="0" err="1"/>
              <a:t>PoolArea</a:t>
            </a:r>
            <a:r>
              <a:rPr lang="en-CA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D5274-1215-4364-8902-952D3D420C2A}"/>
              </a:ext>
            </a:extLst>
          </p:cNvPr>
          <p:cNvSpPr/>
          <p:nvPr/>
        </p:nvSpPr>
        <p:spPr>
          <a:xfrm>
            <a:off x="4836372" y="4453850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763F9-0240-437F-A7E8-47C36016F6E8}"/>
              </a:ext>
            </a:extLst>
          </p:cNvPr>
          <p:cNvSpPr/>
          <p:nvPr/>
        </p:nvSpPr>
        <p:spPr>
          <a:xfrm>
            <a:off x="4836372" y="2979578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23BE9B-0F11-44E8-9D1D-1A2BB7027A32}"/>
              </a:ext>
            </a:extLst>
          </p:cNvPr>
          <p:cNvSpPr/>
          <p:nvPr/>
        </p:nvSpPr>
        <p:spPr>
          <a:xfrm>
            <a:off x="3872375" y="2898712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5F339-5861-4DD1-8D42-0A773D18B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92" y="2042839"/>
            <a:ext cx="4808220" cy="381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791AE-81B9-481C-A636-79CCFA53F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97752" y="3948157"/>
            <a:ext cx="94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C2BC93-2F3A-48C6-BF87-6EF17C2A23C4}"/>
              </a:ext>
            </a:extLst>
          </p:cNvPr>
          <p:cNvSpPr/>
          <p:nvPr/>
        </p:nvSpPr>
        <p:spPr>
          <a:xfrm>
            <a:off x="10032172" y="1931437"/>
            <a:ext cx="301706" cy="7676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4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703" y="1447800"/>
            <a:ext cx="3836596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6"/>
                </a:solidFill>
              </a:rPr>
              <a:t>Data Investigation</a:t>
            </a:r>
            <a:br>
              <a:rPr lang="en-US" sz="4800" dirty="0"/>
            </a:br>
            <a:r>
              <a:rPr lang="en-US" sz="4000" dirty="0">
                <a:solidFill>
                  <a:schemeClr val="accent1"/>
                </a:solidFill>
              </a:rPr>
              <a:t>Exploratory Data Analysis</a:t>
            </a:r>
            <a:endParaRPr lang="en-US" sz="3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DABD6-D8E9-4A81-90D5-18264611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10" y="647699"/>
            <a:ext cx="4270949" cy="265866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95B58-6291-4E5B-A36A-9705E0988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21" y="3551636"/>
            <a:ext cx="4148499" cy="2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C990-877A-4E30-912E-0FE7AD7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9"/>
            <a:ext cx="3828470" cy="239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B443-3814-4400-9327-7275F6A5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76315"/>
            <a:ext cx="3828470" cy="239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43D4-6B5D-4456-A7BB-8D6DEA92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0" y="1853248"/>
            <a:ext cx="3878060" cy="239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E6A01-0119-4946-8867-8005DC86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0" y="4357003"/>
            <a:ext cx="3878060" cy="241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B0F47-2929-4C85-931C-BFADC832AE68}"/>
              </a:ext>
            </a:extLst>
          </p:cNvPr>
          <p:cNvSpPr txBox="1"/>
          <p:nvPr/>
        </p:nvSpPr>
        <p:spPr>
          <a:xfrm>
            <a:off x="10873558" y="2997806"/>
            <a:ext cx="923330" cy="2493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sz="4800" dirty="0">
                <a:solidFill>
                  <a:srgbClr val="C00000"/>
                </a:solidFill>
              </a:rPr>
              <a:t>P</a:t>
            </a:r>
            <a:r>
              <a:rPr lang="en-CA" sz="4800" dirty="0">
                <a:solidFill>
                  <a:schemeClr val="accent3"/>
                </a:solidFill>
              </a:rPr>
              <a:t>a</a:t>
            </a:r>
            <a:r>
              <a:rPr lang="en-CA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CA" sz="4800" dirty="0">
                <a:solidFill>
                  <a:srgbClr val="00B050"/>
                </a:solidFill>
              </a:rPr>
              <a:t>t</a:t>
            </a:r>
            <a:r>
              <a:rPr lang="en-CA" sz="4800" dirty="0">
                <a:solidFill>
                  <a:srgbClr val="00B0F0"/>
                </a:solidFill>
              </a:rPr>
              <a:t>e</a:t>
            </a:r>
            <a:r>
              <a:rPr lang="en-CA" sz="4800" dirty="0">
                <a:solidFill>
                  <a:srgbClr val="002060"/>
                </a:solidFill>
              </a:rPr>
              <a:t>r</a:t>
            </a:r>
            <a:r>
              <a:rPr lang="en-CA" sz="4800" dirty="0">
                <a:solidFill>
                  <a:srgbClr val="7030A0"/>
                </a:solidFill>
              </a:rPr>
              <a:t>n</a:t>
            </a:r>
            <a:r>
              <a:rPr lang="en-CA" sz="4800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E2F1A-E546-414E-9B61-8F861C320EAF}"/>
              </a:ext>
            </a:extLst>
          </p:cNvPr>
          <p:cNvSpPr/>
          <p:nvPr/>
        </p:nvSpPr>
        <p:spPr>
          <a:xfrm>
            <a:off x="2491274" y="1968759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A2735-8A5D-4E6A-9A30-6A8A8DC7DBE2}"/>
              </a:ext>
            </a:extLst>
          </p:cNvPr>
          <p:cNvSpPr/>
          <p:nvPr/>
        </p:nvSpPr>
        <p:spPr>
          <a:xfrm>
            <a:off x="4073365" y="3125755"/>
            <a:ext cx="363894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BA98B-959C-46BA-94F1-88B975687454}"/>
              </a:ext>
            </a:extLst>
          </p:cNvPr>
          <p:cNvSpPr/>
          <p:nvPr/>
        </p:nvSpPr>
        <p:spPr>
          <a:xfrm>
            <a:off x="3026230" y="5741437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28845-A0DE-495E-B5E7-E3D75F9A7203}"/>
              </a:ext>
            </a:extLst>
          </p:cNvPr>
          <p:cNvSpPr/>
          <p:nvPr/>
        </p:nvSpPr>
        <p:spPr>
          <a:xfrm>
            <a:off x="4110687" y="5755964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6986-2772-4C4D-B95A-3145C1B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370080" cy="333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50E76-8445-4E2A-A722-E41FAF7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88" y="1853248"/>
            <a:ext cx="5373146" cy="3339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D82AB-107F-4789-A700-2EA861579D59}"/>
              </a:ext>
            </a:extLst>
          </p:cNvPr>
          <p:cNvSpPr txBox="1"/>
          <p:nvPr/>
        </p:nvSpPr>
        <p:spPr>
          <a:xfrm>
            <a:off x="6912004" y="53930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</a:t>
            </a:r>
            <a:r>
              <a:rPr lang="en-CA" dirty="0">
                <a:solidFill>
                  <a:schemeClr val="accent3"/>
                </a:solidFill>
              </a:rPr>
              <a:t>Excellent</a:t>
            </a:r>
            <a:r>
              <a:rPr lang="en-CA" dirty="0"/>
              <a:t> Exteriors had </a:t>
            </a:r>
            <a:r>
              <a:rPr lang="en-CA" dirty="0">
                <a:solidFill>
                  <a:schemeClr val="accent3"/>
                </a:solidFill>
              </a:rPr>
              <a:t>average or </a:t>
            </a:r>
          </a:p>
          <a:p>
            <a:r>
              <a:rPr lang="en-CA" dirty="0">
                <a:solidFill>
                  <a:schemeClr val="accent3"/>
                </a:solidFill>
              </a:rPr>
              <a:t>better </a:t>
            </a:r>
            <a:r>
              <a:rPr lang="en-CA" dirty="0"/>
              <a:t>basements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9833-0CA4-42EC-A61E-2A072D7AF51E}"/>
              </a:ext>
            </a:extLst>
          </p:cNvPr>
          <p:cNvSpPr txBox="1"/>
          <p:nvPr/>
        </p:nvSpPr>
        <p:spPr>
          <a:xfrm>
            <a:off x="6912004" y="59827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some homes with </a:t>
            </a:r>
            <a:r>
              <a:rPr lang="en-CA" dirty="0">
                <a:solidFill>
                  <a:schemeClr val="accent6"/>
                </a:solidFill>
              </a:rPr>
              <a:t>fair or average</a:t>
            </a:r>
            <a:r>
              <a:rPr lang="en-CA" dirty="0"/>
              <a:t> </a:t>
            </a:r>
          </a:p>
          <a:p>
            <a:r>
              <a:rPr lang="en-CA" dirty="0"/>
              <a:t>Exteriors had </a:t>
            </a:r>
            <a:r>
              <a:rPr lang="en-CA" dirty="0">
                <a:solidFill>
                  <a:schemeClr val="accent6"/>
                </a:solidFill>
              </a:rPr>
              <a:t>no</a:t>
            </a:r>
            <a:r>
              <a:rPr lang="en-CA" dirty="0"/>
              <a:t> basements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00135-ADC7-424E-9012-C3A584636BAC}"/>
              </a:ext>
            </a:extLst>
          </p:cNvPr>
          <p:cNvSpPr txBox="1"/>
          <p:nvPr/>
        </p:nvSpPr>
        <p:spPr>
          <a:xfrm>
            <a:off x="1129004" y="55517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Larger homes </a:t>
            </a:r>
            <a:r>
              <a:rPr lang="en-CA" dirty="0"/>
              <a:t>with </a:t>
            </a:r>
            <a:r>
              <a:rPr lang="en-CA" dirty="0">
                <a:solidFill>
                  <a:schemeClr val="accent3"/>
                </a:solidFill>
              </a:rPr>
              <a:t>better Exteriors</a:t>
            </a:r>
          </a:p>
          <a:p>
            <a:r>
              <a:rPr lang="en-CA" dirty="0"/>
              <a:t>Sold for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0277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297-C6A8-4809-BBD4-3236748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FF4-0886-4619-BEF9-0A8CFF1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pPr marL="0" indent="0">
              <a:buNone/>
            </a:pPr>
            <a:r>
              <a:rPr lang="en-CA" dirty="0"/>
              <a:t>Investors</a:t>
            </a:r>
          </a:p>
          <a:p>
            <a:pPr marL="0" indent="0">
              <a:buNone/>
            </a:pPr>
            <a:r>
              <a:rPr lang="en-CA" dirty="0"/>
              <a:t>	Help investors gauge what type of homes are beneficial for 	investing (i.e. Location, Structure, size)</a:t>
            </a:r>
          </a:p>
          <a:p>
            <a:pPr marL="0" indent="0">
              <a:buNone/>
            </a:pPr>
            <a:r>
              <a:rPr lang="en-CA" dirty="0"/>
              <a:t>Builders</a:t>
            </a:r>
          </a:p>
          <a:p>
            <a:pPr marL="0" indent="0">
              <a:buNone/>
            </a:pPr>
            <a:r>
              <a:rPr lang="en-CA" dirty="0"/>
              <a:t>	Determine what criteria's influence house prices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pPr marL="0" indent="0">
              <a:buNone/>
            </a:pPr>
            <a:r>
              <a:rPr lang="en-CA" dirty="0"/>
              <a:t>	Help city or local developers gauge what kind of local amenities 	might be of interest to home owners in a particular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98CE-DEF9-420B-958A-4291B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1847043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2341554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2829860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3318166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646111" y="3806472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646111" y="4294778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646111" y="4783084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646111" y="5271390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623669" y="5759696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623669" y="6253812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3223341" y="1847043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3228187" y="2345834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3223341" y="2826757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3223341" y="3307680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3223341" y="3806472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3223341" y="4305264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3223341" y="4804056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3223341" y="5297369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3214561" y="5798803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3223341" y="627972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68915-AE4F-4410-801A-17D65A6115F3}"/>
              </a:ext>
            </a:extLst>
          </p:cNvPr>
          <p:cNvSpPr txBox="1"/>
          <p:nvPr/>
        </p:nvSpPr>
        <p:spPr>
          <a:xfrm>
            <a:off x="5348472" y="1843487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EBB42-4921-4C7B-9BDF-2FBE6AB011CD}"/>
              </a:ext>
            </a:extLst>
          </p:cNvPr>
          <p:cNvSpPr txBox="1"/>
          <p:nvPr/>
        </p:nvSpPr>
        <p:spPr>
          <a:xfrm>
            <a:off x="5348472" y="2341554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800FA-5B1B-4CD4-A2D8-E3B209C8479C}"/>
              </a:ext>
            </a:extLst>
          </p:cNvPr>
          <p:cNvSpPr txBox="1"/>
          <p:nvPr/>
        </p:nvSpPr>
        <p:spPr>
          <a:xfrm>
            <a:off x="5348472" y="2826757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BF7B3-8F30-4BB1-B3FA-8E80A8C01CB2}"/>
              </a:ext>
            </a:extLst>
          </p:cNvPr>
          <p:cNvSpPr txBox="1"/>
          <p:nvPr/>
        </p:nvSpPr>
        <p:spPr>
          <a:xfrm>
            <a:off x="5348472" y="3318166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B693E-748F-472C-9017-B225BFEC5BD6}"/>
              </a:ext>
            </a:extLst>
          </p:cNvPr>
          <p:cNvSpPr txBox="1"/>
          <p:nvPr/>
        </p:nvSpPr>
        <p:spPr>
          <a:xfrm>
            <a:off x="5348472" y="3806472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00E24-9404-4C0D-BC41-34C086CCB609}"/>
              </a:ext>
            </a:extLst>
          </p:cNvPr>
          <p:cNvSpPr txBox="1"/>
          <p:nvPr/>
        </p:nvSpPr>
        <p:spPr>
          <a:xfrm>
            <a:off x="5348472" y="4291675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0468F-7F3F-4002-9F7E-30C5F0085AB8}"/>
              </a:ext>
            </a:extLst>
          </p:cNvPr>
          <p:cNvSpPr txBox="1"/>
          <p:nvPr/>
        </p:nvSpPr>
        <p:spPr>
          <a:xfrm>
            <a:off x="5348472" y="480365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25CB8-B866-4A0C-BCCD-E11E97B23E10}"/>
              </a:ext>
            </a:extLst>
          </p:cNvPr>
          <p:cNvSpPr txBox="1"/>
          <p:nvPr/>
        </p:nvSpPr>
        <p:spPr>
          <a:xfrm>
            <a:off x="5348472" y="5315625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2CAEE1-F4EA-4782-9005-F81BD06E0598}"/>
              </a:ext>
            </a:extLst>
          </p:cNvPr>
          <p:cNvSpPr txBox="1"/>
          <p:nvPr/>
        </p:nvSpPr>
        <p:spPr>
          <a:xfrm>
            <a:off x="5362900" y="6279726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327F-675D-4CF1-BD95-3254351A128F}"/>
              </a:ext>
            </a:extLst>
          </p:cNvPr>
          <p:cNvSpPr txBox="1"/>
          <p:nvPr/>
        </p:nvSpPr>
        <p:spPr>
          <a:xfrm>
            <a:off x="7775573" y="1856591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8BF75-0E17-46C8-9B2F-0DEAD0139D91}"/>
              </a:ext>
            </a:extLst>
          </p:cNvPr>
          <p:cNvSpPr txBox="1"/>
          <p:nvPr/>
        </p:nvSpPr>
        <p:spPr>
          <a:xfrm>
            <a:off x="7775573" y="2341554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3E3782-5965-4BC9-B6E8-AD89CAE60B93}"/>
              </a:ext>
            </a:extLst>
          </p:cNvPr>
          <p:cNvSpPr txBox="1"/>
          <p:nvPr/>
        </p:nvSpPr>
        <p:spPr>
          <a:xfrm>
            <a:off x="7800898" y="2826517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3165-DFD6-42C9-8516-EA2773000104}"/>
              </a:ext>
            </a:extLst>
          </p:cNvPr>
          <p:cNvSpPr txBox="1"/>
          <p:nvPr/>
        </p:nvSpPr>
        <p:spPr>
          <a:xfrm>
            <a:off x="7800898" y="3318166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C5FB3-CAAC-44C8-BAA4-6E80E4524632}"/>
              </a:ext>
            </a:extLst>
          </p:cNvPr>
          <p:cNvSpPr txBox="1"/>
          <p:nvPr/>
        </p:nvSpPr>
        <p:spPr>
          <a:xfrm>
            <a:off x="5348472" y="5798803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5A7FE-E4FC-4318-A33B-2EBA808D8E73}"/>
              </a:ext>
            </a:extLst>
          </p:cNvPr>
          <p:cNvSpPr txBox="1"/>
          <p:nvPr/>
        </p:nvSpPr>
        <p:spPr>
          <a:xfrm>
            <a:off x="9017625" y="5778128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A0A002-82EB-410D-90E4-213436F583C5}"/>
              </a:ext>
            </a:extLst>
          </p:cNvPr>
          <p:cNvSpPr txBox="1"/>
          <p:nvPr/>
        </p:nvSpPr>
        <p:spPr>
          <a:xfrm>
            <a:off x="7804198" y="3797250"/>
            <a:ext cx="141897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86494E-53C4-4057-BD9C-75EFD9FAD7EE}"/>
              </a:ext>
            </a:extLst>
          </p:cNvPr>
          <p:cNvSpPr txBox="1"/>
          <p:nvPr/>
        </p:nvSpPr>
        <p:spPr>
          <a:xfrm>
            <a:off x="7800898" y="4291675"/>
            <a:ext cx="19720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TOTALPORCHSF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D94484-294E-4698-814A-ABDD9E7D7B1C}"/>
              </a:ext>
            </a:extLst>
          </p:cNvPr>
          <p:cNvSpPr txBox="1"/>
          <p:nvPr/>
        </p:nvSpPr>
        <p:spPr>
          <a:xfrm>
            <a:off x="7800898" y="4770759"/>
            <a:ext cx="146546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TOTALAREA</a:t>
            </a:r>
          </a:p>
        </p:txBody>
      </p:sp>
    </p:spTree>
    <p:extLst>
      <p:ext uri="{BB962C8B-B14F-4D97-AF65-F5344CB8AC3E}">
        <p14:creationId xmlns:p14="http://schemas.microsoft.com/office/powerpoint/2010/main" val="33528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76589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85F-1B2D-41F9-A779-B533D18CB8D1}"/>
              </a:ext>
            </a:extLst>
          </p:cNvPr>
          <p:cNvSpPr txBox="1"/>
          <p:nvPr/>
        </p:nvSpPr>
        <p:spPr>
          <a:xfrm>
            <a:off x="3019584" y="4373957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 (Stratified Twist)</a:t>
            </a:r>
          </a:p>
          <a:p>
            <a:r>
              <a:rPr lang="en-CA" dirty="0"/>
              <a:t>Training set: 1 observation of each factor plus</a:t>
            </a:r>
          </a:p>
          <a:p>
            <a:r>
              <a:rPr lang="en-CA" dirty="0"/>
              <a:t>			80% of remaining random observations</a:t>
            </a:r>
          </a:p>
          <a:p>
            <a:endParaRPr lang="en-CA" dirty="0"/>
          </a:p>
          <a:p>
            <a:r>
              <a:rPr lang="en-CA" dirty="0"/>
              <a:t>Test set:	20% of remaining random observations</a:t>
            </a:r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B27A3-EF75-43F2-A31B-2F85DEAD4628}"/>
              </a:ext>
            </a:extLst>
          </p:cNvPr>
          <p:cNvCxnSpPr/>
          <p:nvPr/>
        </p:nvCxnSpPr>
        <p:spPr>
          <a:xfrm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902E-F67D-46AE-9626-017609D382D8}"/>
              </a:ext>
            </a:extLst>
          </p:cNvPr>
          <p:cNvCxnSpPr/>
          <p:nvPr/>
        </p:nvCxnSpPr>
        <p:spPr>
          <a:xfrm flipH="1"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6FD34-E72D-420B-ACD9-DB4A0B3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33721"/>
            <a:ext cx="5314421" cy="29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ED140-1234-4763-A5E5-4739028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0" y="1910342"/>
            <a:ext cx="5072242" cy="303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B952-06F7-440E-8B8F-78EA423B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7" y="5004753"/>
            <a:ext cx="8146615" cy="179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77A49A-162B-4BE1-B784-E9E922233882}"/>
              </a:ext>
            </a:extLst>
          </p:cNvPr>
          <p:cNvSpPr/>
          <p:nvPr/>
        </p:nvSpPr>
        <p:spPr>
          <a:xfrm>
            <a:off x="3390899" y="5131274"/>
            <a:ext cx="217221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4465-0096-4492-A208-AB5384003127}"/>
              </a:ext>
            </a:extLst>
          </p:cNvPr>
          <p:cNvSpPr/>
          <p:nvPr/>
        </p:nvSpPr>
        <p:spPr>
          <a:xfrm>
            <a:off x="4162425" y="5124449"/>
            <a:ext cx="371475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30B13-1F20-4DF3-8670-EA50B7748F51}"/>
              </a:ext>
            </a:extLst>
          </p:cNvPr>
          <p:cNvSpPr/>
          <p:nvPr/>
        </p:nvSpPr>
        <p:spPr>
          <a:xfrm>
            <a:off x="2449953" y="5636098"/>
            <a:ext cx="5674872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8EC7D-988D-400F-BCC1-B7A0DDBC9AA3}"/>
              </a:ext>
            </a:extLst>
          </p:cNvPr>
          <p:cNvSpPr/>
          <p:nvPr/>
        </p:nvSpPr>
        <p:spPr>
          <a:xfrm>
            <a:off x="9601200" y="6138227"/>
            <a:ext cx="152400" cy="1292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tree model 1</a:t>
            </a:r>
          </a:p>
        </p:txBody>
      </p:sp>
    </p:spTree>
    <p:extLst>
      <p:ext uri="{BB962C8B-B14F-4D97-AF65-F5344CB8AC3E}">
        <p14:creationId xmlns:p14="http://schemas.microsoft.com/office/powerpoint/2010/main" val="411761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Decision tree model 2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1A6E4B-3FD5-494B-A251-3B317564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8" y="1853248"/>
            <a:ext cx="8634946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A9F-2942-4B96-A79B-1C19018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97666"/>
            <a:ext cx="716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A879-4251-4ADD-BCB3-64D8543B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4" y="1883807"/>
            <a:ext cx="3758078" cy="232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FADAC-AB81-4B93-AAA5-1172D29C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" y="4410754"/>
            <a:ext cx="3758077" cy="238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F0347-ECEE-434F-9835-4D18316F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91" y="1853248"/>
            <a:ext cx="3949470" cy="250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9D9D8-6563-456C-8A04-E02B1CF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791" y="4414297"/>
            <a:ext cx="3949470" cy="24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F89C-2825-4243-99BA-7608721A377A}"/>
              </a:ext>
            </a:extLst>
          </p:cNvPr>
          <p:cNvSpPr txBox="1"/>
          <p:nvPr/>
        </p:nvSpPr>
        <p:spPr>
          <a:xfrm>
            <a:off x="1351224" y="40273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LASSO REGRESSION</a:t>
            </a:r>
          </a:p>
          <a:p>
            <a:r>
              <a:rPr lang="en-CA" dirty="0">
                <a:sym typeface="Wingdings" panose="05000000000000000000" pitchFamily="2" charset="2"/>
              </a:rPr>
              <a:t>	 You know you have useless attributes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0A96B-7321-4CEE-97A4-3A282A2F9866}"/>
              </a:ext>
            </a:extLst>
          </p:cNvPr>
          <p:cNvSpPr txBox="1"/>
          <p:nvPr/>
        </p:nvSpPr>
        <p:spPr>
          <a:xfrm>
            <a:off x="1351224" y="4946572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RIDGE REGRESSION</a:t>
            </a:r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You know your variables are mostly useful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DD0F-B745-41EB-B851-8391263057A8}"/>
              </a:ext>
            </a:extLst>
          </p:cNvPr>
          <p:cNvSpPr txBox="1"/>
          <p:nvPr/>
        </p:nvSpPr>
        <p:spPr>
          <a:xfrm>
            <a:off x="1351224" y="2000173"/>
            <a:ext cx="7412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Starting with a slightly worse initial fit can provide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better long term predictions by adding a penalty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Good at combating overfitting</a:t>
            </a:r>
          </a:p>
          <a:p>
            <a:r>
              <a:rPr lang="en-CA" dirty="0">
                <a:sym typeface="Wingdings" panose="05000000000000000000" pitchFamily="2" charset="2"/>
              </a:rPr>
              <a:t>	 Essentially desensitizing the model to the training data</a:t>
            </a:r>
          </a:p>
          <a:p>
            <a:r>
              <a:rPr lang="en-CA" dirty="0">
                <a:sym typeface="Wingdings" panose="05000000000000000000" pitchFamily="2" charset="2"/>
              </a:rPr>
              <a:t>	 Good if you have small training set (less factors, variation)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86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10C-C833-48A3-8C68-F88D61F3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334866"/>
            <a:ext cx="9134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9483-1E06-436E-A940-5DAB308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28837"/>
            <a:ext cx="98298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CAF82-D7B7-41F9-83DD-AE1B1EDC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21" y="4894470"/>
            <a:ext cx="2143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EB6-E551-4425-82FF-67FB8A5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36" y="637748"/>
            <a:ext cx="2255709" cy="646332"/>
          </a:xfrm>
        </p:spPr>
        <p:txBody>
          <a:bodyPr/>
          <a:lstStyle/>
          <a:p>
            <a:pPr algn="ctr"/>
            <a:r>
              <a:rPr lang="en-CA" b="1" dirty="0"/>
              <a:t>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DD65-8967-481F-917D-48F92F68EE1A}"/>
              </a:ext>
            </a:extLst>
          </p:cNvPr>
          <p:cNvSpPr txBox="1"/>
          <p:nvPr/>
        </p:nvSpPr>
        <p:spPr>
          <a:xfrm>
            <a:off x="4651899" y="2460906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Iowa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BD8CC-37CE-4C14-9184-4F9ABDD2E740}"/>
              </a:ext>
            </a:extLst>
          </p:cNvPr>
          <p:cNvSpPr txBox="1"/>
          <p:nvPr/>
        </p:nvSpPr>
        <p:spPr>
          <a:xfrm>
            <a:off x="1278294" y="2337795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format: 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4D04-6A45-4858-AF4D-E12E2DD2E3FD}"/>
              </a:ext>
            </a:extLst>
          </p:cNvPr>
          <p:cNvSpPr txBox="1"/>
          <p:nvPr/>
        </p:nvSpPr>
        <p:spPr>
          <a:xfrm>
            <a:off x="4773242" y="4216359"/>
            <a:ext cx="195009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81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4DC-6A60-4EDC-9F7A-66FB4D89C49B}"/>
              </a:ext>
            </a:extLst>
          </p:cNvPr>
          <p:cNvSpPr txBox="1"/>
          <p:nvPr/>
        </p:nvSpPr>
        <p:spPr>
          <a:xfrm>
            <a:off x="8268190" y="2328713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1500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9E9E2-C11C-47D1-96F8-FD72166678C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844683" y="2651879"/>
            <a:ext cx="1423507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1D2D3-B2B0-4110-80E6-92960FF414F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228392" y="2660961"/>
            <a:ext cx="142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BCB-4CE8-486A-9A82-F3734BD4D5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8291" y="2861016"/>
            <a:ext cx="0" cy="135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206375-1E3C-43EF-8F56-3016ECF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85E86-C6B4-48E4-826A-2CDE181EBC97}"/>
              </a:ext>
            </a:extLst>
          </p:cNvPr>
          <p:cNvSpPr txBox="1"/>
          <p:nvPr/>
        </p:nvSpPr>
        <p:spPr>
          <a:xfrm>
            <a:off x="3949418" y="3044279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/>
              <a:t>RMSE and MAE</a:t>
            </a:r>
          </a:p>
        </p:txBody>
      </p:sp>
    </p:spTree>
    <p:extLst>
      <p:ext uri="{BB962C8B-B14F-4D97-AF65-F5344CB8AC3E}">
        <p14:creationId xmlns:p14="http://schemas.microsoft.com/office/powerpoint/2010/main" val="360496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280A3-0419-4293-83FF-FE89884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4633277"/>
            <a:ext cx="34861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88E17-258B-496B-8D95-9228A5014204}"/>
              </a:ext>
            </a:extLst>
          </p:cNvPr>
          <p:cNvSpPr txBox="1"/>
          <p:nvPr/>
        </p:nvSpPr>
        <p:spPr>
          <a:xfrm>
            <a:off x="9265298" y="5004752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9000/173000= 5.2%</a:t>
            </a:r>
          </a:p>
          <a:p>
            <a:r>
              <a:rPr lang="en-CA" dirty="0"/>
              <a:t>6500/173000= 3.7%</a:t>
            </a:r>
          </a:p>
          <a:p>
            <a:r>
              <a:rPr lang="en-CA" dirty="0"/>
              <a:t>20300/173000= 11.7%</a:t>
            </a:r>
          </a:p>
        </p:txBody>
      </p:sp>
    </p:spTree>
    <p:extLst>
      <p:ext uri="{BB962C8B-B14F-4D97-AF65-F5344CB8AC3E}">
        <p14:creationId xmlns:p14="http://schemas.microsoft.com/office/powerpoint/2010/main" val="252328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Reporting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Conclusion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1F02-0602-4F66-AEFB-8C99A1D79C7B}"/>
              </a:ext>
            </a:extLst>
          </p:cNvPr>
          <p:cNvSpPr txBox="1"/>
          <p:nvPr/>
        </p:nvSpPr>
        <p:spPr>
          <a:xfrm>
            <a:off x="646111" y="2272683"/>
            <a:ext cx="10439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Final attributes: </a:t>
            </a:r>
            <a:r>
              <a:rPr lang="en-CA" dirty="0" err="1"/>
              <a:t>MSSubClass,LotFrontage,LotArea,LotShape,Neighborhood</a:t>
            </a:r>
            <a:r>
              <a:rPr lang="en-CA" dirty="0"/>
              <a:t>,</a:t>
            </a:r>
          </a:p>
          <a:p>
            <a:r>
              <a:rPr lang="en-CA" dirty="0"/>
              <a:t>HouseStyle,OverallCond,YearBuilt,YearRemodAdd,RoofStyle,,Exterior1st,Exterior2nd,</a:t>
            </a:r>
          </a:p>
          <a:p>
            <a:r>
              <a:rPr lang="en-CA" dirty="0"/>
              <a:t>MasVnrType,ExterQual,,ExterCond,,Foundation,BsmtQual,,BsmtExposure,BsmtFinType1,</a:t>
            </a:r>
          </a:p>
          <a:p>
            <a:r>
              <a:rPr lang="en-CA" dirty="0"/>
              <a:t>BsmtFinSF1,BsmtFinType2,BsmtUnfSF,HeatingQC,BedroomAbvGr,KitchenAbvGr,KitchenQual,</a:t>
            </a:r>
          </a:p>
          <a:p>
            <a:r>
              <a:rPr lang="en-CA" dirty="0"/>
              <a:t>TotRmsAbvGrd,Fireplaces,FireplaceQu,GarageType,GarageYrBlt,GarageFinish,GarageCars,</a:t>
            </a:r>
          </a:p>
          <a:p>
            <a:r>
              <a:rPr lang="en-CA" dirty="0" err="1"/>
              <a:t>MoSold,YrSold,TotalBath,TotalPorchSF,TotalArea,SalePrice</a:t>
            </a:r>
            <a:r>
              <a:rPr lang="en-CA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86023-05CB-4303-A91B-333B715C026E}"/>
              </a:ext>
            </a:extLst>
          </p:cNvPr>
          <p:cNvSpPr txBox="1"/>
          <p:nvPr/>
        </p:nvSpPr>
        <p:spPr>
          <a:xfrm>
            <a:off x="727969" y="4474346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Recommend using Random Forest, however Net Elastic also give good results.</a:t>
            </a:r>
          </a:p>
        </p:txBody>
      </p:sp>
    </p:spTree>
    <p:extLst>
      <p:ext uri="{BB962C8B-B14F-4D97-AF65-F5344CB8AC3E}">
        <p14:creationId xmlns:p14="http://schemas.microsoft.com/office/powerpoint/2010/main" val="2403761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4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FE766DC-96BE-4892-B90E-0D5CF33FF50B}"/>
              </a:ext>
            </a:extLst>
          </p:cNvPr>
          <p:cNvSpPr txBox="1">
            <a:spLocks/>
          </p:cNvSpPr>
          <p:nvPr/>
        </p:nvSpPr>
        <p:spPr>
          <a:xfrm>
            <a:off x="4007267" y="4873956"/>
            <a:ext cx="3739277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991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1BB5-27E7-4E46-A9CE-A113D1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9289-5EC2-4EE6-95F3-DFECB1E36D67}"/>
              </a:ext>
            </a:extLst>
          </p:cNvPr>
          <p:cNvSpPr txBox="1"/>
          <p:nvPr/>
        </p:nvSpPr>
        <p:spPr>
          <a:xfrm>
            <a:off x="2375228" y="3228945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3BF2-8653-4973-A829-6ACC035159AD}"/>
              </a:ext>
            </a:extLst>
          </p:cNvPr>
          <p:cNvSpPr txBox="1"/>
          <p:nvPr/>
        </p:nvSpPr>
        <p:spPr>
          <a:xfrm>
            <a:off x="6096000" y="2476276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 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6FD8-0456-447C-A69D-766AE9A96E00}"/>
              </a:ext>
            </a:extLst>
          </p:cNvPr>
          <p:cNvSpPr txBox="1"/>
          <p:nvPr/>
        </p:nvSpPr>
        <p:spPr>
          <a:xfrm>
            <a:off x="6096000" y="3261602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AB1D-4A08-4E19-B88C-02129E7C8BE2}"/>
              </a:ext>
            </a:extLst>
          </p:cNvPr>
          <p:cNvSpPr txBox="1"/>
          <p:nvPr/>
        </p:nvSpPr>
        <p:spPr>
          <a:xfrm>
            <a:off x="6096000" y="4046928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75475-B287-4144-9B53-3683EB030B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8012" y="2676331"/>
            <a:ext cx="1527988" cy="75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D768-93B0-4CF2-9019-31A2F9439A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68012" y="3429000"/>
            <a:ext cx="1527988" cy="3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28ED8-EB17-4860-8692-19518D899E3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68012" y="3429000"/>
            <a:ext cx="1527988" cy="8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5CB0-DA7B-4637-9A8D-45BBD66C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2465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Game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586D-5C4B-4857-99B4-64C9ED8AC6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1524054"/>
            <a:ext cx="6270662" cy="380942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2431-A958-4673-A3FA-ACADAD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0CC-8757-45A8-B1A0-51F0B898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 relevant Literature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CFD2F-4014-4DF4-BE16-2D66E618E1E2}"/>
              </a:ext>
            </a:extLst>
          </p:cNvPr>
          <p:cNvSpPr/>
          <p:nvPr/>
        </p:nvSpPr>
        <p:spPr>
          <a:xfrm>
            <a:off x="632947" y="2099388"/>
            <a:ext cx="3033984" cy="401216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5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933</Words>
  <Application>Microsoft Office PowerPoint</Application>
  <PresentationFormat>Widescreen</PresentationFormat>
  <Paragraphs>418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Gothic</vt:lpstr>
      <vt:lpstr>Wingdings</vt:lpstr>
      <vt:lpstr>Wingdings 3</vt:lpstr>
      <vt:lpstr>Ion</vt:lpstr>
      <vt:lpstr>Predictive Analysis and Techniques on Iowa Housing Data </vt:lpstr>
      <vt:lpstr>Problem</vt:lpstr>
      <vt:lpstr>Potential Application</vt:lpstr>
      <vt:lpstr>Dataset </vt:lpstr>
      <vt:lpstr>PowerPoint Presentation</vt:lpstr>
      <vt:lpstr>Game plan</vt:lpstr>
      <vt:lpstr>Preparation </vt:lpstr>
      <vt:lpstr>Data Investigation</vt:lpstr>
      <vt:lpstr>Data Investigation</vt:lpstr>
      <vt:lpstr>Data Investigation Data Exploration </vt:lpstr>
      <vt:lpstr>Data Investigation Data Exploration</vt:lpstr>
      <vt:lpstr>Data Investigation Data Exploration</vt:lpstr>
      <vt:lpstr>Data Investigation</vt:lpstr>
      <vt:lpstr>Data Investigation Initial Analysis 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Data Exploration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Model Evaluation </vt:lpstr>
      <vt:lpstr>Design and Testing Model Evaluation </vt:lpstr>
      <vt:lpstr>Design and Testing Model Evaluation </vt:lpstr>
      <vt:lpstr>Reporting Conclusion </vt:lpstr>
      <vt:lpstr>Thank you !!!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Techniques on Iowa Housing Data </dc:title>
  <dc:creator>Abdullah Arshad</dc:creator>
  <cp:lastModifiedBy>Abdullah Arshad</cp:lastModifiedBy>
  <cp:revision>3</cp:revision>
  <dcterms:created xsi:type="dcterms:W3CDTF">2019-07-30T02:20:16Z</dcterms:created>
  <dcterms:modified xsi:type="dcterms:W3CDTF">2019-07-30T03:05:52Z</dcterms:modified>
</cp:coreProperties>
</file>