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6"/>
  </p:notesMasterIdLst>
  <p:sldIdLst>
    <p:sldId id="256" r:id="rId2"/>
    <p:sldId id="258" r:id="rId3"/>
    <p:sldId id="259" r:id="rId4"/>
    <p:sldId id="260" r:id="rId5"/>
    <p:sldId id="265" r:id="rId6"/>
    <p:sldId id="261" r:id="rId7"/>
    <p:sldId id="263" r:id="rId8"/>
    <p:sldId id="262" r:id="rId9"/>
    <p:sldId id="267" r:id="rId10"/>
    <p:sldId id="264" r:id="rId11"/>
    <p:sldId id="270" r:id="rId12"/>
    <p:sldId id="271" r:id="rId13"/>
    <p:sldId id="266" r:id="rId14"/>
    <p:sldId id="268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5" r:id="rId26"/>
    <p:sldId id="284" r:id="rId27"/>
    <p:sldId id="289" r:id="rId28"/>
    <p:sldId id="286" r:id="rId29"/>
    <p:sldId id="288" r:id="rId30"/>
    <p:sldId id="304" r:id="rId31"/>
    <p:sldId id="291" r:id="rId32"/>
    <p:sldId id="301" r:id="rId33"/>
    <p:sldId id="292" r:id="rId34"/>
    <p:sldId id="294" r:id="rId35"/>
    <p:sldId id="295" r:id="rId36"/>
    <p:sldId id="302" r:id="rId37"/>
    <p:sldId id="297" r:id="rId38"/>
    <p:sldId id="296" r:id="rId39"/>
    <p:sldId id="298" r:id="rId40"/>
    <p:sldId id="299" r:id="rId41"/>
    <p:sldId id="303" r:id="rId42"/>
    <p:sldId id="300" r:id="rId43"/>
    <p:sldId id="257" r:id="rId44"/>
    <p:sldId id="305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E57CE6-C15B-4206-B41A-D448B8F7C44F}">
          <p14:sldIdLst>
            <p14:sldId id="256"/>
            <p14:sldId id="258"/>
            <p14:sldId id="259"/>
            <p14:sldId id="260"/>
            <p14:sldId id="265"/>
            <p14:sldId id="261"/>
            <p14:sldId id="263"/>
            <p14:sldId id="262"/>
            <p14:sldId id="267"/>
            <p14:sldId id="264"/>
            <p14:sldId id="270"/>
            <p14:sldId id="271"/>
            <p14:sldId id="266"/>
            <p14:sldId id="268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2"/>
            <p14:sldId id="285"/>
            <p14:sldId id="284"/>
            <p14:sldId id="289"/>
            <p14:sldId id="286"/>
            <p14:sldId id="288"/>
            <p14:sldId id="304"/>
            <p14:sldId id="291"/>
            <p14:sldId id="301"/>
            <p14:sldId id="292"/>
            <p14:sldId id="294"/>
            <p14:sldId id="295"/>
            <p14:sldId id="302"/>
            <p14:sldId id="297"/>
            <p14:sldId id="296"/>
            <p14:sldId id="298"/>
            <p14:sldId id="299"/>
            <p14:sldId id="303"/>
            <p14:sldId id="300"/>
            <p14:sldId id="257"/>
            <p14:sldId id="30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F7D89-10EC-4FC9-9643-1839C0381547}" type="datetimeFigureOut">
              <a:rPr lang="en-CA" smtClean="0"/>
              <a:t>2019-07-28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640A8-BC60-49C8-BC66-0FD55216E0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2359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Home buyers:</a:t>
            </a:r>
          </a:p>
          <a:p>
            <a:pPr marL="0" indent="0">
              <a:buNone/>
            </a:pPr>
            <a:r>
              <a:rPr lang="en-CA" dirty="0"/>
              <a:t>	Predict price of home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640A8-BC60-49C8-BC66-0FD55216E04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961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B8B8-5C2E-4E13-BB04-2A9FD0E06B43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F846-D0AD-4451-A349-844E9DB7E940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7A0D-49F5-4F7C-ADFA-14D8E4A7C84A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BFE9-6ACB-4C17-A03F-0D357E855480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DDCD-DE98-48CC-BEFB-F6D2D9BF1CA8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5F25-1EB3-453F-A157-201B02A32982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5DA6-E545-488B-88BE-14C26D93516D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3CF6-3460-4DC0-99CC-586FE8A6BB3D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5D02-251F-45DE-8DB3-169883CC9CAB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C3EB-C144-4D11-9A3E-6F7262F4DFA1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C600-6AF8-4076-9774-F0020D3902D2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2B24-29AE-45E0-9CC8-129A62274ADE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A743-E2B7-4414-B0AD-DEE667DC2374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539B-E85D-4413-AAE3-2392CD186986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3C3A-84CA-4CE4-946B-A4E4211B2110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E3D30-61F9-4F05-87F8-12005365FC86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77D8-EDF7-4657-8CE6-2BA88F28FAC6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FBB148-6A34-4BDF-8705-D093DBF6741D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068C-43EA-4376-90A1-C94C066AE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3600" b="1" dirty="0"/>
              <a:t>Predictive Analysis and Techniques on Iowa Housing Data</a:t>
            </a:r>
            <a:br>
              <a:rPr lang="en-CA" sz="3600" b="1" dirty="0"/>
            </a:br>
            <a:endParaRPr lang="en-CA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BDC8A-62E7-47B5-872C-E4395D6B7A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By: Abdullah Arshad</a:t>
            </a:r>
          </a:p>
          <a:p>
            <a:r>
              <a:rPr lang="en-CA" dirty="0"/>
              <a:t>ID: 500503498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71855-AFCF-4AD9-86EB-C8355C4B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31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9C9B83-A68A-4243-8B0B-DAA04393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6"/>
                </a:solidFill>
              </a:rPr>
              <a:t>Data Investigation</a:t>
            </a:r>
            <a:br>
              <a:rPr lang="en-CA" dirty="0"/>
            </a:br>
            <a:r>
              <a:rPr lang="en-CA" sz="2800" dirty="0">
                <a:solidFill>
                  <a:schemeClr val="accent1"/>
                </a:solidFill>
              </a:rPr>
              <a:t>Data Exploration</a:t>
            </a:r>
            <a:br>
              <a:rPr lang="en-CA" dirty="0"/>
            </a:br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A57D0-9AD9-41E5-8579-E4E145B6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6088E7-8AAC-4124-98C3-7F329F66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2" y="2576512"/>
            <a:ext cx="6200775" cy="17049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5C8E2D-1A8D-4751-8178-890B811303DB}"/>
              </a:ext>
            </a:extLst>
          </p:cNvPr>
          <p:cNvSpPr txBox="1"/>
          <p:nvPr/>
        </p:nvSpPr>
        <p:spPr>
          <a:xfrm>
            <a:off x="797027" y="2930444"/>
            <a:ext cx="164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Quantitative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76B453-9264-45DD-85F4-62FD33DD6CDA}"/>
              </a:ext>
            </a:extLst>
          </p:cNvPr>
          <p:cNvSpPr txBox="1"/>
          <p:nvPr/>
        </p:nvSpPr>
        <p:spPr>
          <a:xfrm>
            <a:off x="797027" y="2207180"/>
            <a:ext cx="164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Ordinal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B20407-D761-493F-9A67-9E37DEB35902}"/>
              </a:ext>
            </a:extLst>
          </p:cNvPr>
          <p:cNvSpPr txBox="1"/>
          <p:nvPr/>
        </p:nvSpPr>
        <p:spPr>
          <a:xfrm>
            <a:off x="797027" y="3653708"/>
            <a:ext cx="164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Nominal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3361D5-041C-40B5-8602-B8D8DBADE879}"/>
              </a:ext>
            </a:extLst>
          </p:cNvPr>
          <p:cNvCxnSpPr>
            <a:cxnSpLocks/>
          </p:cNvCxnSpPr>
          <p:nvPr/>
        </p:nvCxnSpPr>
        <p:spPr>
          <a:xfrm>
            <a:off x="2146041" y="2407298"/>
            <a:ext cx="933061" cy="57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2C65C0-4224-44DE-AF15-010063D9D8C6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441147" y="3115110"/>
            <a:ext cx="637955" cy="31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0DD30F-7F94-4152-A992-023A09A4F54F}"/>
              </a:ext>
            </a:extLst>
          </p:cNvPr>
          <p:cNvCxnSpPr>
            <a:cxnSpLocks/>
          </p:cNvCxnSpPr>
          <p:nvPr/>
        </p:nvCxnSpPr>
        <p:spPr>
          <a:xfrm>
            <a:off x="2146041" y="3838374"/>
            <a:ext cx="933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1189BB9-1ED5-47DA-A014-C9EC49E47D9E}"/>
              </a:ext>
            </a:extLst>
          </p:cNvPr>
          <p:cNvSpPr/>
          <p:nvPr/>
        </p:nvSpPr>
        <p:spPr>
          <a:xfrm>
            <a:off x="4133461" y="2576512"/>
            <a:ext cx="746449" cy="222672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DE406A0-5F08-4CC7-B301-379B473BA3A4}"/>
              </a:ext>
            </a:extLst>
          </p:cNvPr>
          <p:cNvSpPr/>
          <p:nvPr/>
        </p:nvSpPr>
        <p:spPr>
          <a:xfrm>
            <a:off x="5215812" y="2576512"/>
            <a:ext cx="1138335" cy="222672"/>
          </a:xfrm>
          <a:prstGeom prst="ellipse">
            <a:avLst/>
          </a:prstGeom>
          <a:solidFill>
            <a:schemeClr val="accent6">
              <a:alpha val="52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9E6E1DA-CAED-4F57-8231-824B1ADEB270}"/>
              </a:ext>
            </a:extLst>
          </p:cNvPr>
          <p:cNvSpPr/>
          <p:nvPr/>
        </p:nvSpPr>
        <p:spPr>
          <a:xfrm>
            <a:off x="4338735" y="2799184"/>
            <a:ext cx="307910" cy="1482296"/>
          </a:xfrm>
          <a:prstGeom prst="roundRect">
            <a:avLst/>
          </a:prstGeom>
          <a:solidFill>
            <a:schemeClr val="accent3">
              <a:alpha val="32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DBCE7F-C38C-4B8F-ADEA-860A6839C9E5}"/>
              </a:ext>
            </a:extLst>
          </p:cNvPr>
          <p:cNvSpPr txBox="1"/>
          <p:nvPr/>
        </p:nvSpPr>
        <p:spPr>
          <a:xfrm>
            <a:off x="7716416" y="4637314"/>
            <a:ext cx="2636124" cy="64633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Dependent variable</a:t>
            </a:r>
          </a:p>
          <a:p>
            <a:pPr algn="ctr"/>
            <a:r>
              <a:rPr lang="en-CA" dirty="0"/>
              <a:t>Sale Price </a:t>
            </a:r>
          </a:p>
        </p:txBody>
      </p:sp>
    </p:spTree>
    <p:extLst>
      <p:ext uri="{BB962C8B-B14F-4D97-AF65-F5344CB8AC3E}">
        <p14:creationId xmlns:p14="http://schemas.microsoft.com/office/powerpoint/2010/main" val="4120634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0975-3BCB-49E0-9756-EEB1BA9FD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CA" dirty="0">
                <a:solidFill>
                  <a:schemeClr val="accent6"/>
                </a:solidFill>
              </a:rPr>
              <a:t>Data Investigation</a:t>
            </a:r>
            <a:br>
              <a:rPr lang="en-CA" dirty="0"/>
            </a:br>
            <a:r>
              <a:rPr lang="en-CA" sz="2800" dirty="0">
                <a:solidFill>
                  <a:schemeClr val="accent1"/>
                </a:solidFill>
              </a:rPr>
              <a:t>Data Exploration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7CAD5-49C3-4F98-948C-93F6FA92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E5FAD-7CD7-4FFF-835A-ED468EE74392}"/>
              </a:ext>
            </a:extLst>
          </p:cNvPr>
          <p:cNvSpPr txBox="1"/>
          <p:nvPr/>
        </p:nvSpPr>
        <p:spPr>
          <a:xfrm>
            <a:off x="646111" y="1853248"/>
            <a:ext cx="409086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4221E9-3E32-4BDB-9226-87A0984568C3}"/>
              </a:ext>
            </a:extLst>
          </p:cNvPr>
          <p:cNvSpPr txBox="1"/>
          <p:nvPr/>
        </p:nvSpPr>
        <p:spPr>
          <a:xfrm>
            <a:off x="646111" y="2341554"/>
            <a:ext cx="160813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MSSUBCLASS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8EA50B-A986-4255-B73F-A6F522287FFE}"/>
              </a:ext>
            </a:extLst>
          </p:cNvPr>
          <p:cNvSpPr txBox="1"/>
          <p:nvPr/>
        </p:nvSpPr>
        <p:spPr>
          <a:xfrm>
            <a:off x="646111" y="2829860"/>
            <a:ext cx="1544012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MSZONEING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DFC108-2F23-4234-AE1E-BE752EBC6872}"/>
              </a:ext>
            </a:extLst>
          </p:cNvPr>
          <p:cNvSpPr txBox="1"/>
          <p:nvPr/>
        </p:nvSpPr>
        <p:spPr>
          <a:xfrm>
            <a:off x="646111" y="3318166"/>
            <a:ext cx="1808508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LOTFRONTAGE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46BA6-B572-4581-8429-E32FC9507E90}"/>
              </a:ext>
            </a:extLst>
          </p:cNvPr>
          <p:cNvSpPr txBox="1"/>
          <p:nvPr/>
        </p:nvSpPr>
        <p:spPr>
          <a:xfrm>
            <a:off x="646111" y="3806472"/>
            <a:ext cx="1196161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LOTAREA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D5BFCE-9C53-4A8D-98F3-D36A4CEDC459}"/>
              </a:ext>
            </a:extLst>
          </p:cNvPr>
          <p:cNvSpPr txBox="1"/>
          <p:nvPr/>
        </p:nvSpPr>
        <p:spPr>
          <a:xfrm>
            <a:off x="646111" y="4294778"/>
            <a:ext cx="88197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STREET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AAD0DA-07A7-4DC8-9052-ECC6120A1D9C}"/>
              </a:ext>
            </a:extLst>
          </p:cNvPr>
          <p:cNvSpPr txBox="1"/>
          <p:nvPr/>
        </p:nvSpPr>
        <p:spPr>
          <a:xfrm>
            <a:off x="646111" y="4783084"/>
            <a:ext cx="830677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ALLEY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5FEFB1-27E5-427F-984A-CDB51D346BEB}"/>
              </a:ext>
            </a:extLst>
          </p:cNvPr>
          <p:cNvSpPr txBox="1"/>
          <p:nvPr/>
        </p:nvSpPr>
        <p:spPr>
          <a:xfrm>
            <a:off x="646111" y="5271390"/>
            <a:ext cx="1293944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LOTSHAPE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ADBA2D-D7CF-491B-B4C8-8A94C8F16D2B}"/>
              </a:ext>
            </a:extLst>
          </p:cNvPr>
          <p:cNvSpPr txBox="1"/>
          <p:nvPr/>
        </p:nvSpPr>
        <p:spPr>
          <a:xfrm>
            <a:off x="646111" y="5759696"/>
            <a:ext cx="195438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LANDCONTOUR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CD7100-B3D3-424E-82A8-87821E637F3B}"/>
              </a:ext>
            </a:extLst>
          </p:cNvPr>
          <p:cNvSpPr txBox="1"/>
          <p:nvPr/>
        </p:nvSpPr>
        <p:spPr>
          <a:xfrm>
            <a:off x="646111" y="6248002"/>
            <a:ext cx="103586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UTILITIES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71C2A2-7F59-48D0-B1BA-E8165302F84B}"/>
              </a:ext>
            </a:extLst>
          </p:cNvPr>
          <p:cNvSpPr txBox="1"/>
          <p:nvPr/>
        </p:nvSpPr>
        <p:spPr>
          <a:xfrm>
            <a:off x="2989332" y="1853248"/>
            <a:ext cx="1516762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LOTCONFIG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01FC5E-C02F-4053-A042-4618A6778F9F}"/>
              </a:ext>
            </a:extLst>
          </p:cNvPr>
          <p:cNvSpPr txBox="1"/>
          <p:nvPr/>
        </p:nvSpPr>
        <p:spPr>
          <a:xfrm>
            <a:off x="2989332" y="2341554"/>
            <a:ext cx="1489510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LANDSLOPE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09D26-08A8-4B47-A05A-97C261CC4A00}"/>
              </a:ext>
            </a:extLst>
          </p:cNvPr>
          <p:cNvSpPr txBox="1"/>
          <p:nvPr/>
        </p:nvSpPr>
        <p:spPr>
          <a:xfrm>
            <a:off x="2989332" y="2829860"/>
            <a:ext cx="209384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NEIGHBORHOOD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BF0FF3-FF87-49B0-9BB7-926AB0ABCFC6}"/>
              </a:ext>
            </a:extLst>
          </p:cNvPr>
          <p:cNvSpPr txBox="1"/>
          <p:nvPr/>
        </p:nvSpPr>
        <p:spPr>
          <a:xfrm>
            <a:off x="2989332" y="3318166"/>
            <a:ext cx="1619354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CONDITION1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63E501-2910-4244-8536-7D6784F3AFCA}"/>
              </a:ext>
            </a:extLst>
          </p:cNvPr>
          <p:cNvSpPr txBox="1"/>
          <p:nvPr/>
        </p:nvSpPr>
        <p:spPr>
          <a:xfrm>
            <a:off x="2989332" y="3806472"/>
            <a:ext cx="1619354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CONDITION2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5DAAB7-0F0F-49F9-8A4D-A36F4FA81565}"/>
              </a:ext>
            </a:extLst>
          </p:cNvPr>
          <p:cNvSpPr txBox="1"/>
          <p:nvPr/>
        </p:nvSpPr>
        <p:spPr>
          <a:xfrm>
            <a:off x="2989332" y="4294778"/>
            <a:ext cx="129234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BLDGTYPE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D048D8-D8FB-4BE7-8D85-1713B8CF644C}"/>
              </a:ext>
            </a:extLst>
          </p:cNvPr>
          <p:cNvSpPr txBox="1"/>
          <p:nvPr/>
        </p:nvSpPr>
        <p:spPr>
          <a:xfrm>
            <a:off x="2989332" y="4783084"/>
            <a:ext cx="1425390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HOUSETYPE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C3D8FB-3706-4E5D-86AE-5B3992708BC2}"/>
              </a:ext>
            </a:extLst>
          </p:cNvPr>
          <p:cNvSpPr txBox="1"/>
          <p:nvPr/>
        </p:nvSpPr>
        <p:spPr>
          <a:xfrm>
            <a:off x="2989332" y="5271390"/>
            <a:ext cx="182614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OVERALLQUAL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234A46-A679-48AD-B001-67D04FA04B82}"/>
              </a:ext>
            </a:extLst>
          </p:cNvPr>
          <p:cNvSpPr txBox="1"/>
          <p:nvPr/>
        </p:nvSpPr>
        <p:spPr>
          <a:xfrm>
            <a:off x="2989331" y="5759696"/>
            <a:ext cx="192713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OVERALLCOND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07E91B-77DE-40BB-B8BC-A4A89ED71662}"/>
              </a:ext>
            </a:extLst>
          </p:cNvPr>
          <p:cNvSpPr txBox="1"/>
          <p:nvPr/>
        </p:nvSpPr>
        <p:spPr>
          <a:xfrm>
            <a:off x="2989331" y="6248002"/>
            <a:ext cx="1467068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MISCVALUE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A49B14-9254-4E4F-B4D4-947E938E5F83}"/>
              </a:ext>
            </a:extLst>
          </p:cNvPr>
          <p:cNvSpPr txBox="1"/>
          <p:nvPr/>
        </p:nvSpPr>
        <p:spPr>
          <a:xfrm>
            <a:off x="5330950" y="1853248"/>
            <a:ext cx="1297150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YEARBUILT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93302E-8698-438F-B650-AB0F147C42A1}"/>
              </a:ext>
            </a:extLst>
          </p:cNvPr>
          <p:cNvSpPr txBox="1"/>
          <p:nvPr/>
        </p:nvSpPr>
        <p:spPr>
          <a:xfrm>
            <a:off x="5330950" y="2341554"/>
            <a:ext cx="211628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YEARREMODADD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C95DA3-2E3F-496C-87B3-FCFE723E37DA}"/>
              </a:ext>
            </a:extLst>
          </p:cNvPr>
          <p:cNvSpPr txBox="1"/>
          <p:nvPr/>
        </p:nvSpPr>
        <p:spPr>
          <a:xfrm>
            <a:off x="5330950" y="2829860"/>
            <a:ext cx="1417376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ROOFSTYLE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82A19A-B0D7-4971-B1A4-D5A5815E222B}"/>
              </a:ext>
            </a:extLst>
          </p:cNvPr>
          <p:cNvSpPr txBox="1"/>
          <p:nvPr/>
        </p:nvSpPr>
        <p:spPr>
          <a:xfrm>
            <a:off x="5330950" y="3318166"/>
            <a:ext cx="1446230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ROOFMAT1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428508-331C-4C2A-8998-E77EFF26D45E}"/>
              </a:ext>
            </a:extLst>
          </p:cNvPr>
          <p:cNvSpPr txBox="1"/>
          <p:nvPr/>
        </p:nvSpPr>
        <p:spPr>
          <a:xfrm>
            <a:off x="5330950" y="3806472"/>
            <a:ext cx="1544012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EXTERIOR1ST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B13012-9589-4CFF-AC25-6EDB0A50FEB8}"/>
              </a:ext>
            </a:extLst>
          </p:cNvPr>
          <p:cNvSpPr txBox="1"/>
          <p:nvPr/>
        </p:nvSpPr>
        <p:spPr>
          <a:xfrm>
            <a:off x="5330950" y="4294778"/>
            <a:ext cx="1673856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EXTERIOR2ND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230BC2-CC77-4FA4-9007-08235B7D3D60}"/>
              </a:ext>
            </a:extLst>
          </p:cNvPr>
          <p:cNvSpPr txBox="1"/>
          <p:nvPr/>
        </p:nvSpPr>
        <p:spPr>
          <a:xfrm>
            <a:off x="5330950" y="4783084"/>
            <a:ext cx="164981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MASVNRTYPE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491564-0ABB-4220-A022-7CA5AFA19759}"/>
              </a:ext>
            </a:extLst>
          </p:cNvPr>
          <p:cNvSpPr txBox="1"/>
          <p:nvPr/>
        </p:nvSpPr>
        <p:spPr>
          <a:xfrm>
            <a:off x="5330950" y="5271390"/>
            <a:ext cx="1762021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MASVNRAREA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CD457E-4F82-488E-8F56-E685D1859496}"/>
              </a:ext>
            </a:extLst>
          </p:cNvPr>
          <p:cNvSpPr txBox="1"/>
          <p:nvPr/>
        </p:nvSpPr>
        <p:spPr>
          <a:xfrm>
            <a:off x="5330950" y="6248002"/>
            <a:ext cx="1540806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EXTERCOND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57B12A-4F55-4C9F-8A49-28A832FCB8D9}"/>
              </a:ext>
            </a:extLst>
          </p:cNvPr>
          <p:cNvSpPr txBox="1"/>
          <p:nvPr/>
        </p:nvSpPr>
        <p:spPr>
          <a:xfrm>
            <a:off x="5330950" y="5759696"/>
            <a:ext cx="143981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EXTERQUAL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46A049-5D98-4575-B7A0-AD6577C99AEE}"/>
              </a:ext>
            </a:extLst>
          </p:cNvPr>
          <p:cNvSpPr txBox="1"/>
          <p:nvPr/>
        </p:nvSpPr>
        <p:spPr>
          <a:xfrm>
            <a:off x="7685908" y="1853248"/>
            <a:ext cx="1685077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FOUNDATION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9090DC-5A1A-45D8-BA67-5B9F78078133}"/>
              </a:ext>
            </a:extLst>
          </p:cNvPr>
          <p:cNvSpPr txBox="1"/>
          <p:nvPr/>
        </p:nvSpPr>
        <p:spPr>
          <a:xfrm>
            <a:off x="7685908" y="2341554"/>
            <a:ext cx="137249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BSMTQUAL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2C6322-2994-4E51-90C9-4C359C64362D}"/>
              </a:ext>
            </a:extLst>
          </p:cNvPr>
          <p:cNvSpPr txBox="1"/>
          <p:nvPr/>
        </p:nvSpPr>
        <p:spPr>
          <a:xfrm>
            <a:off x="7685908" y="2829860"/>
            <a:ext cx="1473480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BSMTCOND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A54338-2A9D-4DC0-BB3D-71CBC06E3088}"/>
              </a:ext>
            </a:extLst>
          </p:cNvPr>
          <p:cNvSpPr txBox="1"/>
          <p:nvPr/>
        </p:nvSpPr>
        <p:spPr>
          <a:xfrm>
            <a:off x="7685908" y="3318166"/>
            <a:ext cx="187262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BSMTEXPOSURE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0FD010-F4E8-473F-ACE1-97DF33E7E57A}"/>
              </a:ext>
            </a:extLst>
          </p:cNvPr>
          <p:cNvSpPr txBox="1"/>
          <p:nvPr/>
        </p:nvSpPr>
        <p:spPr>
          <a:xfrm>
            <a:off x="7685908" y="3806472"/>
            <a:ext cx="1701107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BSMTFINTYPE1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3DD8CF-F187-4450-9B62-84FD3BD0E89F}"/>
              </a:ext>
            </a:extLst>
          </p:cNvPr>
          <p:cNvSpPr txBox="1"/>
          <p:nvPr/>
        </p:nvSpPr>
        <p:spPr>
          <a:xfrm>
            <a:off x="7685908" y="4294778"/>
            <a:ext cx="1435008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BSMTFINSF1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36DFAE-71E9-4C13-BE52-9BD89D40BCA1}"/>
              </a:ext>
            </a:extLst>
          </p:cNvPr>
          <p:cNvSpPr txBox="1"/>
          <p:nvPr/>
        </p:nvSpPr>
        <p:spPr>
          <a:xfrm>
            <a:off x="7685908" y="4783084"/>
            <a:ext cx="1701107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BSMTFINTYPE2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9D4CFA-DA35-4404-9064-B2D8D16B58D1}"/>
              </a:ext>
            </a:extLst>
          </p:cNvPr>
          <p:cNvSpPr txBox="1"/>
          <p:nvPr/>
        </p:nvSpPr>
        <p:spPr>
          <a:xfrm>
            <a:off x="7685908" y="5271390"/>
            <a:ext cx="1435008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BSMTFINSF2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672A6D-FE9F-4372-B28B-B60DDCA17287}"/>
              </a:ext>
            </a:extLst>
          </p:cNvPr>
          <p:cNvSpPr txBox="1"/>
          <p:nvPr/>
        </p:nvSpPr>
        <p:spPr>
          <a:xfrm>
            <a:off x="7685908" y="6248002"/>
            <a:ext cx="1645002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TOTALBSMTSF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69B0A5C-000E-41EF-9EB5-DA1F19E674EC}"/>
              </a:ext>
            </a:extLst>
          </p:cNvPr>
          <p:cNvSpPr txBox="1"/>
          <p:nvPr/>
        </p:nvSpPr>
        <p:spPr>
          <a:xfrm>
            <a:off x="7681098" y="5759696"/>
            <a:ext cx="1404552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BSMTUNFSF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05CE24-26A9-437A-944A-9ECA57F8D126}"/>
              </a:ext>
            </a:extLst>
          </p:cNvPr>
          <p:cNvSpPr txBox="1"/>
          <p:nvPr/>
        </p:nvSpPr>
        <p:spPr>
          <a:xfrm>
            <a:off x="10032343" y="1978090"/>
            <a:ext cx="1608133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Quantitative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45CD3F-7B76-4C5D-A872-C97EF68E103B}"/>
              </a:ext>
            </a:extLst>
          </p:cNvPr>
          <p:cNvSpPr txBox="1"/>
          <p:nvPr/>
        </p:nvSpPr>
        <p:spPr>
          <a:xfrm>
            <a:off x="10050834" y="2555795"/>
            <a:ext cx="1608133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Nominal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67E4785-0A59-4E83-AF66-4D686DFAF572}"/>
              </a:ext>
            </a:extLst>
          </p:cNvPr>
          <p:cNvSpPr txBox="1"/>
          <p:nvPr/>
        </p:nvSpPr>
        <p:spPr>
          <a:xfrm>
            <a:off x="10050834" y="3133500"/>
            <a:ext cx="1608133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Ordinal</a:t>
            </a:r>
          </a:p>
        </p:txBody>
      </p:sp>
    </p:spTree>
    <p:extLst>
      <p:ext uri="{BB962C8B-B14F-4D97-AF65-F5344CB8AC3E}">
        <p14:creationId xmlns:p14="http://schemas.microsoft.com/office/powerpoint/2010/main" val="1602098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0975-3BCB-49E0-9756-EEB1BA9FD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CA" dirty="0">
                <a:solidFill>
                  <a:schemeClr val="accent6"/>
                </a:solidFill>
              </a:rPr>
              <a:t>Data Investigation</a:t>
            </a:r>
            <a:br>
              <a:rPr lang="en-CA" dirty="0"/>
            </a:br>
            <a:r>
              <a:rPr lang="en-CA" sz="2800" dirty="0">
                <a:solidFill>
                  <a:schemeClr val="accent1"/>
                </a:solidFill>
              </a:rPr>
              <a:t>Data Exploration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7CAD5-49C3-4F98-948C-93F6FA92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E5FAD-7CD7-4FFF-835A-ED468EE74392}"/>
              </a:ext>
            </a:extLst>
          </p:cNvPr>
          <p:cNvSpPr txBox="1"/>
          <p:nvPr/>
        </p:nvSpPr>
        <p:spPr>
          <a:xfrm>
            <a:off x="646111" y="1853248"/>
            <a:ext cx="1160895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HEATING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4221E9-3E32-4BDB-9226-87A0984568C3}"/>
              </a:ext>
            </a:extLst>
          </p:cNvPr>
          <p:cNvSpPr txBox="1"/>
          <p:nvPr/>
        </p:nvSpPr>
        <p:spPr>
          <a:xfrm>
            <a:off x="646111" y="2341554"/>
            <a:ext cx="154882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HEATINGQC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8EA50B-A986-4255-B73F-A6F522287FFE}"/>
              </a:ext>
            </a:extLst>
          </p:cNvPr>
          <p:cNvSpPr txBox="1"/>
          <p:nvPr/>
        </p:nvSpPr>
        <p:spPr>
          <a:xfrm>
            <a:off x="646111" y="2829860"/>
            <a:ext cx="1547218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CENTRALAIR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DFC108-2F23-4234-AE1E-BE752EBC6872}"/>
              </a:ext>
            </a:extLst>
          </p:cNvPr>
          <p:cNvSpPr txBox="1"/>
          <p:nvPr/>
        </p:nvSpPr>
        <p:spPr>
          <a:xfrm>
            <a:off x="646111" y="3318166"/>
            <a:ext cx="1483098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ELECTRICAL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46BA6-B572-4581-8429-E32FC9507E90}"/>
              </a:ext>
            </a:extLst>
          </p:cNvPr>
          <p:cNvSpPr txBox="1"/>
          <p:nvPr/>
        </p:nvSpPr>
        <p:spPr>
          <a:xfrm>
            <a:off x="646111" y="3806472"/>
            <a:ext cx="1253869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X1STFLRSF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D5BFCE-9C53-4A8D-98F3-D36A4CEDC459}"/>
              </a:ext>
            </a:extLst>
          </p:cNvPr>
          <p:cNvSpPr txBox="1"/>
          <p:nvPr/>
        </p:nvSpPr>
        <p:spPr>
          <a:xfrm>
            <a:off x="646111" y="4294778"/>
            <a:ext cx="1253869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X2STFLRSF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AAD0DA-07A7-4DC8-9052-ECC6120A1D9C}"/>
              </a:ext>
            </a:extLst>
          </p:cNvPr>
          <p:cNvSpPr txBox="1"/>
          <p:nvPr/>
        </p:nvSpPr>
        <p:spPr>
          <a:xfrm>
            <a:off x="646111" y="4783084"/>
            <a:ext cx="190789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LOWQUALFINSF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5FEFB1-27E5-427F-984A-CDB51D346BEB}"/>
              </a:ext>
            </a:extLst>
          </p:cNvPr>
          <p:cNvSpPr txBox="1"/>
          <p:nvPr/>
        </p:nvSpPr>
        <p:spPr>
          <a:xfrm>
            <a:off x="646111" y="5271390"/>
            <a:ext cx="145424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GRLIVAREA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ADBA2D-D7CF-491B-B4C8-8A94C8F16D2B}"/>
              </a:ext>
            </a:extLst>
          </p:cNvPr>
          <p:cNvSpPr txBox="1"/>
          <p:nvPr/>
        </p:nvSpPr>
        <p:spPr>
          <a:xfrm>
            <a:off x="646111" y="5759696"/>
            <a:ext cx="177965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BSMTFULLBATH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CD7100-B3D3-424E-82A8-87821E637F3B}"/>
              </a:ext>
            </a:extLst>
          </p:cNvPr>
          <p:cNvSpPr txBox="1"/>
          <p:nvPr/>
        </p:nvSpPr>
        <p:spPr>
          <a:xfrm>
            <a:off x="646111" y="6248002"/>
            <a:ext cx="1850186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BSMTHALFBATH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71C2A2-7F59-48D0-B1BA-E8165302F84B}"/>
              </a:ext>
            </a:extLst>
          </p:cNvPr>
          <p:cNvSpPr txBox="1"/>
          <p:nvPr/>
        </p:nvSpPr>
        <p:spPr>
          <a:xfrm>
            <a:off x="2989332" y="1853248"/>
            <a:ext cx="1221809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FULLBATH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01FC5E-C02F-4053-A042-4618A6778F9F}"/>
              </a:ext>
            </a:extLst>
          </p:cNvPr>
          <p:cNvSpPr txBox="1"/>
          <p:nvPr/>
        </p:nvSpPr>
        <p:spPr>
          <a:xfrm>
            <a:off x="2989332" y="2341554"/>
            <a:ext cx="1292341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HALFBATH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09D26-08A8-4B47-A05A-97C261CC4A00}"/>
              </a:ext>
            </a:extLst>
          </p:cNvPr>
          <p:cNvSpPr txBox="1"/>
          <p:nvPr/>
        </p:nvSpPr>
        <p:spPr>
          <a:xfrm>
            <a:off x="2989332" y="2829860"/>
            <a:ext cx="2172390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BEDROOMABVGR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BF0FF3-FF87-49B0-9BB7-926AB0ABCFC6}"/>
              </a:ext>
            </a:extLst>
          </p:cNvPr>
          <p:cNvSpPr txBox="1"/>
          <p:nvPr/>
        </p:nvSpPr>
        <p:spPr>
          <a:xfrm>
            <a:off x="2989332" y="3318166"/>
            <a:ext cx="191911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KITCHENABVGR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63E501-2910-4244-8536-7D6784F3AFCA}"/>
              </a:ext>
            </a:extLst>
          </p:cNvPr>
          <p:cNvSpPr txBox="1"/>
          <p:nvPr/>
        </p:nvSpPr>
        <p:spPr>
          <a:xfrm>
            <a:off x="2989332" y="3806472"/>
            <a:ext cx="174118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KITCHENQUAL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5DAAB7-0F0F-49F9-8A4D-A36F4FA81565}"/>
              </a:ext>
            </a:extLst>
          </p:cNvPr>
          <p:cNvSpPr txBox="1"/>
          <p:nvPr/>
        </p:nvSpPr>
        <p:spPr>
          <a:xfrm>
            <a:off x="2989332" y="4294778"/>
            <a:ext cx="2026517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TOTRMSABVGRD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D048D8-D8FB-4BE7-8D85-1713B8CF644C}"/>
              </a:ext>
            </a:extLst>
          </p:cNvPr>
          <p:cNvSpPr txBox="1"/>
          <p:nvPr/>
        </p:nvSpPr>
        <p:spPr>
          <a:xfrm>
            <a:off x="2989332" y="4783084"/>
            <a:ext cx="160813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FUNCTIONAL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C3D8FB-3706-4E5D-86AE-5B3992708BC2}"/>
              </a:ext>
            </a:extLst>
          </p:cNvPr>
          <p:cNvSpPr txBox="1"/>
          <p:nvPr/>
        </p:nvSpPr>
        <p:spPr>
          <a:xfrm>
            <a:off x="2989332" y="5271390"/>
            <a:ext cx="145424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FIREPLACES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234A46-A679-48AD-B001-67D04FA04B82}"/>
              </a:ext>
            </a:extLst>
          </p:cNvPr>
          <p:cNvSpPr txBox="1"/>
          <p:nvPr/>
        </p:nvSpPr>
        <p:spPr>
          <a:xfrm>
            <a:off x="2989331" y="5759696"/>
            <a:ext cx="180530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FIREPLACESQU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07E91B-77DE-40BB-B8BC-A4A89ED71662}"/>
              </a:ext>
            </a:extLst>
          </p:cNvPr>
          <p:cNvSpPr txBox="1"/>
          <p:nvPr/>
        </p:nvSpPr>
        <p:spPr>
          <a:xfrm>
            <a:off x="2989331" y="6248002"/>
            <a:ext cx="168828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GARAGETYPE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A49B14-9254-4E4F-B4D4-947E938E5F83}"/>
              </a:ext>
            </a:extLst>
          </p:cNvPr>
          <p:cNvSpPr txBox="1"/>
          <p:nvPr/>
        </p:nvSpPr>
        <p:spPr>
          <a:xfrm>
            <a:off x="5330950" y="1853248"/>
            <a:ext cx="2012089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GARAGEYRBUILT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93302E-8698-438F-B650-AB0F147C42A1}"/>
              </a:ext>
            </a:extLst>
          </p:cNvPr>
          <p:cNvSpPr txBox="1"/>
          <p:nvPr/>
        </p:nvSpPr>
        <p:spPr>
          <a:xfrm>
            <a:off x="5330950" y="2341554"/>
            <a:ext cx="1856598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GARAGEFINISH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C95DA3-2E3F-496C-87B3-FCFE723E37DA}"/>
              </a:ext>
            </a:extLst>
          </p:cNvPr>
          <p:cNvSpPr txBox="1"/>
          <p:nvPr/>
        </p:nvSpPr>
        <p:spPr>
          <a:xfrm>
            <a:off x="5330950" y="2829860"/>
            <a:ext cx="1693092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GARAGECAR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82A19A-B0D7-4971-B1A4-D5A5815E222B}"/>
              </a:ext>
            </a:extLst>
          </p:cNvPr>
          <p:cNvSpPr txBox="1"/>
          <p:nvPr/>
        </p:nvSpPr>
        <p:spPr>
          <a:xfrm>
            <a:off x="5330950" y="3318166"/>
            <a:ext cx="1800493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GARAGEAREA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428508-331C-4C2A-8998-E77EFF26D45E}"/>
              </a:ext>
            </a:extLst>
          </p:cNvPr>
          <p:cNvSpPr txBox="1"/>
          <p:nvPr/>
        </p:nvSpPr>
        <p:spPr>
          <a:xfrm>
            <a:off x="5330950" y="3806472"/>
            <a:ext cx="182453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GARAGEQUAL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B13012-9589-4CFF-AC25-6EDB0A50FEB8}"/>
              </a:ext>
            </a:extLst>
          </p:cNvPr>
          <p:cNvSpPr txBox="1"/>
          <p:nvPr/>
        </p:nvSpPr>
        <p:spPr>
          <a:xfrm>
            <a:off x="5330950" y="4294778"/>
            <a:ext cx="1925527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GARAGECOND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230BC2-CC77-4FA4-9007-08235B7D3D60}"/>
              </a:ext>
            </a:extLst>
          </p:cNvPr>
          <p:cNvSpPr txBox="1"/>
          <p:nvPr/>
        </p:nvSpPr>
        <p:spPr>
          <a:xfrm>
            <a:off x="5330950" y="4783084"/>
            <a:ext cx="1598515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PAVEDDRIVE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491564-0ABB-4220-A022-7CA5AFA19759}"/>
              </a:ext>
            </a:extLst>
          </p:cNvPr>
          <p:cNvSpPr txBox="1"/>
          <p:nvPr/>
        </p:nvSpPr>
        <p:spPr>
          <a:xfrm>
            <a:off x="5330950" y="5271390"/>
            <a:ext cx="1824538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WOODDECKSF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CD457E-4F82-488E-8F56-E685D1859496}"/>
              </a:ext>
            </a:extLst>
          </p:cNvPr>
          <p:cNvSpPr txBox="1"/>
          <p:nvPr/>
        </p:nvSpPr>
        <p:spPr>
          <a:xfrm>
            <a:off x="5330950" y="6248002"/>
            <a:ext cx="2206053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ENCLOSEDPORCH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57B12A-4F55-4C9F-8A49-28A832FCB8D9}"/>
              </a:ext>
            </a:extLst>
          </p:cNvPr>
          <p:cNvSpPr txBox="1"/>
          <p:nvPr/>
        </p:nvSpPr>
        <p:spPr>
          <a:xfrm>
            <a:off x="5330950" y="5759696"/>
            <a:ext cx="1864613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OPENPORCHSF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46A049-5D98-4575-B7A0-AD6577C99AEE}"/>
              </a:ext>
            </a:extLst>
          </p:cNvPr>
          <p:cNvSpPr txBox="1"/>
          <p:nvPr/>
        </p:nvSpPr>
        <p:spPr>
          <a:xfrm>
            <a:off x="7685908" y="1853248"/>
            <a:ext cx="1677062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X3SSNPORCH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9090DC-5A1A-45D8-BA67-5B9F78078133}"/>
              </a:ext>
            </a:extLst>
          </p:cNvPr>
          <p:cNvSpPr txBox="1"/>
          <p:nvPr/>
        </p:nvSpPr>
        <p:spPr>
          <a:xfrm>
            <a:off x="7685908" y="2341554"/>
            <a:ext cx="1866217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SCREENPORCH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2C6322-2994-4E51-90C9-4C359C64362D}"/>
              </a:ext>
            </a:extLst>
          </p:cNvPr>
          <p:cNvSpPr txBox="1"/>
          <p:nvPr/>
        </p:nvSpPr>
        <p:spPr>
          <a:xfrm>
            <a:off x="7685908" y="2829860"/>
            <a:ext cx="1435008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POOLAREA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A54338-2A9D-4DC0-BB3D-71CBC06E3088}"/>
              </a:ext>
            </a:extLst>
          </p:cNvPr>
          <p:cNvSpPr txBox="1"/>
          <p:nvPr/>
        </p:nvSpPr>
        <p:spPr>
          <a:xfrm>
            <a:off x="7685908" y="3318166"/>
            <a:ext cx="1217000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POOLQC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0FD010-F4E8-473F-ACE1-97DF33E7E57A}"/>
              </a:ext>
            </a:extLst>
          </p:cNvPr>
          <p:cNvSpPr txBox="1"/>
          <p:nvPr/>
        </p:nvSpPr>
        <p:spPr>
          <a:xfrm>
            <a:off x="7685908" y="3806472"/>
            <a:ext cx="90281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FENCE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3DD8CF-F187-4450-9B62-84FD3BD0E89F}"/>
              </a:ext>
            </a:extLst>
          </p:cNvPr>
          <p:cNvSpPr txBox="1"/>
          <p:nvPr/>
        </p:nvSpPr>
        <p:spPr>
          <a:xfrm>
            <a:off x="7685908" y="4294778"/>
            <a:ext cx="1670650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MISCFEATURE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36DFAE-71E9-4C13-BE52-9BD89D40BCA1}"/>
              </a:ext>
            </a:extLst>
          </p:cNvPr>
          <p:cNvSpPr txBox="1"/>
          <p:nvPr/>
        </p:nvSpPr>
        <p:spPr>
          <a:xfrm>
            <a:off x="7685908" y="4783084"/>
            <a:ext cx="1191352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MOSOLD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9D4CFA-DA35-4404-9064-B2D8D16B58D1}"/>
              </a:ext>
            </a:extLst>
          </p:cNvPr>
          <p:cNvSpPr txBox="1"/>
          <p:nvPr/>
        </p:nvSpPr>
        <p:spPr>
          <a:xfrm>
            <a:off x="7685908" y="5271390"/>
            <a:ext cx="1350050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YEARSOLD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672A6D-FE9F-4372-B28B-B60DDCA17287}"/>
              </a:ext>
            </a:extLst>
          </p:cNvPr>
          <p:cNvSpPr txBox="1"/>
          <p:nvPr/>
        </p:nvSpPr>
        <p:spPr>
          <a:xfrm>
            <a:off x="7685908" y="6248002"/>
            <a:ext cx="200888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SALECONDITION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69B0A5C-000E-41EF-9EB5-DA1F19E674EC}"/>
              </a:ext>
            </a:extLst>
          </p:cNvPr>
          <p:cNvSpPr txBox="1"/>
          <p:nvPr/>
        </p:nvSpPr>
        <p:spPr>
          <a:xfrm>
            <a:off x="7685908" y="5759696"/>
            <a:ext cx="119616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SALETYPE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C513A2-009A-4D3F-B5B1-31DBCD4E3DB9}"/>
              </a:ext>
            </a:extLst>
          </p:cNvPr>
          <p:cNvSpPr txBox="1"/>
          <p:nvPr/>
        </p:nvSpPr>
        <p:spPr>
          <a:xfrm>
            <a:off x="10032343" y="1978090"/>
            <a:ext cx="1608133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Quantitative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2F1C948-AD49-41A3-A8D4-AA1C5B9C4D97}"/>
              </a:ext>
            </a:extLst>
          </p:cNvPr>
          <p:cNvSpPr txBox="1"/>
          <p:nvPr/>
        </p:nvSpPr>
        <p:spPr>
          <a:xfrm>
            <a:off x="10050834" y="2555795"/>
            <a:ext cx="1608133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Nominal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3E2D1E6-849F-4B1C-9B6F-39C68077DA03}"/>
              </a:ext>
            </a:extLst>
          </p:cNvPr>
          <p:cNvSpPr txBox="1"/>
          <p:nvPr/>
        </p:nvSpPr>
        <p:spPr>
          <a:xfrm>
            <a:off x="10050834" y="3133500"/>
            <a:ext cx="1608133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Ordinal</a:t>
            </a:r>
          </a:p>
        </p:txBody>
      </p:sp>
    </p:spTree>
    <p:extLst>
      <p:ext uri="{BB962C8B-B14F-4D97-AF65-F5344CB8AC3E}">
        <p14:creationId xmlns:p14="http://schemas.microsoft.com/office/powerpoint/2010/main" val="3725667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1604-BCD1-4969-84DE-F30B57B0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6"/>
                </a:solidFill>
              </a:rPr>
              <a:t>Data Investigation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660A9-4835-4680-8FB2-398F9EB4EC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Data Exploration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BE13A7-C858-420D-A696-410F1F874E0F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CA" dirty="0"/>
              <a:t>Identifying attributes and data types</a:t>
            </a:r>
          </a:p>
          <a:p>
            <a:r>
              <a:rPr lang="en-CA" dirty="0"/>
              <a:t>Identifying dependent and independent variables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F5E36-85FF-437A-B332-1409835C4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Initial Analysis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9A51713-4D80-4A15-969E-F5361DC30C5E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CA" dirty="0"/>
              <a:t>Finding min, max, std dev for each quantitative attribute</a:t>
            </a:r>
          </a:p>
          <a:p>
            <a:r>
              <a:rPr lang="en-CA" dirty="0"/>
              <a:t>Normality testing</a:t>
            </a:r>
          </a:p>
          <a:p>
            <a:r>
              <a:rPr lang="en-CA" dirty="0"/>
              <a:t>Determining and handling outliers</a:t>
            </a:r>
          </a:p>
          <a:p>
            <a:r>
              <a:rPr lang="en-CA" dirty="0"/>
              <a:t>Addressing missing values</a:t>
            </a:r>
          </a:p>
          <a:p>
            <a:r>
              <a:rPr lang="en-CA" dirty="0"/>
              <a:t>Fixing Data types</a:t>
            </a:r>
          </a:p>
          <a:p>
            <a:r>
              <a:rPr lang="en-CA" dirty="0"/>
              <a:t>Organizing Categorical levels</a:t>
            </a:r>
          </a:p>
          <a:p>
            <a:r>
              <a:rPr lang="en-CA" dirty="0"/>
              <a:t>Feature Selection: Low variance Filter and outlier </a:t>
            </a:r>
          </a:p>
          <a:p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9487E9-D6A4-4D74-920E-A1F724F9F8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24699" y="1981200"/>
            <a:ext cx="3101651" cy="576262"/>
          </a:xfrm>
        </p:spPr>
        <p:txBody>
          <a:bodyPr/>
          <a:lstStyle/>
          <a:p>
            <a:r>
              <a:rPr lang="en-CA" dirty="0"/>
              <a:t>Exploratory Analysis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4A46452-BA28-41FC-B488-B0A17CB27445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CA" dirty="0"/>
              <a:t>Cluster analysis</a:t>
            </a:r>
          </a:p>
          <a:p>
            <a:r>
              <a:rPr lang="en-CA" dirty="0"/>
              <a:t>Correlation testing</a:t>
            </a:r>
          </a:p>
          <a:p>
            <a:r>
              <a:rPr lang="en-CA" dirty="0"/>
              <a:t>Bi-variant and multi-variant analysis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D315BF3-06DA-46EE-880B-57C7A188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D5323-BCC5-459E-B477-0F1499B0AC29}"/>
              </a:ext>
            </a:extLst>
          </p:cNvPr>
          <p:cNvSpPr/>
          <p:nvPr/>
        </p:nvSpPr>
        <p:spPr>
          <a:xfrm>
            <a:off x="3873106" y="2136710"/>
            <a:ext cx="2946794" cy="399350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9783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B6323F-75FD-4FFA-950D-6D013A6DC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A2C34EF-101A-44FE-8A31-E0A7F4776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5C86EC89-02DB-4384-8A63-0EFFEFD1B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4BB1565-EB36-4D75-8888-72796286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71DF8C3-722E-49D1-87D5-E0FB1D640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3E59372-1F66-480B-ADD0-8000A0547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29C9B83-A68A-4243-8B0B-DAA043935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81" y="1447800"/>
            <a:ext cx="4728319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>
                <a:solidFill>
                  <a:schemeClr val="accent6"/>
                </a:solidFill>
              </a:rPr>
              <a:t>Data Investigation</a:t>
            </a:r>
            <a:br>
              <a:rPr lang="en-US" sz="3800" dirty="0"/>
            </a:br>
            <a:r>
              <a:rPr lang="en-US" sz="3200" dirty="0">
                <a:solidFill>
                  <a:schemeClr val="accent1"/>
                </a:solidFill>
              </a:rPr>
              <a:t>Initial Analysis</a:t>
            </a:r>
            <a:br>
              <a:rPr lang="en-US" sz="3800" dirty="0"/>
            </a:br>
            <a:endParaRPr lang="en-US" sz="3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DC20DD-0224-434E-91DA-395B807D0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31">
            <a:extLst>
              <a:ext uri="{FF2B5EF4-FFF2-40B4-BE49-F238E27FC236}">
                <a16:creationId xmlns:a16="http://schemas.microsoft.com/office/drawing/2014/main" id="{BB5EE64C-1B5F-4C91-BF40-5CD149BAE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12E122C9-74FD-4763-BC56-6377E3DA7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859CE5-06AA-4A8C-AF9B-257588BD5F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8203" y="647699"/>
            <a:ext cx="4121963" cy="2658666"/>
          </a:xfrm>
          <a:prstGeom prst="rect">
            <a:avLst/>
          </a:prstGeom>
          <a:effectLst/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A57D0-9AD9-41E5-8579-E4E145B6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 smtClean="0"/>
              <a:pPr defTabSz="914400"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2" name="Picture 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A2CA4C3-9E10-4B45-8FE0-BD8E529456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3153" y="3501360"/>
            <a:ext cx="4812064" cy="265866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37245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6"/>
                </a:solidFill>
              </a:rPr>
              <a:t>Data Investigation</a:t>
            </a:r>
            <a:br>
              <a:rPr lang="en-US" sz="4400" dirty="0"/>
            </a:br>
            <a:r>
              <a:rPr lang="en-US" sz="3600" dirty="0">
                <a:solidFill>
                  <a:schemeClr val="accent1"/>
                </a:solidFill>
              </a:rPr>
              <a:t>Initial Analysis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A2700-76ED-49B3-B8EC-6C49FD239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185" y="2633565"/>
            <a:ext cx="31718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82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6"/>
                </a:solidFill>
              </a:rPr>
              <a:t>Data Investigation</a:t>
            </a:r>
            <a:br>
              <a:rPr lang="en-US" sz="4400" dirty="0"/>
            </a:br>
            <a:r>
              <a:rPr lang="en-US" sz="3600" dirty="0">
                <a:solidFill>
                  <a:schemeClr val="accent1"/>
                </a:solidFill>
              </a:rPr>
              <a:t>Initial Analysis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A2700-76ED-49B3-B8EC-6C49FD239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185" y="2633565"/>
            <a:ext cx="3171825" cy="29718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147AAE-4FA1-40E8-B569-079B220EF5E8}"/>
              </a:ext>
            </a:extLst>
          </p:cNvPr>
          <p:cNvSpPr/>
          <p:nvPr/>
        </p:nvSpPr>
        <p:spPr>
          <a:xfrm>
            <a:off x="3405674" y="3097763"/>
            <a:ext cx="1175657" cy="261257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324D7F-504A-43DB-B2C2-262019EAEED4}"/>
              </a:ext>
            </a:extLst>
          </p:cNvPr>
          <p:cNvSpPr/>
          <p:nvPr/>
        </p:nvSpPr>
        <p:spPr>
          <a:xfrm>
            <a:off x="3387012" y="3359020"/>
            <a:ext cx="1390261" cy="699796"/>
          </a:xfrm>
          <a:prstGeom prst="roundRect">
            <a:avLst/>
          </a:prstGeom>
          <a:solidFill>
            <a:schemeClr val="accent6">
              <a:lumMod val="60000"/>
              <a:lumOff val="40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0E48ECF-5068-44C8-89F3-811BD44B1DC8}"/>
              </a:ext>
            </a:extLst>
          </p:cNvPr>
          <p:cNvSpPr/>
          <p:nvPr/>
        </p:nvSpPr>
        <p:spPr>
          <a:xfrm>
            <a:off x="3387012" y="4357396"/>
            <a:ext cx="1390261" cy="699796"/>
          </a:xfrm>
          <a:prstGeom prst="roundRect">
            <a:avLst/>
          </a:prstGeom>
          <a:solidFill>
            <a:schemeClr val="accent6">
              <a:lumMod val="5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2D5AF9-9EBF-4D08-980A-CD9CF8B1C140}"/>
              </a:ext>
            </a:extLst>
          </p:cNvPr>
          <p:cNvSpPr txBox="1"/>
          <p:nvPr/>
        </p:nvSpPr>
        <p:spPr>
          <a:xfrm>
            <a:off x="7296539" y="3228392"/>
            <a:ext cx="3743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Handling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3864123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6"/>
                </a:solidFill>
              </a:rPr>
              <a:t>Data Investigation</a:t>
            </a:r>
            <a:br>
              <a:rPr lang="en-US" sz="4400" dirty="0"/>
            </a:br>
            <a:r>
              <a:rPr lang="en-US" sz="3600" dirty="0">
                <a:solidFill>
                  <a:schemeClr val="accent1"/>
                </a:solidFill>
              </a:rPr>
              <a:t>Initial Analysis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86772E-221B-491E-8F14-110952B57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903" y="2486025"/>
            <a:ext cx="5000625" cy="1885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4DAEC6-4863-4D62-8221-2F2F46E8E886}"/>
              </a:ext>
            </a:extLst>
          </p:cNvPr>
          <p:cNvSpPr txBox="1"/>
          <p:nvPr/>
        </p:nvSpPr>
        <p:spPr>
          <a:xfrm>
            <a:off x="7631923" y="3198167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Fixing Data types</a:t>
            </a:r>
          </a:p>
        </p:txBody>
      </p:sp>
    </p:spTree>
    <p:extLst>
      <p:ext uri="{BB962C8B-B14F-4D97-AF65-F5344CB8AC3E}">
        <p14:creationId xmlns:p14="http://schemas.microsoft.com/office/powerpoint/2010/main" val="671418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7B6323F-75FD-4FFA-950D-6D013A6DC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2C34EF-101A-44FE-8A31-E0A7F4776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5C86EC89-02DB-4384-8A63-0EFFEFD1B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4BB1565-EB36-4D75-8888-72796286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71DF8C3-722E-49D1-87D5-E0FB1D640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3E59372-1F66-480B-ADD0-8000A0547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2168E1-C2BD-4E6B-AA64-A020775AE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84E63B-655D-4786-BE63-6BFFF5106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5CC17AAC-BEDA-43F6-96F9-6D5C1DCC3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D717A2-9FC8-4099-BD89-E069B2DEE7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5702" y="1416656"/>
            <a:ext cx="4066837" cy="2511271"/>
          </a:xfrm>
          <a:prstGeom prst="rect">
            <a:avLst/>
          </a:prstGeom>
          <a:effectLst/>
        </p:spPr>
      </p:pic>
      <p:sp useBgFill="1">
        <p:nvSpPr>
          <p:cNvPr id="30" name="Freeform 5">
            <a:extLst>
              <a:ext uri="{FF2B5EF4-FFF2-40B4-BE49-F238E27FC236}">
                <a16:creationId xmlns:a16="http://schemas.microsoft.com/office/drawing/2014/main" id="{27C31358-DB76-4D08-880F-623FB1485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6"/>
                </a:solidFill>
              </a:rPr>
              <a:t>Data Investigation</a:t>
            </a:r>
            <a:br>
              <a:rPr lang="en-US" sz="2600" dirty="0"/>
            </a:br>
            <a:r>
              <a:rPr lang="en-US" sz="2600" dirty="0">
                <a:solidFill>
                  <a:schemeClr val="accent1"/>
                </a:solidFill>
              </a:rPr>
              <a:t>Initial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2365AE-BBD1-499C-A9BA-61F024EFA3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855" y="636083"/>
            <a:ext cx="5374438" cy="3291844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 smtClean="0"/>
              <a:pPr defTabSz="914400"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09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7B6323F-75FD-4FFA-950D-6D013A6DC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2C34EF-101A-44FE-8A31-E0A7F4776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5C86EC89-02DB-4384-8A63-0EFFEFD1B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4BB1565-EB36-4D75-8888-72796286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71DF8C3-722E-49D1-87D5-E0FB1D640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3E59372-1F66-480B-ADD0-8000A0547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2168E1-C2BD-4E6B-AA64-A020775AE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84E63B-655D-4786-BE63-6BFFF5106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5CC17AAC-BEDA-43F6-96F9-6D5C1DCC3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D717A2-9FC8-4099-BD89-E069B2DEE7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5702" y="1416656"/>
            <a:ext cx="4066837" cy="2511271"/>
          </a:xfrm>
          <a:prstGeom prst="rect">
            <a:avLst/>
          </a:prstGeom>
          <a:effectLst/>
        </p:spPr>
      </p:pic>
      <p:sp useBgFill="1">
        <p:nvSpPr>
          <p:cNvPr id="30" name="Freeform 5">
            <a:extLst>
              <a:ext uri="{FF2B5EF4-FFF2-40B4-BE49-F238E27FC236}">
                <a16:creationId xmlns:a16="http://schemas.microsoft.com/office/drawing/2014/main" id="{27C31358-DB76-4D08-880F-623FB1485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6"/>
                </a:solidFill>
              </a:rPr>
              <a:t>Data Investigation</a:t>
            </a:r>
            <a:br>
              <a:rPr lang="en-US" sz="2600" dirty="0"/>
            </a:br>
            <a:r>
              <a:rPr lang="en-US" sz="2600" dirty="0">
                <a:solidFill>
                  <a:schemeClr val="accent1"/>
                </a:solidFill>
              </a:rPr>
              <a:t>Initial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2365AE-BBD1-499C-A9BA-61F024EFA3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855" y="636083"/>
            <a:ext cx="5374438" cy="3291844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 smtClean="0"/>
              <a:pPr defTabSz="914400">
                <a:spcAft>
                  <a:spcPts val="600"/>
                </a:spcAft>
              </a:pPr>
              <a:t>19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6A1E39-EBC1-426D-8451-7EAEC9E55F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22263" y="3927927"/>
            <a:ext cx="1506149" cy="281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874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E069-C50B-4D16-82EA-20541A036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E718B-007A-46D9-A9B3-BE6FE1459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Create a working prototype that helps home buyers determine the price of a home given a selection of attributes.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50D7D-E49B-40B6-9E80-7D582925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893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370" y="1325880"/>
            <a:ext cx="4515441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accent6"/>
                </a:solidFill>
              </a:rPr>
              <a:t>Data Investigation</a:t>
            </a:r>
            <a:br>
              <a:rPr lang="en-US" sz="3800" dirty="0"/>
            </a:br>
            <a:r>
              <a:rPr lang="en-US" sz="2800" dirty="0">
                <a:solidFill>
                  <a:schemeClr val="accent1"/>
                </a:solidFill>
              </a:rPr>
              <a:t>Initial Analysis</a:t>
            </a:r>
            <a:endParaRPr lang="en-US" sz="3800" dirty="0">
              <a:solidFill>
                <a:schemeClr val="accent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AE7D7F-6A9D-4D6E-9C97-629474A851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54" y="1837587"/>
            <a:ext cx="6270662" cy="3182360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 smtClean="0"/>
              <a:pPr defTabSz="914400"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C581A-3625-4C72-8C49-7717EACB8D3F}"/>
              </a:ext>
            </a:extLst>
          </p:cNvPr>
          <p:cNvSpPr txBox="1"/>
          <p:nvPr/>
        </p:nvSpPr>
        <p:spPr>
          <a:xfrm>
            <a:off x="2286000" y="5430416"/>
            <a:ext cx="3079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solidFill>
                  <a:schemeClr val="bg1"/>
                </a:solidFill>
              </a:rPr>
              <a:t>Handling Outliers</a:t>
            </a:r>
          </a:p>
        </p:txBody>
      </p:sp>
    </p:spTree>
    <p:extLst>
      <p:ext uri="{BB962C8B-B14F-4D97-AF65-F5344CB8AC3E}">
        <p14:creationId xmlns:p14="http://schemas.microsoft.com/office/powerpoint/2010/main" val="2254293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6"/>
                </a:solidFill>
              </a:rPr>
              <a:t>Data Investigation</a:t>
            </a:r>
            <a:br>
              <a:rPr lang="en-US" sz="4400" dirty="0"/>
            </a:br>
            <a:r>
              <a:rPr lang="en-US" sz="3600" dirty="0">
                <a:solidFill>
                  <a:schemeClr val="accent1"/>
                </a:solidFill>
              </a:rPr>
              <a:t>Initial Analysis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0D765-E028-4449-AFA6-218501DAF60B}"/>
              </a:ext>
            </a:extLst>
          </p:cNvPr>
          <p:cNvSpPr txBox="1"/>
          <p:nvPr/>
        </p:nvSpPr>
        <p:spPr>
          <a:xfrm>
            <a:off x="946460" y="2537927"/>
            <a:ext cx="25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Categorical variables</a:t>
            </a:r>
          </a:p>
          <a:p>
            <a:pPr algn="ctr"/>
            <a:r>
              <a:rPr lang="en-CA" u="sng" dirty="0"/>
              <a:t>ruleset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2DD7B-98F3-44B5-B3E8-85099815DED1}"/>
              </a:ext>
            </a:extLst>
          </p:cNvPr>
          <p:cNvSpPr txBox="1"/>
          <p:nvPr/>
        </p:nvSpPr>
        <p:spPr>
          <a:xfrm>
            <a:off x="914400" y="3359021"/>
            <a:ext cx="49247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If one factor contains </a:t>
            </a:r>
            <a:r>
              <a:rPr lang="en-CA" dirty="0">
                <a:solidFill>
                  <a:schemeClr val="accent6"/>
                </a:solidFill>
              </a:rPr>
              <a:t>&gt;55% </a:t>
            </a:r>
            <a:r>
              <a:rPr lang="en-CA" dirty="0"/>
              <a:t>observations</a:t>
            </a:r>
          </a:p>
          <a:p>
            <a:r>
              <a:rPr lang="en-CA" dirty="0"/>
              <a:t>	</a:t>
            </a:r>
            <a:r>
              <a:rPr lang="en-CA" dirty="0">
                <a:solidFill>
                  <a:schemeClr val="accent3"/>
                </a:solidFill>
              </a:rPr>
              <a:t>drop </a:t>
            </a:r>
            <a:r>
              <a:rPr lang="en-CA" dirty="0"/>
              <a:t>attribute</a:t>
            </a:r>
          </a:p>
          <a:p>
            <a:r>
              <a:rPr lang="en-CA" dirty="0"/>
              <a:t>If two factors contains </a:t>
            </a:r>
            <a:r>
              <a:rPr lang="en-CA" dirty="0">
                <a:solidFill>
                  <a:schemeClr val="accent6"/>
                </a:solidFill>
              </a:rPr>
              <a:t>&gt;65% </a:t>
            </a:r>
            <a:r>
              <a:rPr lang="en-CA" dirty="0"/>
              <a:t>observations</a:t>
            </a:r>
          </a:p>
          <a:p>
            <a:r>
              <a:rPr lang="en-CA" dirty="0"/>
              <a:t>	</a:t>
            </a:r>
            <a:r>
              <a:rPr lang="en-CA" dirty="0">
                <a:solidFill>
                  <a:schemeClr val="accent3"/>
                </a:solidFill>
              </a:rPr>
              <a:t>drop </a:t>
            </a:r>
            <a:r>
              <a:rPr lang="en-CA" dirty="0"/>
              <a:t>attribute</a:t>
            </a:r>
            <a:endParaRPr lang="en-CA" dirty="0">
              <a:solidFill>
                <a:schemeClr val="accent3"/>
              </a:solidFill>
            </a:endParaRPr>
          </a:p>
          <a:p>
            <a:r>
              <a:rPr lang="en-CA" dirty="0"/>
              <a:t>If three factors contains </a:t>
            </a:r>
            <a:r>
              <a:rPr lang="en-CA" dirty="0">
                <a:solidFill>
                  <a:schemeClr val="accent6"/>
                </a:solidFill>
              </a:rPr>
              <a:t>&gt;75% </a:t>
            </a:r>
            <a:r>
              <a:rPr lang="en-CA" dirty="0"/>
              <a:t>observations</a:t>
            </a:r>
          </a:p>
          <a:p>
            <a:r>
              <a:rPr lang="en-CA" dirty="0"/>
              <a:t>	</a:t>
            </a:r>
            <a:r>
              <a:rPr lang="en-CA" dirty="0">
                <a:solidFill>
                  <a:schemeClr val="accent3"/>
                </a:solidFill>
              </a:rPr>
              <a:t>drop </a:t>
            </a:r>
            <a:r>
              <a:rPr lang="en-CA" dirty="0"/>
              <a:t>attribute</a:t>
            </a:r>
            <a:endParaRPr lang="en-CA" dirty="0"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4688AD-01D0-4AC1-A82D-9BAAB1CEF44C}"/>
              </a:ext>
            </a:extLst>
          </p:cNvPr>
          <p:cNvSpPr txBox="1"/>
          <p:nvPr/>
        </p:nvSpPr>
        <p:spPr>
          <a:xfrm>
            <a:off x="7255187" y="2676426"/>
            <a:ext cx="27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u="sng" dirty="0"/>
              <a:t>Quantitative variables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BB1DB-F61B-4E03-8A06-AA5F541A1A99}"/>
              </a:ext>
            </a:extLst>
          </p:cNvPr>
          <p:cNvSpPr txBox="1"/>
          <p:nvPr/>
        </p:nvSpPr>
        <p:spPr>
          <a:xfrm>
            <a:off x="7099695" y="3222605"/>
            <a:ext cx="3029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Assign outliers to attribute</a:t>
            </a:r>
          </a:p>
          <a:p>
            <a:r>
              <a:rPr lang="en-CA" dirty="0"/>
              <a:t>Specific array</a:t>
            </a:r>
          </a:p>
        </p:txBody>
      </p:sp>
    </p:spTree>
    <p:extLst>
      <p:ext uri="{BB962C8B-B14F-4D97-AF65-F5344CB8AC3E}">
        <p14:creationId xmlns:p14="http://schemas.microsoft.com/office/powerpoint/2010/main" val="1911566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1604-BCD1-4969-84DE-F30B57B0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6"/>
                </a:solidFill>
              </a:rPr>
              <a:t>Data Investigation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660A9-4835-4680-8FB2-398F9EB4EC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Data Exploration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BE13A7-C858-420D-A696-410F1F874E0F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CA" dirty="0"/>
              <a:t>Identifying attributes and data types</a:t>
            </a:r>
          </a:p>
          <a:p>
            <a:r>
              <a:rPr lang="en-CA" dirty="0"/>
              <a:t>Identifying dependent and independent variables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F5E36-85FF-437A-B332-1409835C4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Initial Analysis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9A51713-4D80-4A15-969E-F5361DC30C5E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CA" dirty="0"/>
              <a:t>Finding min, max, std dev for each quantitative attribute</a:t>
            </a:r>
          </a:p>
          <a:p>
            <a:r>
              <a:rPr lang="en-CA" dirty="0"/>
              <a:t>Normality testing</a:t>
            </a:r>
          </a:p>
          <a:p>
            <a:r>
              <a:rPr lang="en-CA" dirty="0"/>
              <a:t>Determining and handling outliers</a:t>
            </a:r>
          </a:p>
          <a:p>
            <a:r>
              <a:rPr lang="en-CA" dirty="0"/>
              <a:t>Addressing missing values</a:t>
            </a:r>
          </a:p>
          <a:p>
            <a:r>
              <a:rPr lang="en-CA" dirty="0"/>
              <a:t>Fixing Data types</a:t>
            </a:r>
          </a:p>
          <a:p>
            <a:r>
              <a:rPr lang="en-CA" dirty="0"/>
              <a:t>Organizing Categorical levels</a:t>
            </a:r>
          </a:p>
          <a:p>
            <a:r>
              <a:rPr lang="en-CA" dirty="0"/>
              <a:t>Feature Selection: Low variance Filter and outlier </a:t>
            </a:r>
          </a:p>
          <a:p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9487E9-D6A4-4D74-920E-A1F724F9F8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24699" y="1981200"/>
            <a:ext cx="3101651" cy="576262"/>
          </a:xfrm>
        </p:spPr>
        <p:txBody>
          <a:bodyPr/>
          <a:lstStyle/>
          <a:p>
            <a:r>
              <a:rPr lang="en-CA" dirty="0"/>
              <a:t>Exploratory Analysis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4A46452-BA28-41FC-B488-B0A17CB27445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CA" dirty="0"/>
              <a:t>Cluster analysis</a:t>
            </a:r>
          </a:p>
          <a:p>
            <a:r>
              <a:rPr lang="en-CA" dirty="0"/>
              <a:t>Correlation testing</a:t>
            </a:r>
          </a:p>
          <a:p>
            <a:r>
              <a:rPr lang="en-CA" dirty="0"/>
              <a:t>Bi-variant and multi-variant analysis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D315BF3-06DA-46EE-880B-57C7A188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D5323-BCC5-459E-B477-0F1499B0AC29}"/>
              </a:ext>
            </a:extLst>
          </p:cNvPr>
          <p:cNvSpPr/>
          <p:nvPr/>
        </p:nvSpPr>
        <p:spPr>
          <a:xfrm>
            <a:off x="7148155" y="2136710"/>
            <a:ext cx="2946794" cy="399350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6926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>
                <a:solidFill>
                  <a:schemeClr val="accent6"/>
                </a:solidFill>
              </a:rPr>
              <a:t>Data Investigation</a:t>
            </a:r>
            <a:br>
              <a:rPr lang="en-US" sz="3800" dirty="0"/>
            </a:br>
            <a:r>
              <a:rPr lang="en-US" sz="2400" dirty="0">
                <a:solidFill>
                  <a:schemeClr val="accent1"/>
                </a:solidFill>
              </a:rPr>
              <a:t>Exploratory Data Analysis</a:t>
            </a:r>
            <a:endParaRPr lang="en-US" sz="3800" dirty="0">
              <a:solidFill>
                <a:schemeClr val="accent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4FABB8-F932-4610-96D4-5A755D70A4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54" y="1492701"/>
            <a:ext cx="6270662" cy="3872132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 smtClean="0"/>
              <a:pPr defTabSz="914400">
                <a:spcAft>
                  <a:spcPts val="6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22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6"/>
                </a:solidFill>
              </a:rPr>
              <a:t>Data Investigation</a:t>
            </a:r>
            <a:br>
              <a:rPr lang="en-US" sz="4400" dirty="0"/>
            </a:br>
            <a:r>
              <a:rPr lang="en-US" sz="3600" dirty="0">
                <a:solidFill>
                  <a:schemeClr val="accent1"/>
                </a:solidFill>
              </a:rPr>
              <a:t>Exploratory Data Analysis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5F4F09-A67C-47C5-A353-F8173767C729}"/>
              </a:ext>
            </a:extLst>
          </p:cNvPr>
          <p:cNvSpPr txBox="1"/>
          <p:nvPr/>
        </p:nvSpPr>
        <p:spPr>
          <a:xfrm>
            <a:off x="746449" y="2202024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Average Homes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7E8409-D3C8-43ED-831F-BB481C079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168788"/>
              </p:ext>
            </p:extLst>
          </p:nvPr>
        </p:nvGraphicFramePr>
        <p:xfrm>
          <a:off x="530288" y="2920132"/>
          <a:ext cx="1113142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28">
                  <a:extLst>
                    <a:ext uri="{9D8B030D-6E8A-4147-A177-3AD203B41FA5}">
                      <a16:colId xmlns:a16="http://schemas.microsoft.com/office/drawing/2014/main" val="3073324655"/>
                    </a:ext>
                  </a:extLst>
                </a:gridCol>
                <a:gridCol w="1391428">
                  <a:extLst>
                    <a:ext uri="{9D8B030D-6E8A-4147-A177-3AD203B41FA5}">
                      <a16:colId xmlns:a16="http://schemas.microsoft.com/office/drawing/2014/main" val="745900224"/>
                    </a:ext>
                  </a:extLst>
                </a:gridCol>
                <a:gridCol w="1391428">
                  <a:extLst>
                    <a:ext uri="{9D8B030D-6E8A-4147-A177-3AD203B41FA5}">
                      <a16:colId xmlns:a16="http://schemas.microsoft.com/office/drawing/2014/main" val="1791367656"/>
                    </a:ext>
                  </a:extLst>
                </a:gridCol>
                <a:gridCol w="1391428">
                  <a:extLst>
                    <a:ext uri="{9D8B030D-6E8A-4147-A177-3AD203B41FA5}">
                      <a16:colId xmlns:a16="http://schemas.microsoft.com/office/drawing/2014/main" val="2749783210"/>
                    </a:ext>
                  </a:extLst>
                </a:gridCol>
                <a:gridCol w="1391428">
                  <a:extLst>
                    <a:ext uri="{9D8B030D-6E8A-4147-A177-3AD203B41FA5}">
                      <a16:colId xmlns:a16="http://schemas.microsoft.com/office/drawing/2014/main" val="3187643574"/>
                    </a:ext>
                  </a:extLst>
                </a:gridCol>
                <a:gridCol w="1391428">
                  <a:extLst>
                    <a:ext uri="{9D8B030D-6E8A-4147-A177-3AD203B41FA5}">
                      <a16:colId xmlns:a16="http://schemas.microsoft.com/office/drawing/2014/main" val="62519908"/>
                    </a:ext>
                  </a:extLst>
                </a:gridCol>
                <a:gridCol w="1391428">
                  <a:extLst>
                    <a:ext uri="{9D8B030D-6E8A-4147-A177-3AD203B41FA5}">
                      <a16:colId xmlns:a16="http://schemas.microsoft.com/office/drawing/2014/main" val="1627591071"/>
                    </a:ext>
                  </a:extLst>
                </a:gridCol>
                <a:gridCol w="1391428">
                  <a:extLst>
                    <a:ext uri="{9D8B030D-6E8A-4147-A177-3AD203B41FA5}">
                      <a16:colId xmlns:a16="http://schemas.microsoft.com/office/drawing/2014/main" val="2004472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Year Built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Overall 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Exterior 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Total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Pool QC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Neighbor-hood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Sale Price</a:t>
                      </a:r>
                    </a:p>
                    <a:p>
                      <a:pPr algn="ctr"/>
                      <a:r>
                        <a:rPr lang="en-CA" dirty="0"/>
                        <a:t>+/-10k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31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Low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1929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err="1"/>
                        <a:t>No_Pool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IDOTRR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130 000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411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GILBERT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180 000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30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High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NRIDGHT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210 000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63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958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6"/>
                </a:solidFill>
              </a:rPr>
              <a:t>Data Investigation</a:t>
            </a:r>
            <a:br>
              <a:rPr lang="en-US" sz="4400" dirty="0"/>
            </a:br>
            <a:r>
              <a:rPr lang="en-US" sz="3600" dirty="0">
                <a:solidFill>
                  <a:schemeClr val="accent1"/>
                </a:solidFill>
              </a:rPr>
              <a:t>Exploratory Data Analysis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98F965-9531-4FF6-A121-7C46BD8B788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32" y="2042840"/>
            <a:ext cx="4808220" cy="38106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BBB088-2509-4E9C-AF01-D03153BEB1DE}"/>
              </a:ext>
            </a:extLst>
          </p:cNvPr>
          <p:cNvSpPr txBox="1"/>
          <p:nvPr/>
        </p:nvSpPr>
        <p:spPr>
          <a:xfrm>
            <a:off x="7053943" y="2118049"/>
            <a:ext cx="50561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u="sng" dirty="0"/>
              <a:t>Feature Engineering</a:t>
            </a:r>
          </a:p>
          <a:p>
            <a:r>
              <a:rPr lang="en-CA" dirty="0"/>
              <a:t>	</a:t>
            </a:r>
          </a:p>
          <a:p>
            <a:r>
              <a:rPr lang="en-CA" dirty="0"/>
              <a:t>Bath = </a:t>
            </a:r>
            <a:r>
              <a:rPr lang="en-CA" dirty="0" err="1"/>
              <a:t>FullBath</a:t>
            </a:r>
            <a:r>
              <a:rPr lang="en-CA" dirty="0"/>
              <a:t> + 0.5 </a:t>
            </a:r>
            <a:r>
              <a:rPr lang="en-CA" dirty="0" err="1"/>
              <a:t>HalfBath</a:t>
            </a:r>
            <a:r>
              <a:rPr lang="en-CA" dirty="0"/>
              <a:t> + </a:t>
            </a:r>
          </a:p>
          <a:p>
            <a:r>
              <a:rPr lang="en-CA" dirty="0"/>
              <a:t>			</a:t>
            </a:r>
            <a:r>
              <a:rPr lang="en-CA" dirty="0" err="1"/>
              <a:t>BsmtFullBath</a:t>
            </a:r>
            <a:r>
              <a:rPr lang="en-CA" dirty="0"/>
              <a:t> + 0.5 </a:t>
            </a:r>
            <a:r>
              <a:rPr lang="en-CA" dirty="0" err="1"/>
              <a:t>BsmtHalfBath</a:t>
            </a:r>
            <a:endParaRPr lang="en-CA" dirty="0"/>
          </a:p>
          <a:p>
            <a:endParaRPr lang="en-CA" dirty="0"/>
          </a:p>
          <a:p>
            <a:r>
              <a:rPr lang="en-CA" dirty="0" err="1"/>
              <a:t>TotalArea</a:t>
            </a:r>
            <a:r>
              <a:rPr lang="en-CA" dirty="0"/>
              <a:t> = </a:t>
            </a:r>
            <a:r>
              <a:rPr lang="en-CA" dirty="0" err="1"/>
              <a:t>TotalBmstSF</a:t>
            </a:r>
            <a:r>
              <a:rPr lang="en-CA" dirty="0"/>
              <a:t> + 1stflrSF + 2ndflSF +</a:t>
            </a:r>
          </a:p>
          <a:p>
            <a:r>
              <a:rPr lang="en-CA" dirty="0"/>
              <a:t>			</a:t>
            </a:r>
            <a:r>
              <a:rPr lang="en-CA" dirty="0" err="1"/>
              <a:t>PoolArea</a:t>
            </a:r>
            <a:r>
              <a:rPr lang="en-CA" dirty="0"/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6D5274-1215-4364-8902-952D3D420C2A}"/>
              </a:ext>
            </a:extLst>
          </p:cNvPr>
          <p:cNvSpPr/>
          <p:nvPr/>
        </p:nvSpPr>
        <p:spPr>
          <a:xfrm>
            <a:off x="4836372" y="4453850"/>
            <a:ext cx="335902" cy="42920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7763F9-0240-437F-A7E8-47C36016F6E8}"/>
              </a:ext>
            </a:extLst>
          </p:cNvPr>
          <p:cNvSpPr/>
          <p:nvPr/>
        </p:nvSpPr>
        <p:spPr>
          <a:xfrm>
            <a:off x="4836372" y="2979578"/>
            <a:ext cx="335902" cy="42920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E23BE9B-0F11-44E8-9D1D-1A2BB7027A32}"/>
              </a:ext>
            </a:extLst>
          </p:cNvPr>
          <p:cNvSpPr/>
          <p:nvPr/>
        </p:nvSpPr>
        <p:spPr>
          <a:xfrm>
            <a:off x="3872375" y="2898712"/>
            <a:ext cx="335902" cy="42920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3704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6"/>
                </a:solidFill>
              </a:rPr>
              <a:t>Data Investigation</a:t>
            </a:r>
            <a:br>
              <a:rPr lang="en-US" sz="4400" dirty="0"/>
            </a:br>
            <a:r>
              <a:rPr lang="en-US" sz="3600" dirty="0">
                <a:solidFill>
                  <a:schemeClr val="accent1"/>
                </a:solidFill>
              </a:rPr>
              <a:t>Exploratory Data Analysis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98F965-9531-4FF6-A121-7C46BD8B788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32" y="2042840"/>
            <a:ext cx="4808220" cy="3810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95F339-5861-4DD1-8D42-0A773D18B60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392" y="2042839"/>
            <a:ext cx="4808220" cy="38106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6791AE-81B9-481C-A636-79CCFA53F50D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5797752" y="3948157"/>
            <a:ext cx="9436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5C2BC93-2F3A-48C6-BF87-6EF17C2A23C4}"/>
              </a:ext>
            </a:extLst>
          </p:cNvPr>
          <p:cNvSpPr/>
          <p:nvPr/>
        </p:nvSpPr>
        <p:spPr>
          <a:xfrm>
            <a:off x="10032172" y="1931437"/>
            <a:ext cx="301706" cy="767687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5149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7B6323F-75FD-4FFA-950D-6D013A6DC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A2C34EF-101A-44FE-8A31-E0A7F4776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5C86EC89-02DB-4384-8A63-0EFFEFD1B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4BB1565-EB36-4D75-8888-72796286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71DF8C3-722E-49D1-87D5-E0FB1D640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3E59372-1F66-480B-ADD0-8000A0547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7703" y="1447800"/>
            <a:ext cx="3836596" cy="309698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800" dirty="0">
                <a:solidFill>
                  <a:schemeClr val="accent6"/>
                </a:solidFill>
              </a:rPr>
              <a:t>Data Investigation</a:t>
            </a:r>
            <a:br>
              <a:rPr lang="en-US" sz="4800" dirty="0"/>
            </a:br>
            <a:r>
              <a:rPr lang="en-US" sz="4000" dirty="0">
                <a:solidFill>
                  <a:schemeClr val="accent1"/>
                </a:solidFill>
              </a:rPr>
              <a:t>Exploratory Data Analysis</a:t>
            </a:r>
            <a:endParaRPr lang="en-US" sz="3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DC20DD-0224-434E-91DA-395B807D0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1">
            <a:extLst>
              <a:ext uri="{FF2B5EF4-FFF2-40B4-BE49-F238E27FC236}">
                <a16:creationId xmlns:a16="http://schemas.microsoft.com/office/drawing/2014/main" id="{BB5EE64C-1B5F-4C91-BF40-5CD149BAE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12E122C9-74FD-4763-BC56-6377E3DA7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30DABD6-D8E9-4A81-90D5-18264611A4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3710" y="647699"/>
            <a:ext cx="4270949" cy="2658666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 smtClean="0"/>
              <a:pPr defTabSz="914400">
                <a:spcAft>
                  <a:spcPts val="600"/>
                </a:spcAft>
              </a:pPr>
              <a:t>27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4E95B58-6291-4E5B-A36A-9705E09884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7421" y="3551636"/>
            <a:ext cx="4148499" cy="255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59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6"/>
                </a:solidFill>
              </a:rPr>
              <a:t>Data Investigation</a:t>
            </a:r>
            <a:br>
              <a:rPr lang="en-US" sz="4400" dirty="0"/>
            </a:br>
            <a:r>
              <a:rPr lang="en-US" sz="3600" dirty="0">
                <a:solidFill>
                  <a:schemeClr val="accent1"/>
                </a:solidFill>
              </a:rPr>
              <a:t>Exploratory Data Analysis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D1C990-877A-4E30-912E-0FE7AD7BB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853249"/>
            <a:ext cx="3828470" cy="23913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5BB443-3814-4400-9327-7275F6A5F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4376315"/>
            <a:ext cx="3828470" cy="23913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BB43D4-6B5D-4456-A7BB-8D6DEA920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4480" y="1853248"/>
            <a:ext cx="3878060" cy="23913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7E6A01-0119-4946-8867-8005DC8652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4480" y="4357003"/>
            <a:ext cx="3878060" cy="24106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AB0F47-2929-4C85-931C-BFADC832AE68}"/>
              </a:ext>
            </a:extLst>
          </p:cNvPr>
          <p:cNvSpPr txBox="1"/>
          <p:nvPr/>
        </p:nvSpPr>
        <p:spPr>
          <a:xfrm>
            <a:off x="10873558" y="2997806"/>
            <a:ext cx="923330" cy="24936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CA" sz="4800" dirty="0">
                <a:solidFill>
                  <a:srgbClr val="C00000"/>
                </a:solidFill>
              </a:rPr>
              <a:t>P</a:t>
            </a:r>
            <a:r>
              <a:rPr lang="en-CA" sz="4800" dirty="0">
                <a:solidFill>
                  <a:schemeClr val="accent3"/>
                </a:solidFill>
              </a:rPr>
              <a:t>a</a:t>
            </a:r>
            <a:r>
              <a:rPr lang="en-CA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  <a:r>
              <a:rPr lang="en-CA" sz="4800" dirty="0">
                <a:solidFill>
                  <a:srgbClr val="00B050"/>
                </a:solidFill>
              </a:rPr>
              <a:t>t</a:t>
            </a:r>
            <a:r>
              <a:rPr lang="en-CA" sz="4800" dirty="0">
                <a:solidFill>
                  <a:srgbClr val="00B0F0"/>
                </a:solidFill>
              </a:rPr>
              <a:t>e</a:t>
            </a:r>
            <a:r>
              <a:rPr lang="en-CA" sz="4800" dirty="0">
                <a:solidFill>
                  <a:srgbClr val="002060"/>
                </a:solidFill>
              </a:rPr>
              <a:t>r</a:t>
            </a:r>
            <a:r>
              <a:rPr lang="en-CA" sz="4800" dirty="0">
                <a:solidFill>
                  <a:srgbClr val="7030A0"/>
                </a:solidFill>
              </a:rPr>
              <a:t>n</a:t>
            </a:r>
            <a:r>
              <a:rPr lang="en-CA" sz="4800" dirty="0"/>
              <a:t>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D6E2F1A-E546-414E-9B61-8F861C320EAF}"/>
              </a:ext>
            </a:extLst>
          </p:cNvPr>
          <p:cNvSpPr/>
          <p:nvPr/>
        </p:nvSpPr>
        <p:spPr>
          <a:xfrm>
            <a:off x="2491274" y="1968759"/>
            <a:ext cx="363894" cy="30791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11A2735-8A5D-4E6A-9A30-6A8A8DC7DBE2}"/>
              </a:ext>
            </a:extLst>
          </p:cNvPr>
          <p:cNvSpPr/>
          <p:nvPr/>
        </p:nvSpPr>
        <p:spPr>
          <a:xfrm>
            <a:off x="4073365" y="3125755"/>
            <a:ext cx="363894" cy="4572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D5BA98B-959C-46BA-94F1-88B975687454}"/>
              </a:ext>
            </a:extLst>
          </p:cNvPr>
          <p:cNvSpPr/>
          <p:nvPr/>
        </p:nvSpPr>
        <p:spPr>
          <a:xfrm>
            <a:off x="3026230" y="5741437"/>
            <a:ext cx="363894" cy="30791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A28845-A0DE-495E-B5E7-E3D75F9A7203}"/>
              </a:ext>
            </a:extLst>
          </p:cNvPr>
          <p:cNvSpPr/>
          <p:nvPr/>
        </p:nvSpPr>
        <p:spPr>
          <a:xfrm>
            <a:off x="4110687" y="5755964"/>
            <a:ext cx="363894" cy="30791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9856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6"/>
                </a:solidFill>
              </a:rPr>
              <a:t>Data Investigation</a:t>
            </a:r>
            <a:br>
              <a:rPr lang="en-US" sz="4400" dirty="0"/>
            </a:br>
            <a:r>
              <a:rPr lang="en-US" sz="3600" dirty="0">
                <a:solidFill>
                  <a:schemeClr val="accent1"/>
                </a:solidFill>
              </a:rPr>
              <a:t>Exploratory Data Analysis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B26986-2772-4C4D-B95A-3145C1BCC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2" y="1853248"/>
            <a:ext cx="5370080" cy="33396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850E76-8445-4E2A-A722-E41FAF727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288" y="1853248"/>
            <a:ext cx="5373146" cy="33396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2D82AB-107F-4789-A700-2EA861579D59}"/>
              </a:ext>
            </a:extLst>
          </p:cNvPr>
          <p:cNvSpPr txBox="1"/>
          <p:nvPr/>
        </p:nvSpPr>
        <p:spPr>
          <a:xfrm>
            <a:off x="6912004" y="5393094"/>
            <a:ext cx="4363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All </a:t>
            </a:r>
            <a:r>
              <a:rPr lang="en-CA" dirty="0">
                <a:solidFill>
                  <a:schemeClr val="accent3"/>
                </a:solidFill>
              </a:rPr>
              <a:t>Excellent</a:t>
            </a:r>
            <a:r>
              <a:rPr lang="en-CA" dirty="0"/>
              <a:t> Exteriors had </a:t>
            </a:r>
            <a:r>
              <a:rPr lang="en-CA" dirty="0">
                <a:solidFill>
                  <a:schemeClr val="accent3"/>
                </a:solidFill>
              </a:rPr>
              <a:t>average or </a:t>
            </a:r>
          </a:p>
          <a:p>
            <a:r>
              <a:rPr lang="en-CA" dirty="0">
                <a:solidFill>
                  <a:schemeClr val="accent3"/>
                </a:solidFill>
              </a:rPr>
              <a:t>better </a:t>
            </a:r>
            <a:r>
              <a:rPr lang="en-CA" dirty="0"/>
              <a:t>basements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569833-0CA4-42EC-A61E-2A072D7AF51E}"/>
              </a:ext>
            </a:extLst>
          </p:cNvPr>
          <p:cNvSpPr txBox="1"/>
          <p:nvPr/>
        </p:nvSpPr>
        <p:spPr>
          <a:xfrm>
            <a:off x="6912004" y="5982721"/>
            <a:ext cx="4491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Only some homes with </a:t>
            </a:r>
            <a:r>
              <a:rPr lang="en-CA" dirty="0">
                <a:solidFill>
                  <a:schemeClr val="accent6"/>
                </a:solidFill>
              </a:rPr>
              <a:t>fair or average</a:t>
            </a:r>
            <a:r>
              <a:rPr lang="en-CA" dirty="0"/>
              <a:t> </a:t>
            </a:r>
          </a:p>
          <a:p>
            <a:r>
              <a:rPr lang="en-CA" dirty="0"/>
              <a:t>Exteriors had </a:t>
            </a:r>
            <a:r>
              <a:rPr lang="en-CA" dirty="0">
                <a:solidFill>
                  <a:schemeClr val="accent6"/>
                </a:solidFill>
              </a:rPr>
              <a:t>no</a:t>
            </a:r>
            <a:r>
              <a:rPr lang="en-CA" dirty="0"/>
              <a:t> basements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600135-ADC7-424E-9012-C3A584636BAC}"/>
              </a:ext>
            </a:extLst>
          </p:cNvPr>
          <p:cNvSpPr txBox="1"/>
          <p:nvPr/>
        </p:nvSpPr>
        <p:spPr>
          <a:xfrm>
            <a:off x="1129004" y="5551714"/>
            <a:ext cx="3929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3"/>
                </a:solidFill>
              </a:rPr>
              <a:t>Larger homes </a:t>
            </a:r>
            <a:r>
              <a:rPr lang="en-CA" dirty="0"/>
              <a:t>with </a:t>
            </a:r>
            <a:r>
              <a:rPr lang="en-CA" dirty="0">
                <a:solidFill>
                  <a:schemeClr val="accent3"/>
                </a:solidFill>
              </a:rPr>
              <a:t>better Exteriors</a:t>
            </a:r>
          </a:p>
          <a:p>
            <a:r>
              <a:rPr lang="en-CA" dirty="0"/>
              <a:t>Sold for higher prices</a:t>
            </a:r>
          </a:p>
        </p:txBody>
      </p:sp>
    </p:spTree>
    <p:extLst>
      <p:ext uri="{BB962C8B-B14F-4D97-AF65-F5344CB8AC3E}">
        <p14:creationId xmlns:p14="http://schemas.microsoft.com/office/powerpoint/2010/main" val="1027761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A8297-C6A8-4809-BBD4-32367481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Potential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B6FF4-0886-4619-BEF9-0A8CFF158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Home buyers</a:t>
            </a:r>
          </a:p>
          <a:p>
            <a:pPr marL="0" indent="0">
              <a:buNone/>
            </a:pPr>
            <a:r>
              <a:rPr lang="en-CA" dirty="0"/>
              <a:t>	Predict price of home</a:t>
            </a:r>
          </a:p>
          <a:p>
            <a:pPr marL="0" indent="0">
              <a:buNone/>
            </a:pPr>
            <a:r>
              <a:rPr lang="en-CA" dirty="0"/>
              <a:t>Investors</a:t>
            </a:r>
          </a:p>
          <a:p>
            <a:pPr marL="0" indent="0">
              <a:buNone/>
            </a:pPr>
            <a:r>
              <a:rPr lang="en-CA" dirty="0"/>
              <a:t>	Help investors gauge what type of homes are beneficial for 	investing (i.e. Location, Structure, size)</a:t>
            </a:r>
          </a:p>
          <a:p>
            <a:pPr marL="0" indent="0">
              <a:buNone/>
            </a:pPr>
            <a:r>
              <a:rPr lang="en-CA" dirty="0"/>
              <a:t>Builders</a:t>
            </a:r>
          </a:p>
          <a:p>
            <a:pPr marL="0" indent="0">
              <a:buNone/>
            </a:pPr>
            <a:r>
              <a:rPr lang="en-CA" dirty="0"/>
              <a:t>	Determine what criteria's influence house prices</a:t>
            </a:r>
          </a:p>
          <a:p>
            <a:pPr marL="0" indent="0">
              <a:buNone/>
            </a:pPr>
            <a:r>
              <a:rPr lang="en-CA" dirty="0"/>
              <a:t>Developers</a:t>
            </a:r>
          </a:p>
          <a:p>
            <a:pPr marL="0" indent="0">
              <a:buNone/>
            </a:pPr>
            <a:r>
              <a:rPr lang="en-CA" dirty="0"/>
              <a:t>	Help city or local developers gauge what kind of local amenities 	might be of interest to home owners in a particular area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198CE-DEF9-420B-958A-4291B6C6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55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0975-3BCB-49E0-9756-EEB1BA9FD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CA" dirty="0">
                <a:solidFill>
                  <a:schemeClr val="accent6"/>
                </a:solidFill>
              </a:rPr>
              <a:t>Data Investigation</a:t>
            </a:r>
            <a:br>
              <a:rPr lang="en-CA" dirty="0"/>
            </a:br>
            <a:r>
              <a:rPr lang="en-CA" sz="2800" dirty="0">
                <a:solidFill>
                  <a:schemeClr val="accent1"/>
                </a:solidFill>
              </a:rPr>
              <a:t>Data Exploration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7CAD5-49C3-4F98-948C-93F6FA92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4221E9-3E32-4BDB-9226-87A0984568C3}"/>
              </a:ext>
            </a:extLst>
          </p:cNvPr>
          <p:cNvSpPr txBox="1"/>
          <p:nvPr/>
        </p:nvSpPr>
        <p:spPr>
          <a:xfrm>
            <a:off x="646111" y="1847043"/>
            <a:ext cx="160813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MSSUBCLASS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DFC108-2F23-4234-AE1E-BE752EBC6872}"/>
              </a:ext>
            </a:extLst>
          </p:cNvPr>
          <p:cNvSpPr txBox="1"/>
          <p:nvPr/>
        </p:nvSpPr>
        <p:spPr>
          <a:xfrm>
            <a:off x="646111" y="2341554"/>
            <a:ext cx="1808508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LOTFRONTAGE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46BA6-B572-4581-8429-E32FC9507E90}"/>
              </a:ext>
            </a:extLst>
          </p:cNvPr>
          <p:cNvSpPr txBox="1"/>
          <p:nvPr/>
        </p:nvSpPr>
        <p:spPr>
          <a:xfrm>
            <a:off x="646111" y="2829860"/>
            <a:ext cx="1196161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LOTAREA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5FEFB1-27E5-427F-984A-CDB51D346BEB}"/>
              </a:ext>
            </a:extLst>
          </p:cNvPr>
          <p:cNvSpPr txBox="1"/>
          <p:nvPr/>
        </p:nvSpPr>
        <p:spPr>
          <a:xfrm>
            <a:off x="646111" y="3318166"/>
            <a:ext cx="1293944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LOTSHAPE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09D26-08A8-4B47-A05A-97C261CC4A00}"/>
              </a:ext>
            </a:extLst>
          </p:cNvPr>
          <p:cNvSpPr txBox="1"/>
          <p:nvPr/>
        </p:nvSpPr>
        <p:spPr>
          <a:xfrm>
            <a:off x="646111" y="3806472"/>
            <a:ext cx="209384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NEIGHBORHOOD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D048D8-D8FB-4BE7-8D85-1713B8CF644C}"/>
              </a:ext>
            </a:extLst>
          </p:cNvPr>
          <p:cNvSpPr txBox="1"/>
          <p:nvPr/>
        </p:nvSpPr>
        <p:spPr>
          <a:xfrm>
            <a:off x="646111" y="4294778"/>
            <a:ext cx="1425390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HOUSETYPE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234A46-A679-48AD-B001-67D04FA04B82}"/>
              </a:ext>
            </a:extLst>
          </p:cNvPr>
          <p:cNvSpPr txBox="1"/>
          <p:nvPr/>
        </p:nvSpPr>
        <p:spPr>
          <a:xfrm>
            <a:off x="646111" y="4783084"/>
            <a:ext cx="192713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OVERALLCOND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A49B14-9254-4E4F-B4D4-947E938E5F83}"/>
              </a:ext>
            </a:extLst>
          </p:cNvPr>
          <p:cNvSpPr txBox="1"/>
          <p:nvPr/>
        </p:nvSpPr>
        <p:spPr>
          <a:xfrm>
            <a:off x="646111" y="5271390"/>
            <a:ext cx="1297150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YEARBUILT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93302E-8698-438F-B650-AB0F147C42A1}"/>
              </a:ext>
            </a:extLst>
          </p:cNvPr>
          <p:cNvSpPr txBox="1"/>
          <p:nvPr/>
        </p:nvSpPr>
        <p:spPr>
          <a:xfrm>
            <a:off x="623669" y="5759696"/>
            <a:ext cx="211628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YEARREMODADD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C95DA3-2E3F-496C-87B3-FCFE723E37DA}"/>
              </a:ext>
            </a:extLst>
          </p:cNvPr>
          <p:cNvSpPr txBox="1"/>
          <p:nvPr/>
        </p:nvSpPr>
        <p:spPr>
          <a:xfrm>
            <a:off x="623669" y="6253812"/>
            <a:ext cx="1417376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ROOFSTYLE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428508-331C-4C2A-8998-E77EFF26D45E}"/>
              </a:ext>
            </a:extLst>
          </p:cNvPr>
          <p:cNvSpPr txBox="1"/>
          <p:nvPr/>
        </p:nvSpPr>
        <p:spPr>
          <a:xfrm>
            <a:off x="3223341" y="1847043"/>
            <a:ext cx="1544012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EXTERIOR1ST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B13012-9589-4CFF-AC25-6EDB0A50FEB8}"/>
              </a:ext>
            </a:extLst>
          </p:cNvPr>
          <p:cNvSpPr txBox="1"/>
          <p:nvPr/>
        </p:nvSpPr>
        <p:spPr>
          <a:xfrm>
            <a:off x="3228187" y="2345834"/>
            <a:ext cx="1673856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EXTERIOR2ND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230BC2-CC77-4FA4-9007-08235B7D3D60}"/>
              </a:ext>
            </a:extLst>
          </p:cNvPr>
          <p:cNvSpPr txBox="1"/>
          <p:nvPr/>
        </p:nvSpPr>
        <p:spPr>
          <a:xfrm>
            <a:off x="3223341" y="2826757"/>
            <a:ext cx="164981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MASVNRTYPE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57B12A-4F55-4C9F-8A49-28A832FCB8D9}"/>
              </a:ext>
            </a:extLst>
          </p:cNvPr>
          <p:cNvSpPr txBox="1"/>
          <p:nvPr/>
        </p:nvSpPr>
        <p:spPr>
          <a:xfrm>
            <a:off x="3223341" y="3307680"/>
            <a:ext cx="143981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EXTERQUAL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9090DC-5A1A-45D8-BA67-5B9F78078133}"/>
              </a:ext>
            </a:extLst>
          </p:cNvPr>
          <p:cNvSpPr txBox="1"/>
          <p:nvPr/>
        </p:nvSpPr>
        <p:spPr>
          <a:xfrm>
            <a:off x="3223341" y="3806472"/>
            <a:ext cx="137249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BSMTQUAL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A54338-2A9D-4DC0-BB3D-71CBC06E3088}"/>
              </a:ext>
            </a:extLst>
          </p:cNvPr>
          <p:cNvSpPr txBox="1"/>
          <p:nvPr/>
        </p:nvSpPr>
        <p:spPr>
          <a:xfrm>
            <a:off x="3223341" y="4305264"/>
            <a:ext cx="187262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BSMTEXPOSURE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0FD010-F4E8-473F-ACE1-97DF33E7E57A}"/>
              </a:ext>
            </a:extLst>
          </p:cNvPr>
          <p:cNvSpPr txBox="1"/>
          <p:nvPr/>
        </p:nvSpPr>
        <p:spPr>
          <a:xfrm>
            <a:off x="3223341" y="4804056"/>
            <a:ext cx="1701107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BSMTFINTYPE1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3DD8CF-F187-4450-9B62-84FD3BD0E89F}"/>
              </a:ext>
            </a:extLst>
          </p:cNvPr>
          <p:cNvSpPr txBox="1"/>
          <p:nvPr/>
        </p:nvSpPr>
        <p:spPr>
          <a:xfrm>
            <a:off x="3223341" y="5297369"/>
            <a:ext cx="1435008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BSMTFINSF1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36DFAE-71E9-4C13-BE52-9BD89D40BCA1}"/>
              </a:ext>
            </a:extLst>
          </p:cNvPr>
          <p:cNvSpPr txBox="1"/>
          <p:nvPr/>
        </p:nvSpPr>
        <p:spPr>
          <a:xfrm>
            <a:off x="3214561" y="5798803"/>
            <a:ext cx="1701107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BSMTFINTYPE2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69B0A5C-000E-41EF-9EB5-DA1F19E674EC}"/>
              </a:ext>
            </a:extLst>
          </p:cNvPr>
          <p:cNvSpPr txBox="1"/>
          <p:nvPr/>
        </p:nvSpPr>
        <p:spPr>
          <a:xfrm>
            <a:off x="3223341" y="6279726"/>
            <a:ext cx="1404552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BSMTUNFSF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05CE24-26A9-437A-944A-9ECA57F8D126}"/>
              </a:ext>
            </a:extLst>
          </p:cNvPr>
          <p:cNvSpPr txBox="1"/>
          <p:nvPr/>
        </p:nvSpPr>
        <p:spPr>
          <a:xfrm>
            <a:off x="10032343" y="1978090"/>
            <a:ext cx="1608133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Quantitative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45CD3F-7B76-4C5D-A872-C97EF68E103B}"/>
              </a:ext>
            </a:extLst>
          </p:cNvPr>
          <p:cNvSpPr txBox="1"/>
          <p:nvPr/>
        </p:nvSpPr>
        <p:spPr>
          <a:xfrm>
            <a:off x="10050834" y="2555795"/>
            <a:ext cx="1608133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Nominal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67E4785-0A59-4E83-AF66-4D686DFAF572}"/>
              </a:ext>
            </a:extLst>
          </p:cNvPr>
          <p:cNvSpPr txBox="1"/>
          <p:nvPr/>
        </p:nvSpPr>
        <p:spPr>
          <a:xfrm>
            <a:off x="10050834" y="3133500"/>
            <a:ext cx="1608133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Ordinal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368915-AE4F-4410-801A-17D65A6115F3}"/>
              </a:ext>
            </a:extLst>
          </p:cNvPr>
          <p:cNvSpPr txBox="1"/>
          <p:nvPr/>
        </p:nvSpPr>
        <p:spPr>
          <a:xfrm>
            <a:off x="5348472" y="1843487"/>
            <a:ext cx="154882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HEATINGQC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FEBB42-4921-4C7B-9BDF-2FBE6AB011CD}"/>
              </a:ext>
            </a:extLst>
          </p:cNvPr>
          <p:cNvSpPr txBox="1"/>
          <p:nvPr/>
        </p:nvSpPr>
        <p:spPr>
          <a:xfrm>
            <a:off x="5348472" y="2341554"/>
            <a:ext cx="2172390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BEDROOMABVGR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26800FA-5B1B-4CD4-A2D8-E3B209C8479C}"/>
              </a:ext>
            </a:extLst>
          </p:cNvPr>
          <p:cNvSpPr txBox="1"/>
          <p:nvPr/>
        </p:nvSpPr>
        <p:spPr>
          <a:xfrm>
            <a:off x="5348472" y="2826757"/>
            <a:ext cx="191911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KITCHENABVGR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E7BF7B3-8F30-4BB1-B3FA-8E80A8C01CB2}"/>
              </a:ext>
            </a:extLst>
          </p:cNvPr>
          <p:cNvSpPr txBox="1"/>
          <p:nvPr/>
        </p:nvSpPr>
        <p:spPr>
          <a:xfrm>
            <a:off x="5348472" y="3318166"/>
            <a:ext cx="174118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KITCHENQUAL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33B693E-748F-472C-9017-B225BFEC5BD6}"/>
              </a:ext>
            </a:extLst>
          </p:cNvPr>
          <p:cNvSpPr txBox="1"/>
          <p:nvPr/>
        </p:nvSpPr>
        <p:spPr>
          <a:xfrm>
            <a:off x="5348472" y="3806472"/>
            <a:ext cx="2026517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TOTRMSABVGRD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000E24-9404-4C0D-BC41-34C086CCB609}"/>
              </a:ext>
            </a:extLst>
          </p:cNvPr>
          <p:cNvSpPr txBox="1"/>
          <p:nvPr/>
        </p:nvSpPr>
        <p:spPr>
          <a:xfrm>
            <a:off x="5348472" y="4291675"/>
            <a:ext cx="160813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FUNCTIONAL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3E0468F-7F3F-4002-9F7E-30C5F0085AB8}"/>
              </a:ext>
            </a:extLst>
          </p:cNvPr>
          <p:cNvSpPr txBox="1"/>
          <p:nvPr/>
        </p:nvSpPr>
        <p:spPr>
          <a:xfrm>
            <a:off x="5348472" y="4803650"/>
            <a:ext cx="145424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FIREPLACES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2A25CB8-B866-4A0C-BCCD-E11E97B23E10}"/>
              </a:ext>
            </a:extLst>
          </p:cNvPr>
          <p:cNvSpPr txBox="1"/>
          <p:nvPr/>
        </p:nvSpPr>
        <p:spPr>
          <a:xfrm>
            <a:off x="5348472" y="5315625"/>
            <a:ext cx="180530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FIREPLACESQU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C2CAEE1-F4EA-4782-9005-F81BD06E0598}"/>
              </a:ext>
            </a:extLst>
          </p:cNvPr>
          <p:cNvSpPr txBox="1"/>
          <p:nvPr/>
        </p:nvSpPr>
        <p:spPr>
          <a:xfrm>
            <a:off x="5362900" y="6279726"/>
            <a:ext cx="2012089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GARAGEYRBUILT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AA9327F-675D-4CF1-BD95-3254351A128F}"/>
              </a:ext>
            </a:extLst>
          </p:cNvPr>
          <p:cNvSpPr txBox="1"/>
          <p:nvPr/>
        </p:nvSpPr>
        <p:spPr>
          <a:xfrm>
            <a:off x="7775573" y="1856591"/>
            <a:ext cx="1856598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GARAGEFINISH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C08BF75-0E17-46C8-9B2F-0DEAD0139D91}"/>
              </a:ext>
            </a:extLst>
          </p:cNvPr>
          <p:cNvSpPr txBox="1"/>
          <p:nvPr/>
        </p:nvSpPr>
        <p:spPr>
          <a:xfrm>
            <a:off x="7775573" y="2341554"/>
            <a:ext cx="1693092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GARAGECAR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73E3782-5965-4BC9-B6E8-AD89CAE60B93}"/>
              </a:ext>
            </a:extLst>
          </p:cNvPr>
          <p:cNvSpPr txBox="1"/>
          <p:nvPr/>
        </p:nvSpPr>
        <p:spPr>
          <a:xfrm>
            <a:off x="7800898" y="2826517"/>
            <a:ext cx="1191352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MOSOLD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5203165-DFD6-42C9-8516-EA2773000104}"/>
              </a:ext>
            </a:extLst>
          </p:cNvPr>
          <p:cNvSpPr txBox="1"/>
          <p:nvPr/>
        </p:nvSpPr>
        <p:spPr>
          <a:xfrm>
            <a:off x="7800898" y="3318166"/>
            <a:ext cx="1350050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YEARSOLD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9EC5FB3-CAAC-44C8-BAA4-6E80E4524632}"/>
              </a:ext>
            </a:extLst>
          </p:cNvPr>
          <p:cNvSpPr txBox="1"/>
          <p:nvPr/>
        </p:nvSpPr>
        <p:spPr>
          <a:xfrm>
            <a:off x="5348472" y="5798803"/>
            <a:ext cx="168828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GARAGETYPE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CE5A7FE-E4FC-4318-A33B-2EBA808D8E73}"/>
              </a:ext>
            </a:extLst>
          </p:cNvPr>
          <p:cNvSpPr txBox="1"/>
          <p:nvPr/>
        </p:nvSpPr>
        <p:spPr>
          <a:xfrm>
            <a:off x="9017625" y="5778128"/>
            <a:ext cx="2636124" cy="64633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Dependent variable</a:t>
            </a:r>
          </a:p>
          <a:p>
            <a:pPr algn="ctr"/>
            <a:r>
              <a:rPr lang="en-CA" dirty="0"/>
              <a:t>Sale Price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6A0A002-82EB-410D-90E4-213436F583C5}"/>
              </a:ext>
            </a:extLst>
          </p:cNvPr>
          <p:cNvSpPr txBox="1"/>
          <p:nvPr/>
        </p:nvSpPr>
        <p:spPr>
          <a:xfrm>
            <a:off x="7804198" y="3797250"/>
            <a:ext cx="1418978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TOTALBATH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286494E-53C4-4057-BD9C-75EFD9FAD7EE}"/>
              </a:ext>
            </a:extLst>
          </p:cNvPr>
          <p:cNvSpPr txBox="1"/>
          <p:nvPr/>
        </p:nvSpPr>
        <p:spPr>
          <a:xfrm>
            <a:off x="7800898" y="4291675"/>
            <a:ext cx="197201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TOTALPORCHSF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0D94484-294E-4698-814A-ABDD9E7D7B1C}"/>
              </a:ext>
            </a:extLst>
          </p:cNvPr>
          <p:cNvSpPr txBox="1"/>
          <p:nvPr/>
        </p:nvSpPr>
        <p:spPr>
          <a:xfrm>
            <a:off x="7800898" y="4770759"/>
            <a:ext cx="1465466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TOTALAREA</a:t>
            </a:r>
          </a:p>
        </p:txBody>
      </p:sp>
    </p:spTree>
    <p:extLst>
      <p:ext uri="{BB962C8B-B14F-4D97-AF65-F5344CB8AC3E}">
        <p14:creationId xmlns:p14="http://schemas.microsoft.com/office/powerpoint/2010/main" val="3352801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Design and Testing</a:t>
            </a:r>
            <a:br>
              <a:rPr lang="en-US" sz="44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Experimental Design and Modeling</a:t>
            </a:r>
            <a:br>
              <a:rPr lang="en-US" sz="4400" dirty="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BC1DA-9170-4383-82C2-B6CE196A939D}"/>
              </a:ext>
            </a:extLst>
          </p:cNvPr>
          <p:cNvSpPr txBox="1"/>
          <p:nvPr/>
        </p:nvSpPr>
        <p:spPr>
          <a:xfrm>
            <a:off x="1392605" y="2425959"/>
            <a:ext cx="37353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u="sng" dirty="0"/>
              <a:t>Normalization</a:t>
            </a:r>
          </a:p>
          <a:p>
            <a:r>
              <a:rPr lang="en-CA" dirty="0"/>
              <a:t>ONLY for </a:t>
            </a:r>
            <a:r>
              <a:rPr lang="en-CA" dirty="0">
                <a:solidFill>
                  <a:schemeClr val="accent3"/>
                </a:solidFill>
              </a:rPr>
              <a:t>Quantitative</a:t>
            </a:r>
            <a:r>
              <a:rPr lang="en-CA" dirty="0"/>
              <a:t> attributes</a:t>
            </a:r>
          </a:p>
          <a:p>
            <a:endParaRPr lang="en-CA" dirty="0"/>
          </a:p>
          <a:p>
            <a:r>
              <a:rPr lang="en-CA" dirty="0"/>
              <a:t>[x – min(x)] / [max(x) – min(x)]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5796C7-6F28-4B72-ABEA-615078BC2390}"/>
              </a:ext>
            </a:extLst>
          </p:cNvPr>
          <p:cNvSpPr txBox="1"/>
          <p:nvPr/>
        </p:nvSpPr>
        <p:spPr>
          <a:xfrm>
            <a:off x="5974880" y="2425958"/>
            <a:ext cx="4416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u="sng" dirty="0"/>
              <a:t>Training and Test set</a:t>
            </a:r>
          </a:p>
          <a:p>
            <a:r>
              <a:rPr lang="en-CA" dirty="0"/>
              <a:t>Training set: 80% random observations</a:t>
            </a:r>
          </a:p>
          <a:p>
            <a:endParaRPr lang="en-CA" dirty="0"/>
          </a:p>
          <a:p>
            <a:r>
              <a:rPr lang="en-CA" dirty="0"/>
              <a:t>Test set: 20% random observations</a:t>
            </a:r>
          </a:p>
        </p:txBody>
      </p:sp>
    </p:spTree>
    <p:extLst>
      <p:ext uri="{BB962C8B-B14F-4D97-AF65-F5344CB8AC3E}">
        <p14:creationId xmlns:p14="http://schemas.microsoft.com/office/powerpoint/2010/main" val="28765895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Design and Testing</a:t>
            </a:r>
            <a:br>
              <a:rPr lang="en-US" sz="44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Experimental Design and Modeling</a:t>
            </a:r>
            <a:br>
              <a:rPr lang="en-US" sz="4400" dirty="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BC1DA-9170-4383-82C2-B6CE196A939D}"/>
              </a:ext>
            </a:extLst>
          </p:cNvPr>
          <p:cNvSpPr txBox="1"/>
          <p:nvPr/>
        </p:nvSpPr>
        <p:spPr>
          <a:xfrm>
            <a:off x="1392605" y="2425959"/>
            <a:ext cx="37353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u="sng" dirty="0"/>
              <a:t>Normalization</a:t>
            </a:r>
          </a:p>
          <a:p>
            <a:r>
              <a:rPr lang="en-CA" dirty="0"/>
              <a:t>ONLY for </a:t>
            </a:r>
            <a:r>
              <a:rPr lang="en-CA" dirty="0">
                <a:solidFill>
                  <a:schemeClr val="accent3"/>
                </a:solidFill>
              </a:rPr>
              <a:t>Quantitative</a:t>
            </a:r>
            <a:r>
              <a:rPr lang="en-CA" dirty="0"/>
              <a:t> attributes</a:t>
            </a:r>
          </a:p>
          <a:p>
            <a:endParaRPr lang="en-CA" dirty="0"/>
          </a:p>
          <a:p>
            <a:r>
              <a:rPr lang="en-CA" dirty="0"/>
              <a:t>[x – min(x)] / [max(x) – min(x)]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5796C7-6F28-4B72-ABEA-615078BC2390}"/>
              </a:ext>
            </a:extLst>
          </p:cNvPr>
          <p:cNvSpPr txBox="1"/>
          <p:nvPr/>
        </p:nvSpPr>
        <p:spPr>
          <a:xfrm>
            <a:off x="5974880" y="2425958"/>
            <a:ext cx="4416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u="sng" dirty="0"/>
              <a:t>Training and Test set</a:t>
            </a:r>
          </a:p>
          <a:p>
            <a:r>
              <a:rPr lang="en-CA" dirty="0"/>
              <a:t>Training set: 80% random observations</a:t>
            </a:r>
          </a:p>
          <a:p>
            <a:endParaRPr lang="en-CA" dirty="0"/>
          </a:p>
          <a:p>
            <a:r>
              <a:rPr lang="en-CA" dirty="0"/>
              <a:t>Test set: 20% random observations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CEE85F-1B2D-41F9-A779-B533D18CB8D1}"/>
              </a:ext>
            </a:extLst>
          </p:cNvPr>
          <p:cNvSpPr txBox="1"/>
          <p:nvPr/>
        </p:nvSpPr>
        <p:spPr>
          <a:xfrm>
            <a:off x="3019584" y="4373957"/>
            <a:ext cx="59105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u="sng" dirty="0"/>
              <a:t>Training and Test set (Stratified Twist)</a:t>
            </a:r>
          </a:p>
          <a:p>
            <a:r>
              <a:rPr lang="en-CA" dirty="0"/>
              <a:t>Training set: 1 observation of each factor plus</a:t>
            </a:r>
          </a:p>
          <a:p>
            <a:r>
              <a:rPr lang="en-CA" dirty="0"/>
              <a:t>			80% of remaining random observations</a:t>
            </a:r>
          </a:p>
          <a:p>
            <a:endParaRPr lang="en-CA" dirty="0"/>
          </a:p>
          <a:p>
            <a:r>
              <a:rPr lang="en-CA" dirty="0"/>
              <a:t>Test set:	20% of remaining random observations</a:t>
            </a:r>
          </a:p>
          <a:p>
            <a:endParaRPr lang="en-CA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2B27A3-EF75-43F2-A31B-2F85DEAD4628}"/>
              </a:ext>
            </a:extLst>
          </p:cNvPr>
          <p:cNvCxnSpPr/>
          <p:nvPr/>
        </p:nvCxnSpPr>
        <p:spPr>
          <a:xfrm>
            <a:off x="5974880" y="2425959"/>
            <a:ext cx="4377660" cy="120032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D0902E-F67D-46AE-9626-017609D382D8}"/>
              </a:ext>
            </a:extLst>
          </p:cNvPr>
          <p:cNvCxnSpPr/>
          <p:nvPr/>
        </p:nvCxnSpPr>
        <p:spPr>
          <a:xfrm flipH="1">
            <a:off x="5974880" y="2425959"/>
            <a:ext cx="4377660" cy="120032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897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Design and Testing</a:t>
            </a:r>
            <a:br>
              <a:rPr lang="en-US" sz="44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Experimental Design and Modeling</a:t>
            </a:r>
            <a:br>
              <a:rPr lang="en-US" sz="4400" dirty="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E6FD34-E72D-420B-ACD9-DB4A0B30B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933721"/>
            <a:ext cx="5314421" cy="29920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3ED140-1234-4763-A5E5-473902814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70" y="1910342"/>
            <a:ext cx="5072242" cy="30373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76B952-06F7-440E-8B8F-78EA423BC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207" y="5004753"/>
            <a:ext cx="8146615" cy="179887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77A49A-162B-4BE1-B784-E9E922233882}"/>
              </a:ext>
            </a:extLst>
          </p:cNvPr>
          <p:cNvSpPr/>
          <p:nvPr/>
        </p:nvSpPr>
        <p:spPr>
          <a:xfrm>
            <a:off x="3390899" y="5131274"/>
            <a:ext cx="217221" cy="100647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8AB4465-0096-4492-A208-AB5384003127}"/>
              </a:ext>
            </a:extLst>
          </p:cNvPr>
          <p:cNvSpPr/>
          <p:nvPr/>
        </p:nvSpPr>
        <p:spPr>
          <a:xfrm>
            <a:off x="4162425" y="5124449"/>
            <a:ext cx="371475" cy="100647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830B13-1F20-4DF3-8670-EA50B7748F51}"/>
              </a:ext>
            </a:extLst>
          </p:cNvPr>
          <p:cNvSpPr/>
          <p:nvPr/>
        </p:nvSpPr>
        <p:spPr>
          <a:xfrm>
            <a:off x="2449953" y="5636098"/>
            <a:ext cx="5674872" cy="100647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B8EC7D-988D-400F-BCC1-B7A0DDBC9AA3}"/>
              </a:ext>
            </a:extLst>
          </p:cNvPr>
          <p:cNvSpPr/>
          <p:nvPr/>
        </p:nvSpPr>
        <p:spPr>
          <a:xfrm>
            <a:off x="9601200" y="6138227"/>
            <a:ext cx="152400" cy="129223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0FBA6-E93D-4916-8780-FC1289011DAB}"/>
              </a:ext>
            </a:extLst>
          </p:cNvPr>
          <p:cNvSpPr txBox="1"/>
          <p:nvPr/>
        </p:nvSpPr>
        <p:spPr>
          <a:xfrm>
            <a:off x="7962900" y="1514475"/>
            <a:ext cx="262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Decision tree model 1</a:t>
            </a:r>
          </a:p>
        </p:txBody>
      </p:sp>
    </p:spTree>
    <p:extLst>
      <p:ext uri="{BB962C8B-B14F-4D97-AF65-F5344CB8AC3E}">
        <p14:creationId xmlns:p14="http://schemas.microsoft.com/office/powerpoint/2010/main" val="4117612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4400">
                <a:solidFill>
                  <a:schemeClr val="accent5">
                    <a:lumMod val="75000"/>
                  </a:schemeClr>
                </a:solidFill>
              </a:rPr>
              <a:t>Design and Testing</a:t>
            </a:r>
            <a:br>
              <a:rPr lang="en-US" sz="440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>
                <a:solidFill>
                  <a:schemeClr val="accent1"/>
                </a:solidFill>
              </a:rPr>
              <a:t>Experimental Design and Modeling</a:t>
            </a:r>
            <a:br>
              <a:rPr lang="en-US" sz="440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0FBA6-E93D-4916-8780-FC1289011DAB}"/>
              </a:ext>
            </a:extLst>
          </p:cNvPr>
          <p:cNvSpPr txBox="1"/>
          <p:nvPr/>
        </p:nvSpPr>
        <p:spPr>
          <a:xfrm>
            <a:off x="7962900" y="1514475"/>
            <a:ext cx="262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Decision tree model 2</a:t>
            </a:r>
            <a:endParaRPr lang="en-CA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41A6E4B-3FD5-494B-A251-3B31756407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15888" y="1853248"/>
            <a:ext cx="8634946" cy="500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33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4400">
                <a:solidFill>
                  <a:schemeClr val="accent5">
                    <a:lumMod val="75000"/>
                  </a:schemeClr>
                </a:solidFill>
              </a:rPr>
              <a:t>Design and Testing</a:t>
            </a:r>
            <a:br>
              <a:rPr lang="en-US" sz="440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>
                <a:solidFill>
                  <a:schemeClr val="accent1"/>
                </a:solidFill>
              </a:rPr>
              <a:t>Experimental Design and Modeling</a:t>
            </a:r>
            <a:br>
              <a:rPr lang="en-US" sz="440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0FBA6-E93D-4916-8780-FC1289011DAB}"/>
              </a:ext>
            </a:extLst>
          </p:cNvPr>
          <p:cNvSpPr txBox="1"/>
          <p:nvPr/>
        </p:nvSpPr>
        <p:spPr>
          <a:xfrm>
            <a:off x="7962900" y="1514475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Random Forest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5CFA9F-2942-4B96-A79B-1C1901869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297666"/>
            <a:ext cx="71628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707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4400">
                <a:solidFill>
                  <a:schemeClr val="accent5">
                    <a:lumMod val="75000"/>
                  </a:schemeClr>
                </a:solidFill>
              </a:rPr>
              <a:t>Design and Testing</a:t>
            </a:r>
            <a:br>
              <a:rPr lang="en-US" sz="440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>
                <a:solidFill>
                  <a:schemeClr val="accent1"/>
                </a:solidFill>
              </a:rPr>
              <a:t>Experimental Design and Modeling</a:t>
            </a:r>
            <a:br>
              <a:rPr lang="en-US" sz="440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0FBA6-E93D-4916-8780-FC1289011DAB}"/>
              </a:ext>
            </a:extLst>
          </p:cNvPr>
          <p:cNvSpPr txBox="1"/>
          <p:nvPr/>
        </p:nvSpPr>
        <p:spPr>
          <a:xfrm>
            <a:off x="7962900" y="1514475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D6A879-4251-4ADD-BCB3-64D8543B0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44" y="1883807"/>
            <a:ext cx="3758078" cy="2326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CFADAC-AB81-4B93-AAA5-1172D29C0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143" y="4410754"/>
            <a:ext cx="3758077" cy="23810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EF0347-ECEE-434F-9835-4D18316FD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7791" y="1853248"/>
            <a:ext cx="3949470" cy="25095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29D9D8-6563-456C-8A04-E02B1CFB23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7791" y="4414297"/>
            <a:ext cx="3949470" cy="244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66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4400">
                <a:solidFill>
                  <a:schemeClr val="accent5">
                    <a:lumMod val="75000"/>
                  </a:schemeClr>
                </a:solidFill>
              </a:rPr>
              <a:t>Design and Testing</a:t>
            </a:r>
            <a:br>
              <a:rPr lang="en-US" sz="440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>
                <a:solidFill>
                  <a:schemeClr val="accent1"/>
                </a:solidFill>
              </a:rPr>
              <a:t>Experimental Design and Modeling</a:t>
            </a:r>
            <a:br>
              <a:rPr lang="en-US" sz="440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0FBA6-E93D-4916-8780-FC1289011DAB}"/>
              </a:ext>
            </a:extLst>
          </p:cNvPr>
          <p:cNvSpPr txBox="1"/>
          <p:nvPr/>
        </p:nvSpPr>
        <p:spPr>
          <a:xfrm>
            <a:off x="7962900" y="1514475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Elastic Net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3EF89C-2825-4243-99BA-7608721A377A}"/>
              </a:ext>
            </a:extLst>
          </p:cNvPr>
          <p:cNvSpPr txBox="1"/>
          <p:nvPr/>
        </p:nvSpPr>
        <p:spPr>
          <a:xfrm>
            <a:off x="1351224" y="4027370"/>
            <a:ext cx="5081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LASSO REGRESSION</a:t>
            </a:r>
          </a:p>
          <a:p>
            <a:r>
              <a:rPr lang="en-CA" dirty="0">
                <a:sym typeface="Wingdings" panose="05000000000000000000" pitchFamily="2" charset="2"/>
              </a:rPr>
              <a:t>	 You know you have useless attributes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B0A96B-7321-4CEE-97A4-3A282A2F9866}"/>
              </a:ext>
            </a:extLst>
          </p:cNvPr>
          <p:cNvSpPr txBox="1"/>
          <p:nvPr/>
        </p:nvSpPr>
        <p:spPr>
          <a:xfrm>
            <a:off x="1351224" y="4946572"/>
            <a:ext cx="5511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RIDGE REGRESSION</a:t>
            </a:r>
          </a:p>
          <a:p>
            <a:r>
              <a:rPr lang="en-CA" dirty="0"/>
              <a:t>	</a:t>
            </a:r>
            <a:r>
              <a:rPr lang="en-CA" dirty="0">
                <a:sym typeface="Wingdings" panose="05000000000000000000" pitchFamily="2" charset="2"/>
              </a:rPr>
              <a:t> You know your variables are mostly useful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DFDD0F-B745-41EB-B851-8391263057A8}"/>
              </a:ext>
            </a:extLst>
          </p:cNvPr>
          <p:cNvSpPr txBox="1"/>
          <p:nvPr/>
        </p:nvSpPr>
        <p:spPr>
          <a:xfrm>
            <a:off x="1351224" y="2000173"/>
            <a:ext cx="74126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Elastic Net Regression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CA" dirty="0">
                <a:sym typeface="Wingdings" panose="05000000000000000000" pitchFamily="2" charset="2"/>
              </a:rPr>
              <a:t>Starting with a slightly worse initial fit can provide 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better long term predictions by adding a penalty</a:t>
            </a:r>
            <a:endParaRPr lang="en-CA" dirty="0"/>
          </a:p>
          <a:p>
            <a:r>
              <a:rPr lang="en-CA" dirty="0"/>
              <a:t>	</a:t>
            </a:r>
            <a:r>
              <a:rPr lang="en-CA" dirty="0">
                <a:sym typeface="Wingdings" panose="05000000000000000000" pitchFamily="2" charset="2"/>
              </a:rPr>
              <a:t> Good at combating overfitting</a:t>
            </a:r>
          </a:p>
          <a:p>
            <a:r>
              <a:rPr lang="en-CA" dirty="0">
                <a:sym typeface="Wingdings" panose="05000000000000000000" pitchFamily="2" charset="2"/>
              </a:rPr>
              <a:t>	 Essentially desensitizing the model to the training data</a:t>
            </a:r>
          </a:p>
          <a:p>
            <a:r>
              <a:rPr lang="en-CA" dirty="0">
                <a:sym typeface="Wingdings" panose="05000000000000000000" pitchFamily="2" charset="2"/>
              </a:rPr>
              <a:t>	 Good if you have small training set (less factors, variation)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88681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4400">
                <a:solidFill>
                  <a:schemeClr val="accent5">
                    <a:lumMod val="75000"/>
                  </a:schemeClr>
                </a:solidFill>
              </a:rPr>
              <a:t>Design and Testing</a:t>
            </a:r>
            <a:br>
              <a:rPr lang="en-US" sz="440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>
                <a:solidFill>
                  <a:schemeClr val="accent1"/>
                </a:solidFill>
              </a:rPr>
              <a:t>Experimental Design and Modeling</a:t>
            </a:r>
            <a:br>
              <a:rPr lang="en-US" sz="440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0FBA6-E93D-4916-8780-FC1289011DAB}"/>
              </a:ext>
            </a:extLst>
          </p:cNvPr>
          <p:cNvSpPr txBox="1"/>
          <p:nvPr/>
        </p:nvSpPr>
        <p:spPr>
          <a:xfrm>
            <a:off x="7962900" y="1514475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Elastic Net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5910C-C833-48A3-8C68-F88D61F3D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2334866"/>
            <a:ext cx="91344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768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4400">
                <a:solidFill>
                  <a:schemeClr val="accent5">
                    <a:lumMod val="75000"/>
                  </a:schemeClr>
                </a:solidFill>
              </a:rPr>
              <a:t>Design and Testing</a:t>
            </a:r>
            <a:br>
              <a:rPr lang="en-US" sz="440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>
                <a:solidFill>
                  <a:schemeClr val="accent1"/>
                </a:solidFill>
              </a:rPr>
              <a:t>Experimental Design and Modeling</a:t>
            </a:r>
            <a:br>
              <a:rPr lang="en-US" sz="440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39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0FBA6-E93D-4916-8780-FC1289011DAB}"/>
              </a:ext>
            </a:extLst>
          </p:cNvPr>
          <p:cNvSpPr txBox="1"/>
          <p:nvPr/>
        </p:nvSpPr>
        <p:spPr>
          <a:xfrm>
            <a:off x="7962900" y="1514475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Elastic Net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399483-1E06-436E-A940-5DAB308CC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128837"/>
            <a:ext cx="9829800" cy="2600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9CAF82-D7B7-41F9-83DD-AE1B1EDC7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121" y="4894470"/>
            <a:ext cx="21431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69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4EB6-E551-4425-82FF-67FB8A5E3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0436" y="637748"/>
            <a:ext cx="2255709" cy="646332"/>
          </a:xfrm>
        </p:spPr>
        <p:txBody>
          <a:bodyPr/>
          <a:lstStyle/>
          <a:p>
            <a:pPr algn="ctr"/>
            <a:r>
              <a:rPr lang="en-CA" b="1" dirty="0"/>
              <a:t>Dataset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08DD65-8967-481F-917D-48F92F68EE1A}"/>
              </a:ext>
            </a:extLst>
          </p:cNvPr>
          <p:cNvSpPr txBox="1"/>
          <p:nvPr/>
        </p:nvSpPr>
        <p:spPr>
          <a:xfrm>
            <a:off x="4651899" y="2460906"/>
            <a:ext cx="2192784" cy="40011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Iowa Housing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BD8CC-37CE-4C14-9184-4F9ABDD2E740}"/>
              </a:ext>
            </a:extLst>
          </p:cNvPr>
          <p:cNvSpPr txBox="1"/>
          <p:nvPr/>
        </p:nvSpPr>
        <p:spPr>
          <a:xfrm>
            <a:off x="1278294" y="2337795"/>
            <a:ext cx="1950098" cy="6463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Data format: .csv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A4D04-6A45-4858-AF4D-E12E2DD2E3FD}"/>
              </a:ext>
            </a:extLst>
          </p:cNvPr>
          <p:cNvSpPr txBox="1"/>
          <p:nvPr/>
        </p:nvSpPr>
        <p:spPr>
          <a:xfrm>
            <a:off x="4773242" y="4216359"/>
            <a:ext cx="1950098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81 Attributes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DD44DC-6A60-4EDC-9F7A-66FB4D89C49B}"/>
              </a:ext>
            </a:extLst>
          </p:cNvPr>
          <p:cNvSpPr txBox="1"/>
          <p:nvPr/>
        </p:nvSpPr>
        <p:spPr>
          <a:xfrm>
            <a:off x="8268190" y="2328713"/>
            <a:ext cx="1950098" cy="6463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1500 observations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E9E9E2-C11C-47D1-96F8-FD72166678CE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6844683" y="2651879"/>
            <a:ext cx="1423507" cy="9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1D2D3-B2B0-4110-80E6-92960FF414F1}"/>
              </a:ext>
            </a:extLst>
          </p:cNvPr>
          <p:cNvCxnSpPr>
            <a:stCxn id="4" idx="1"/>
            <a:endCxn id="6" idx="3"/>
          </p:cNvCxnSpPr>
          <p:nvPr/>
        </p:nvCxnSpPr>
        <p:spPr>
          <a:xfrm flipH="1">
            <a:off x="3228392" y="2660961"/>
            <a:ext cx="1423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230BCB-4CE8-486A-9A82-F3734BD4D5DC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5748291" y="2861016"/>
            <a:ext cx="0" cy="1355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F4206375-1E3C-43EF-8F56-3016ECF9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5119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Design and Testing</a:t>
            </a:r>
            <a:br>
              <a:rPr lang="en-US" sz="44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Model Evaluation</a:t>
            </a:r>
            <a:br>
              <a:rPr lang="en-US" sz="4400" dirty="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40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585E86-C6B4-48E4-826A-2CDE181EBC97}"/>
              </a:ext>
            </a:extLst>
          </p:cNvPr>
          <p:cNvSpPr txBox="1"/>
          <p:nvPr/>
        </p:nvSpPr>
        <p:spPr>
          <a:xfrm>
            <a:off x="3949418" y="3044279"/>
            <a:ext cx="42931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b="1" dirty="0"/>
              <a:t>RMSE and MAE</a:t>
            </a:r>
          </a:p>
        </p:txBody>
      </p:sp>
    </p:spTree>
    <p:extLst>
      <p:ext uri="{BB962C8B-B14F-4D97-AF65-F5344CB8AC3E}">
        <p14:creationId xmlns:p14="http://schemas.microsoft.com/office/powerpoint/2010/main" val="36049656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Design and Testing</a:t>
            </a:r>
            <a:br>
              <a:rPr lang="en-US" sz="44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Model Evaluation</a:t>
            </a:r>
            <a:br>
              <a:rPr lang="en-US" sz="4400" dirty="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F08F8-C883-4709-A3D5-B8344A86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2943225"/>
            <a:ext cx="70008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396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Design and Testing</a:t>
            </a:r>
            <a:br>
              <a:rPr lang="en-US" sz="44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Model Evaluation</a:t>
            </a:r>
            <a:br>
              <a:rPr lang="en-US" sz="4400" dirty="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F08F8-C883-4709-A3D5-B8344A86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2943225"/>
            <a:ext cx="7000875" cy="9715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F280A3-0419-4293-83FF-FE8988401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4" y="4633277"/>
            <a:ext cx="3486150" cy="742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888E17-258B-496B-8D95-9228A5014204}"/>
              </a:ext>
            </a:extLst>
          </p:cNvPr>
          <p:cNvSpPr txBox="1"/>
          <p:nvPr/>
        </p:nvSpPr>
        <p:spPr>
          <a:xfrm>
            <a:off x="9265298" y="5004752"/>
            <a:ext cx="2528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9000/173000= 5.2%</a:t>
            </a:r>
          </a:p>
          <a:p>
            <a:r>
              <a:rPr lang="en-CA" dirty="0"/>
              <a:t>6500/173000= 3.7%</a:t>
            </a:r>
          </a:p>
          <a:p>
            <a:r>
              <a:rPr lang="en-CA" dirty="0"/>
              <a:t>20300/173000= 11.7%</a:t>
            </a:r>
          </a:p>
        </p:txBody>
      </p:sp>
    </p:spTree>
    <p:extLst>
      <p:ext uri="{BB962C8B-B14F-4D97-AF65-F5344CB8AC3E}">
        <p14:creationId xmlns:p14="http://schemas.microsoft.com/office/powerpoint/2010/main" val="25232891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71B9-C6A7-4D5D-9C68-1F859B60C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700" y="2860016"/>
            <a:ext cx="3776599" cy="974866"/>
          </a:xfrm>
        </p:spPr>
        <p:txBody>
          <a:bodyPr/>
          <a:lstStyle/>
          <a:p>
            <a:pPr algn="ctr"/>
            <a:r>
              <a:rPr lang="en-CA" dirty="0"/>
              <a:t>Thank you !!!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2BD53-2735-4C21-ABAC-4AD554B5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540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71B9-C6A7-4D5D-9C68-1F859B60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2BD53-2735-4C21-ABAC-4AD554B5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4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A1BB5-27E7-4E46-A9CE-A113D1D40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D9289-5EC2-4EE6-95F3-DFECB1E36D67}"/>
              </a:ext>
            </a:extLst>
          </p:cNvPr>
          <p:cNvSpPr txBox="1"/>
          <p:nvPr/>
        </p:nvSpPr>
        <p:spPr>
          <a:xfrm>
            <a:off x="2375228" y="3228945"/>
            <a:ext cx="2192784" cy="40011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Tools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DF3BF2-8653-4973-A829-6ACC035159AD}"/>
              </a:ext>
            </a:extLst>
          </p:cNvPr>
          <p:cNvSpPr txBox="1"/>
          <p:nvPr/>
        </p:nvSpPr>
        <p:spPr>
          <a:xfrm>
            <a:off x="6096000" y="2476276"/>
            <a:ext cx="2192784" cy="40011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R Studios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46FD8-0456-447C-A69D-766AE9A96E00}"/>
              </a:ext>
            </a:extLst>
          </p:cNvPr>
          <p:cNvSpPr txBox="1"/>
          <p:nvPr/>
        </p:nvSpPr>
        <p:spPr>
          <a:xfrm>
            <a:off x="6096000" y="3261602"/>
            <a:ext cx="2192784" cy="40011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Weka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7CAB1D-4A08-4E19-B88C-02129E7C8BE2}"/>
              </a:ext>
            </a:extLst>
          </p:cNvPr>
          <p:cNvSpPr txBox="1"/>
          <p:nvPr/>
        </p:nvSpPr>
        <p:spPr>
          <a:xfrm>
            <a:off x="6096000" y="4046928"/>
            <a:ext cx="2192784" cy="40011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Excel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575475-B287-4144-9B53-3683EB030B8A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568012" y="2676331"/>
            <a:ext cx="1527988" cy="752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DFD768-93B0-4CF2-9019-31A2F9439ABD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568012" y="3429000"/>
            <a:ext cx="1527988" cy="32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328ED8-EB17-4860-8692-19518D899E39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4568012" y="3429000"/>
            <a:ext cx="1527988" cy="81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34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55CB0-DA7B-4637-9A8D-45BBD66C9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9955" y="1325880"/>
            <a:ext cx="4246578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Game plan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6586D-5C4B-4857-99B4-64C9ED8AC670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43854" y="1524054"/>
            <a:ext cx="6270662" cy="3809426"/>
          </a:xfrm>
          <a:prstGeom prst="rect">
            <a:avLst/>
          </a:prstGeom>
          <a:effectLst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272431-A958-4673-A3FA-ACADADA6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0975-3BCB-49E0-9756-EEB1BA9FD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2"/>
                </a:solidFill>
              </a:rPr>
              <a:t>Preparation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A0CC-8757-45A8-B1A0-51F0B8983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Reading relevant Literature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7CAD5-49C3-4F98-948C-93F6FA92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586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1604-BCD1-4969-84DE-F30B57B0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6"/>
                </a:solidFill>
              </a:rPr>
              <a:t>Data Investigation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660A9-4835-4680-8FB2-398F9EB4EC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Data Exploration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BE13A7-C858-420D-A696-410F1F874E0F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CA" dirty="0"/>
              <a:t>Identifying attributes and data types</a:t>
            </a:r>
          </a:p>
          <a:p>
            <a:r>
              <a:rPr lang="en-CA" dirty="0"/>
              <a:t>Identifying dependent and independent variables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F5E36-85FF-437A-B332-1409835C4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Initial Analysis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9A51713-4D80-4A15-969E-F5361DC30C5E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CA" dirty="0"/>
              <a:t>Finding min, max, std dev for each quantitative attribute</a:t>
            </a:r>
          </a:p>
          <a:p>
            <a:r>
              <a:rPr lang="en-CA" dirty="0"/>
              <a:t>Normality testing</a:t>
            </a:r>
          </a:p>
          <a:p>
            <a:r>
              <a:rPr lang="en-CA" dirty="0"/>
              <a:t>Determining and handling outliers</a:t>
            </a:r>
          </a:p>
          <a:p>
            <a:r>
              <a:rPr lang="en-CA" dirty="0"/>
              <a:t>Addressing missing values</a:t>
            </a:r>
          </a:p>
          <a:p>
            <a:r>
              <a:rPr lang="en-CA" dirty="0"/>
              <a:t>Fixing Data types</a:t>
            </a:r>
          </a:p>
          <a:p>
            <a:r>
              <a:rPr lang="en-CA" dirty="0"/>
              <a:t>Organizing Categorical levels</a:t>
            </a:r>
          </a:p>
          <a:p>
            <a:r>
              <a:rPr lang="en-CA" dirty="0"/>
              <a:t>Feature Selection: Low variance Filter and outlier </a:t>
            </a:r>
          </a:p>
          <a:p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9487E9-D6A4-4D74-920E-A1F724F9F8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24699" y="1981200"/>
            <a:ext cx="3101651" cy="576262"/>
          </a:xfrm>
        </p:spPr>
        <p:txBody>
          <a:bodyPr/>
          <a:lstStyle/>
          <a:p>
            <a:r>
              <a:rPr lang="en-CA" dirty="0"/>
              <a:t>Exploratory Analysis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4A46452-BA28-41FC-B488-B0A17CB27445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CA" dirty="0"/>
              <a:t>Cluster analysis</a:t>
            </a:r>
          </a:p>
          <a:p>
            <a:r>
              <a:rPr lang="en-CA" dirty="0"/>
              <a:t>Correlation testing</a:t>
            </a:r>
          </a:p>
          <a:p>
            <a:r>
              <a:rPr lang="en-CA" dirty="0"/>
              <a:t>Bi-variant and multi-variant analysis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D315BF3-06DA-46EE-880B-57C7A188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1604-BCD1-4969-84DE-F30B57B0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6"/>
                </a:solidFill>
              </a:rPr>
              <a:t>Data Investigation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660A9-4835-4680-8FB2-398F9EB4EC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Data Exploration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BE13A7-C858-420D-A696-410F1F874E0F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CA" dirty="0"/>
              <a:t>Identifying attributes and data types</a:t>
            </a:r>
          </a:p>
          <a:p>
            <a:r>
              <a:rPr lang="en-CA" dirty="0"/>
              <a:t>Identifying dependent and independent variables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F5E36-85FF-437A-B332-1409835C4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Initial Analysis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9A51713-4D80-4A15-969E-F5361DC30C5E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CA" dirty="0"/>
              <a:t>Finding min, max, std dev for each quantitative attribute</a:t>
            </a:r>
          </a:p>
          <a:p>
            <a:r>
              <a:rPr lang="en-CA" dirty="0"/>
              <a:t>Normality testing</a:t>
            </a:r>
          </a:p>
          <a:p>
            <a:r>
              <a:rPr lang="en-CA" dirty="0"/>
              <a:t>Determining and handling outliers</a:t>
            </a:r>
          </a:p>
          <a:p>
            <a:r>
              <a:rPr lang="en-CA" dirty="0"/>
              <a:t>Addressing missing values</a:t>
            </a:r>
          </a:p>
          <a:p>
            <a:r>
              <a:rPr lang="en-CA" dirty="0"/>
              <a:t>Fixing Data types</a:t>
            </a:r>
          </a:p>
          <a:p>
            <a:r>
              <a:rPr lang="en-CA" dirty="0"/>
              <a:t>Organizing Categorical levels</a:t>
            </a:r>
          </a:p>
          <a:p>
            <a:r>
              <a:rPr lang="en-CA" dirty="0"/>
              <a:t>Feature Selection: Low variance Filter and outlier </a:t>
            </a:r>
          </a:p>
          <a:p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9487E9-D6A4-4D74-920E-A1F724F9F8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24699" y="1981200"/>
            <a:ext cx="3101651" cy="576262"/>
          </a:xfrm>
        </p:spPr>
        <p:txBody>
          <a:bodyPr/>
          <a:lstStyle/>
          <a:p>
            <a:r>
              <a:rPr lang="en-CA" dirty="0"/>
              <a:t>Exploratory Analysis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4A46452-BA28-41FC-B488-B0A17CB27445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CA" dirty="0"/>
              <a:t>Cluster analysis</a:t>
            </a:r>
          </a:p>
          <a:p>
            <a:r>
              <a:rPr lang="en-CA" dirty="0"/>
              <a:t>Correlation testing</a:t>
            </a:r>
          </a:p>
          <a:p>
            <a:r>
              <a:rPr lang="en-CA" dirty="0"/>
              <a:t>Bi-variant and multi-variant analysis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D315BF3-06DA-46EE-880B-57C7A188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2CFD2F-4014-4DF4-BE16-2D66E618E1E2}"/>
              </a:ext>
            </a:extLst>
          </p:cNvPr>
          <p:cNvSpPr/>
          <p:nvPr/>
        </p:nvSpPr>
        <p:spPr>
          <a:xfrm>
            <a:off x="632947" y="2099388"/>
            <a:ext cx="3033984" cy="4012163"/>
          </a:xfrm>
          <a:prstGeom prst="rect">
            <a:avLst/>
          </a:prstGeom>
          <a:solidFill>
            <a:schemeClr val="accent6">
              <a:alpha val="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654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832</Words>
  <Application>Microsoft Office PowerPoint</Application>
  <PresentationFormat>Widescreen</PresentationFormat>
  <Paragraphs>406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Century Gothic</vt:lpstr>
      <vt:lpstr>Wingdings</vt:lpstr>
      <vt:lpstr>Wingdings 3</vt:lpstr>
      <vt:lpstr>Ion</vt:lpstr>
      <vt:lpstr>Predictive Analysis and Techniques on Iowa Housing Data </vt:lpstr>
      <vt:lpstr>Problem</vt:lpstr>
      <vt:lpstr>Potential Application</vt:lpstr>
      <vt:lpstr>Dataset </vt:lpstr>
      <vt:lpstr>PowerPoint Presentation</vt:lpstr>
      <vt:lpstr>Game plan</vt:lpstr>
      <vt:lpstr>Preparation </vt:lpstr>
      <vt:lpstr>Data Investigation</vt:lpstr>
      <vt:lpstr>Data Investigation</vt:lpstr>
      <vt:lpstr>Data Investigation Data Exploration </vt:lpstr>
      <vt:lpstr>Data Investigation Data Exploration</vt:lpstr>
      <vt:lpstr>Data Investigation Data Exploration</vt:lpstr>
      <vt:lpstr>Data Investigation</vt:lpstr>
      <vt:lpstr>Data Investigation Initial Analysis </vt:lpstr>
      <vt:lpstr>Data Investigation Initial Analysis</vt:lpstr>
      <vt:lpstr>Data Investigation Initial Analysis</vt:lpstr>
      <vt:lpstr>Data Investigation Initial Analysis</vt:lpstr>
      <vt:lpstr>Data Investigation Initial Analysis</vt:lpstr>
      <vt:lpstr>Data Investigation Initial Analysis</vt:lpstr>
      <vt:lpstr>Data Investigation Initial Analysis</vt:lpstr>
      <vt:lpstr>Data Investigation Initial Analysis</vt:lpstr>
      <vt:lpstr>Data Investigation</vt:lpstr>
      <vt:lpstr>Data Investigation Exploratory Data Analysis</vt:lpstr>
      <vt:lpstr>Data Investigation Exploratory Data Analysis</vt:lpstr>
      <vt:lpstr>Data Investigation Exploratory Data Analysis</vt:lpstr>
      <vt:lpstr>Data Investigation Exploratory Data Analysis</vt:lpstr>
      <vt:lpstr>Data Investigation Exploratory Data Analysis</vt:lpstr>
      <vt:lpstr>Data Investigation Exploratory Data Analysis</vt:lpstr>
      <vt:lpstr>Data Investigation Exploratory Data Analysis</vt:lpstr>
      <vt:lpstr>Data Investigation Data Exploration</vt:lpstr>
      <vt:lpstr>Design and Testing Experimental Design and Modeling </vt:lpstr>
      <vt:lpstr>Design and Testing Experimental Design and Modeling </vt:lpstr>
      <vt:lpstr>Design and Testing Experimental Design and Modeling </vt:lpstr>
      <vt:lpstr>Design and Testing Experimental Design and Modeling </vt:lpstr>
      <vt:lpstr>Design and Testing Experimental Design and Modeling </vt:lpstr>
      <vt:lpstr>Design and Testing Experimental Design and Modeling </vt:lpstr>
      <vt:lpstr>Design and Testing Experimental Design and Modeling </vt:lpstr>
      <vt:lpstr>Design and Testing Experimental Design and Modeling </vt:lpstr>
      <vt:lpstr>Design and Testing Experimental Design and Modeling </vt:lpstr>
      <vt:lpstr>Design and Testing Model Evaluation </vt:lpstr>
      <vt:lpstr>Design and Testing Model Evaluation </vt:lpstr>
      <vt:lpstr>Design and Testing Model Evaluation </vt:lpstr>
      <vt:lpstr>Thank you !!!</vt:lpstr>
      <vt:lpstr>Questions???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Analysis and Techniques on Iowa Housing Data </dc:title>
  <dc:creator>Abdullah Arshad</dc:creator>
  <cp:lastModifiedBy>Abdullah Arshad</cp:lastModifiedBy>
  <cp:revision>5</cp:revision>
  <dcterms:created xsi:type="dcterms:W3CDTF">2019-07-29T23:45:48Z</dcterms:created>
  <dcterms:modified xsi:type="dcterms:W3CDTF">2019-07-30T02:17:08Z</dcterms:modified>
</cp:coreProperties>
</file>