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8"/>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26</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9/21/2023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9/21/2023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8: الأرقام العشرية (</a:t>
            </a:r>
            <a:r>
              <a:rPr lang="en-US"/>
              <a:t>float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1.10</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1.0</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35.59</a:t>
            </a:r>
            <a:br>
              <a:rPr lang="fr-FR"/>
            </a:b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9: استخدام بعض دوال الأرقام</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اختصار </a:t>
                      </a:r>
                      <a:r>
                        <a:rPr lang="en-US" sz="1600" b="0" i="0" u="none" strike="noStrike">
                          <a:solidFill>
                            <a:srgbClr val="000000"/>
                          </a:solidFill>
                          <a:effectLst/>
                          <a:latin typeface="Arial" panose="020B0604020202020204" pitchFamily="34" charset="0"/>
                          <a:cs typeface="Arial" panose="020B0604020202020204" pitchFamily="34" charset="0"/>
                        </a:rPr>
                        <a:t> Absolute </a:t>
                      </a:r>
                      <a:r>
                        <a:rPr lang="ar-SA" sz="1600" b="0" i="0" u="none" strike="noStrike">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abs</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y=input ("</a:t>
                      </a:r>
                      <a:r>
                        <a:rPr lang="en-US" sz="1800" b="0" kern="1200" err="1">
                          <a:solidFill>
                            <a:schemeClr val="dk1"/>
                          </a:solidFill>
                          <a:effectLst/>
                          <a:latin typeface="+mn-lt"/>
                          <a:ea typeface="+mn-ea"/>
                          <a:cs typeface="+mn-cs"/>
                        </a:rPr>
                        <a:t>ener</a:t>
                      </a:r>
                      <a:r>
                        <a:rPr lang="en-US" sz="1800" b="0" kern="1200">
                          <a:solidFill>
                            <a:schemeClr val="dk1"/>
                          </a:solidFill>
                          <a:effectLst/>
                          <a:latin typeface="+mn-lt"/>
                          <a:ea typeface="+mn-ea"/>
                          <a:cs typeface="+mn-cs"/>
                        </a:rPr>
                        <a:t> your age: ")</a:t>
                      </a:r>
                    </a:p>
                    <a:p>
                      <a:r>
                        <a:rPr lang="en-US" sz="1800" b="0" kern="1200">
                          <a:solidFill>
                            <a:schemeClr val="dk1"/>
                          </a:solidFill>
                          <a:effectLst/>
                          <a:latin typeface="+mn-lt"/>
                          <a:ea typeface="+mn-ea"/>
                          <a:cs typeface="+mn-cs"/>
                        </a:rPr>
                        <a:t>print (type(y))</a:t>
                      </a:r>
                    </a:p>
                    <a:p>
                      <a:r>
                        <a:rPr lang="en-US" sz="1800" b="0" kern="120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math </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math.floor</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rgbClr val="000000"/>
                          </a:solidFill>
                          <a:effectLst/>
                          <a:latin typeface="Arial" panose="020B0604020202020204" pitchFamily="34" charset="0"/>
                          <a:cs typeface="+mn-cs"/>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mn-cs"/>
                        </a:rPr>
                        <a:t>تعيد أقرب أعلى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math.ceil</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random</a:t>
                      </a:r>
                    </a:p>
                    <a:p>
                      <a:r>
                        <a:rPr lang="en-US" sz="1800" b="0" kern="120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بعض دوال التاريخ</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br>
                        <a:rPr lang="nn-NO"/>
                      </a:br>
                      <a:r>
                        <a:rPr lang="nn-NO" sz="1800" b="0" i="0" kern="1200">
                          <a:solidFill>
                            <a:schemeClr val="dk1"/>
                          </a:solidFill>
                          <a:effectLst/>
                          <a:latin typeface="+mn-lt"/>
                          <a:ea typeface="+mn-ea"/>
                          <a:cs typeface="+mn-cs"/>
                        </a:rPr>
                        <a:t>x = datetime.datetime.now()</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now</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br>
                        <a:rPr lang="nn-NO"/>
                      </a:br>
                      <a:r>
                        <a:rPr lang="nn-NO" sz="1800" b="0" i="0" kern="1200">
                          <a:solidFill>
                            <a:schemeClr val="dk1"/>
                          </a:solidFill>
                          <a:effectLst/>
                          <a:latin typeface="+mn-lt"/>
                          <a:ea typeface="+mn-ea"/>
                          <a:cs typeface="+mn-cs"/>
                        </a:rPr>
                        <a:t>x = datetime.datetime(2020, 5, 17)</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a:txBody>
                  <a:tcPr marL="6350" marR="6350" marT="6350" marB="0"/>
                </a:tc>
                <a:tc>
                  <a:txBody>
                    <a:bodyPr/>
                    <a:lstStyle/>
                    <a:p>
                      <a:pPr algn="r" fontAlgn="b"/>
                      <a:r>
                        <a:rPr lang="en-US" sz="1800" b="0" i="0" kern="1200" err="1">
                          <a:solidFill>
                            <a:schemeClr val="dk1"/>
                          </a:solidFill>
                          <a:effectLst/>
                          <a:latin typeface="+mn-lt"/>
                          <a:ea typeface="+mn-ea"/>
                          <a:cs typeface="+mn-cs"/>
                        </a:rPr>
                        <a:t>strftime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a:t>
            </a:r>
            <a:r>
              <a:rPr lang="en-US" sz="4400" b="0" kern="1200" err="1">
                <a:solidFill>
                  <a:schemeClr val="dk1"/>
                </a:solidFill>
                <a:effectLst/>
                <a:latin typeface="+mn-lt"/>
                <a:ea typeface="+mn-ea"/>
                <a:cs typeface="+mn-cs"/>
              </a:rPr>
              <a:t>strftime</a:t>
            </a:r>
            <a:r>
              <a:rPr lang="ar-SA"/>
              <a:t> في متغير التاريخ</a:t>
            </a:r>
            <a:endParaRPr lang="en-US"/>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واجب 1: مطابقة الرقم العشوائي</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a:solidFill>
                  <a:srgbClr val="000000"/>
                </a:solidFill>
                <a:effectLst/>
                <a:latin typeface="Consolas" panose="020B0609020204030204" pitchFamily="49" charset="0"/>
              </a:rPr>
              <a:t>المطلوب:</a:t>
            </a:r>
            <a:endParaRPr lang="en-US" b="1" i="0">
              <a:solidFill>
                <a:srgbClr val="000000"/>
              </a:solidFill>
              <a:effectLst/>
              <a:latin typeface="Consolas" panose="020B0609020204030204" pitchFamily="49" charset="0"/>
            </a:endParaRPr>
          </a:p>
          <a:p>
            <a:pPr algn="r" rtl="1">
              <a:lnSpc>
                <a:spcPct val="150000"/>
              </a:lnSpc>
            </a:pPr>
            <a:br>
              <a:rPr lang="ar-SA" b="1"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1- اختر رقم من 1 الى 5</a:t>
            </a:r>
            <a:br>
              <a:rPr lang="ar-SA" b="0"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a:solidFill>
                  <a:srgbClr val="000000"/>
                </a:solidFill>
                <a:latin typeface="Consolas" panose="020B0609020204030204" pitchFamily="49" charset="0"/>
              </a:rPr>
              <a:t>3- اذا كان اختيارك نفس الرقم العشوائي الذي أصدره النظام فاكتب </a:t>
            </a:r>
            <a:r>
              <a:rPr lang="en-US">
                <a:solidFill>
                  <a:srgbClr val="000000"/>
                </a:solidFill>
                <a:latin typeface="Consolas" panose="020B0609020204030204" pitchFamily="49" charset="0"/>
              </a:rPr>
              <a:t>WON</a:t>
            </a:r>
            <a:r>
              <a:rPr lang="ar-SA">
                <a:solidFill>
                  <a:srgbClr val="000000"/>
                </a:solidFill>
                <a:latin typeface="Consolas" panose="020B0609020204030204" pitchFamily="49" charset="0"/>
              </a:rPr>
              <a:t> واذا كان مختلف فاكتب </a:t>
            </a:r>
            <a:r>
              <a:rPr lang="en-US">
                <a:solidFill>
                  <a:srgbClr val="000000"/>
                </a:solidFill>
                <a:latin typeface="Consolas" panose="020B0609020204030204" pitchFamily="49" charset="0"/>
              </a:rPr>
              <a:t>LOST</a:t>
            </a:r>
            <a:endParaRPr lang="en-US"/>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11 استخدام الجمل الشرطية (</a:t>
            </a:r>
            <a:r>
              <a:rPr lang="en-US"/>
              <a:t>if statement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a:t>تستخدم الجمل الشرطية للتحقق من شي معين</a:t>
            </a:r>
            <a:r>
              <a:rPr lang="en-US" b="1"/>
              <a:t>:</a:t>
            </a:r>
            <a:endParaRPr lang="ar-SA" b="1"/>
          </a:p>
          <a:p>
            <a:pPr algn="r" rtl="1">
              <a:lnSpc>
                <a:spcPct val="150000"/>
              </a:lnSpc>
            </a:pPr>
            <a:r>
              <a:rPr lang="en-US"/>
              <a:t>If -1 </a:t>
            </a:r>
            <a:r>
              <a:rPr lang="ar-SA"/>
              <a:t> تعني (اذا) وهي تستعمل للمقارنة</a:t>
            </a:r>
          </a:p>
          <a:p>
            <a:pPr algn="r" rtl="1">
              <a:lnSpc>
                <a:spcPct val="150000"/>
              </a:lnSpc>
            </a:pPr>
            <a:r>
              <a:rPr lang="en-US" err="1"/>
              <a:t>Elif</a:t>
            </a:r>
            <a:r>
              <a:rPr lang="en-US"/>
              <a:t> -2 </a:t>
            </a:r>
            <a:r>
              <a:rPr lang="ar-SA"/>
              <a:t> </a:t>
            </a:r>
            <a:r>
              <a:rPr lang="en-US"/>
              <a:t> </a:t>
            </a:r>
            <a:r>
              <a:rPr lang="ar-SA"/>
              <a:t>وهي اختصار ل </a:t>
            </a:r>
            <a:r>
              <a:rPr lang="en-US"/>
              <a:t> else if</a:t>
            </a:r>
            <a:r>
              <a:rPr lang="ar-SA"/>
              <a:t>تأتي بعد </a:t>
            </a:r>
            <a:r>
              <a:rPr lang="en-US"/>
              <a:t>if</a:t>
            </a:r>
            <a:r>
              <a:rPr lang="ar-SA"/>
              <a:t> ولا تتنفذ إلا اذا لم تتنفذ </a:t>
            </a:r>
            <a:r>
              <a:rPr lang="en-US"/>
              <a:t>if</a:t>
            </a:r>
          </a:p>
          <a:p>
            <a:pPr algn="r" rtl="1">
              <a:lnSpc>
                <a:spcPct val="150000"/>
              </a:lnSpc>
            </a:pPr>
            <a:r>
              <a:rPr lang="en-US"/>
              <a:t>Else -3 </a:t>
            </a:r>
            <a:r>
              <a:rPr lang="ar-SA"/>
              <a:t> وتعني غير </a:t>
            </a:r>
            <a:r>
              <a:rPr lang="ar-SA" err="1"/>
              <a:t>ذالك</a:t>
            </a:r>
            <a:r>
              <a:rPr lang="ar-SA"/>
              <a:t> ولا تتنفذ إلا اذا لم تتنفذ </a:t>
            </a:r>
            <a:r>
              <a:rPr lang="en-US"/>
              <a:t>if </a:t>
            </a:r>
            <a:r>
              <a:rPr lang="ar-SA"/>
              <a:t> و </a:t>
            </a:r>
            <a:r>
              <a:rPr lang="en-US" err="1"/>
              <a:t>elif</a:t>
            </a:r>
            <a:endParaRPr lang="ar-SA"/>
          </a:p>
          <a:p>
            <a:pPr algn="r" rtl="1">
              <a:lnSpc>
                <a:spcPct val="150000"/>
              </a:lnSpc>
            </a:pPr>
            <a:r>
              <a:rPr lang="ar-SA"/>
              <a:t>الشروط تعود بقيمة </a:t>
            </a:r>
            <a:r>
              <a:rPr lang="en-US"/>
              <a:t>True False</a:t>
            </a:r>
            <a:r>
              <a:rPr lang="ar-SA"/>
              <a:t> فإذا كانت </a:t>
            </a:r>
            <a:r>
              <a:rPr lang="en-US"/>
              <a:t>True</a:t>
            </a:r>
            <a:r>
              <a:rPr lang="ar-SA"/>
              <a:t> يتنفذ الامر</a:t>
            </a:r>
          </a:p>
          <a:p>
            <a:pPr algn="r" rtl="1">
              <a:lnSpc>
                <a:spcPct val="150000"/>
              </a:lnSpc>
            </a:pPr>
            <a:r>
              <a:rPr lang="ar-SA"/>
              <a:t>ويجب ان تكون هناك مسافة قبل كل امر في ال</a:t>
            </a:r>
            <a:r>
              <a:rPr lang="en-US"/>
              <a:t>if</a:t>
            </a:r>
            <a:r>
              <a:rPr lang="ar-SA"/>
              <a:t> ليتعرف النظام انه داخل </a:t>
            </a:r>
            <a:r>
              <a:rPr lang="en-US"/>
              <a:t>if</a:t>
            </a:r>
          </a:p>
          <a:p>
            <a:pPr algn="r" rtl="1">
              <a:lnSpc>
                <a:spcPct val="150000"/>
              </a:lnSpc>
            </a:pPr>
            <a:endParaRPr lang="ar-SA"/>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a:t>معناه</a:t>
                      </a:r>
                      <a:endParaRPr lang="en-US"/>
                    </a:p>
                  </a:txBody>
                  <a:tcPr/>
                </a:tc>
                <a:tc>
                  <a:txBody>
                    <a:bodyPr/>
                    <a:lstStyle/>
                    <a:p>
                      <a:pPr algn="ctr"/>
                      <a:r>
                        <a:rPr lang="ar-SA"/>
                        <a:t>الرمز</a:t>
                      </a:r>
                      <a:endParaRPr lang="en-US"/>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14</a:t>
            </a:r>
            <a:r>
              <a:rPr lang="ar-SA"/>
              <a:t> الجمل الشرطية بال</a:t>
            </a:r>
            <a:r>
              <a:rPr lang="en-US"/>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المصفوفات</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a:t>المصفوفات هي عبارة عن متغير يحمل عدة متغيرات بداخله ويمكن ان تكون هذه المتغيرات</a:t>
            </a:r>
            <a:r>
              <a:rPr lang="ar-SA" sz="2400"/>
              <a:t> من أي نوع سواء نصوص او ارقام او ارقام كسرية او تاريخ او حتى مصفوفات أخرى داخل المصفوفة الأساسية </a:t>
            </a:r>
            <a:r>
              <a:rPr lang="ar-SA" sz="2400" b="1"/>
              <a:t>والمصفوفات في </a:t>
            </a:r>
            <a:r>
              <a:rPr lang="ar-SA" sz="2400" b="1" err="1"/>
              <a:t>البايثون</a:t>
            </a:r>
            <a:r>
              <a:rPr lang="ar-SA" sz="2400" b="1"/>
              <a:t> 4 أنواع </a:t>
            </a:r>
            <a:r>
              <a:rPr lang="ar-SA" sz="240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a:t>List</a:t>
                      </a:r>
                    </a:p>
                  </a:txBody>
                  <a:tcPr/>
                </a:tc>
                <a:tc>
                  <a:txBody>
                    <a:bodyPr/>
                    <a:lstStyle/>
                    <a:p>
                      <a:r>
                        <a:rPr lang="en-US"/>
                        <a:t>Tuple</a:t>
                      </a:r>
                    </a:p>
                  </a:txBody>
                  <a:tcPr/>
                </a:tc>
                <a:tc>
                  <a:txBody>
                    <a:bodyPr/>
                    <a:lstStyle/>
                    <a:p>
                      <a:r>
                        <a:rPr lang="en-US"/>
                        <a:t>Set</a:t>
                      </a:r>
                    </a:p>
                  </a:txBody>
                  <a:tcPr/>
                </a:tc>
                <a:tc>
                  <a:txBody>
                    <a:bodyPr/>
                    <a:lstStyle/>
                    <a:p>
                      <a:r>
                        <a:rPr lang="en-US"/>
                        <a:t>Dictionary</a:t>
                      </a:r>
                    </a:p>
                  </a:txBody>
                  <a:tcPr/>
                </a:tc>
                <a:extLst>
                  <a:ext uri="{0D108BD9-81ED-4DB2-BD59-A6C34878D82A}">
                    <a16:rowId xmlns:a16="http://schemas.microsoft.com/office/drawing/2014/main" val="3908415947"/>
                  </a:ext>
                </a:extLst>
              </a:tr>
              <a:tr h="729586">
                <a:tc>
                  <a:txBody>
                    <a:bodyPr/>
                    <a:lstStyle/>
                    <a:p>
                      <a:r>
                        <a:rPr lang="ar-SA" b="1"/>
                        <a:t>اقواس مربعة</a:t>
                      </a:r>
                      <a:br>
                        <a:rPr lang="ar-SA" b="1"/>
                      </a:br>
                      <a:r>
                        <a:rPr lang="en-US" b="0"/>
                        <a:t>[“ali”,”hamzh”,15]</a:t>
                      </a:r>
                      <a:endParaRPr lang="en-US" b="1"/>
                    </a:p>
                  </a:txBody>
                  <a:tcPr/>
                </a:tc>
                <a:tc>
                  <a:txBody>
                    <a:bodyPr/>
                    <a:lstStyle/>
                    <a:p>
                      <a:r>
                        <a:rPr lang="ar-SA" b="1"/>
                        <a:t>اقواس عادية</a:t>
                      </a:r>
                      <a:br>
                        <a:rPr lang="en-US" b="1"/>
                      </a:br>
                      <a:r>
                        <a:rPr lang="en-US" b="0"/>
                        <a:t>(“ali”,”hamza”,15)</a:t>
                      </a:r>
                      <a:endParaRPr lang="en-US" b="1"/>
                    </a:p>
                  </a:txBody>
                  <a:tcPr/>
                </a:tc>
                <a:tc>
                  <a:txBody>
                    <a:bodyPr/>
                    <a:lstStyle/>
                    <a:p>
                      <a:r>
                        <a:rPr lang="ar-SA" b="1"/>
                        <a:t>اقواس متعرجة</a:t>
                      </a:r>
                      <a:br>
                        <a:rPr lang="en-US" b="1"/>
                      </a:br>
                      <a:r>
                        <a:rPr lang="en-US" b="0"/>
                        <a:t>{“ali”,”salem”,15}</a:t>
                      </a:r>
                    </a:p>
                  </a:txBody>
                  <a:tcPr/>
                </a:tc>
                <a:tc>
                  <a:txBody>
                    <a:bodyPr/>
                    <a:lstStyle/>
                    <a:p>
                      <a:r>
                        <a:rPr lang="ar-SA" b="1"/>
                        <a:t>اقواس متعرجة</a:t>
                      </a:r>
                      <a:br>
                        <a:rPr lang="en-US" b="1"/>
                      </a:br>
                      <a:r>
                        <a:rPr lang="en-US" b="0"/>
                        <a:t>{“name”:”ali”,”age”:18}</a:t>
                      </a:r>
                      <a:endParaRPr lang="en-US" b="1"/>
                    </a:p>
                  </a:txBody>
                  <a:tcPr/>
                </a:tc>
                <a:extLst>
                  <a:ext uri="{0D108BD9-81ED-4DB2-BD59-A6C34878D82A}">
                    <a16:rowId xmlns:a16="http://schemas.microsoft.com/office/drawing/2014/main" val="3146746728"/>
                  </a:ext>
                </a:extLst>
              </a:tr>
              <a:tr h="370840">
                <a:tc>
                  <a:txBody>
                    <a:bodyPr/>
                    <a:lstStyle/>
                    <a:p>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extLst>
                  <a:ext uri="{0D108BD9-81ED-4DB2-BD59-A6C34878D82A}">
                    <a16:rowId xmlns:a16="http://schemas.microsoft.com/office/drawing/2014/main" val="2767974814"/>
                  </a:ext>
                </a:extLst>
              </a:tr>
              <a:tr h="370840">
                <a:tc>
                  <a:txBody>
                    <a:bodyPr/>
                    <a:lstStyle/>
                    <a:p>
                      <a:r>
                        <a:rPr lang="ar-SA" b="1"/>
                        <a:t>قابلة للتغير</a:t>
                      </a:r>
                      <a:endParaRPr lang="en-US" b="1"/>
                    </a:p>
                  </a:txBody>
                  <a:tcPr/>
                </a:tc>
                <a:tc>
                  <a:txBody>
                    <a:bodyPr/>
                    <a:lstStyle/>
                    <a:p>
                      <a:r>
                        <a:rPr lang="ar-SA" b="1"/>
                        <a:t>غير قابلة للتغير</a:t>
                      </a:r>
                      <a:endParaRPr lang="en-US" b="1"/>
                    </a:p>
                  </a:txBody>
                  <a:tcPr/>
                </a:tc>
                <a:tc>
                  <a:txBody>
                    <a:bodyPr/>
                    <a:lstStyle/>
                    <a:p>
                      <a:r>
                        <a:rPr lang="ar-SA" b="1"/>
                        <a:t>غير قابلة للتغير</a:t>
                      </a:r>
                      <a:endParaRPr lang="en-US" b="1"/>
                    </a:p>
                  </a:txBody>
                  <a:tcPr/>
                </a:tc>
                <a:tc>
                  <a:txBody>
                    <a:bodyPr/>
                    <a:lstStyle/>
                    <a:p>
                      <a:r>
                        <a:rPr lang="ar-SA" b="1"/>
                        <a:t>قابلة للتغير</a:t>
                      </a:r>
                      <a:endParaRPr lang="en-US" b="1"/>
                    </a:p>
                  </a:txBody>
                  <a:tcPr/>
                </a:tc>
                <a:extLst>
                  <a:ext uri="{0D108BD9-81ED-4DB2-BD59-A6C34878D82A}">
                    <a16:rowId xmlns:a16="http://schemas.microsoft.com/office/drawing/2014/main" val="4049322111"/>
                  </a:ext>
                </a:extLst>
              </a:tr>
              <a:tr h="639786">
                <a:tc>
                  <a:txBody>
                    <a:bodyPr/>
                    <a:lstStyle/>
                    <a:p>
                      <a:r>
                        <a:rPr lang="ar-SA" b="1"/>
                        <a:t>تسمح بالتكرار</a:t>
                      </a:r>
                      <a:endParaRPr lang="en-US" b="1"/>
                    </a:p>
                  </a:txBody>
                  <a:tcPr/>
                </a:tc>
                <a:tc>
                  <a:txBody>
                    <a:bodyPr/>
                    <a:lstStyle/>
                    <a:p>
                      <a:r>
                        <a:rPr lang="ar-SA" b="1"/>
                        <a:t>تسمح بالتكرار</a:t>
                      </a:r>
                      <a:endParaRPr lang="en-US" b="1"/>
                    </a:p>
                  </a:txBody>
                  <a:tcPr/>
                </a:tc>
                <a:tc>
                  <a:txBody>
                    <a:bodyPr/>
                    <a:lstStyle/>
                    <a:p>
                      <a:r>
                        <a:rPr lang="ar-SA" b="1"/>
                        <a:t>لا تسمح بالتكرار</a:t>
                      </a:r>
                      <a:endParaRPr lang="en-US" b="1"/>
                    </a:p>
                  </a:txBody>
                  <a:tcPr/>
                </a:tc>
                <a:tc>
                  <a:txBody>
                    <a:bodyPr/>
                    <a:lstStyle/>
                    <a:p>
                      <a:r>
                        <a:rPr lang="ar-SA" b="1"/>
                        <a:t>غير قابلة للتغير فقط في المفاتيح</a:t>
                      </a:r>
                      <a:endParaRPr lang="en-US" b="1"/>
                    </a:p>
                  </a:txBody>
                  <a:tcPr/>
                </a:tc>
                <a:extLst>
                  <a:ext uri="{0D108BD9-81ED-4DB2-BD59-A6C34878D82A}">
                    <a16:rowId xmlns:a16="http://schemas.microsoft.com/office/drawing/2014/main" val="2144714414"/>
                  </a:ext>
                </a:extLst>
              </a:tr>
              <a:tr h="504803">
                <a:tc>
                  <a:txBody>
                    <a:bodyPr/>
                    <a:lstStyle/>
                    <a:p>
                      <a:r>
                        <a:rPr lang="ar-SA" b="1"/>
                        <a:t>تقبل كل أنواع </a:t>
                      </a:r>
                      <a:r>
                        <a:rPr lang="ar-SA" b="1" err="1"/>
                        <a:t>البايانات</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r>
                        <a:rPr lang="ar-SA" b="1"/>
                        <a:t> للقيم</a:t>
                      </a:r>
                      <a:endParaRPr lang="en-US" b="1"/>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 أنواع البرامج</a:t>
            </a:r>
            <a:endParaRPr lang="en-US"/>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a:t>1- </a:t>
            </a:r>
            <a:r>
              <a:rPr lang="ar-SA" sz="2400" b="1"/>
              <a:t>برنامج مستقل:</a:t>
            </a:r>
            <a:r>
              <a:rPr lang="ar-SA" sz="2400"/>
              <a:t> لا يقوم بتخزين البيانات في أي مكان, لا في ملفات نصية ولا في قواعد بيانات ولا يرتبط بأي برنامج اخر او سيرفرات او انظمه أخرى. </a:t>
            </a:r>
            <a:r>
              <a:rPr lang="ar-SA" sz="2400" b="1"/>
              <a:t>مثال:</a:t>
            </a:r>
            <a:r>
              <a:rPr lang="ar-SA" sz="2400"/>
              <a:t> برنامج الالة حاسبة والألعاب على نفس الجهاز</a:t>
            </a:r>
          </a:p>
          <a:p>
            <a:pPr algn="r" rtl="1"/>
            <a:endParaRPr lang="ar-SA" sz="2400"/>
          </a:p>
          <a:p>
            <a:pPr algn="r" rtl="1"/>
            <a:r>
              <a:rPr lang="ar-SA" sz="2400"/>
              <a:t>2- </a:t>
            </a:r>
            <a:r>
              <a:rPr lang="ar-SA" sz="2400" b="1"/>
              <a:t>برنامج مرتبط ببيانات محلية: </a:t>
            </a:r>
            <a:r>
              <a:rPr lang="ar-SA" sz="240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a:p>
          <a:p>
            <a:pPr algn="r" rtl="1"/>
            <a:r>
              <a:rPr lang="ar-SA" sz="2400"/>
              <a:t>3- </a:t>
            </a:r>
            <a:r>
              <a:rPr lang="ar-SA" sz="2400" b="1"/>
              <a:t>برنامج مرتبط ببرامج او أنظمة أخرى: </a:t>
            </a:r>
            <a:r>
              <a:rPr lang="ar-SA" sz="2400"/>
              <a:t>يقوم بالارتباط مع أنظمة أخرى ويتبادل معها البيانات مثل كثير من تطبيقات الجوال او برامج الويندوز التي ترتبط بأنظمة أخرى مثل </a:t>
            </a:r>
            <a:r>
              <a:rPr lang="en-US" sz="2400"/>
              <a:t>vs code , discord </a:t>
            </a:r>
            <a:r>
              <a:rPr lang="ar-SA" sz="2400"/>
              <a:t> وغيرها</a:t>
            </a:r>
            <a:endParaRPr lang="en-US" sz="240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(list) </a:t>
            </a:r>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0" y="1053738"/>
            <a:ext cx="12192000" cy="501675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يمكن ان تكتب الدكشنري على شكلين في عدة اسطر و</a:t>
            </a:r>
          </a:p>
          <a:p>
            <a:pPr algn="r"/>
            <a:r>
              <a:rPr lang="ar-SA" sz="2000" b="1">
                <a:latin typeface="Arial" panose="020B0604020202020204" pitchFamily="34" charset="0"/>
                <a:cs typeface="Arial" panose="020B0604020202020204" pitchFamily="34" charset="0"/>
              </a:rPr>
              <a:t>في سطر واحد</a:t>
            </a: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r>
              <a:rPr lang="ar-SA" sz="2000" b="1">
                <a:solidFill>
                  <a:srgbClr val="FF0000"/>
                </a:solidFill>
                <a:latin typeface="Arial" panose="020B0604020202020204" pitchFamily="34" charset="0"/>
                <a:cs typeface="Arial" panose="020B060402020202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925584"/>
              </p:ext>
            </p:extLst>
          </p:nvPr>
        </p:nvGraphicFramePr>
        <p:xfrm>
          <a:off x="6480033" y="1768015"/>
          <a:ext cx="5638800" cy="3505200"/>
        </p:xfrm>
        <a:graphic>
          <a:graphicData uri="http://schemas.openxmlformats.org/drawingml/2006/table">
            <a:tbl>
              <a:tblPr firstRow="1" bandRow="1">
                <a:tableStyleId>{5C22544A-7EE6-4342-B048-85BDC9FD1C3A}</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t>وظيفتها</a:t>
                      </a:r>
                      <a:endParaRPr lang="en-US"/>
                    </a:p>
                  </a:txBody>
                  <a:tcPr/>
                </a:tc>
                <a:tc>
                  <a:txBody>
                    <a:bodyPr/>
                    <a:lstStyle/>
                    <a:p>
                      <a:pPr algn="ctr"/>
                      <a:r>
                        <a:rPr lang="ar-SA"/>
                        <a:t>اسم الدالة</a:t>
                      </a:r>
                      <a:endParaRPr lang="en-US"/>
                    </a:p>
                  </a:txBody>
                  <a:tcPr/>
                </a:tc>
                <a:extLst>
                  <a:ext uri="{0D108BD9-81ED-4DB2-BD59-A6C34878D82A}">
                    <a16:rowId xmlns:a16="http://schemas.microsoft.com/office/drawing/2014/main" val="801189004"/>
                  </a:ext>
                </a:extLst>
              </a:tr>
              <a:tr h="370840">
                <a:tc>
                  <a:txBody>
                    <a:bodyPr/>
                    <a:lstStyle/>
                    <a:p>
                      <a:pPr algn="r"/>
                      <a:r>
                        <a:rPr lang="ar-SA"/>
                        <a:t>تقوم تحذف المفتاح (القيمة الاولى) والقيمة (القيمة الثانية)</a:t>
                      </a:r>
                    </a:p>
                  </a:txBody>
                  <a:tcPr/>
                </a:tc>
                <a:tc>
                  <a:txBody>
                    <a:bodyPr/>
                    <a:lstStyle/>
                    <a:p>
                      <a:r>
                        <a:rPr lang="en-US"/>
                        <a:t>pop</a:t>
                      </a:r>
                    </a:p>
                  </a:txBody>
                  <a:tcPr/>
                </a:tc>
                <a:extLst>
                  <a:ext uri="{0D108BD9-81ED-4DB2-BD59-A6C34878D82A}">
                    <a16:rowId xmlns:a16="http://schemas.microsoft.com/office/drawing/2014/main" val="1295345754"/>
                  </a:ext>
                </a:extLst>
              </a:tr>
              <a:tr h="370840">
                <a:tc>
                  <a:txBody>
                    <a:bodyPr/>
                    <a:lstStyle/>
                    <a:p>
                      <a:pPr algn="r"/>
                      <a:r>
                        <a:rPr lang="ar-SA"/>
                        <a:t>تقوم بوضع قيمة افتراضية بحيث انها لا تطبق إلا</a:t>
                      </a:r>
                      <a:r>
                        <a:rPr lang="ar-SA" baseline="0"/>
                        <a:t> اذا لم يكن هناك مفتاح بهذا الاسم</a:t>
                      </a:r>
                      <a:endParaRPr lang="en-US"/>
                    </a:p>
                  </a:txBody>
                  <a:tcPr/>
                </a:tc>
                <a:tc>
                  <a:txBody>
                    <a:bodyPr/>
                    <a:lstStyle/>
                    <a:p>
                      <a:r>
                        <a:rPr lang="en-US" err="1"/>
                        <a:t>setdefault</a:t>
                      </a:r>
                      <a:endParaRPr lang="en-US"/>
                    </a:p>
                  </a:txBody>
                  <a:tcPr/>
                </a:tc>
                <a:extLst>
                  <a:ext uri="{0D108BD9-81ED-4DB2-BD59-A6C34878D82A}">
                    <a16:rowId xmlns:a16="http://schemas.microsoft.com/office/drawing/2014/main" val="434547827"/>
                  </a:ext>
                </a:extLst>
              </a:tr>
              <a:tr h="370840">
                <a:tc>
                  <a:txBody>
                    <a:bodyPr/>
                    <a:lstStyle/>
                    <a:p>
                      <a:pPr algn="r"/>
                      <a:r>
                        <a:rPr lang="ar-SA"/>
                        <a:t>تحصل على القيمة للمفتاح الذي ادخل واذا لم يكن موجودا فتحصل</a:t>
                      </a:r>
                      <a:r>
                        <a:rPr lang="ar-SA" baseline="0"/>
                        <a:t> على القيمة الثانية التي هي نون في هذا المثال</a:t>
                      </a:r>
                      <a:endParaRPr lang="en-US"/>
                    </a:p>
                  </a:txBody>
                  <a:tcPr/>
                </a:tc>
                <a:tc>
                  <a:txBody>
                    <a:bodyPr/>
                    <a:lstStyle/>
                    <a:p>
                      <a:r>
                        <a:rPr lang="en-US"/>
                        <a:t>get</a:t>
                      </a:r>
                    </a:p>
                  </a:txBody>
                  <a:tcPr/>
                </a:tc>
                <a:extLst>
                  <a:ext uri="{0D108BD9-81ED-4DB2-BD59-A6C34878D82A}">
                    <a16:rowId xmlns:a16="http://schemas.microsoft.com/office/drawing/2014/main" val="1780091639"/>
                  </a:ext>
                </a:extLst>
              </a:tr>
              <a:tr h="370840">
                <a:tc>
                  <a:txBody>
                    <a:bodyPr/>
                    <a:lstStyle/>
                    <a:p>
                      <a:pPr algn="r"/>
                      <a:r>
                        <a:rPr lang="ar-SA"/>
                        <a:t>اضافة دكشنري على الدكشنري الاساسية</a:t>
                      </a:r>
                      <a:endParaRPr lang="en-US"/>
                    </a:p>
                  </a:txBody>
                  <a:tcPr/>
                </a:tc>
                <a:tc>
                  <a:txBody>
                    <a:bodyPr/>
                    <a:lstStyle/>
                    <a:p>
                      <a:r>
                        <a:rPr lang="en-US"/>
                        <a:t>Update</a:t>
                      </a:r>
                    </a:p>
                  </a:txBody>
                  <a:tcPr/>
                </a:tc>
                <a:extLst>
                  <a:ext uri="{0D108BD9-81ED-4DB2-BD59-A6C34878D82A}">
                    <a16:rowId xmlns:a16="http://schemas.microsoft.com/office/drawing/2014/main" val="3468855217"/>
                  </a:ext>
                </a:extLst>
              </a:tr>
              <a:tr h="370840">
                <a:tc>
                  <a:txBody>
                    <a:bodyPr/>
                    <a:lstStyle/>
                    <a:p>
                      <a:pPr algn="r"/>
                      <a:r>
                        <a:rPr lang="ar-SA"/>
                        <a:t>ترجع</a:t>
                      </a:r>
                      <a:r>
                        <a:rPr lang="ar-SA" baseline="0"/>
                        <a:t> بمصفوفة من مفاتيح الدكشنري</a:t>
                      </a:r>
                      <a:endParaRPr lang="en-US"/>
                    </a:p>
                  </a:txBody>
                  <a:tcPr/>
                </a:tc>
                <a:tc>
                  <a:txBody>
                    <a:bodyPr/>
                    <a:lstStyle/>
                    <a:p>
                      <a:r>
                        <a:rPr lang="en-US"/>
                        <a:t>keys</a:t>
                      </a:r>
                    </a:p>
                  </a:txBody>
                  <a:tcPr/>
                </a:tc>
                <a:extLst>
                  <a:ext uri="{0D108BD9-81ED-4DB2-BD59-A6C34878D82A}">
                    <a16:rowId xmlns:a16="http://schemas.microsoft.com/office/drawing/2014/main" val="347271036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t>ترجع</a:t>
                      </a:r>
                      <a:r>
                        <a:rPr lang="ar-SA" baseline="0"/>
                        <a:t> بمصفوفة من قيم الدكشنري</a:t>
                      </a:r>
                      <a:endParaRPr lang="en-US"/>
                    </a:p>
                  </a:txBody>
                  <a:tcPr/>
                </a:tc>
                <a:tc>
                  <a:txBody>
                    <a:bodyPr/>
                    <a:lstStyle/>
                    <a:p>
                      <a:r>
                        <a:rPr lang="en-US"/>
                        <a:t>values</a:t>
                      </a:r>
                    </a:p>
                  </a:txBody>
                  <a:tcPr/>
                </a:tc>
                <a:extLst>
                  <a:ext uri="{0D108BD9-81ED-4DB2-BD59-A6C34878D82A}">
                    <a16:rowId xmlns:a16="http://schemas.microsoft.com/office/drawing/2014/main" val="1405116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t>ترجع</a:t>
                      </a:r>
                      <a:r>
                        <a:rPr lang="ar-SA" baseline="0"/>
                        <a:t> بمصفوفة من مفاتيح و القيم داخل توبل الدكشنري</a:t>
                      </a:r>
                      <a:endParaRPr lang="en-US"/>
                    </a:p>
                  </a:txBody>
                  <a:tcPr/>
                </a:tc>
                <a:tc>
                  <a:txBody>
                    <a:bodyPr/>
                    <a:lstStyle/>
                    <a:p>
                      <a:r>
                        <a:rPr lang="en-US" err="1"/>
                        <a:t>itmes</a:t>
                      </a:r>
                      <a:endParaRPr lang="en-US"/>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16</a:t>
            </a:r>
            <a:r>
              <a:rPr lang="ar-SA"/>
              <a:t> واجهة المسخدم </a:t>
            </a:r>
            <a:r>
              <a:rPr lang="en-US"/>
              <a:t>(GUI </a:t>
            </a:r>
            <a:r>
              <a:rPr lang="en-US" err="1"/>
              <a:t>tkinter</a:t>
            </a:r>
            <a:r>
              <a:rPr lang="en-US"/>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a:t>(Graphical User Interface</a:t>
            </a:r>
            <a:r>
              <a:rPr lang="en-US" b="1"/>
              <a:t>)</a:t>
            </a:r>
            <a:r>
              <a:rPr lang="ar-SA" b="1"/>
              <a:t> اختصار ل</a:t>
            </a:r>
            <a:r>
              <a:rPr lang="en-US" b="1"/>
              <a:t>GUI</a:t>
            </a:r>
            <a:r>
              <a:rPr lang="ar-SA" b="1"/>
              <a:t> واجهة المستخدم هي عبارة عن تطبيق بعناصر مرئية يمكن للمتسخدم التفاعل</a:t>
            </a:r>
          </a:p>
          <a:p>
            <a:pPr algn="r"/>
            <a:endParaRPr lang="ar-SA" b="1"/>
          </a:p>
          <a:p>
            <a:pPr algn="r"/>
            <a:r>
              <a:rPr lang="en-US" b="1" err="1"/>
              <a:t>Tkinter</a:t>
            </a:r>
            <a:r>
              <a:rPr lang="en-US" b="1"/>
              <a:t> </a:t>
            </a:r>
            <a:r>
              <a:rPr lang="ar-SA" b="1"/>
              <a:t>1- استدعينا مكتبة</a:t>
            </a:r>
          </a:p>
          <a:p>
            <a:pPr algn="r"/>
            <a:r>
              <a:rPr lang="ar-SA"/>
              <a:t> وهي مكتبه متخصصة فقط في واجهة المستخدم</a:t>
            </a:r>
          </a:p>
          <a:p>
            <a:pPr algn="r"/>
            <a:r>
              <a:rPr lang="ar-SA"/>
              <a:t>وعلامة النجمة تعني كل ما في المكتبة</a:t>
            </a:r>
          </a:p>
          <a:p>
            <a:pPr algn="r"/>
            <a:endParaRPr lang="en-US" b="1"/>
          </a:p>
          <a:p>
            <a:pPr algn="r"/>
            <a:r>
              <a:rPr lang="ar-SA" b="1"/>
              <a:t>2- انشاء النافذة والتحكم في خصائص</a:t>
            </a:r>
          </a:p>
          <a:p>
            <a:pPr algn="r"/>
            <a:r>
              <a:rPr lang="en-US"/>
              <a:t>window</a:t>
            </a:r>
            <a:r>
              <a:rPr lang="ar-SA"/>
              <a:t> في متغير </a:t>
            </a:r>
            <a:r>
              <a:rPr lang="en-US" err="1"/>
              <a:t>Tk</a:t>
            </a:r>
            <a:r>
              <a:rPr lang="ar-SA"/>
              <a:t>تم وضع نوع </a:t>
            </a:r>
            <a:endParaRPr lang="en-US"/>
          </a:p>
          <a:p>
            <a:pPr algn="r"/>
            <a:r>
              <a:rPr lang="ar-SA"/>
              <a:t> عبارة عن نافذة البرنامج</a:t>
            </a:r>
            <a:r>
              <a:rPr lang="en-US" err="1"/>
              <a:t>Tk</a:t>
            </a:r>
            <a:r>
              <a:rPr lang="ar-SA"/>
              <a:t>و </a:t>
            </a:r>
          </a:p>
          <a:p>
            <a:pPr algn="r"/>
            <a:r>
              <a:rPr lang="ar-SA" b="1"/>
              <a:t> </a:t>
            </a:r>
            <a:r>
              <a:rPr lang="ar-SA"/>
              <a:t>نضع بين الاقوس</a:t>
            </a:r>
            <a:r>
              <a:rPr lang="en-US" b="1" err="1">
                <a:solidFill>
                  <a:srgbClr val="0070C0"/>
                </a:solidFill>
              </a:rPr>
              <a:t>Window.title</a:t>
            </a:r>
            <a:r>
              <a:rPr lang="en-US" b="1">
                <a:solidFill>
                  <a:srgbClr val="0070C0"/>
                </a:solidFill>
              </a:rPr>
              <a:t>()</a:t>
            </a:r>
            <a:endParaRPr lang="ar-SA" b="1">
              <a:solidFill>
                <a:srgbClr val="0070C0"/>
              </a:solidFill>
            </a:endParaRPr>
          </a:p>
          <a:p>
            <a:pPr algn="r"/>
            <a:r>
              <a:rPr lang="ar-SA"/>
              <a:t>عنوان النافذة البرنامج كنص</a:t>
            </a:r>
          </a:p>
          <a:p>
            <a:pPr algn="r"/>
            <a:r>
              <a:rPr lang="ar-SA"/>
              <a:t> نضع في</a:t>
            </a:r>
            <a:r>
              <a:rPr lang="en-US" b="1" err="1">
                <a:solidFill>
                  <a:srgbClr val="0070C0"/>
                </a:solidFill>
              </a:rPr>
              <a:t>Window.geometry</a:t>
            </a:r>
            <a:r>
              <a:rPr lang="en-US" b="1">
                <a:solidFill>
                  <a:srgbClr val="0070C0"/>
                </a:solidFill>
              </a:rPr>
              <a:t>()</a:t>
            </a:r>
            <a:endParaRPr lang="ar-SA" b="1">
              <a:solidFill>
                <a:srgbClr val="0070C0"/>
              </a:solidFill>
            </a:endParaRPr>
          </a:p>
          <a:p>
            <a:pPr algn="r"/>
            <a:r>
              <a:rPr lang="ar-SA"/>
              <a:t>داخل الاقواس حجم ومكان النافذة</a:t>
            </a:r>
          </a:p>
          <a:p>
            <a:pPr algn="r"/>
            <a:r>
              <a:rPr lang="ar-SA"/>
              <a:t>اولا يجب ان يكون نص واول رقمبن</a:t>
            </a:r>
          </a:p>
          <a:p>
            <a:pPr algn="r"/>
            <a:r>
              <a:rPr lang="ar-SA"/>
              <a:t>يكونوا العرض والطول وبعدها + مكان</a:t>
            </a:r>
          </a:p>
          <a:p>
            <a:pPr algn="r"/>
            <a:r>
              <a:rPr lang="ar-SA"/>
              <a:t>من اليسار كم خانة بوحدة البكسل + </a:t>
            </a:r>
          </a:p>
          <a:p>
            <a:pPr algn="r"/>
            <a:r>
              <a:rPr lang="ar-SA"/>
              <a:t>مكان من الاعلى</a:t>
            </a:r>
            <a:endParaRPr lang="ar-SA" b="1"/>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a:t>3- انشاء صندوق للمدخلات</a:t>
            </a:r>
          </a:p>
          <a:p>
            <a:pPr algn="r"/>
            <a:r>
              <a:rPr lang="en-US"/>
              <a:t>tkinter</a:t>
            </a:r>
            <a:r>
              <a:rPr lang="ar-SA"/>
              <a:t> نستعمل في ال</a:t>
            </a:r>
            <a:r>
              <a:rPr lang="en-US"/>
              <a:t>input</a:t>
            </a:r>
            <a:r>
              <a:rPr lang="ar-SA"/>
              <a:t>بدلا من ال</a:t>
            </a:r>
            <a:endParaRPr lang="en-US"/>
          </a:p>
          <a:p>
            <a:pPr algn="r"/>
            <a:r>
              <a:rPr lang="ar-SA"/>
              <a:t> للحصول على معلومات من المستخدم</a:t>
            </a:r>
            <a:r>
              <a:rPr lang="en-US"/>
              <a:t>Entry</a:t>
            </a:r>
            <a:endParaRPr lang="ar-SA"/>
          </a:p>
          <a:p>
            <a:pPr algn="r"/>
            <a:r>
              <a:rPr lang="ar-SA"/>
              <a:t>وفي الاقواس اولا ندخل النافذة ثم يمكننا ادخل</a:t>
            </a:r>
          </a:p>
          <a:p>
            <a:pPr algn="r"/>
            <a:r>
              <a:rPr lang="ar-SA"/>
              <a:t>بقية الخواص مثل العرض ونوع الخط وحجمه</a:t>
            </a:r>
          </a:p>
          <a:p>
            <a:pPr algn="r"/>
            <a:r>
              <a:rPr lang="en-US" b="1"/>
              <a:t>Entry.pack()</a:t>
            </a:r>
            <a:endParaRPr lang="ar-SA" b="1"/>
          </a:p>
          <a:p>
            <a:pPr algn="r"/>
            <a:r>
              <a:rPr lang="ar-SA" b="1"/>
              <a:t> </a:t>
            </a:r>
            <a:r>
              <a:rPr lang="ar-SA"/>
              <a:t>تقوم باظهار الصندوق في اعلى منتصف النافذة</a:t>
            </a:r>
          </a:p>
          <a:p>
            <a:pPr algn="r"/>
            <a:endParaRPr lang="en-US" b="1"/>
          </a:p>
          <a:p>
            <a:pPr algn="r"/>
            <a:r>
              <a:rPr lang="ar-SA" b="1"/>
              <a:t>4- تشغيل البرنامج</a:t>
            </a:r>
          </a:p>
          <a:p>
            <a:pPr algn="r"/>
            <a:r>
              <a:rPr lang="en-US"/>
              <a:t>Window.mainloop()</a:t>
            </a:r>
          </a:p>
          <a:p>
            <a:pPr algn="r"/>
            <a:r>
              <a:rPr lang="ar-SA"/>
              <a:t>هو امر تشغيل البرنامج وعرض النافذة</a:t>
            </a:r>
          </a:p>
          <a:p>
            <a:pPr algn="r"/>
            <a:endParaRPr lang="en-US"/>
          </a:p>
        </p:txBody>
      </p:sp>
    </p:spTree>
    <p:extLst>
      <p:ext uri="{BB962C8B-B14F-4D97-AF65-F5344CB8AC3E}">
        <p14:creationId xmlns:p14="http://schemas.microsoft.com/office/powerpoint/2010/main" val="86761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16</a:t>
            </a:r>
            <a:r>
              <a:rPr lang="ar-SA"/>
              <a:t> مثال واجهة المسخدم </a:t>
            </a:r>
            <a:r>
              <a:rPr lang="en-US"/>
              <a:t>(GUI </a:t>
            </a:r>
            <a:r>
              <a:rPr lang="en-US" err="1"/>
              <a:t>tkinter</a:t>
            </a:r>
            <a:r>
              <a:rPr lang="en-US"/>
              <a:t>)</a:t>
            </a:r>
          </a:p>
        </p:txBody>
      </p:sp>
      <p:pic>
        <p:nvPicPr>
          <p:cNvPr id="4" name="Picture 3"/>
          <p:cNvPicPr>
            <a:picLocks noChangeAspect="1"/>
          </p:cNvPicPr>
          <p:nvPr/>
        </p:nvPicPr>
        <p:blipFill>
          <a:blip r:embed="rId2"/>
          <a:stretch>
            <a:fillRect/>
          </a:stretch>
        </p:blipFill>
        <p:spPr>
          <a:xfrm>
            <a:off x="6318387" y="1409827"/>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cs typeface="+mn-cs"/>
              </a:rPr>
              <a:t>معلومة </a:t>
            </a:r>
            <a:r>
              <a:rPr lang="en-US">
                <a:cs typeface="+mn-cs"/>
              </a:rPr>
              <a:t> 17</a:t>
            </a:r>
            <a:r>
              <a:rPr lang="ar-SA">
                <a:cs typeface="+mn-cs"/>
              </a:rPr>
              <a:t> الدوال بدون معاملات </a:t>
            </a:r>
            <a:r>
              <a:rPr lang="en-US" sz="3100">
                <a:cs typeface="+mn-cs"/>
              </a:rPr>
              <a:t>(Functions Without Parameters)</a:t>
            </a:r>
            <a:endParaRPr lang="en-US">
              <a:cs typeface="+mn-cs"/>
            </a:endParaRP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006135"/>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a:t>الدوال هي عبارة عن مجموعة اوامر يقوم النظام</a:t>
            </a:r>
          </a:p>
          <a:p>
            <a:pPr algn="r" rtl="1"/>
            <a:r>
              <a:rPr lang="ar-SA" sz="2800"/>
              <a:t>بتنفيذها في كل مرة يتم فيها استدعاء الدالة.</a:t>
            </a:r>
          </a:p>
          <a:p>
            <a:pPr algn="r" rtl="1"/>
            <a:r>
              <a:rPr lang="ar-SA" sz="2800"/>
              <a:t>وتكون طريقة الكتابة بكتابة </a:t>
            </a:r>
            <a:r>
              <a:rPr lang="en-US" sz="2800" b="1">
                <a:solidFill>
                  <a:srgbClr val="0070C0"/>
                </a:solidFill>
              </a:rPr>
              <a:t>def</a:t>
            </a:r>
            <a:r>
              <a:rPr lang="ar-SA" sz="2800"/>
              <a:t> يليها </a:t>
            </a:r>
            <a:r>
              <a:rPr lang="ar-SA" sz="2800">
                <a:solidFill>
                  <a:schemeClr val="accent4">
                    <a:lumMod val="75000"/>
                  </a:schemeClr>
                </a:solidFill>
              </a:rPr>
              <a:t>اسم الدالة متبوعا بـ </a:t>
            </a:r>
            <a:r>
              <a:rPr lang="en-US" sz="2800">
                <a:solidFill>
                  <a:schemeClr val="accent4">
                    <a:lumMod val="75000"/>
                  </a:schemeClr>
                </a:solidFill>
              </a:rPr>
              <a:t>():</a:t>
            </a:r>
            <a:endParaRPr lang="ar-SA" sz="2800">
              <a:solidFill>
                <a:schemeClr val="accent4">
                  <a:lumMod val="75000"/>
                </a:schemeClr>
              </a:solidFill>
            </a:endParaRPr>
          </a:p>
          <a:p>
            <a:pPr algn="r" rtl="1"/>
            <a:r>
              <a:rPr lang="ar-SA" sz="2800"/>
              <a:t>مثال</a:t>
            </a:r>
            <a:r>
              <a:rPr lang="ar-SA" sz="2800">
                <a:solidFill>
                  <a:schemeClr val="accent4">
                    <a:lumMod val="75000"/>
                  </a:schemeClr>
                </a:solidFill>
              </a:rPr>
              <a:t> </a:t>
            </a:r>
            <a:r>
              <a:rPr lang="en-US" sz="2800">
                <a:solidFill>
                  <a:schemeClr val="accent4">
                    <a:lumMod val="75000"/>
                  </a:schemeClr>
                </a:solidFill>
              </a:rPr>
              <a:t>def print_names():</a:t>
            </a:r>
          </a:p>
          <a:p>
            <a:pPr algn="r" rtl="1"/>
            <a:endParaRPr lang="en-US" sz="2800">
              <a:solidFill>
                <a:schemeClr val="accent4">
                  <a:lumMod val="75000"/>
                </a:schemeClr>
              </a:solidFill>
            </a:endParaRPr>
          </a:p>
          <a:p>
            <a:pPr algn="r" rtl="1"/>
            <a:r>
              <a:rPr lang="ar-SA" sz="2800"/>
              <a:t>ثم نبدأ سطر جديد ويجب ترك مسافة قبل كل سطر في الدالة ليعلم النظام ان هذا الامر داخل في الدالة.</a:t>
            </a:r>
          </a:p>
          <a:p>
            <a:pPr algn="r" rtl="1"/>
            <a:endParaRPr lang="ar-SA" sz="2800"/>
          </a:p>
          <a:p>
            <a:pPr algn="r" rtl="1"/>
            <a:r>
              <a:rPr lang="ar-SA" sz="2800"/>
              <a:t>وعند الحاجة لاستدعاء الدالة نكتب </a:t>
            </a:r>
            <a:r>
              <a:rPr lang="ar-SA" sz="2800" b="1">
                <a:solidFill>
                  <a:schemeClr val="accent4">
                    <a:lumMod val="75000"/>
                  </a:schemeClr>
                </a:solidFill>
              </a:rPr>
              <a:t>اسم الدالة() </a:t>
            </a:r>
          </a:p>
          <a:p>
            <a:pPr algn="r" rtl="1"/>
            <a:r>
              <a:rPr lang="ar-SA" sz="2800"/>
              <a:t>ويمكن استدعاء الدالة اكثر من مرة.</a:t>
            </a:r>
            <a:endParaRPr lang="ar-SA" sz="3200"/>
          </a:p>
        </p:txBody>
      </p:sp>
      <p:cxnSp>
        <p:nvCxnSpPr>
          <p:cNvPr id="4" name="Elbow Connector 3"/>
          <p:cNvCxnSpPr>
            <a:stCxn id="5" idx="2"/>
            <a:endCxn id="6" idx="1"/>
          </p:cNvCxnSpPr>
          <p:nvPr/>
        </p:nvCxnSpPr>
        <p:spPr>
          <a:xfrm rot="16200000" flipH="1">
            <a:off x="1491864" y="4451199"/>
            <a:ext cx="1346844"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55181" y="202019"/>
            <a:ext cx="11536326" cy="851719"/>
          </a:xfrm>
        </p:spPr>
        <p:txBody>
          <a:bodyPr>
            <a:normAutofit/>
          </a:bodyPr>
          <a:lstStyle/>
          <a:p>
            <a:pPr algn="r" rtl="1"/>
            <a:r>
              <a:rPr lang="ar-SA" sz="4000">
                <a:cs typeface="+mn-cs"/>
              </a:rPr>
              <a:t>معلومة 18 عوامل الدوال بمعاملات </a:t>
            </a:r>
            <a:r>
              <a:rPr lang="en-US" sz="4000">
                <a:cs typeface="+mn-cs"/>
              </a:rPr>
              <a:t>(Functions Parameters)</a:t>
            </a:r>
          </a:p>
        </p:txBody>
      </p:sp>
      <p:sp>
        <p:nvSpPr>
          <p:cNvPr id="7" name="TextBox 6"/>
          <p:cNvSpPr txBox="1"/>
          <p:nvPr/>
        </p:nvSpPr>
        <p:spPr>
          <a:xfrm>
            <a:off x="4483510" y="1275907"/>
            <a:ext cx="7307997" cy="3816429"/>
          </a:xfrm>
          <a:prstGeom prst="rect">
            <a:avLst/>
          </a:prstGeom>
          <a:noFill/>
        </p:spPr>
        <p:txBody>
          <a:bodyPr wrap="square" rtlCol="0">
            <a:spAutoFit/>
          </a:bodyPr>
          <a:lstStyle/>
          <a:p>
            <a:pPr algn="r" rtl="1"/>
            <a:r>
              <a:rPr lang="ar-SA" sz="2800">
                <a:solidFill>
                  <a:schemeClr val="accent1">
                    <a:lumMod val="75000"/>
                  </a:schemeClr>
                </a:solidFill>
              </a:rPr>
              <a:t>المعاملات (</a:t>
            </a:r>
            <a:r>
              <a:rPr lang="en-US" sz="2800">
                <a:solidFill>
                  <a:schemeClr val="accent1">
                    <a:lumMod val="75000"/>
                  </a:schemeClr>
                </a:solidFill>
              </a:rPr>
              <a:t>parameters</a:t>
            </a:r>
            <a:r>
              <a:rPr lang="ar-SA" sz="2800">
                <a:solidFill>
                  <a:schemeClr val="accent1">
                    <a:lumMod val="75000"/>
                  </a:schemeClr>
                </a:solidFill>
              </a:rPr>
              <a:t>) هي عبارة عن متغيرات يتم تمرير القيم من خلالها الى الدالة</a:t>
            </a:r>
            <a:endParaRPr lang="ar-SA" sz="2800" b="1"/>
          </a:p>
          <a:p>
            <a:pPr algn="r" rtl="1"/>
            <a:r>
              <a:rPr lang="ar-SA" sz="2800">
                <a:solidFill>
                  <a:schemeClr val="accent1">
                    <a:lumMod val="75000"/>
                  </a:schemeClr>
                </a:solidFill>
              </a:rPr>
              <a:t>بحيث يتم استخدامها في الدالة</a:t>
            </a:r>
          </a:p>
          <a:p>
            <a:pPr algn="r" rtl="1"/>
            <a:r>
              <a:rPr lang="ar-SA" sz="2800">
                <a:solidFill>
                  <a:schemeClr val="accent1">
                    <a:lumMod val="75000"/>
                  </a:schemeClr>
                </a:solidFill>
              </a:rPr>
              <a:t>ويكمن ان تكون نصوص او ارقام حتى دوال اخرى او اي نوع من البايانات.</a:t>
            </a:r>
          </a:p>
          <a:p>
            <a:pPr algn="r" rtl="1"/>
            <a:r>
              <a:rPr lang="ar-SA" sz="2800"/>
              <a:t>يمكن استعمالها بوضع اسم العامل داخل الاقواس</a:t>
            </a:r>
            <a:r>
              <a:rPr lang="en-US" sz="2800"/>
              <a:t> </a:t>
            </a:r>
            <a:r>
              <a:rPr lang="ar-SA" sz="2800"/>
              <a:t>ولأكثر من عامل يفصل بينهم بفاصلة مثل:</a:t>
            </a:r>
            <a:r>
              <a:rPr lang="en-US" sz="2800"/>
              <a:t> </a:t>
            </a:r>
            <a:endParaRPr lang="ar-SA" sz="2800"/>
          </a:p>
          <a:p>
            <a:pPr algn="r" rtl="1"/>
            <a:r>
              <a:rPr lang="en-US" sz="2800">
                <a:solidFill>
                  <a:schemeClr val="accent4">
                    <a:lumMod val="75000"/>
                  </a:schemeClr>
                </a:solidFill>
              </a:rPr>
              <a:t>def print_names(par1,par2,par3)</a:t>
            </a:r>
            <a:endParaRPr lang="ar-SA">
              <a:solidFill>
                <a:schemeClr val="accent4">
                  <a:lumMod val="75000"/>
                </a:schemeClr>
              </a:solidFill>
            </a:endParaRPr>
          </a:p>
          <a:p>
            <a:pPr algn="r" rtl="1"/>
            <a:endParaRPr lang="ar-SA"/>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688259" y="5170866"/>
            <a:ext cx="11340463" cy="954107"/>
          </a:xfrm>
          <a:prstGeom prst="rect">
            <a:avLst/>
          </a:prstGeom>
          <a:noFill/>
        </p:spPr>
        <p:txBody>
          <a:bodyPr wrap="square" rtlCol="0">
            <a:spAutoFit/>
          </a:bodyPr>
          <a:lstStyle/>
          <a:p>
            <a:pPr algn="r" rtl="1"/>
            <a:r>
              <a:rPr lang="ar-SA" sz="2800"/>
              <a:t>وعند استدعاء الدالة يجب وضع القيم بحسب ترتيب العوامل كما </a:t>
            </a:r>
            <a:r>
              <a:rPr lang="en-US" sz="2800"/>
              <a:t> </a:t>
            </a:r>
            <a:r>
              <a:rPr lang="ar-SA" sz="2800"/>
              <a:t>في المثال. ويمكن كتابتها بهذا الشكل بدون ترتيب: </a:t>
            </a:r>
            <a:r>
              <a:rPr lang="en-US" sz="2800">
                <a:solidFill>
                  <a:schemeClr val="accent4">
                    <a:lumMod val="75000"/>
                  </a:schemeClr>
                </a:solidFill>
              </a:rPr>
              <a:t>make_math</a:t>
            </a:r>
            <a:r>
              <a:rPr lang="en-US" sz="2800">
                <a:solidFill>
                  <a:schemeClr val="accent4">
                    <a:lumMod val="50000"/>
                  </a:schemeClr>
                </a:solidFill>
              </a:rPr>
              <a:t>(</a:t>
            </a:r>
            <a:r>
              <a:rPr lang="en-US" sz="2800">
                <a:solidFill>
                  <a:schemeClr val="accent1">
                    <a:lumMod val="75000"/>
                  </a:schemeClr>
                </a:solidFill>
              </a:rPr>
              <a:t>first_num</a:t>
            </a:r>
            <a:r>
              <a:rPr lang="en-US" sz="2800"/>
              <a:t>=</a:t>
            </a:r>
            <a:r>
              <a:rPr lang="en-US" sz="2800">
                <a:solidFill>
                  <a:schemeClr val="accent6">
                    <a:lumMod val="75000"/>
                  </a:schemeClr>
                </a:solidFill>
              </a:rPr>
              <a:t>131</a:t>
            </a:r>
            <a:r>
              <a:rPr lang="en-US" sz="2800"/>
              <a:t>,</a:t>
            </a:r>
            <a:r>
              <a:rPr lang="en-US" sz="2800">
                <a:solidFill>
                  <a:schemeClr val="accent1">
                    <a:lumMod val="75000"/>
                  </a:schemeClr>
                </a:solidFill>
              </a:rPr>
              <a:t>operation</a:t>
            </a:r>
            <a:r>
              <a:rPr lang="en-US" sz="2800"/>
              <a:t>=</a:t>
            </a:r>
            <a:r>
              <a:rPr lang="en-US" sz="2800">
                <a:solidFill>
                  <a:schemeClr val="accent2">
                    <a:lumMod val="75000"/>
                  </a:schemeClr>
                </a:solidFill>
              </a:rPr>
              <a:t>“*”</a:t>
            </a:r>
            <a:r>
              <a:rPr lang="en-US" sz="2800"/>
              <a:t>,</a:t>
            </a:r>
            <a:r>
              <a:rPr lang="en-US" sz="2800">
                <a:solidFill>
                  <a:schemeClr val="accent1">
                    <a:lumMod val="75000"/>
                  </a:schemeClr>
                </a:solidFill>
              </a:rPr>
              <a:t>second_num</a:t>
            </a:r>
            <a:r>
              <a:rPr lang="en-US" sz="2800"/>
              <a:t>=</a:t>
            </a:r>
            <a:r>
              <a:rPr lang="en-US" sz="2800">
                <a:solidFill>
                  <a:schemeClr val="accent6">
                    <a:lumMod val="75000"/>
                  </a:schemeClr>
                </a:solidFill>
              </a:rPr>
              <a:t>621</a:t>
            </a:r>
            <a:r>
              <a:rPr lang="en-US" sz="2800">
                <a:solidFill>
                  <a:schemeClr val="accent4">
                    <a:lumMod val="50000"/>
                  </a:schemeClr>
                </a:solidFill>
              </a:rPr>
              <a:t>)</a:t>
            </a:r>
          </a:p>
        </p:txBody>
      </p:sp>
    </p:spTree>
    <p:extLst>
      <p:ext uri="{BB962C8B-B14F-4D97-AF65-F5344CB8AC3E}">
        <p14:creationId xmlns:p14="http://schemas.microsoft.com/office/powerpoint/2010/main" val="1980294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الدوال </a:t>
            </a:r>
            <a:r>
              <a:rPr lang="en-US"/>
              <a:t>(Functions Parameters)</a:t>
            </a:r>
            <a:endParaRPr lang="en-US">
              <a:cs typeface="+mn-cs"/>
            </a:endParaRP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a:t>عند وضع </a:t>
            </a:r>
            <a:r>
              <a:rPr lang="ar-SA" sz="2800" b="1">
                <a:solidFill>
                  <a:schemeClr val="accent1"/>
                </a:solidFill>
              </a:rPr>
              <a:t>* </a:t>
            </a:r>
            <a:r>
              <a:rPr lang="ar-SA" sz="2800"/>
              <a:t>قبل اسم العامل يصبح عبارة عن</a:t>
            </a:r>
          </a:p>
          <a:p>
            <a:pPr algn="r" rtl="1"/>
            <a:r>
              <a:rPr lang="ar-SA" sz="2800"/>
              <a:t>مصفوفة من نوع </a:t>
            </a:r>
            <a:r>
              <a:rPr lang="en-US" sz="2800"/>
              <a:t>tuple</a:t>
            </a:r>
            <a:r>
              <a:rPr lang="ar-SA" sz="2800"/>
              <a:t> .</a:t>
            </a:r>
          </a:p>
          <a:p>
            <a:pPr algn="r" rtl="1"/>
            <a:r>
              <a:rPr lang="ar-SA" sz="2800"/>
              <a:t>وفي حال رغبتنا في إعادة قيمة من الدالة نقوم بإسناد الدالة إلى متغير مثل: </a:t>
            </a:r>
            <a:r>
              <a:rPr lang="en-US" sz="2800"/>
              <a:t>SMA = get_SMA(1,5,71,13,57,1)</a:t>
            </a:r>
          </a:p>
          <a:p>
            <a:pPr algn="r" rtl="1"/>
            <a:r>
              <a:rPr lang="ar-SA" sz="2800"/>
              <a:t>وفي اخر سطر داخل الدالة نقوم باستعمال الأمر</a:t>
            </a:r>
            <a:r>
              <a:rPr lang="en-US" sz="2800">
                <a:solidFill>
                  <a:srgbClr val="7030A0"/>
                </a:solidFill>
              </a:rPr>
              <a:t>return</a:t>
            </a:r>
            <a:r>
              <a:rPr lang="en-US" sz="2800"/>
              <a:t> </a:t>
            </a:r>
            <a:r>
              <a:rPr lang="ar-SA" sz="2800"/>
              <a:t>كما في المثال </a:t>
            </a:r>
            <a:r>
              <a:rPr lang="en-US" sz="2800">
                <a:solidFill>
                  <a:srgbClr val="7030A0"/>
                </a:solidFill>
              </a:rPr>
              <a:t>return full_number</a:t>
            </a:r>
          </a:p>
          <a:p>
            <a:pPr algn="r" rtl="1"/>
            <a:r>
              <a:rPr lang="ar-SA" sz="2800"/>
              <a:t>ولا يتم تنفيذ</a:t>
            </a:r>
            <a:r>
              <a:rPr lang="en-US" sz="2800"/>
              <a:t> </a:t>
            </a:r>
            <a:r>
              <a:rPr lang="ar-SA" sz="2800"/>
              <a:t>الأوامر بعد </a:t>
            </a:r>
            <a:r>
              <a:rPr lang="en-US" sz="2800">
                <a:solidFill>
                  <a:srgbClr val="7030A0"/>
                </a:solidFill>
              </a:rPr>
              <a:t>return</a:t>
            </a:r>
            <a:r>
              <a:rPr lang="ar-SA" sz="2800"/>
              <a:t> </a:t>
            </a:r>
          </a:p>
          <a:p>
            <a:pPr algn="r" rtl="1"/>
            <a:endParaRPr lang="ar-SA" sz="2800"/>
          </a:p>
          <a:p>
            <a:pPr algn="r" rtl="1"/>
            <a:r>
              <a:rPr lang="ar-SA" sz="2800"/>
              <a:t>وفي المثال تقوم </a:t>
            </a:r>
            <a:r>
              <a:rPr lang="en-US" sz="2800"/>
              <a:t>sum</a:t>
            </a:r>
            <a:r>
              <a:rPr lang="ar-SA" sz="2800"/>
              <a:t> بجمع جميع الارقام في المصفوفة </a:t>
            </a:r>
            <a:r>
              <a:rPr lang="en-US" sz="2800"/>
              <a:t>numbers</a:t>
            </a:r>
            <a:r>
              <a:rPr lang="ar-SA" sz="2800"/>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الدوال </a:t>
            </a:r>
            <a:r>
              <a:rPr lang="en-US"/>
              <a:t>(Functions Parameters)</a:t>
            </a:r>
            <a:endParaRPr lang="en-US">
              <a:cs typeface="+mn-cs"/>
            </a:endParaRPr>
          </a:p>
        </p:txBody>
      </p:sp>
      <p:sp>
        <p:nvSpPr>
          <p:cNvPr id="8" name="TextBox 7"/>
          <p:cNvSpPr txBox="1"/>
          <p:nvPr/>
        </p:nvSpPr>
        <p:spPr>
          <a:xfrm>
            <a:off x="6479457" y="1222744"/>
            <a:ext cx="5418375" cy="4678204"/>
          </a:xfrm>
          <a:prstGeom prst="rect">
            <a:avLst/>
          </a:prstGeom>
          <a:noFill/>
        </p:spPr>
        <p:txBody>
          <a:bodyPr wrap="square" rtlCol="0">
            <a:spAutoFit/>
          </a:bodyPr>
          <a:lstStyle/>
          <a:p>
            <a:pPr algn="r" rtl="1"/>
            <a:r>
              <a:rPr lang="ar-SA" sz="2800"/>
              <a:t>عند وضع </a:t>
            </a:r>
            <a:r>
              <a:rPr lang="ar-SA" sz="2800" b="1">
                <a:solidFill>
                  <a:schemeClr val="accent1"/>
                </a:solidFill>
              </a:rPr>
              <a:t>** </a:t>
            </a:r>
            <a:r>
              <a:rPr lang="ar-SA" sz="2800"/>
              <a:t>قبل اسم العامل يصبح عبارة عن مصفوفة من نوع </a:t>
            </a:r>
            <a:r>
              <a:rPr lang="en-US" sz="2800" b="1"/>
              <a:t>dictionary</a:t>
            </a:r>
            <a:r>
              <a:rPr lang="ar-SA" sz="2800" b="1"/>
              <a:t> </a:t>
            </a:r>
            <a:r>
              <a:rPr lang="ar-SA" sz="2800"/>
              <a:t>ويمكن التعامل معها داخل الدالة كما تعلمنها في درس المصفوفات. وعند استدعاء الدالة نكتب داخل </a:t>
            </a:r>
          </a:p>
          <a:p>
            <a:pPr algn="r" rtl="1"/>
            <a:r>
              <a:rPr lang="ar-SA" sz="2800"/>
              <a:t>الاقواس اسم المفتاح ثم يساوي ثم القيمة وفاصلة مثال:</a:t>
            </a:r>
          </a:p>
          <a:p>
            <a:pPr algn="r" rtl="1"/>
            <a:r>
              <a:rPr lang="en-US">
                <a:solidFill>
                  <a:srgbClr val="7030A0"/>
                </a:solidFill>
              </a:rPr>
              <a:t>Student(first_name = “Abdullah”, last_name=“baaqeil”)</a:t>
            </a:r>
            <a:endParaRPr lang="ar-SA">
              <a:solidFill>
                <a:srgbClr val="7030A0"/>
              </a:solidFill>
            </a:endParaRPr>
          </a:p>
          <a:p>
            <a:pPr algn="r" rtl="1"/>
            <a:endParaRPr lang="ar-SA" sz="2800"/>
          </a:p>
          <a:p>
            <a:pPr algn="r" rtl="1"/>
            <a:r>
              <a:rPr lang="ar-SA" sz="2800"/>
              <a:t> </a:t>
            </a:r>
            <a:r>
              <a:rPr lang="en-US" sz="2800"/>
              <a:t> pass</a:t>
            </a:r>
            <a:r>
              <a:rPr lang="ar-SA" sz="2800"/>
              <a:t>لا تقوم فعل أي شي وتستخدم لإنشاء دالة فارغة ليتمكن المبرمج من اضافة الأوامر بها لاحقا.</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pic>
        <p:nvPicPr>
          <p:cNvPr id="3" name="Picture 2"/>
          <p:cNvPicPr>
            <a:picLocks noChangeAspect="1"/>
          </p:cNvPicPr>
          <p:nvPr/>
        </p:nvPicPr>
        <p:blipFill>
          <a:blip r:embed="rId3"/>
          <a:stretch>
            <a:fillRect/>
          </a:stretch>
        </p:blipFill>
        <p:spPr>
          <a:xfrm>
            <a:off x="464574" y="4518337"/>
            <a:ext cx="5801549" cy="486915"/>
          </a:xfrm>
          <a:prstGeom prst="rect">
            <a:avLst/>
          </a:prstGeom>
        </p:spPr>
      </p:pic>
      <p:cxnSp>
        <p:nvCxnSpPr>
          <p:cNvPr id="6" name="Elbow Connector 5"/>
          <p:cNvCxnSpPr>
            <a:stCxn id="4" idx="2"/>
            <a:endCxn id="3" idx="0"/>
          </p:cNvCxnSpPr>
          <p:nvPr/>
        </p:nvCxnSpPr>
        <p:spPr>
          <a:xfrm rot="16200000" flipH="1">
            <a:off x="3098463" y="4251451"/>
            <a:ext cx="526440" cy="73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13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a:r>
              <a:rPr lang="en-US" sz="3600" kern="1200" err="1">
                <a:solidFill>
                  <a:schemeClr val="tx2"/>
                </a:solidFill>
                <a:latin typeface="+mj-lt"/>
                <a:ea typeface="+mj-ea"/>
                <a:cs typeface="+mj-cs"/>
              </a:rPr>
              <a:t>معلومة</a:t>
            </a:r>
            <a:r>
              <a:rPr lang="en-US" sz="3600" kern="1200">
                <a:solidFill>
                  <a:schemeClr val="tx2"/>
                </a:solidFill>
                <a:latin typeface="+mj-lt"/>
                <a:ea typeface="+mj-ea"/>
                <a:cs typeface="+mj-cs"/>
              </a:rPr>
              <a:t> 19 </a:t>
            </a:r>
            <a:r>
              <a:rPr lang="en-US" sz="3600" kern="1200" err="1">
                <a:solidFill>
                  <a:schemeClr val="tx2"/>
                </a:solidFill>
                <a:latin typeface="+mj-lt"/>
                <a:ea typeface="+mj-ea"/>
                <a:cs typeface="+mj-cs"/>
              </a:rPr>
              <a:t>انشاء</a:t>
            </a:r>
            <a:r>
              <a:rPr lang="en-US" sz="3600" kern="1200">
                <a:solidFill>
                  <a:schemeClr val="tx2"/>
                </a:solidFill>
                <a:latin typeface="+mj-lt"/>
                <a:ea typeface="+mj-ea"/>
                <a:cs typeface="+mj-cs"/>
              </a:rPr>
              <a:t> </a:t>
            </a:r>
            <a:r>
              <a:rPr lang="en-US" sz="3600" err="1">
                <a:solidFill>
                  <a:schemeClr val="tx2"/>
                </a:solidFill>
              </a:rPr>
              <a:t>الكلاس</a:t>
            </a:r>
            <a:r>
              <a:rPr lang="en-US" sz="3600" kern="1200">
                <a:solidFill>
                  <a:schemeClr val="tx2"/>
                </a:solidFill>
                <a:latin typeface="+mj-lt"/>
                <a:ea typeface="+mj-ea"/>
                <a:cs typeface="+mj-cs"/>
              </a:rPr>
              <a:t> (Create Class)</a:t>
            </a:r>
            <a:endParaRPr lang="en-US">
              <a:solidFill>
                <a:schemeClr val="tx2"/>
              </a:solidFill>
              <a:ea typeface="+mj-ea"/>
              <a:cs typeface="+mj-cs"/>
            </a:endParaRPr>
          </a:p>
        </p:txBody>
      </p:sp>
      <p:grpSp>
        <p:nvGrpSpPr>
          <p:cNvPr id="29" name="Group 28">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8" name="Freeform: Shape 17">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err="1"/>
              <a:t>االكلاس</a:t>
            </a:r>
            <a:r>
              <a:rPr lang="en-US" sz="2400"/>
              <a:t> </a:t>
            </a:r>
            <a:r>
              <a:rPr lang="en-US" sz="2400" err="1"/>
              <a:t>هو</a:t>
            </a:r>
            <a:r>
              <a:rPr lang="en-US" sz="2400"/>
              <a:t> </a:t>
            </a:r>
            <a:r>
              <a:rPr lang="en-US" sz="2400" err="1"/>
              <a:t>عبارة</a:t>
            </a:r>
            <a:r>
              <a:rPr lang="en-US" sz="2400"/>
              <a:t> </a:t>
            </a:r>
            <a:r>
              <a:rPr lang="en-US" sz="2400" err="1"/>
              <a:t>عن</a:t>
            </a:r>
            <a:r>
              <a:rPr lang="en-US" sz="2400"/>
              <a:t> </a:t>
            </a:r>
            <a:r>
              <a:rPr lang="en-US" sz="2400" err="1"/>
              <a:t>كائن</a:t>
            </a:r>
            <a:r>
              <a:rPr lang="en-US" sz="2400"/>
              <a:t> </a:t>
            </a:r>
            <a:r>
              <a:rPr lang="en-US" sz="2400" err="1"/>
              <a:t>تحتوي</a:t>
            </a:r>
            <a:r>
              <a:rPr lang="en-US" sz="2400"/>
              <a:t> </a:t>
            </a:r>
            <a:r>
              <a:rPr lang="en-US" sz="2400" err="1"/>
              <a:t>على</a:t>
            </a:r>
            <a:r>
              <a:rPr lang="en-US" sz="2400"/>
              <a:t> </a:t>
            </a:r>
            <a:r>
              <a:rPr lang="en-US" sz="2400" err="1"/>
              <a:t>دوال</a:t>
            </a:r>
            <a:endParaRPr lang="en-US" sz="2400">
              <a:cs typeface="Calibri"/>
            </a:endParaRPr>
          </a:p>
          <a:p>
            <a:pPr algn="r" rtl="1">
              <a:lnSpc>
                <a:spcPct val="90000"/>
              </a:lnSpc>
              <a:spcAft>
                <a:spcPts val="600"/>
              </a:spcAft>
            </a:pPr>
            <a:r>
              <a:rPr lang="en-US" sz="2400" err="1"/>
              <a:t>ومتغيرات</a:t>
            </a:r>
            <a:r>
              <a:rPr lang="en-US" sz="2400"/>
              <a:t> </a:t>
            </a:r>
            <a:r>
              <a:rPr lang="en-US" sz="2400" err="1"/>
              <a:t>يتم</a:t>
            </a:r>
            <a:r>
              <a:rPr lang="en-US" sz="2400"/>
              <a:t> </a:t>
            </a:r>
            <a:r>
              <a:rPr lang="en-US" sz="2400" err="1"/>
              <a:t>إستدعاؤها</a:t>
            </a:r>
            <a:r>
              <a:rPr lang="en-US" sz="2400"/>
              <a:t> </a:t>
            </a:r>
            <a:r>
              <a:rPr lang="en-US" sz="2400" err="1"/>
              <a:t>لتنفيذها</a:t>
            </a:r>
            <a:r>
              <a:rPr lang="en-US" sz="2400"/>
              <a:t> </a:t>
            </a:r>
            <a:r>
              <a:rPr lang="en-US" sz="2400" err="1"/>
              <a:t>عند</a:t>
            </a:r>
            <a:r>
              <a:rPr lang="en-US" sz="2400"/>
              <a:t> </a:t>
            </a:r>
            <a:r>
              <a:rPr lang="en-US" sz="2400" err="1"/>
              <a:t>الحاجة</a:t>
            </a:r>
            <a:r>
              <a:rPr lang="en-US" sz="2400"/>
              <a:t>.</a:t>
            </a:r>
            <a:endParaRPr lang="en-US" sz="2400">
              <a:cs typeface="Calibri"/>
            </a:endParaRPr>
          </a:p>
          <a:p>
            <a:pPr algn="r" rtl="1">
              <a:lnSpc>
                <a:spcPct val="90000"/>
              </a:lnSpc>
              <a:spcAft>
                <a:spcPts val="600"/>
              </a:spcAft>
            </a:pPr>
            <a:endParaRPr lang="en-US" sz="2400">
              <a:cs typeface="Calibri"/>
            </a:endParaRPr>
          </a:p>
          <a:p>
            <a:pPr algn="r" rtl="1">
              <a:lnSpc>
                <a:spcPct val="90000"/>
              </a:lnSpc>
              <a:spcAft>
                <a:spcPts val="600"/>
              </a:spcAft>
            </a:pPr>
            <a:r>
              <a:rPr lang="en-US" sz="2400" err="1"/>
              <a:t>ولإستدعاء</a:t>
            </a:r>
            <a:r>
              <a:rPr lang="en-US" sz="2400"/>
              <a:t> </a:t>
            </a:r>
            <a:r>
              <a:rPr lang="en-US" sz="2400" err="1"/>
              <a:t>الكلاس</a:t>
            </a:r>
            <a:r>
              <a:rPr lang="en-US" sz="2400"/>
              <a:t> </a:t>
            </a:r>
            <a:r>
              <a:rPr lang="en-US" sz="2400" err="1"/>
              <a:t>نقول</a:t>
            </a:r>
            <a:r>
              <a:rPr lang="en-US" sz="2400"/>
              <a:t> </a:t>
            </a:r>
            <a:r>
              <a:rPr lang="en-US" sz="2400" err="1"/>
              <a:t>بإسنادها</a:t>
            </a:r>
            <a:r>
              <a:rPr lang="en-US" sz="2400"/>
              <a:t> </a:t>
            </a:r>
            <a:r>
              <a:rPr lang="en-US" sz="2400" err="1"/>
              <a:t>إلى</a:t>
            </a:r>
            <a:r>
              <a:rPr lang="en-US" sz="2400"/>
              <a:t> </a:t>
            </a:r>
            <a:r>
              <a:rPr lang="en-US" sz="2400" err="1"/>
              <a:t>متغير</a:t>
            </a:r>
            <a:r>
              <a:rPr lang="en-US" sz="2400"/>
              <a:t>.</a:t>
            </a:r>
            <a:endParaRPr lang="en-US" sz="2400">
              <a:cs typeface="Calibri"/>
            </a:endParaRPr>
          </a:p>
          <a:p>
            <a:pPr algn="r" rtl="1">
              <a:lnSpc>
                <a:spcPct val="90000"/>
              </a:lnSpc>
              <a:spcAft>
                <a:spcPts val="600"/>
              </a:spcAft>
            </a:pPr>
            <a:r>
              <a:rPr lang="en-US" sz="2400" err="1"/>
              <a:t>ففي</a:t>
            </a:r>
            <a:r>
              <a:rPr lang="en-US" sz="2400"/>
              <a:t> </a:t>
            </a:r>
            <a:r>
              <a:rPr lang="en-US" sz="2400" err="1"/>
              <a:t>المثال</a:t>
            </a:r>
            <a:r>
              <a:rPr lang="en-US" sz="2400"/>
              <a:t> </a:t>
            </a:r>
            <a:r>
              <a:rPr lang="en-US" sz="2400" err="1"/>
              <a:t>قمنا</a:t>
            </a:r>
            <a:r>
              <a:rPr lang="en-US" sz="2400"/>
              <a:t> </a:t>
            </a:r>
            <a:r>
              <a:rPr lang="en-US" sz="2400" err="1"/>
              <a:t>بإنشاء</a:t>
            </a:r>
            <a:r>
              <a:rPr lang="en-US" sz="2400"/>
              <a:t> </a:t>
            </a:r>
            <a:r>
              <a:rPr lang="en-US" sz="2400" err="1"/>
              <a:t>كلاس</a:t>
            </a:r>
            <a:r>
              <a:rPr lang="en-US" sz="2400"/>
              <a:t> </a:t>
            </a:r>
            <a:r>
              <a:rPr lang="en-US" sz="2400" err="1"/>
              <a:t>بإسم</a:t>
            </a:r>
            <a:r>
              <a:rPr lang="en-US" sz="2400"/>
              <a:t> user </a:t>
            </a:r>
            <a:r>
              <a:rPr lang="en-US" sz="2400" err="1"/>
              <a:t>ولإستدعائها</a:t>
            </a:r>
            <a:endParaRPr lang="en-US" sz="2400" err="1">
              <a:cs typeface="Calibri"/>
            </a:endParaRPr>
          </a:p>
          <a:p>
            <a:pPr algn="r" rtl="1">
              <a:lnSpc>
                <a:spcPct val="90000"/>
              </a:lnSpc>
              <a:spcAft>
                <a:spcPts val="600"/>
              </a:spcAft>
            </a:pPr>
            <a:r>
              <a:rPr lang="en-US" sz="2400" err="1">
                <a:cs typeface="Calibri"/>
              </a:rPr>
              <a:t>نسندها</a:t>
            </a:r>
            <a:r>
              <a:rPr lang="en-US" sz="2400">
                <a:cs typeface="Calibri"/>
              </a:rPr>
              <a:t> </a:t>
            </a:r>
            <a:r>
              <a:rPr lang="en-US" sz="2400" err="1">
                <a:cs typeface="Calibri"/>
              </a:rPr>
              <a:t>إلى</a:t>
            </a:r>
            <a:r>
              <a:rPr lang="en-US" sz="2400">
                <a:cs typeface="Calibri"/>
              </a:rPr>
              <a:t> </a:t>
            </a:r>
            <a:r>
              <a:rPr lang="en-US" sz="2400" err="1">
                <a:cs typeface="Calibri"/>
              </a:rPr>
              <a:t>متغير</a:t>
            </a:r>
            <a:r>
              <a:rPr lang="en-US" sz="2400">
                <a:cs typeface="Calibri"/>
              </a:rPr>
              <a:t> </a:t>
            </a:r>
            <a:r>
              <a:rPr lang="en-US" sz="2400" err="1">
                <a:cs typeface="Calibri"/>
              </a:rPr>
              <a:t>كما</a:t>
            </a:r>
            <a:r>
              <a:rPr lang="en-US" sz="2400">
                <a:cs typeface="Calibri"/>
              </a:rPr>
              <a:t> </a:t>
            </a:r>
            <a:r>
              <a:rPr lang="en-US" sz="2400" err="1">
                <a:cs typeface="Calibri"/>
              </a:rPr>
              <a:t>في</a:t>
            </a:r>
            <a:r>
              <a:rPr lang="en-US" sz="2400">
                <a:cs typeface="Calibri"/>
              </a:rPr>
              <a:t> </a:t>
            </a:r>
            <a:r>
              <a:rPr lang="en-US" sz="2400" err="1">
                <a:cs typeface="Calibri"/>
              </a:rPr>
              <a:t>المثال</a:t>
            </a:r>
            <a:r>
              <a:rPr lang="en-US" sz="2400">
                <a:cs typeface="Calibri"/>
              </a:rPr>
              <a:t> </a:t>
            </a:r>
            <a:r>
              <a:rPr lang="en-US" sz="2400"/>
              <a:t>user1 = user</a:t>
            </a:r>
            <a:endParaRPr lang="en-US" sz="2400">
              <a:cs typeface="Calibri"/>
            </a:endParaRPr>
          </a:p>
          <a:p>
            <a:pPr algn="r" rtl="1">
              <a:lnSpc>
                <a:spcPct val="90000"/>
              </a:lnSpc>
              <a:spcAft>
                <a:spcPts val="600"/>
              </a:spcAft>
            </a:pPr>
            <a:r>
              <a:rPr lang="en-US" sz="2400" err="1">
                <a:cs typeface="Calibri"/>
              </a:rPr>
              <a:t>ولتمرير</a:t>
            </a:r>
            <a:r>
              <a:rPr lang="en-US" sz="2400">
                <a:cs typeface="Calibri"/>
              </a:rPr>
              <a:t> </a:t>
            </a:r>
            <a:r>
              <a:rPr lang="en-US" sz="2400" err="1">
                <a:cs typeface="Calibri"/>
              </a:rPr>
              <a:t>قيمة</a:t>
            </a:r>
            <a:r>
              <a:rPr lang="en-US" sz="2400">
                <a:cs typeface="Calibri"/>
              </a:rPr>
              <a:t> </a:t>
            </a:r>
            <a:r>
              <a:rPr lang="en-US" sz="2400" err="1">
                <a:cs typeface="Calibri"/>
              </a:rPr>
              <a:t>متغيرات</a:t>
            </a:r>
            <a:r>
              <a:rPr lang="en-US" sz="2400">
                <a:cs typeface="Calibri"/>
              </a:rPr>
              <a:t> </a:t>
            </a:r>
            <a:r>
              <a:rPr lang="en-US" sz="2400" err="1">
                <a:cs typeface="Calibri"/>
              </a:rPr>
              <a:t>إلى</a:t>
            </a:r>
            <a:r>
              <a:rPr lang="en-US" sz="2400">
                <a:cs typeface="Calibri"/>
              </a:rPr>
              <a:t> </a:t>
            </a:r>
            <a:r>
              <a:rPr lang="en-US" sz="2400" err="1">
                <a:cs typeface="Calibri"/>
              </a:rPr>
              <a:t>الكلاس</a:t>
            </a:r>
            <a:r>
              <a:rPr lang="en-US" sz="2400">
                <a:cs typeface="Calibri"/>
              </a:rPr>
              <a:t> </a:t>
            </a:r>
            <a:r>
              <a:rPr lang="en-US" sz="2400" err="1">
                <a:cs typeface="Calibri"/>
              </a:rPr>
              <a:t>نقوم</a:t>
            </a:r>
            <a:r>
              <a:rPr lang="en-US" sz="2400">
                <a:cs typeface="Calibri"/>
              </a:rPr>
              <a:t> </a:t>
            </a:r>
            <a:r>
              <a:rPr lang="en-US" sz="2400" err="1">
                <a:cs typeface="Calibri"/>
              </a:rPr>
              <a:t>بإنشاء</a:t>
            </a:r>
            <a:r>
              <a:rPr lang="en-US" sz="2400">
                <a:cs typeface="Calibri"/>
              </a:rPr>
              <a:t> </a:t>
            </a:r>
            <a:r>
              <a:rPr lang="en-US" sz="2400" err="1">
                <a:cs typeface="Calibri"/>
              </a:rPr>
              <a:t>دالة</a:t>
            </a:r>
            <a:endParaRPr lang="en-US" sz="2400" err="1"/>
          </a:p>
          <a:p>
            <a:pPr algn="r" rtl="1">
              <a:lnSpc>
                <a:spcPct val="90000"/>
              </a:lnSpc>
              <a:spcAft>
                <a:spcPts val="600"/>
              </a:spcAft>
            </a:pPr>
            <a:r>
              <a:rPr lang="en-US" sz="2400" err="1"/>
              <a:t>بإسم</a:t>
            </a:r>
            <a:r>
              <a:rPr lang="en-US" sz="2400"/>
              <a:t>  __</a:t>
            </a:r>
            <a:r>
              <a:rPr lang="en-US" sz="2400" err="1"/>
              <a:t>init</a:t>
            </a:r>
            <a:r>
              <a:rPr lang="en-US" sz="2400"/>
              <a:t>__  </a:t>
            </a:r>
            <a:r>
              <a:rPr lang="en-US" sz="2400" err="1"/>
              <a:t>داخل</a:t>
            </a:r>
            <a:r>
              <a:rPr lang="en-US" sz="2400"/>
              <a:t> </a:t>
            </a:r>
            <a:r>
              <a:rPr lang="en-US" sz="2400" err="1"/>
              <a:t>الكلاس</a:t>
            </a:r>
            <a:r>
              <a:rPr lang="en-US" sz="2400"/>
              <a:t> </a:t>
            </a:r>
            <a:r>
              <a:rPr lang="en-US" sz="2400" err="1"/>
              <a:t>ونحدد</a:t>
            </a:r>
            <a:r>
              <a:rPr lang="en-US" sz="2400"/>
              <a:t> </a:t>
            </a:r>
            <a:r>
              <a:rPr lang="en-US" sz="2400" err="1"/>
              <a:t>المتغيرات</a:t>
            </a:r>
            <a:r>
              <a:rPr lang="en-US" sz="2400"/>
              <a:t> </a:t>
            </a:r>
            <a:r>
              <a:rPr lang="en-US" sz="2400" err="1"/>
              <a:t>مثلا</a:t>
            </a:r>
            <a:endParaRPr lang="en-US" sz="2400">
              <a:cs typeface="Calibri"/>
            </a:endParaRPr>
          </a:p>
          <a:p>
            <a:pPr algn="r" rtl="1"/>
            <a:r>
              <a:rPr lang="en-US" sz="2400"/>
              <a:t>def __</a:t>
            </a:r>
            <a:r>
              <a:rPr lang="en-US" sz="2400" err="1"/>
              <a:t>init</a:t>
            </a:r>
            <a:r>
              <a:rPr lang="en-US" sz="2400"/>
              <a:t>__(</a:t>
            </a:r>
            <a:r>
              <a:rPr lang="en-US" sz="2400" err="1"/>
              <a:t>self,name,age,country</a:t>
            </a:r>
            <a:r>
              <a:rPr lang="en-US" sz="2400"/>
              <a:t>)</a:t>
            </a:r>
            <a:endParaRPr lang="en-US" sz="2400">
              <a:cs typeface="Calibri"/>
            </a:endParaRPr>
          </a:p>
          <a:p>
            <a:pPr algn="r" rtl="1">
              <a:lnSpc>
                <a:spcPct val="90000"/>
              </a:lnSpc>
              <a:spcAft>
                <a:spcPts val="600"/>
              </a:spcAft>
            </a:pPr>
            <a:r>
              <a:rPr lang="en-US" sz="2400" err="1">
                <a:cs typeface="Calibri"/>
              </a:rPr>
              <a:t>يتم</a:t>
            </a:r>
            <a:r>
              <a:rPr lang="en-US" sz="2400">
                <a:cs typeface="Calibri"/>
              </a:rPr>
              <a:t> </a:t>
            </a:r>
            <a:r>
              <a:rPr lang="en-US" sz="2400" err="1">
                <a:cs typeface="Calibri"/>
              </a:rPr>
              <a:t>تنفيذ</a:t>
            </a:r>
            <a:r>
              <a:rPr lang="en-US" sz="2400">
                <a:cs typeface="Calibri"/>
              </a:rPr>
              <a:t> __</a:t>
            </a:r>
            <a:r>
              <a:rPr lang="en-US" sz="2400" err="1">
                <a:cs typeface="Calibri"/>
              </a:rPr>
              <a:t>init</a:t>
            </a:r>
            <a:r>
              <a:rPr lang="en-US" sz="2400">
                <a:cs typeface="Calibri"/>
              </a:rPr>
              <a:t>__ </a:t>
            </a:r>
            <a:r>
              <a:rPr lang="en-US" sz="2400" err="1">
                <a:cs typeface="Calibri"/>
              </a:rPr>
              <a:t>عند</a:t>
            </a:r>
            <a:r>
              <a:rPr lang="en-US" sz="2400">
                <a:cs typeface="Calibri"/>
              </a:rPr>
              <a:t> </a:t>
            </a:r>
            <a:r>
              <a:rPr lang="en-US" sz="2400" err="1">
                <a:cs typeface="Calibri"/>
              </a:rPr>
              <a:t>أول</a:t>
            </a:r>
            <a:r>
              <a:rPr lang="en-US" sz="2400">
                <a:cs typeface="Calibri"/>
              </a:rPr>
              <a:t> </a:t>
            </a:r>
            <a:r>
              <a:rPr lang="en-US" sz="2400" err="1">
                <a:cs typeface="Calibri"/>
              </a:rPr>
              <a:t>إسناد</a:t>
            </a:r>
            <a:r>
              <a:rPr lang="en-US" sz="2400">
                <a:cs typeface="Calibri"/>
              </a:rPr>
              <a:t> </a:t>
            </a:r>
            <a:r>
              <a:rPr lang="en-US" sz="2400" err="1">
                <a:cs typeface="Calibri"/>
              </a:rPr>
              <a:t>كما</a:t>
            </a:r>
            <a:r>
              <a:rPr lang="en-US" sz="2400">
                <a:cs typeface="Calibri"/>
              </a:rPr>
              <a:t> </a:t>
            </a:r>
            <a:r>
              <a:rPr lang="en-US" sz="2400" err="1">
                <a:cs typeface="Calibri"/>
              </a:rPr>
              <a:t>في</a:t>
            </a:r>
            <a:r>
              <a:rPr lang="en-US" sz="2400">
                <a:cs typeface="Calibri"/>
              </a:rPr>
              <a:t> </a:t>
            </a:r>
            <a:r>
              <a:rPr lang="en-US" sz="2400" err="1">
                <a:cs typeface="Calibri"/>
              </a:rPr>
              <a:t>المث</a:t>
            </a:r>
            <a:r>
              <a:rPr lang="en-US" sz="2400" err="1"/>
              <a:t>ال</a:t>
            </a:r>
            <a:r>
              <a:rPr lang="en-US" sz="2400"/>
              <a:t> </a:t>
            </a:r>
          </a:p>
          <a:p>
            <a:pPr algn="r" rtl="1"/>
            <a:r>
              <a:rPr lang="en-US" sz="2400"/>
              <a:t>user1 = User(name = "</a:t>
            </a:r>
            <a:r>
              <a:rPr lang="en-US" sz="2400" err="1"/>
              <a:t>Hamzah",age</a:t>
            </a:r>
            <a:r>
              <a:rPr lang="en-US" sz="2400"/>
              <a:t> = 16,country = "Saudi Arabia")</a:t>
            </a:r>
          </a:p>
          <a:p>
            <a:pPr algn="r" rtl="1">
              <a:lnSpc>
                <a:spcPct val="90000"/>
              </a:lnSpc>
              <a:spcAft>
                <a:spcPts val="600"/>
              </a:spcAft>
            </a:pPr>
            <a:endParaRPr lang="en-US" sz="2400">
              <a:cs typeface="Calibri"/>
            </a:endParaRPr>
          </a:p>
          <a:p>
            <a:pPr algn="r" rtl="1">
              <a:lnSpc>
                <a:spcPct val="90000"/>
              </a:lnSpc>
              <a:spcAft>
                <a:spcPts val="600"/>
              </a:spcAft>
            </a:pPr>
            <a:r>
              <a:rPr lang="en-US" sz="2400" err="1">
                <a:cs typeface="Calibri"/>
              </a:rPr>
              <a:t>شاهد</a:t>
            </a:r>
            <a:r>
              <a:rPr lang="en-US" sz="2400">
                <a:cs typeface="Calibri"/>
              </a:rPr>
              <a:t> </a:t>
            </a:r>
            <a:r>
              <a:rPr lang="en-US" sz="2400" err="1">
                <a:cs typeface="Calibri"/>
              </a:rPr>
              <a:t>المثال</a:t>
            </a:r>
            <a:r>
              <a:rPr lang="en-US" sz="2400">
                <a:cs typeface="Calibri"/>
              </a:rPr>
              <a:t> </a:t>
            </a:r>
            <a:r>
              <a:rPr lang="en-US" sz="2400" err="1">
                <a:cs typeface="Calibri"/>
              </a:rPr>
              <a:t>لمعرفة</a:t>
            </a:r>
            <a:r>
              <a:rPr lang="en-US" sz="2400">
                <a:cs typeface="Calibri"/>
              </a:rPr>
              <a:t> </a:t>
            </a:r>
            <a:r>
              <a:rPr lang="en-US" sz="2400" err="1">
                <a:cs typeface="Calibri"/>
              </a:rPr>
              <a:t>كيفية</a:t>
            </a:r>
            <a:r>
              <a:rPr lang="en-US" sz="2400">
                <a:cs typeface="Calibri"/>
              </a:rPr>
              <a:t> </a:t>
            </a:r>
            <a:r>
              <a:rPr lang="en-US" sz="2400" err="1">
                <a:cs typeface="Calibri"/>
              </a:rPr>
              <a:t>تمرير</a:t>
            </a:r>
            <a:r>
              <a:rPr lang="en-US" sz="2400">
                <a:cs typeface="Calibri"/>
              </a:rPr>
              <a:t> </a:t>
            </a:r>
            <a:r>
              <a:rPr lang="en-US" sz="2400" err="1">
                <a:cs typeface="Calibri"/>
              </a:rPr>
              <a:t>واسناد</a:t>
            </a:r>
            <a:r>
              <a:rPr lang="en-US" sz="2400">
                <a:cs typeface="Calibri"/>
              </a:rPr>
              <a:t> </a:t>
            </a:r>
            <a:r>
              <a:rPr lang="en-US" sz="2400" err="1">
                <a:cs typeface="Calibri"/>
              </a:rPr>
              <a:t>القيم</a:t>
            </a:r>
            <a:r>
              <a:rPr lang="en-US" sz="2400">
                <a:cs typeface="Calibri"/>
              </a:rPr>
              <a:t> لuser1 </a:t>
            </a:r>
            <a:r>
              <a:rPr lang="en-US" sz="2400" err="1">
                <a:cs typeface="Calibri"/>
              </a:rPr>
              <a:t>وكيفيه</a:t>
            </a:r>
            <a:r>
              <a:rPr lang="en-US" sz="2400">
                <a:cs typeface="Calibri"/>
              </a:rPr>
              <a:t> </a:t>
            </a:r>
            <a:r>
              <a:rPr lang="en-US" sz="2400" err="1">
                <a:cs typeface="Calibri"/>
              </a:rPr>
              <a:t>إستدعاء</a:t>
            </a:r>
            <a:r>
              <a:rPr lang="en-US" sz="2400">
                <a:cs typeface="Calibri"/>
              </a:rPr>
              <a:t> </a:t>
            </a:r>
            <a:r>
              <a:rPr lang="en-US" sz="2400" err="1">
                <a:cs typeface="Calibri"/>
              </a:rPr>
              <a:t>دوال</a:t>
            </a:r>
            <a:r>
              <a:rPr lang="en-US" sz="2400">
                <a:cs typeface="Calibri"/>
              </a:rPr>
              <a:t> </a:t>
            </a:r>
            <a:r>
              <a:rPr lang="en-US" sz="2400" err="1">
                <a:cs typeface="Calibri"/>
              </a:rPr>
              <a:t>أخرى</a:t>
            </a:r>
            <a:r>
              <a:rPr lang="en-US" sz="2400">
                <a:cs typeface="Calibri"/>
              </a:rPr>
              <a:t> </a:t>
            </a:r>
            <a:r>
              <a:rPr lang="en-US" sz="2400" err="1">
                <a:cs typeface="Calibri"/>
              </a:rPr>
              <a:t>داخل</a:t>
            </a:r>
            <a:r>
              <a:rPr lang="en-US" sz="2400">
                <a:cs typeface="Calibri"/>
              </a:rPr>
              <a:t> </a:t>
            </a:r>
            <a:r>
              <a:rPr lang="en-US" sz="2400" err="1">
                <a:cs typeface="Calibri"/>
              </a:rPr>
              <a:t>الكلاس</a:t>
            </a:r>
            <a:r>
              <a:rPr lang="en-US" sz="2400">
                <a:cs typeface="Calibri"/>
              </a:rPr>
              <a:t> user</a:t>
            </a:r>
          </a:p>
        </p:txBody>
      </p:sp>
      <p:grpSp>
        <p:nvGrpSpPr>
          <p:cNvPr id="23" name="Group 22">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4" name="Freeform: Shape 23">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14401" y="1053494"/>
            <a:ext cx="6498602" cy="3482493"/>
          </a:xfrm>
          <a:prstGeom prst="rect">
            <a:avLst/>
          </a:prstGeom>
        </p:spPr>
      </p:pic>
    </p:spTree>
    <p:extLst>
      <p:ext uri="{BB962C8B-B14F-4D97-AF65-F5344CB8AC3E}">
        <p14:creationId xmlns:p14="http://schemas.microsoft.com/office/powerpoint/2010/main" val="5774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2: 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a:t>ما هو المتغير؟</a:t>
            </a:r>
          </a:p>
          <a:p>
            <a:pPr algn="r" rtl="1"/>
            <a:r>
              <a:rPr lang="ar-SA" sz="240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a:p>
          <a:p>
            <a:pPr algn="r" rtl="1"/>
            <a:r>
              <a:rPr lang="ar-SA" sz="2400" b="1"/>
              <a:t>أنواع المتغيرات؟</a:t>
            </a:r>
          </a:p>
          <a:p>
            <a:pPr algn="r" rtl="1"/>
            <a:r>
              <a:rPr lang="ar-SA" sz="2400"/>
              <a:t>في لغات البرمجة هناك أنواع مختلفة من المتغيرات مثل ارقام صحيحة (</a:t>
            </a:r>
            <a:r>
              <a:rPr lang="en-US" sz="2400"/>
              <a:t>Integer</a:t>
            </a:r>
            <a:r>
              <a:rPr lang="ar-SA" sz="2400"/>
              <a:t>)</a:t>
            </a:r>
            <a:r>
              <a:rPr lang="en-US" sz="2400"/>
              <a:t> </a:t>
            </a:r>
            <a:r>
              <a:rPr lang="ar-SA" sz="2400"/>
              <a:t> ونص (</a:t>
            </a:r>
            <a:r>
              <a:rPr lang="en-US" sz="2400"/>
              <a:t>string</a:t>
            </a:r>
            <a:r>
              <a:rPr lang="ar-SA" sz="2400"/>
              <a:t>) وتاريخ </a:t>
            </a:r>
            <a:r>
              <a:rPr lang="en-US" sz="2400"/>
              <a:t> </a:t>
            </a:r>
            <a:r>
              <a:rPr lang="ar-SA" sz="2400"/>
              <a:t>(</a:t>
            </a:r>
            <a:r>
              <a:rPr lang="en-US" sz="2400"/>
              <a:t>date</a:t>
            </a:r>
            <a:r>
              <a:rPr lang="ar-SA" sz="2400"/>
              <a:t>) وغيرها</a:t>
            </a:r>
          </a:p>
          <a:p>
            <a:pPr algn="r" rtl="1"/>
            <a:endParaRPr lang="ar-SA" sz="2400" b="1"/>
          </a:p>
          <a:p>
            <a:pPr algn="r" rtl="1"/>
            <a:r>
              <a:rPr lang="ar-SA" sz="2400" b="1"/>
              <a:t>لماذا احتاج المتغير؟</a:t>
            </a:r>
          </a:p>
          <a:p>
            <a:pPr algn="r" rtl="1"/>
            <a:r>
              <a:rPr lang="ar-SA" sz="240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a:t>Input</a:t>
            </a:r>
            <a:r>
              <a:rPr lang="ar-SA" sz="2400"/>
              <a:t>) الى ما يسمى المتغيرات . </a:t>
            </a:r>
          </a:p>
          <a:p>
            <a:pPr algn="r" rtl="1"/>
            <a:endParaRPr lang="ar-SA" sz="2400" b="1"/>
          </a:p>
        </p:txBody>
      </p:sp>
    </p:spTree>
    <p:extLst>
      <p:ext uri="{BB962C8B-B14F-4D97-AF65-F5344CB8AC3E}">
        <p14:creationId xmlns:p14="http://schemas.microsoft.com/office/powerpoint/2010/main" val="2790063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36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20 التوريث في الكلاسات</a:t>
            </a: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a:t>مثال:</a:t>
            </a:r>
          </a:p>
          <a:p>
            <a:pPr algn="r" rtl="1"/>
            <a:r>
              <a:rPr lang="ar-SA" sz="2400"/>
              <a:t>1- في أول سطر برمجي نحفظ الرقم 5 في متغير </a:t>
            </a:r>
            <a:r>
              <a:rPr lang="en-US" sz="2400"/>
              <a:t>x=5</a:t>
            </a:r>
          </a:p>
          <a:p>
            <a:pPr algn="r" rtl="1"/>
            <a:r>
              <a:rPr lang="ar-SA" sz="2400"/>
              <a:t>2- في ثاني سطر برمجي نحفظ الرقم 2 في متغير </a:t>
            </a:r>
            <a:r>
              <a:rPr lang="en-US" sz="2400"/>
              <a:t>y=2</a:t>
            </a:r>
          </a:p>
          <a:p>
            <a:pPr algn="r" rtl="1"/>
            <a:r>
              <a:rPr lang="ar-SA" sz="2400"/>
              <a:t>أصبح لدينا متغيرين يحتويان على رقمين. لو أردنا الآن استدعاء واستعمال المتغيرات </a:t>
            </a:r>
            <a:r>
              <a:rPr lang="ar-SA" sz="2400" err="1"/>
              <a:t>لايجاد</a:t>
            </a:r>
            <a:r>
              <a:rPr lang="ar-SA" sz="2400"/>
              <a:t> حاصل ضرب المتغيرين</a:t>
            </a:r>
          </a:p>
          <a:p>
            <a:pPr algn="r" rtl="1"/>
            <a:r>
              <a:rPr lang="ar-SA" sz="2400"/>
              <a:t>3- نقوم بكتابة المعادلة الرياضية </a:t>
            </a:r>
            <a:r>
              <a:rPr lang="en-US" sz="2400"/>
              <a:t>x*y</a:t>
            </a:r>
            <a:r>
              <a:rPr lang="ar-SA" sz="2400"/>
              <a:t> وستكون النتيجة 10</a:t>
            </a:r>
            <a:endParaRPr lang="en-US" sz="2400"/>
          </a:p>
          <a:p>
            <a:pPr algn="r" rtl="1"/>
            <a:endParaRPr lang="ar-SA" sz="2400"/>
          </a:p>
          <a:p>
            <a:pPr algn="r" rtl="1"/>
            <a:r>
              <a:rPr lang="ar-SA" sz="240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3: </a:t>
            </a:r>
            <a:r>
              <a:rPr lang="en-US"/>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a:t>خاصية التحسس الذكي او </a:t>
            </a:r>
            <a:r>
              <a:rPr lang="en-US" sz="2400"/>
              <a:t>IntelliSense</a:t>
            </a:r>
            <a:r>
              <a:rPr lang="ar-SA" sz="2400"/>
              <a:t> تساعد المبرمج في كتابة الشفرات البرمجية (</a:t>
            </a:r>
            <a:r>
              <a:rPr lang="en-US" sz="2400"/>
              <a:t>Code</a:t>
            </a:r>
            <a:r>
              <a:rPr lang="ar-SA" sz="2400"/>
              <a:t>)</a:t>
            </a:r>
          </a:p>
          <a:p>
            <a:pPr algn="r" rtl="1"/>
            <a:r>
              <a:rPr lang="ar-SA" sz="2400"/>
              <a:t>عندما تفعل خاصية </a:t>
            </a:r>
            <a:r>
              <a:rPr lang="en-US" sz="2400"/>
              <a:t>IntelliSense</a:t>
            </a:r>
            <a:r>
              <a:rPr lang="ar-SA" sz="2400"/>
              <a:t> في أي لغة برمجة على المنصة التي تبرمج عليها، ستساعدك في استعراض واكمال الأوامر البرمجية </a:t>
            </a:r>
            <a:endParaRPr lang="en-US" sz="2400"/>
          </a:p>
          <a:p>
            <a:pPr algn="r" rtl="1"/>
            <a:endParaRPr lang="en-US" sz="2400"/>
          </a:p>
          <a:p>
            <a:pPr algn="r" rtl="1"/>
            <a:r>
              <a:rPr lang="ar-SA" sz="2400"/>
              <a:t>مثلا نحن الان نستخدم منصة </a:t>
            </a:r>
            <a:r>
              <a:rPr lang="en-US" sz="2400"/>
              <a:t>VS Code</a:t>
            </a:r>
            <a:r>
              <a:rPr lang="ar-SA" sz="2400"/>
              <a:t> ولغة برمجة </a:t>
            </a:r>
            <a:r>
              <a:rPr lang="en-US" sz="2400"/>
              <a:t>Python</a:t>
            </a:r>
            <a:endParaRPr lang="ar-SA" sz="2400"/>
          </a:p>
          <a:p>
            <a:pPr algn="r" rtl="1"/>
            <a:r>
              <a:rPr lang="ar-SA" sz="2400"/>
              <a:t>لو لم نقم بتثبيت التحسس الذكي لن تقوم منصة </a:t>
            </a:r>
            <a:r>
              <a:rPr lang="en-US" sz="2400"/>
              <a:t>vs code</a:t>
            </a:r>
            <a:r>
              <a:rPr lang="ar-SA" sz="240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4</a:t>
            </a:r>
            <a:r>
              <a:rPr lang="ar-SA"/>
              <a:t>: مدخلات المستخدم </a:t>
            </a:r>
            <a:r>
              <a:rPr lang="en-US"/>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a:t>كيف نطلب من المستخدم ادخال القيمة المطلوبة؟ نستخدم الدالة </a:t>
            </a:r>
            <a:r>
              <a:rPr lang="en-US" sz="2400"/>
              <a:t>Input</a:t>
            </a:r>
            <a:r>
              <a:rPr lang="ar-SA" sz="2400"/>
              <a:t> وتعيد لنا القيمة من نوع نص, لذلك قد نحتاج تحويلها الى نوع اخر اذا تطلب الامر، ومثالها الاتي:</a:t>
            </a:r>
          </a:p>
          <a:p>
            <a:pPr algn="r" rtl="1"/>
            <a:r>
              <a:rPr lang="ar-SA" sz="2400"/>
              <a:t>1- نطلب ادخل اسم المستخدم: </a:t>
            </a:r>
            <a:r>
              <a:rPr lang="en-US" sz="2400"/>
              <a:t>Input(“Enter your name: ”)</a:t>
            </a:r>
          </a:p>
          <a:p>
            <a:pPr algn="r" rtl="1"/>
            <a:r>
              <a:rPr lang="ar-SA" sz="2400"/>
              <a:t>عند وصول الأوامر البرمجية الى السطر الذي فيه الامر </a:t>
            </a:r>
            <a:r>
              <a:rPr lang="en-US" sz="2400"/>
              <a:t>input</a:t>
            </a:r>
            <a:r>
              <a:rPr lang="ar-SA" sz="2400"/>
              <a:t> سيعرض البرنامج الجملة التي بين علامتي التنصيص “</a:t>
            </a:r>
            <a:r>
              <a:rPr lang="en-US" sz="2400"/>
              <a:t>Enter your name: </a:t>
            </a:r>
            <a:r>
              <a:rPr lang="ar-SA" sz="2400"/>
              <a:t>" وسينتظر المستخدم في ادخال القيمة. واذا اردنا الاحتفاظ بالقيمة المدخلة في متغير نكتب الاتي:</a:t>
            </a:r>
          </a:p>
          <a:p>
            <a:pPr algn="r" rtl="1"/>
            <a:r>
              <a:rPr lang="en-US" sz="2400"/>
              <a:t>X = Input(“Enter your name: ”)</a:t>
            </a:r>
          </a:p>
          <a:p>
            <a:pPr algn="r" rtl="1"/>
            <a:r>
              <a:rPr lang="ar-SA" sz="2400"/>
              <a:t>فبعد الادخال تكون قيمة </a:t>
            </a:r>
            <a:r>
              <a:rPr lang="en-US" sz="2400"/>
              <a:t>x</a:t>
            </a:r>
            <a:r>
              <a:rPr lang="ar-SA" sz="2400"/>
              <a:t> هي القيمة المدخلة. </a:t>
            </a:r>
          </a:p>
          <a:p>
            <a:pPr algn="r" rtl="1"/>
            <a:r>
              <a:rPr lang="ar-SA" sz="2400"/>
              <a:t>2- اما اذا طلبنا منه ادخل رقم فيكون الامر البرمجي كالتالي:</a:t>
            </a:r>
          </a:p>
          <a:p>
            <a:pPr algn="r" rtl="1"/>
            <a:r>
              <a:rPr lang="en-US" sz="2400"/>
              <a:t>X =int (Input(“Enter your age: ”))</a:t>
            </a:r>
          </a:p>
          <a:p>
            <a:pPr algn="r" rtl="1"/>
            <a:r>
              <a:rPr lang="ar-SA" sz="2400"/>
              <a:t>فسيعتبر النظام القيمة المدخلة كرقم صحيح وبالتالي سيكون المتغير </a:t>
            </a:r>
            <a:r>
              <a:rPr lang="en-US" sz="2400"/>
              <a:t>x</a:t>
            </a:r>
            <a:r>
              <a:rPr lang="ar-SA" sz="240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5</a:t>
            </a:r>
            <a:r>
              <a:rPr lang="ar-SA"/>
              <a:t>: استخدام بعض دوال المتغير النصي</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err="1">
                          <a:solidFill>
                            <a:srgbClr val="000000"/>
                          </a:solidFill>
                          <a:effectLst/>
                          <a:latin typeface="Arial" panose="020B0604020202020204" pitchFamily="34" charset="0"/>
                          <a:cs typeface="Arial" panose="020B0604020202020204" pitchFamily="34" charset="0"/>
                        </a:rPr>
                        <a:t>كاحرف</a:t>
                      </a:r>
                      <a:r>
                        <a:rPr lang="ar-SA" sz="1600" b="0" i="0" u="none" strike="noStrike">
                          <a:solidFill>
                            <a:srgbClr val="000000"/>
                          </a:solidFill>
                          <a:effectLst/>
                          <a:latin typeface="Arial" panose="020B0604020202020204" pitchFamily="34" charset="0"/>
                          <a:cs typeface="Arial" panose="020B0604020202020204" pitchFamily="34" charset="0"/>
                        </a:rPr>
                        <a:t> كبيرة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pPr rtl="0"/>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z.upper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z.lower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z.capitalize</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z.count</a:t>
                      </a:r>
                      <a:r>
                        <a:rPr lang="en-US" sz="1800" b="0" kern="120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("n"))</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a:t>
                      </a:r>
                      <a:r>
                        <a:rPr lang="en-US" sz="1800" b="0" kern="1200" err="1">
                          <a:solidFill>
                            <a:schemeClr val="dk1"/>
                          </a:solidFill>
                          <a:effectLst/>
                          <a:latin typeface="+mn-lt"/>
                          <a:ea typeface="+mn-ea"/>
                          <a:cs typeface="+mn-cs"/>
                        </a:rPr>
                        <a:t>eil</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endswith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("h"))</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startswith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z.isdigit</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x.isdigit</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isdigit</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6</a:t>
            </a:r>
            <a:r>
              <a:rPr lang="ar-SA"/>
              <a:t>: تنسيق النص (</a:t>
            </a:r>
            <a:r>
              <a:rPr lang="en-US"/>
              <a:t>Format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err="1">
                <a:effectLst/>
                <a:latin typeface="Consolas" panose="020B0609020204030204" pitchFamily="49" charset="0"/>
              </a:rPr>
              <a:t>fname</a:t>
            </a:r>
            <a:r>
              <a:rPr lang="en-US" b="0">
                <a:effectLst/>
                <a:latin typeface="Consolas" panose="020B0609020204030204" pitchFamily="49" charset="0"/>
              </a:rPr>
              <a:t>}, I'm {age}"</a:t>
            </a:r>
          </a:p>
          <a:p>
            <a:r>
              <a:rPr lang="en-US" b="0">
                <a:effectLst/>
                <a:latin typeface="Consolas" panose="020B0609020204030204" pitchFamily="49" charset="0"/>
              </a:rPr>
              <a:t>txt1 = "My name is {</a:t>
            </a:r>
            <a:r>
              <a:rPr lang="en-US" b="0" err="1">
                <a:effectLst/>
                <a:latin typeface="Consolas" panose="020B0609020204030204" pitchFamily="49" charset="0"/>
              </a:rPr>
              <a:t>myname</a:t>
            </a:r>
            <a:r>
              <a:rPr lang="en-US" b="0">
                <a:effectLst/>
                <a:latin typeface="Consolas" panose="020B0609020204030204" pitchFamily="49" charset="0"/>
              </a:rPr>
              <a:t>}, I'm {</a:t>
            </a:r>
            <a:r>
              <a:rPr lang="en-US" b="0" err="1">
                <a:effectLst/>
                <a:latin typeface="Consolas" panose="020B0609020204030204" pitchFamily="49" charset="0"/>
              </a:rPr>
              <a:t>myage</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{0}, I'm {1}".</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 I'm {}".</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br>
              <a:rPr lang="en-US" b="0">
                <a:effectLst/>
                <a:latin typeface="Consolas" panose="020B0609020204030204" pitchFamily="49" charset="0"/>
              </a:rPr>
            </a:br>
            <a:r>
              <a:rPr lang="en-US" b="0">
                <a:effectLst/>
                <a:latin typeface="Consolas" panose="020B0609020204030204" pitchFamily="49" charset="0"/>
              </a:rPr>
              <a:t>print (txt0,"\n", txt1,"\n",txt2,"\n",txt3)</a:t>
            </a:r>
          </a:p>
          <a:p>
            <a:br>
              <a:rPr lang="en-US" b="0">
                <a:effectLst/>
                <a:latin typeface="Consolas" panose="020B0609020204030204" pitchFamily="49" charset="0"/>
              </a:rPr>
            </a:br>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fname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a:solidFill>
                  <a:srgbClr val="00B050"/>
                </a:solidFill>
                <a:latin typeface="Consolas" panose="020B0609020204030204" pitchFamily="49" charset="0"/>
              </a:rPr>
              <a:t>ag</a:t>
            </a:r>
            <a:r>
              <a:rPr lang="en-US" b="0">
                <a:solidFill>
                  <a:srgbClr val="00B050"/>
                </a:solidFill>
                <a:effectLst/>
                <a:latin typeface="Consolas" panose="020B0609020204030204" pitchFamily="49" charset="0"/>
              </a:rPr>
              <a:t>e}</a:t>
            </a:r>
            <a:r>
              <a:rPr lang="en-US" b="0">
                <a:solidFill>
                  <a:srgbClr val="00B0F0"/>
                </a:solidFill>
                <a:effectLst/>
                <a:latin typeface="Consolas" panose="020B0609020204030204" pitchFamily="49" charset="0"/>
              </a:rPr>
              <a:t>\n</a:t>
            </a:r>
            <a:r>
              <a:rPr lang="en-US" b="0">
                <a:effectLst/>
                <a:latin typeface="Consolas" panose="020B0609020204030204" pitchFamily="49" charset="0"/>
              </a:rPr>
              <a:t>"</a:t>
            </a:r>
          </a:p>
          <a:p>
            <a:r>
              <a:rPr lang="en-US" b="0">
                <a:effectLst/>
                <a:latin typeface="Consolas" panose="020B0609020204030204" pitchFamily="49" charset="0"/>
              </a:rPr>
              <a:t>txt1 = "My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myage</a:t>
            </a:r>
            <a:r>
              <a:rPr lang="en-US" b="0">
                <a:solidFill>
                  <a:srgbClr val="00B050"/>
                </a:solidFill>
                <a:effectLst/>
                <a:latin typeface="Consolas" panose="020B0609020204030204" pitchFamily="49" charset="0"/>
              </a:rPr>
              <a:t>}</a:t>
            </a:r>
            <a:r>
              <a:rPr lang="en-US" b="0">
                <a:solidFill>
                  <a:srgbClr val="00B0F0"/>
                </a:solidFill>
                <a:effectLst/>
                <a:latin typeface="Consolas" panose="020B0609020204030204" pitchFamily="49" charset="0"/>
              </a:rPr>
              <a:t>\</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a:t>
            </a:r>
            <a:r>
              <a:rPr lang="en-US" b="0">
                <a:solidFill>
                  <a:srgbClr val="00B050"/>
                </a:solidFill>
                <a:effectLst/>
                <a:latin typeface="Consolas" panose="020B0609020204030204" pitchFamily="49" charset="0"/>
              </a:rPr>
              <a:t>0</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1</a:t>
            </a:r>
            <a:r>
              <a:rPr lang="en-US" b="0">
                <a:effectLst/>
                <a:latin typeface="Consolas" panose="020B0609020204030204" pitchFamily="49" charset="0"/>
              </a:rPr>
              <a:t>}</a:t>
            </a:r>
            <a:r>
              <a:rPr lang="en-US" b="0">
                <a:solidFill>
                  <a:srgbClr val="00B0F0"/>
                </a:solidFill>
                <a:effectLst/>
                <a:latin typeface="Consolas" panose="020B0609020204030204" pitchFamily="49" charset="0"/>
              </a:rPr>
              <a:t> \</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00B0F0"/>
                </a:solidFill>
                <a:effectLst/>
                <a:latin typeface="Consolas" panose="020B0609020204030204" pitchFamily="49" charset="0"/>
              </a:rPr>
              <a:t> \n</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br>
              <a:rPr lang="en-US" b="0">
                <a:effectLst/>
                <a:latin typeface="Consolas" panose="020B0609020204030204" pitchFamily="49" charset="0"/>
              </a:rPr>
            </a:br>
            <a:r>
              <a:rPr lang="en-US" b="0">
                <a:effectLst/>
                <a:latin typeface="Consolas" panose="020B0609020204030204" pitchFamily="49" charset="0"/>
              </a:rPr>
              <a:t>print (txt0, txt1,txt2,txt3)</a:t>
            </a:r>
          </a:p>
          <a:p>
            <a:endParaRPr lang="en-US"/>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7: الأرقام الصحيحة (</a:t>
            </a:r>
            <a:r>
              <a:rPr lang="en-US"/>
              <a:t>int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35656222554887711</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3255522</a:t>
            </a:r>
            <a:br>
              <a:rPr lang="fr-FR"/>
            </a:b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3154</Words>
  <Application>Microsoft Office PowerPoint</Application>
  <PresentationFormat>Widescreen</PresentationFormat>
  <Paragraphs>427</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lpstr>معلومة  16 واجهة المسخدم (GUI tkinter)</vt:lpstr>
      <vt:lpstr>معلومة  16 مثال واجهة المسخدم (GUI tkinter)</vt:lpstr>
      <vt:lpstr>معلومة  17 الدوال بدون معاملات (Functions Without Parameters)</vt:lpstr>
      <vt:lpstr>معلومة 18 عوامل الدوال بمعاملات (Functions Parameters)</vt:lpstr>
      <vt:lpstr>معلومة 18 عوامل الدوال (Functions Parameters)</vt:lpstr>
      <vt:lpstr>معلومة 18 عوامل الدوال (Functions Parameters)</vt:lpstr>
      <vt:lpstr>معلومة 19 انشاء الكلاس (Create Class)</vt:lpstr>
      <vt:lpstr>معلومة 20 التوريث في الكلاسات  (Classes Inheritance)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5</cp:revision>
  <dcterms:created xsi:type="dcterms:W3CDTF">2023-07-04T19:18:17Z</dcterms:created>
  <dcterms:modified xsi:type="dcterms:W3CDTF">2023-09-21T16:42:10Z</dcterms:modified>
</cp:coreProperties>
</file>