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94293" autoAdjust="0"/>
  </p:normalViewPr>
  <p:slideViewPr>
    <p:cSldViewPr snapToGrid="0">
      <p:cViewPr varScale="1">
        <p:scale>
          <a:sx n="65" d="100"/>
          <a:sy n="65" d="100"/>
        </p:scale>
        <p:origin x="684" y="40"/>
      </p:cViewPr>
      <p:guideLst/>
    </p:cSldViewPr>
  </p:slideViewPr>
  <p:notesTextViewPr>
    <p:cViewPr>
      <p:scale>
        <a:sx n="1" d="1"/>
        <a:sy n="1" d="1"/>
      </p:scale>
      <p:origin x="0" y="0"/>
    </p:cViewPr>
  </p:notesTextViewPr>
  <p:sorterViewPr>
    <p:cViewPr>
      <p:scale>
        <a:sx n="100" d="100"/>
        <a:sy n="100" d="100"/>
      </p:scale>
      <p:origin x="0" y="-8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26</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datetime.datetime.now()</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datetime.datetime(2020, 5, 17)</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r>
              <a:rPr lang="ar-SA" b="1" i="0">
                <a:solidFill>
                  <a:srgbClr val="000000"/>
                </a:solidFill>
                <a:effectLst/>
                <a:latin typeface="Consolas" panose="020B0609020204030204" pitchFamily="49" charset="0"/>
              </a:rPr>
              <a:t/>
            </a: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r>
                        <a:rPr lang="en-US" b="1"/>
                        <a:t/>
                      </a:r>
                      <a:br>
                        <a:rPr lang="en-US" b="1"/>
                      </a:br>
                      <a:r>
                        <a:rPr lang="en-US" b="0"/>
                        <a:t>(“ali”,”hamza”,15)</a:t>
                      </a:r>
                      <a:endParaRPr lang="en-US" b="1"/>
                    </a:p>
                  </a:txBody>
                  <a:tcPr/>
                </a:tc>
                <a:tc>
                  <a:txBody>
                    <a:bodyPr/>
                    <a:lstStyle/>
                    <a:p>
                      <a:r>
                        <a:rPr lang="ar-SA" b="1"/>
                        <a:t>اقواس متعرجة</a:t>
                      </a:r>
                      <a:r>
                        <a:rPr lang="en-US" b="1"/>
                        <a:t/>
                      </a:r>
                      <a:br>
                        <a:rPr lang="en-US" b="1"/>
                      </a:br>
                      <a:r>
                        <a:rPr lang="en-US" b="0"/>
                        <a:t>{“ali”,”salem”,15}</a:t>
                      </a:r>
                    </a:p>
                  </a:txBody>
                  <a:tcPr/>
                </a:tc>
                <a:tc>
                  <a:txBody>
                    <a:bodyPr/>
                    <a:lstStyle/>
                    <a:p>
                      <a:r>
                        <a:rPr lang="ar-SA" b="1"/>
                        <a:t>اقواس متعرجة</a:t>
                      </a:r>
                      <a:r>
                        <a:rPr lang="en-US" b="1"/>
                        <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smtClean="0">
                <a:latin typeface="Arial" panose="020B0604020202020204" pitchFamily="34" charset="0"/>
                <a:cs typeface="Arial" panose="020B0604020202020204" pitchFamily="34" charset="0"/>
              </a:rPr>
              <a:t>يمكن ان تكتب الدكشنري على شكلين في عدة اسطر و</a:t>
            </a:r>
            <a:endParaRPr lang="ar-SA" sz="2000" b="1">
              <a:latin typeface="Arial" panose="020B0604020202020204" pitchFamily="34" charset="0"/>
              <a:cs typeface="Arial" panose="020B0604020202020204" pitchFamily="34" charset="0"/>
            </a:endParaRPr>
          </a:p>
          <a:p>
            <a:pPr algn="r"/>
            <a:r>
              <a:rPr lang="ar-SA" sz="2000" b="1" smtClean="0">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smtClean="0">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smtClean="0"/>
                        <a:t>وظيفتها</a:t>
                      </a:r>
                      <a:endParaRPr lang="en-US"/>
                    </a:p>
                  </a:txBody>
                  <a:tcPr/>
                </a:tc>
                <a:tc>
                  <a:txBody>
                    <a:bodyPr/>
                    <a:lstStyle/>
                    <a:p>
                      <a:pPr algn="ctr"/>
                      <a:r>
                        <a:rPr lang="ar-SA" smtClean="0"/>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smtClean="0"/>
                        <a:t>تقوم تحذف المفتاح (القيمة الاولى) والقيمة (القيمة الثانية)</a:t>
                      </a:r>
                    </a:p>
                  </a:txBody>
                  <a:tcPr/>
                </a:tc>
                <a:tc>
                  <a:txBody>
                    <a:bodyPr/>
                    <a:lstStyle/>
                    <a:p>
                      <a:r>
                        <a:rPr lang="en-US" smtClean="0"/>
                        <a:t>pop</a:t>
                      </a:r>
                      <a:endParaRPr lang="en-US"/>
                    </a:p>
                  </a:txBody>
                  <a:tcPr/>
                </a:tc>
                <a:extLst>
                  <a:ext uri="{0D108BD9-81ED-4DB2-BD59-A6C34878D82A}">
                    <a16:rowId xmlns:a16="http://schemas.microsoft.com/office/drawing/2014/main" val="1295345754"/>
                  </a:ext>
                </a:extLst>
              </a:tr>
              <a:tr h="370840">
                <a:tc>
                  <a:txBody>
                    <a:bodyPr/>
                    <a:lstStyle/>
                    <a:p>
                      <a:pPr algn="r"/>
                      <a:r>
                        <a:rPr lang="ar-SA" smtClean="0"/>
                        <a:t>تقوم بوضع قيمة افتراضية بحيث انها لا تطبق إلا</a:t>
                      </a:r>
                      <a:r>
                        <a:rPr lang="ar-SA" baseline="0" smtClean="0"/>
                        <a:t> اذا لم يكن هناك مفتاح بهذا الاسم</a:t>
                      </a:r>
                      <a:endParaRPr lang="en-US"/>
                    </a:p>
                  </a:txBody>
                  <a:tcPr/>
                </a:tc>
                <a:tc>
                  <a:txBody>
                    <a:bodyPr/>
                    <a:lstStyle/>
                    <a:p>
                      <a:r>
                        <a:rPr lang="en-US" err="1" smtClean="0"/>
                        <a:t>setdefault</a:t>
                      </a:r>
                      <a:endParaRPr lang="en-US"/>
                    </a:p>
                  </a:txBody>
                  <a:tcPr/>
                </a:tc>
                <a:extLst>
                  <a:ext uri="{0D108BD9-81ED-4DB2-BD59-A6C34878D82A}">
                    <a16:rowId xmlns:a16="http://schemas.microsoft.com/office/drawing/2014/main" val="434547827"/>
                  </a:ext>
                </a:extLst>
              </a:tr>
              <a:tr h="370840">
                <a:tc>
                  <a:txBody>
                    <a:bodyPr/>
                    <a:lstStyle/>
                    <a:p>
                      <a:pPr algn="r"/>
                      <a:r>
                        <a:rPr lang="ar-SA" smtClean="0"/>
                        <a:t>تحصل على القيمة للمفتاح الذي ادخل واذا لم يكن موجودا فتحصل</a:t>
                      </a:r>
                      <a:r>
                        <a:rPr lang="ar-SA" baseline="0" smtClean="0"/>
                        <a:t> على القيمة الثانية التي هي نون في هذا المثال</a:t>
                      </a:r>
                      <a:endParaRPr lang="en-US"/>
                    </a:p>
                  </a:txBody>
                  <a:tcPr/>
                </a:tc>
                <a:tc>
                  <a:txBody>
                    <a:bodyPr/>
                    <a:lstStyle/>
                    <a:p>
                      <a:r>
                        <a:rPr lang="en-US" smtClean="0"/>
                        <a:t>get</a:t>
                      </a:r>
                      <a:endParaRPr lang="en-US"/>
                    </a:p>
                  </a:txBody>
                  <a:tcPr/>
                </a:tc>
                <a:extLst>
                  <a:ext uri="{0D108BD9-81ED-4DB2-BD59-A6C34878D82A}">
                    <a16:rowId xmlns:a16="http://schemas.microsoft.com/office/drawing/2014/main" val="1780091639"/>
                  </a:ext>
                </a:extLst>
              </a:tr>
              <a:tr h="370840">
                <a:tc>
                  <a:txBody>
                    <a:bodyPr/>
                    <a:lstStyle/>
                    <a:p>
                      <a:pPr algn="r"/>
                      <a:r>
                        <a:rPr lang="ar-SA" smtClean="0"/>
                        <a:t>اضافة دكشنري على الدكشنري الاساسية</a:t>
                      </a:r>
                      <a:endParaRPr lang="en-US"/>
                    </a:p>
                  </a:txBody>
                  <a:tcPr/>
                </a:tc>
                <a:tc>
                  <a:txBody>
                    <a:bodyPr/>
                    <a:lstStyle/>
                    <a:p>
                      <a:r>
                        <a:rPr lang="en-US" smtClean="0"/>
                        <a:t>Update</a:t>
                      </a:r>
                      <a:endParaRPr lang="en-US"/>
                    </a:p>
                  </a:txBody>
                  <a:tcPr/>
                </a:tc>
                <a:extLst>
                  <a:ext uri="{0D108BD9-81ED-4DB2-BD59-A6C34878D82A}">
                    <a16:rowId xmlns:a16="http://schemas.microsoft.com/office/drawing/2014/main" val="3468855217"/>
                  </a:ext>
                </a:extLst>
              </a:tr>
              <a:tr h="370840">
                <a:tc>
                  <a:txBody>
                    <a:bodyPr/>
                    <a:lstStyle/>
                    <a:p>
                      <a:pPr algn="r"/>
                      <a:r>
                        <a:rPr lang="ar-SA" smtClean="0"/>
                        <a:t>ترجع</a:t>
                      </a:r>
                      <a:r>
                        <a:rPr lang="ar-SA" baseline="0" smtClean="0"/>
                        <a:t> بمصفوفة من مفاتيح الدكشنري</a:t>
                      </a:r>
                      <a:endParaRPr lang="en-US"/>
                    </a:p>
                  </a:txBody>
                  <a:tcPr/>
                </a:tc>
                <a:tc>
                  <a:txBody>
                    <a:bodyPr/>
                    <a:lstStyle/>
                    <a:p>
                      <a:r>
                        <a:rPr lang="en-US" smtClean="0"/>
                        <a:t>keys</a:t>
                      </a:r>
                      <a:endParaRPr lang="en-US"/>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قيم الدكشنري</a:t>
                      </a:r>
                      <a:endParaRPr lang="en-US" smtClean="0"/>
                    </a:p>
                  </a:txBody>
                  <a:tcPr/>
                </a:tc>
                <a:tc>
                  <a:txBody>
                    <a:bodyPr/>
                    <a:lstStyle/>
                    <a:p>
                      <a:r>
                        <a:rPr lang="en-US" smtClean="0"/>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مفاتيح و القيم داخل توبل الدكشنري</a:t>
                      </a:r>
                      <a:endParaRPr lang="en-US" smtClean="0"/>
                    </a:p>
                  </a:txBody>
                  <a:tcPr/>
                </a:tc>
                <a:tc>
                  <a:txBody>
                    <a:bodyPr/>
                    <a:lstStyle/>
                    <a:p>
                      <a:r>
                        <a:rPr lang="en-US" err="1" smtClean="0"/>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واجهة المسخدم </a:t>
            </a:r>
            <a:r>
              <a:rPr lang="en-US" smtClean="0"/>
              <a:t>(GUI </a:t>
            </a:r>
            <a:r>
              <a:rPr lang="en-US" err="1" smtClean="0"/>
              <a:t>tkinter</a:t>
            </a:r>
            <a:r>
              <a:rPr lang="en-US" smtClean="0"/>
              <a:t>)</a:t>
            </a:r>
            <a:endParaRPr lang="en-US"/>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smtClean="0"/>
              <a:t>(Graphical User Interface</a:t>
            </a:r>
            <a:r>
              <a:rPr lang="en-US" b="1" smtClean="0"/>
              <a:t>)</a:t>
            </a:r>
            <a:r>
              <a:rPr lang="ar-SA" b="1" smtClean="0"/>
              <a:t> اختصار ل</a:t>
            </a:r>
            <a:r>
              <a:rPr lang="en-US" b="1" smtClean="0"/>
              <a:t>GUI</a:t>
            </a:r>
            <a:r>
              <a:rPr lang="ar-SA" b="1"/>
              <a:t> واجهة</a:t>
            </a:r>
            <a:r>
              <a:rPr lang="ar-SA" b="1" smtClean="0"/>
              <a:t> المستخدم هي عبارة عن تطبيق بعناصر مرئية يمكن للمتسخدم التفاعل</a:t>
            </a:r>
          </a:p>
          <a:p>
            <a:pPr algn="r"/>
            <a:endParaRPr lang="ar-SA" b="1"/>
          </a:p>
          <a:p>
            <a:pPr algn="r"/>
            <a:r>
              <a:rPr lang="en-US" b="1" err="1" smtClean="0"/>
              <a:t>Tkinter</a:t>
            </a:r>
            <a:r>
              <a:rPr lang="en-US" b="1" smtClean="0"/>
              <a:t> </a:t>
            </a:r>
            <a:r>
              <a:rPr lang="ar-SA" b="1" smtClean="0"/>
              <a:t>1- استدعينا مكتبة</a:t>
            </a:r>
          </a:p>
          <a:p>
            <a:pPr algn="r"/>
            <a:r>
              <a:rPr lang="ar-SA"/>
              <a:t> وهي مكتبه متخصصة فقط في واجهة </a:t>
            </a:r>
            <a:r>
              <a:rPr lang="ar-SA" smtClean="0"/>
              <a:t>المستخدم</a:t>
            </a:r>
          </a:p>
          <a:p>
            <a:pPr algn="r"/>
            <a:r>
              <a:rPr lang="ar-SA" smtClean="0"/>
              <a:t>وعلامة النجمة تعني كل ما في المكتبة</a:t>
            </a:r>
            <a:endParaRPr lang="ar-SA"/>
          </a:p>
          <a:p>
            <a:pPr algn="r"/>
            <a:endParaRPr lang="en-US" b="1" smtClean="0"/>
          </a:p>
          <a:p>
            <a:pPr algn="r"/>
            <a:r>
              <a:rPr lang="ar-SA" b="1" smtClean="0"/>
              <a:t>2- انشاء النافذة والتحكم في خصائص</a:t>
            </a:r>
          </a:p>
          <a:p>
            <a:pPr algn="r"/>
            <a:r>
              <a:rPr lang="en-US" smtClean="0"/>
              <a:t>window</a:t>
            </a:r>
            <a:r>
              <a:rPr lang="ar-SA" smtClean="0"/>
              <a:t> في متغير </a:t>
            </a:r>
            <a:r>
              <a:rPr lang="en-US" err="1" smtClean="0"/>
              <a:t>Tk</a:t>
            </a:r>
            <a:r>
              <a:rPr lang="ar-SA" smtClean="0"/>
              <a:t>تم وضع نوع </a:t>
            </a:r>
            <a:endParaRPr lang="en-US" smtClean="0"/>
          </a:p>
          <a:p>
            <a:pPr algn="r"/>
            <a:r>
              <a:rPr lang="ar-SA" smtClean="0"/>
              <a:t> عبارة عن نافذة البرنامج</a:t>
            </a:r>
            <a:r>
              <a:rPr lang="en-US" err="1" smtClean="0"/>
              <a:t>Tk</a:t>
            </a:r>
            <a:r>
              <a:rPr lang="ar-SA" smtClean="0"/>
              <a:t>و </a:t>
            </a:r>
          </a:p>
          <a:p>
            <a:pPr algn="r"/>
            <a:r>
              <a:rPr lang="ar-SA" b="1" smtClean="0"/>
              <a:t> </a:t>
            </a:r>
            <a:r>
              <a:rPr lang="ar-SA" smtClean="0"/>
              <a:t>نضع بين الاقوس</a:t>
            </a:r>
            <a:r>
              <a:rPr lang="en-US" b="1" err="1" smtClean="0">
                <a:solidFill>
                  <a:srgbClr val="0070C0"/>
                </a:solidFill>
              </a:rPr>
              <a:t>Window.title</a:t>
            </a:r>
            <a:r>
              <a:rPr lang="en-US" b="1" smtClean="0">
                <a:solidFill>
                  <a:srgbClr val="0070C0"/>
                </a:solidFill>
              </a:rPr>
              <a:t>()</a:t>
            </a:r>
            <a:endParaRPr lang="ar-SA" b="1" smtClean="0">
              <a:solidFill>
                <a:srgbClr val="0070C0"/>
              </a:solidFill>
            </a:endParaRPr>
          </a:p>
          <a:p>
            <a:pPr algn="r"/>
            <a:r>
              <a:rPr lang="ar-SA" smtClean="0"/>
              <a:t>عنوان النافذة </a:t>
            </a:r>
            <a:r>
              <a:rPr lang="ar-SA"/>
              <a:t>البرنامج</a:t>
            </a:r>
            <a:r>
              <a:rPr lang="ar-SA" smtClean="0"/>
              <a:t> كنص</a:t>
            </a:r>
          </a:p>
          <a:p>
            <a:pPr algn="r"/>
            <a:r>
              <a:rPr lang="ar-SA" smtClean="0"/>
              <a:t> نضع في</a:t>
            </a:r>
            <a:r>
              <a:rPr lang="en-US" b="1" err="1" smtClean="0">
                <a:solidFill>
                  <a:srgbClr val="0070C0"/>
                </a:solidFill>
              </a:rPr>
              <a:t>Window.geometry</a:t>
            </a:r>
            <a:r>
              <a:rPr lang="en-US" b="1" smtClean="0">
                <a:solidFill>
                  <a:srgbClr val="0070C0"/>
                </a:solidFill>
              </a:rPr>
              <a:t>()</a:t>
            </a:r>
            <a:endParaRPr lang="ar-SA" b="1" smtClean="0">
              <a:solidFill>
                <a:srgbClr val="0070C0"/>
              </a:solidFill>
            </a:endParaRPr>
          </a:p>
          <a:p>
            <a:pPr algn="r"/>
            <a:r>
              <a:rPr lang="ar-SA" smtClean="0"/>
              <a:t>داخل الاقواس حجم ومكان النافذة</a:t>
            </a:r>
          </a:p>
          <a:p>
            <a:pPr algn="r"/>
            <a:r>
              <a:rPr lang="ar-SA" smtClean="0"/>
              <a:t>اولا يجب ان يكون نص واول رقمبن</a:t>
            </a:r>
          </a:p>
          <a:p>
            <a:pPr algn="r"/>
            <a:r>
              <a:rPr lang="ar-SA" smtClean="0"/>
              <a:t>يكونوا العرض والطول وبعدها + مكان</a:t>
            </a:r>
          </a:p>
          <a:p>
            <a:pPr algn="r"/>
            <a:r>
              <a:rPr lang="ar-SA" smtClean="0"/>
              <a:t>من اليسار كم خانة بوحدة البكسل + </a:t>
            </a:r>
          </a:p>
          <a:p>
            <a:pPr algn="r"/>
            <a:r>
              <a:rPr lang="ar-SA" smtClean="0"/>
              <a:t>مكان من الاعلى</a:t>
            </a:r>
            <a:endParaRPr lang="ar-SA" b="1" smtClean="0"/>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smtClean="0"/>
              <a:t>3- انشاء صندوق للمدخلات</a:t>
            </a:r>
          </a:p>
          <a:p>
            <a:pPr algn="r"/>
            <a:r>
              <a:rPr lang="en-US" smtClean="0"/>
              <a:t>tkinter</a:t>
            </a:r>
            <a:r>
              <a:rPr lang="ar-SA" smtClean="0"/>
              <a:t> نستعمل في ال</a:t>
            </a:r>
            <a:r>
              <a:rPr lang="en-US" smtClean="0"/>
              <a:t>input</a:t>
            </a:r>
            <a:r>
              <a:rPr lang="ar-SA" smtClean="0"/>
              <a:t>بدلا من ال</a:t>
            </a:r>
            <a:endParaRPr lang="en-US" smtClean="0"/>
          </a:p>
          <a:p>
            <a:pPr algn="r"/>
            <a:r>
              <a:rPr lang="ar-SA" smtClean="0"/>
              <a:t> للحصول على معلومات من المستخدم</a:t>
            </a:r>
            <a:r>
              <a:rPr lang="en-US" smtClean="0"/>
              <a:t>Entry</a:t>
            </a:r>
            <a:endParaRPr lang="ar-SA" smtClean="0"/>
          </a:p>
          <a:p>
            <a:pPr algn="r"/>
            <a:r>
              <a:rPr lang="ar-SA" smtClean="0"/>
              <a:t>وفي الاقواس اولا ندخل النافذة ثم يمكننا ادخل</a:t>
            </a:r>
          </a:p>
          <a:p>
            <a:pPr algn="r"/>
            <a:r>
              <a:rPr lang="ar-SA" smtClean="0"/>
              <a:t>بقية الخواص مثل العرض ونوع الخط وحجمه</a:t>
            </a:r>
          </a:p>
          <a:p>
            <a:pPr algn="r"/>
            <a:r>
              <a:rPr lang="en-US" b="1"/>
              <a:t>Entry.pack</a:t>
            </a:r>
            <a:r>
              <a:rPr lang="en-US" b="1" smtClean="0"/>
              <a:t>()</a:t>
            </a:r>
            <a:endParaRPr lang="ar-SA" b="1" smtClean="0"/>
          </a:p>
          <a:p>
            <a:pPr algn="r"/>
            <a:r>
              <a:rPr lang="ar-SA" b="1" smtClean="0"/>
              <a:t> </a:t>
            </a:r>
            <a:r>
              <a:rPr lang="ar-SA" smtClean="0"/>
              <a:t>تقوم باظهار الصندوق في اعلى منتصف النافذة</a:t>
            </a:r>
          </a:p>
          <a:p>
            <a:pPr algn="r"/>
            <a:endParaRPr lang="en-US" b="1" smtClean="0"/>
          </a:p>
          <a:p>
            <a:pPr algn="r"/>
            <a:r>
              <a:rPr lang="ar-SA" b="1" smtClean="0"/>
              <a:t>4- تشغيل البرنامج</a:t>
            </a:r>
          </a:p>
          <a:p>
            <a:pPr algn="r"/>
            <a:r>
              <a:rPr lang="en-US" smtClean="0"/>
              <a:t>Window.mainloop()</a:t>
            </a:r>
          </a:p>
          <a:p>
            <a:pPr algn="r"/>
            <a:r>
              <a:rPr lang="ar-SA" smtClean="0"/>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مثال واجهة المسخدم </a:t>
            </a:r>
            <a:r>
              <a:rPr lang="en-US" smtClean="0"/>
              <a:t>(GUI </a:t>
            </a:r>
            <a:r>
              <a:rPr lang="en-US" err="1" smtClean="0"/>
              <a:t>tkinter</a:t>
            </a:r>
            <a:r>
              <a:rPr lang="en-US" smtClean="0"/>
              <a:t>)</a:t>
            </a:r>
            <a:endParaRPr lang="en-US"/>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a:t>
            </a:r>
            <a:r>
              <a:rPr lang="en-US" smtClean="0">
                <a:cs typeface="+mn-cs"/>
              </a:rPr>
              <a:t>17</a:t>
            </a:r>
            <a:r>
              <a:rPr lang="ar-SA" smtClean="0">
                <a:cs typeface="+mn-cs"/>
              </a:rPr>
              <a:t> الدوال </a:t>
            </a:r>
            <a:r>
              <a:rPr lang="ar-SA" smtClean="0">
                <a:cs typeface="+mn-cs"/>
              </a:rPr>
              <a:t>بدون معاملات </a:t>
            </a:r>
            <a:r>
              <a:rPr lang="en-US" sz="3100" smtClean="0">
                <a:cs typeface="+mn-cs"/>
              </a:rPr>
              <a:t>(Functions Without Parameters)</a:t>
            </a:r>
            <a:endParaRPr lang="en-US">
              <a:cs typeface="+mn-cs"/>
            </a:endParaRP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006135"/>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smtClean="0"/>
              <a:t>الدوال هي عبارة عن مجموعة اوامر يقوم النظام</a:t>
            </a:r>
          </a:p>
          <a:p>
            <a:pPr algn="r" rtl="1"/>
            <a:r>
              <a:rPr lang="ar-SA" sz="2800" smtClean="0"/>
              <a:t>بتنفيذها في كل مرة يتم فيها استدعاء الدالة.</a:t>
            </a:r>
          </a:p>
          <a:p>
            <a:pPr algn="r" rtl="1"/>
            <a:r>
              <a:rPr lang="ar-SA" sz="2800" smtClean="0"/>
              <a:t>وتكون </a:t>
            </a:r>
            <a:r>
              <a:rPr lang="ar-SA" sz="2800" smtClean="0"/>
              <a:t>طريقة الكتابة </a:t>
            </a:r>
            <a:r>
              <a:rPr lang="ar-SA" sz="2800" smtClean="0"/>
              <a:t>بكتابة </a:t>
            </a:r>
            <a:r>
              <a:rPr lang="en-US" sz="2800" b="1">
                <a:solidFill>
                  <a:srgbClr val="0070C0"/>
                </a:solidFill>
              </a:rPr>
              <a:t>def</a:t>
            </a:r>
            <a:r>
              <a:rPr lang="ar-SA" sz="2800" smtClean="0"/>
              <a:t> يليها </a:t>
            </a:r>
            <a:r>
              <a:rPr lang="ar-SA" sz="2800" smtClean="0">
                <a:solidFill>
                  <a:schemeClr val="accent4">
                    <a:lumMod val="75000"/>
                  </a:schemeClr>
                </a:solidFill>
              </a:rPr>
              <a:t>اسم الدالة متبوعا بـ </a:t>
            </a:r>
            <a:r>
              <a:rPr lang="en-US" sz="2800" smtClean="0">
                <a:solidFill>
                  <a:schemeClr val="accent4">
                    <a:lumMod val="75000"/>
                  </a:schemeClr>
                </a:solidFill>
              </a:rPr>
              <a:t>():</a:t>
            </a:r>
            <a:endParaRPr lang="ar-SA" sz="2800" smtClean="0">
              <a:solidFill>
                <a:schemeClr val="accent4">
                  <a:lumMod val="75000"/>
                </a:schemeClr>
              </a:solidFill>
            </a:endParaRPr>
          </a:p>
          <a:p>
            <a:pPr algn="r" rtl="1"/>
            <a:r>
              <a:rPr lang="ar-SA" sz="2800" smtClean="0"/>
              <a:t>مثال</a:t>
            </a:r>
            <a:r>
              <a:rPr lang="ar-SA" sz="2800" smtClean="0">
                <a:solidFill>
                  <a:schemeClr val="accent4">
                    <a:lumMod val="75000"/>
                  </a:schemeClr>
                </a:solidFill>
              </a:rPr>
              <a:t> </a:t>
            </a:r>
            <a:r>
              <a:rPr lang="en-US" sz="2800" smtClean="0">
                <a:solidFill>
                  <a:schemeClr val="accent4">
                    <a:lumMod val="75000"/>
                  </a:schemeClr>
                </a:solidFill>
              </a:rPr>
              <a:t>def print_names():</a:t>
            </a:r>
          </a:p>
          <a:p>
            <a:pPr algn="r" rtl="1"/>
            <a:endParaRPr lang="en-US" sz="2800" smtClean="0">
              <a:solidFill>
                <a:schemeClr val="accent4">
                  <a:lumMod val="75000"/>
                </a:schemeClr>
              </a:solidFill>
            </a:endParaRPr>
          </a:p>
          <a:p>
            <a:pPr algn="r" rtl="1"/>
            <a:r>
              <a:rPr lang="ar-SA" sz="2800" smtClean="0"/>
              <a:t>ثم نبدأ سطر جديد ويجب </a:t>
            </a:r>
            <a:r>
              <a:rPr lang="ar-SA" sz="2800" smtClean="0"/>
              <a:t>ترك مسافة قبل كل سطر في الدالة ليعلم النظام ان هذا الامر داخل في الدالة.</a:t>
            </a:r>
          </a:p>
          <a:p>
            <a:pPr algn="r" rtl="1"/>
            <a:endParaRPr lang="ar-SA" sz="2800" smtClean="0"/>
          </a:p>
          <a:p>
            <a:pPr algn="r" rtl="1"/>
            <a:r>
              <a:rPr lang="ar-SA" sz="2800" smtClean="0"/>
              <a:t>وعند </a:t>
            </a:r>
            <a:r>
              <a:rPr lang="ar-SA" sz="2800" smtClean="0"/>
              <a:t>الحاجة لاستدعاء </a:t>
            </a:r>
            <a:r>
              <a:rPr lang="ar-SA" sz="2800" smtClean="0"/>
              <a:t>الدالة نكتب </a:t>
            </a:r>
            <a:r>
              <a:rPr lang="ar-SA" sz="2800" b="1" smtClean="0">
                <a:solidFill>
                  <a:schemeClr val="accent4">
                    <a:lumMod val="75000"/>
                  </a:schemeClr>
                </a:solidFill>
              </a:rPr>
              <a:t>اسم الدالة() </a:t>
            </a:r>
            <a:endParaRPr lang="ar-SA" sz="2800" b="1" smtClean="0">
              <a:solidFill>
                <a:schemeClr val="accent4">
                  <a:lumMod val="75000"/>
                </a:schemeClr>
              </a:solidFill>
            </a:endParaRPr>
          </a:p>
          <a:p>
            <a:pPr algn="r" rtl="1"/>
            <a:r>
              <a:rPr lang="ar-SA" sz="2800" smtClean="0"/>
              <a:t>ويمكن </a:t>
            </a:r>
            <a:r>
              <a:rPr lang="ar-SA" sz="2800" smtClean="0"/>
              <a:t>استدعاء الدالة اكثر من مرة.</a:t>
            </a:r>
            <a:endParaRPr lang="ar-SA" sz="3200" smtClean="0"/>
          </a:p>
        </p:txBody>
      </p:sp>
      <p:cxnSp>
        <p:nvCxnSpPr>
          <p:cNvPr id="4" name="Elbow Connector 3"/>
          <p:cNvCxnSpPr>
            <a:stCxn id="5" idx="2"/>
            <a:endCxn id="6" idx="1"/>
          </p:cNvCxnSpPr>
          <p:nvPr/>
        </p:nvCxnSpPr>
        <p:spPr>
          <a:xfrm rot="16200000" flipH="1">
            <a:off x="1491864" y="4451199"/>
            <a:ext cx="1346844"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55181" y="202019"/>
            <a:ext cx="11536326" cy="851719"/>
          </a:xfrm>
        </p:spPr>
        <p:txBody>
          <a:bodyPr>
            <a:normAutofit/>
          </a:bodyPr>
          <a:lstStyle/>
          <a:p>
            <a:pPr algn="r" rtl="1"/>
            <a:r>
              <a:rPr lang="ar-SA" sz="4000" smtClean="0">
                <a:cs typeface="+mn-cs"/>
              </a:rPr>
              <a:t>معلومة 18 عوامل </a:t>
            </a:r>
            <a:r>
              <a:rPr lang="ar-SA" sz="4000" smtClean="0">
                <a:cs typeface="+mn-cs"/>
              </a:rPr>
              <a:t>الدوال بمعاملات </a:t>
            </a:r>
            <a:r>
              <a:rPr lang="en-US" sz="4000" smtClean="0">
                <a:cs typeface="+mn-cs"/>
              </a:rPr>
              <a:t>(</a:t>
            </a:r>
            <a:r>
              <a:rPr lang="en-US" sz="4000" smtClean="0">
                <a:cs typeface="+mn-cs"/>
              </a:rPr>
              <a:t>Functions Parameters)</a:t>
            </a:r>
            <a:endParaRPr lang="en-US" sz="4000">
              <a:cs typeface="+mn-cs"/>
            </a:endParaRPr>
          </a:p>
        </p:txBody>
      </p:sp>
      <p:sp>
        <p:nvSpPr>
          <p:cNvPr id="7" name="TextBox 6"/>
          <p:cNvSpPr txBox="1"/>
          <p:nvPr/>
        </p:nvSpPr>
        <p:spPr>
          <a:xfrm>
            <a:off x="4483510" y="1275907"/>
            <a:ext cx="7307997" cy="3816429"/>
          </a:xfrm>
          <a:prstGeom prst="rect">
            <a:avLst/>
          </a:prstGeom>
          <a:noFill/>
        </p:spPr>
        <p:txBody>
          <a:bodyPr wrap="square" rtlCol="0">
            <a:spAutoFit/>
          </a:bodyPr>
          <a:lstStyle/>
          <a:p>
            <a:pPr algn="r" rtl="1"/>
            <a:r>
              <a:rPr lang="ar-SA" sz="2800" smtClean="0">
                <a:solidFill>
                  <a:schemeClr val="accent1">
                    <a:lumMod val="75000"/>
                  </a:schemeClr>
                </a:solidFill>
              </a:rPr>
              <a:t>المعاملات (</a:t>
            </a:r>
            <a:r>
              <a:rPr lang="en-US" sz="2800" smtClean="0">
                <a:solidFill>
                  <a:schemeClr val="accent1">
                    <a:lumMod val="75000"/>
                  </a:schemeClr>
                </a:solidFill>
              </a:rPr>
              <a:t>parameters</a:t>
            </a:r>
            <a:r>
              <a:rPr lang="ar-SA" sz="2800" smtClean="0">
                <a:solidFill>
                  <a:schemeClr val="accent1">
                    <a:lumMod val="75000"/>
                  </a:schemeClr>
                </a:solidFill>
              </a:rPr>
              <a:t>) </a:t>
            </a:r>
            <a:r>
              <a:rPr lang="ar-SA" sz="2800" smtClean="0">
                <a:solidFill>
                  <a:schemeClr val="accent1">
                    <a:lumMod val="75000"/>
                  </a:schemeClr>
                </a:solidFill>
              </a:rPr>
              <a:t>هي عبارة عن </a:t>
            </a:r>
            <a:r>
              <a:rPr lang="ar-SA" sz="2800" smtClean="0">
                <a:solidFill>
                  <a:schemeClr val="accent1">
                    <a:lumMod val="75000"/>
                  </a:schemeClr>
                </a:solidFill>
              </a:rPr>
              <a:t>متغيرات</a:t>
            </a:r>
            <a:r>
              <a:rPr lang="ar-SA" sz="2800" smtClean="0">
                <a:solidFill>
                  <a:schemeClr val="accent1">
                    <a:lumMod val="75000"/>
                  </a:schemeClr>
                </a:solidFill>
              </a:rPr>
              <a:t> يتم تمرير القيم من خلالها الى الدالة</a:t>
            </a:r>
            <a:endParaRPr lang="ar-SA" sz="2800" b="1" smtClean="0"/>
          </a:p>
          <a:p>
            <a:pPr algn="r" rtl="1"/>
            <a:r>
              <a:rPr lang="ar-SA" sz="2800" smtClean="0">
                <a:solidFill>
                  <a:schemeClr val="accent1">
                    <a:lumMod val="75000"/>
                  </a:schemeClr>
                </a:solidFill>
              </a:rPr>
              <a:t>بحيث يتم استخدامها في الدالة</a:t>
            </a:r>
            <a:endParaRPr lang="ar-SA" sz="2800" smtClean="0">
              <a:solidFill>
                <a:schemeClr val="accent1">
                  <a:lumMod val="75000"/>
                </a:schemeClr>
              </a:solidFill>
            </a:endParaRPr>
          </a:p>
          <a:p>
            <a:pPr algn="r" rtl="1"/>
            <a:r>
              <a:rPr lang="ar-SA" sz="2800" smtClean="0">
                <a:solidFill>
                  <a:schemeClr val="accent1">
                    <a:lumMod val="75000"/>
                  </a:schemeClr>
                </a:solidFill>
              </a:rPr>
              <a:t>ويكمن ان تكون نصوص او ارقام حتى دوال اخرى او اي نوع من البايانات.</a:t>
            </a:r>
          </a:p>
          <a:p>
            <a:pPr algn="r" rtl="1"/>
            <a:r>
              <a:rPr lang="ar-SA" sz="2800" smtClean="0"/>
              <a:t>يمكن </a:t>
            </a:r>
            <a:r>
              <a:rPr lang="ar-SA" sz="2800" smtClean="0"/>
              <a:t>استعمالها بوضع اسم العامل داخل </a:t>
            </a:r>
            <a:r>
              <a:rPr lang="ar-SA" sz="2800" smtClean="0"/>
              <a:t>الاقواس</a:t>
            </a:r>
            <a:r>
              <a:rPr lang="en-US" sz="2800" smtClean="0"/>
              <a:t> </a:t>
            </a:r>
            <a:r>
              <a:rPr lang="ar-SA" sz="2800" smtClean="0"/>
              <a:t>ولأكثر من عامل يفصل بينهم بفاصلة مثل:</a:t>
            </a:r>
            <a:r>
              <a:rPr lang="en-US" sz="2800" smtClean="0"/>
              <a:t> </a:t>
            </a:r>
            <a:endParaRPr lang="ar-SA" sz="2800" smtClean="0"/>
          </a:p>
          <a:p>
            <a:pPr algn="r" rtl="1"/>
            <a:r>
              <a:rPr lang="en-US" sz="2800" smtClean="0">
                <a:solidFill>
                  <a:schemeClr val="accent4">
                    <a:lumMod val="75000"/>
                  </a:schemeClr>
                </a:solidFill>
              </a:rPr>
              <a:t>def print_names(par1,par2,par3)</a:t>
            </a:r>
            <a:endParaRPr lang="ar-SA" smtClean="0">
              <a:solidFill>
                <a:schemeClr val="accent4">
                  <a:lumMod val="75000"/>
                </a:schemeClr>
              </a:solidFill>
            </a:endParaRPr>
          </a:p>
          <a:p>
            <a:pPr algn="r" rtl="1"/>
            <a:endParaRPr lang="ar-SA" smtClean="0"/>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688259" y="5170866"/>
            <a:ext cx="11340463" cy="954107"/>
          </a:xfrm>
          <a:prstGeom prst="rect">
            <a:avLst/>
          </a:prstGeom>
          <a:noFill/>
        </p:spPr>
        <p:txBody>
          <a:bodyPr wrap="square" rtlCol="0">
            <a:spAutoFit/>
          </a:bodyPr>
          <a:lstStyle/>
          <a:p>
            <a:pPr algn="r" rtl="1"/>
            <a:r>
              <a:rPr lang="ar-SA" sz="2800"/>
              <a:t>وعند استدعاء الدالة يجب وضع القيم بحسب </a:t>
            </a:r>
            <a:r>
              <a:rPr lang="ar-SA" sz="2800"/>
              <a:t>ترتيب </a:t>
            </a:r>
            <a:r>
              <a:rPr lang="ar-SA" sz="2800" smtClean="0"/>
              <a:t>العوامل كما </a:t>
            </a:r>
            <a:r>
              <a:rPr lang="en-US" sz="2800" smtClean="0"/>
              <a:t> </a:t>
            </a:r>
            <a:r>
              <a:rPr lang="ar-SA" sz="2800"/>
              <a:t>في </a:t>
            </a:r>
            <a:r>
              <a:rPr lang="ar-SA" sz="2800" smtClean="0"/>
              <a:t>المثال. </a:t>
            </a:r>
            <a:r>
              <a:rPr lang="ar-SA" sz="2800"/>
              <a:t>ويمكن كتابتها بهذا الشكل بدون </a:t>
            </a:r>
            <a:r>
              <a:rPr lang="ar-SA" sz="2800"/>
              <a:t>ترتيب</a:t>
            </a:r>
            <a:r>
              <a:rPr lang="ar-SA" sz="2800" smtClean="0"/>
              <a:t>: </a:t>
            </a:r>
            <a:r>
              <a:rPr lang="en-US" sz="2800">
                <a:solidFill>
                  <a:schemeClr val="accent4">
                    <a:lumMod val="75000"/>
                  </a:schemeClr>
                </a:solidFill>
              </a:rPr>
              <a:t>make_math</a:t>
            </a:r>
            <a:r>
              <a:rPr lang="en-US" sz="2800">
                <a:solidFill>
                  <a:schemeClr val="accent4">
                    <a:lumMod val="50000"/>
                  </a:schemeClr>
                </a:solidFill>
              </a:rPr>
              <a:t>(</a:t>
            </a:r>
            <a:r>
              <a:rPr lang="en-US" sz="2800">
                <a:solidFill>
                  <a:schemeClr val="accent1">
                    <a:lumMod val="75000"/>
                  </a:schemeClr>
                </a:solidFill>
              </a:rPr>
              <a:t>first_num</a:t>
            </a:r>
            <a:r>
              <a:rPr lang="en-US" sz="2800"/>
              <a:t>=</a:t>
            </a:r>
            <a:r>
              <a:rPr lang="en-US" sz="2800">
                <a:solidFill>
                  <a:schemeClr val="accent6">
                    <a:lumMod val="75000"/>
                  </a:schemeClr>
                </a:solidFill>
              </a:rPr>
              <a:t>131</a:t>
            </a:r>
            <a:r>
              <a:rPr lang="en-US" sz="2800"/>
              <a:t>,</a:t>
            </a:r>
            <a:r>
              <a:rPr lang="en-US" sz="2800">
                <a:solidFill>
                  <a:schemeClr val="accent1">
                    <a:lumMod val="75000"/>
                  </a:schemeClr>
                </a:solidFill>
              </a:rPr>
              <a:t>operation</a:t>
            </a:r>
            <a:r>
              <a:rPr lang="en-US" sz="2800"/>
              <a:t>=</a:t>
            </a:r>
            <a:r>
              <a:rPr lang="en-US" sz="2800">
                <a:solidFill>
                  <a:schemeClr val="accent2">
                    <a:lumMod val="75000"/>
                  </a:schemeClr>
                </a:solidFill>
              </a:rPr>
              <a:t>“*”</a:t>
            </a:r>
            <a:r>
              <a:rPr lang="en-US" sz="2800"/>
              <a:t>,</a:t>
            </a:r>
            <a:r>
              <a:rPr lang="en-US" sz="2800">
                <a:solidFill>
                  <a:schemeClr val="accent1">
                    <a:lumMod val="75000"/>
                  </a:schemeClr>
                </a:solidFill>
              </a:rPr>
              <a:t>second_num</a:t>
            </a:r>
            <a:r>
              <a:rPr lang="en-US" sz="2800"/>
              <a:t>=</a:t>
            </a:r>
            <a:r>
              <a:rPr lang="en-US" sz="2800">
                <a:solidFill>
                  <a:schemeClr val="accent6">
                    <a:lumMod val="75000"/>
                  </a:schemeClr>
                </a:solidFill>
              </a:rPr>
              <a:t>621</a:t>
            </a:r>
            <a:r>
              <a:rPr lang="en-US" sz="2800" smtClean="0">
                <a:solidFill>
                  <a:schemeClr val="accent4">
                    <a:lumMod val="50000"/>
                  </a:schemeClr>
                </a:solidFill>
              </a:rPr>
              <a:t>)</a:t>
            </a:r>
            <a:endParaRPr lang="en-US" sz="2800">
              <a:solidFill>
                <a:schemeClr val="accent4">
                  <a:lumMod val="50000"/>
                </a:schemeClr>
              </a:solidFill>
            </a:endParaRPr>
          </a:p>
        </p:txBody>
      </p:sp>
    </p:spTree>
    <p:extLst>
      <p:ext uri="{BB962C8B-B14F-4D97-AF65-F5344CB8AC3E}">
        <p14:creationId xmlns:p14="http://schemas.microsoft.com/office/powerpoint/2010/main" val="1980294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smtClean="0"/>
              <a:t>(</a:t>
            </a:r>
            <a:r>
              <a:rPr lang="en-US"/>
              <a:t>Functions Parameters)</a:t>
            </a:r>
            <a:endParaRPr lang="en-US">
              <a:cs typeface="+mn-cs"/>
            </a:endParaRP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smtClean="0"/>
              <a:t>عند وضع </a:t>
            </a:r>
            <a:r>
              <a:rPr lang="ar-SA" sz="2800" b="1" smtClean="0">
                <a:solidFill>
                  <a:schemeClr val="accent1"/>
                </a:solidFill>
              </a:rPr>
              <a:t>* </a:t>
            </a:r>
            <a:r>
              <a:rPr lang="ar-SA" sz="2800" smtClean="0"/>
              <a:t>قبل اسم العامل يصبح عبارة عن</a:t>
            </a:r>
          </a:p>
          <a:p>
            <a:pPr algn="r" rtl="1"/>
            <a:r>
              <a:rPr lang="ar-SA" sz="2800" smtClean="0"/>
              <a:t>مصفوفة من نوع </a:t>
            </a:r>
            <a:r>
              <a:rPr lang="en-US" sz="2800" smtClean="0"/>
              <a:t>tuple</a:t>
            </a:r>
            <a:r>
              <a:rPr lang="ar-SA" sz="2800" smtClean="0"/>
              <a:t> </a:t>
            </a:r>
            <a:r>
              <a:rPr lang="ar-SA" sz="2800" smtClean="0"/>
              <a:t>.</a:t>
            </a:r>
          </a:p>
          <a:p>
            <a:pPr algn="r" rtl="1"/>
            <a:r>
              <a:rPr lang="ar-SA" sz="2800" smtClean="0"/>
              <a:t>وفي حال رغبتنا في إعادة قيمة من الدالة نقوم بإسناد الدالة إلى متغير مثل: </a:t>
            </a:r>
            <a:r>
              <a:rPr lang="en-US" sz="2800" smtClean="0"/>
              <a:t>SMA = get_SMA(1,5,71,13,57,1)</a:t>
            </a:r>
          </a:p>
          <a:p>
            <a:pPr algn="r" rtl="1"/>
            <a:r>
              <a:rPr lang="ar-SA" sz="2800" smtClean="0"/>
              <a:t>وفي اخر سطر داخل الدالة نقوم باستعمال الأمر</a:t>
            </a:r>
            <a:r>
              <a:rPr lang="en-US" sz="2800" smtClean="0">
                <a:solidFill>
                  <a:srgbClr val="7030A0"/>
                </a:solidFill>
              </a:rPr>
              <a:t>return</a:t>
            </a:r>
            <a:r>
              <a:rPr lang="en-US" sz="2800" smtClean="0"/>
              <a:t> </a:t>
            </a:r>
            <a:r>
              <a:rPr lang="ar-SA" sz="2800" smtClean="0"/>
              <a:t>كما في المثال </a:t>
            </a:r>
            <a:r>
              <a:rPr lang="en-US" sz="2800" smtClean="0">
                <a:solidFill>
                  <a:srgbClr val="7030A0"/>
                </a:solidFill>
              </a:rPr>
              <a:t>return full_number</a:t>
            </a:r>
          </a:p>
          <a:p>
            <a:pPr algn="r" rtl="1"/>
            <a:r>
              <a:rPr lang="ar-SA" sz="2800" smtClean="0"/>
              <a:t>ولا </a:t>
            </a:r>
            <a:r>
              <a:rPr lang="ar-SA" sz="2800" smtClean="0"/>
              <a:t>يتم </a:t>
            </a:r>
            <a:r>
              <a:rPr lang="ar-SA" sz="2800" smtClean="0"/>
              <a:t>تنفيذ</a:t>
            </a:r>
            <a:r>
              <a:rPr lang="en-US" sz="2800" smtClean="0"/>
              <a:t> </a:t>
            </a:r>
            <a:r>
              <a:rPr lang="ar-SA" sz="2800" smtClean="0"/>
              <a:t>الأوامر بعد </a:t>
            </a:r>
            <a:r>
              <a:rPr lang="en-US" sz="2800">
                <a:solidFill>
                  <a:srgbClr val="7030A0"/>
                </a:solidFill>
              </a:rPr>
              <a:t>return</a:t>
            </a:r>
            <a:r>
              <a:rPr lang="ar-SA" sz="2800" smtClean="0"/>
              <a:t> </a:t>
            </a:r>
          </a:p>
          <a:p>
            <a:pPr algn="r" rtl="1"/>
            <a:endParaRPr lang="ar-SA" sz="2800" smtClean="0"/>
          </a:p>
          <a:p>
            <a:pPr algn="r" rtl="1"/>
            <a:r>
              <a:rPr lang="ar-SA" sz="2800" smtClean="0"/>
              <a:t>وفي المثال تقوم </a:t>
            </a:r>
            <a:r>
              <a:rPr lang="en-US" sz="2800" smtClean="0"/>
              <a:t>sum</a:t>
            </a:r>
            <a:r>
              <a:rPr lang="ar-SA" sz="2800" smtClean="0"/>
              <a:t> بجمع جميع الارقام في المصفوفة </a:t>
            </a:r>
            <a:r>
              <a:rPr lang="en-US" sz="2800" smtClean="0"/>
              <a:t>numbers</a:t>
            </a:r>
            <a:r>
              <a:rPr lang="ar-SA" sz="2800" smtClean="0"/>
              <a:t> ومن ثم قسمة المجموعة على طول المصفوفة</a:t>
            </a:r>
            <a:endParaRPr lang="ar-SA" sz="2800" smtClean="0"/>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smtClean="0"/>
              <a:t>(</a:t>
            </a:r>
            <a:r>
              <a:rPr lang="en-US"/>
              <a:t>Functions Parameters)</a:t>
            </a:r>
            <a:endParaRPr lang="en-US">
              <a:cs typeface="+mn-cs"/>
            </a:endParaRPr>
          </a:p>
        </p:txBody>
      </p:sp>
      <p:sp>
        <p:nvSpPr>
          <p:cNvPr id="8" name="TextBox 7"/>
          <p:cNvSpPr txBox="1"/>
          <p:nvPr/>
        </p:nvSpPr>
        <p:spPr>
          <a:xfrm>
            <a:off x="6479457" y="1222744"/>
            <a:ext cx="5418375" cy="4678204"/>
          </a:xfrm>
          <a:prstGeom prst="rect">
            <a:avLst/>
          </a:prstGeom>
          <a:noFill/>
        </p:spPr>
        <p:txBody>
          <a:bodyPr wrap="square" rtlCol="0">
            <a:spAutoFit/>
          </a:bodyPr>
          <a:lstStyle/>
          <a:p>
            <a:pPr algn="r" rtl="1"/>
            <a:r>
              <a:rPr lang="ar-SA" sz="2800"/>
              <a:t>عند وضع </a:t>
            </a:r>
            <a:r>
              <a:rPr lang="ar-SA" sz="2800" b="1" smtClean="0">
                <a:solidFill>
                  <a:schemeClr val="accent1"/>
                </a:solidFill>
              </a:rPr>
              <a:t>** </a:t>
            </a:r>
            <a:r>
              <a:rPr lang="ar-SA" sz="2800"/>
              <a:t>قبل اسم </a:t>
            </a:r>
            <a:r>
              <a:rPr lang="ar-SA" sz="2800" smtClean="0"/>
              <a:t>العامل </a:t>
            </a:r>
            <a:r>
              <a:rPr lang="ar-SA" sz="2800" smtClean="0"/>
              <a:t>يصبح </a:t>
            </a:r>
            <a:r>
              <a:rPr lang="ar-SA" sz="2800" smtClean="0"/>
              <a:t>عبارة عن مصفوفة من </a:t>
            </a:r>
            <a:r>
              <a:rPr lang="ar-SA" sz="2800" smtClean="0"/>
              <a:t>نوع </a:t>
            </a:r>
            <a:r>
              <a:rPr lang="en-US" sz="2800" b="1" smtClean="0"/>
              <a:t>dictionary</a:t>
            </a:r>
            <a:r>
              <a:rPr lang="ar-SA" sz="2800" b="1" smtClean="0"/>
              <a:t> </a:t>
            </a:r>
            <a:r>
              <a:rPr lang="ar-SA" sz="2800" smtClean="0"/>
              <a:t>ويمكن </a:t>
            </a:r>
            <a:r>
              <a:rPr lang="ar-SA" sz="2800" smtClean="0"/>
              <a:t>التعامل </a:t>
            </a:r>
            <a:r>
              <a:rPr lang="ar-SA" sz="2800" smtClean="0"/>
              <a:t>معها داخل </a:t>
            </a:r>
            <a:r>
              <a:rPr lang="ar-SA" sz="2800" smtClean="0"/>
              <a:t>الدالة </a:t>
            </a:r>
            <a:r>
              <a:rPr lang="ar-SA" sz="2800" smtClean="0"/>
              <a:t>كما </a:t>
            </a:r>
            <a:r>
              <a:rPr lang="ar-SA" sz="2800" smtClean="0"/>
              <a:t>تعلمنها </a:t>
            </a:r>
            <a:r>
              <a:rPr lang="ar-SA" sz="2800" smtClean="0"/>
              <a:t>في درس </a:t>
            </a:r>
            <a:r>
              <a:rPr lang="ar-SA" sz="2800" smtClean="0"/>
              <a:t>المصفوفات. وعند </a:t>
            </a:r>
            <a:r>
              <a:rPr lang="ar-SA" sz="2800" smtClean="0"/>
              <a:t>استدعاء الدالة نكتب داخل </a:t>
            </a:r>
          </a:p>
          <a:p>
            <a:pPr algn="r" rtl="1"/>
            <a:r>
              <a:rPr lang="ar-SA" sz="2800" smtClean="0"/>
              <a:t>الاقواس اسم المفتاح ثم يساوي ثم </a:t>
            </a:r>
            <a:r>
              <a:rPr lang="ar-SA" sz="2800" smtClean="0"/>
              <a:t>القيمة وفاصلة مثال:</a:t>
            </a:r>
          </a:p>
          <a:p>
            <a:pPr algn="r" rtl="1"/>
            <a:r>
              <a:rPr lang="en-US" smtClean="0">
                <a:solidFill>
                  <a:srgbClr val="7030A0"/>
                </a:solidFill>
              </a:rPr>
              <a:t>Student(first_name = “Abdullah”, last_name=“baaqeil”)</a:t>
            </a:r>
            <a:endParaRPr lang="ar-SA" smtClean="0">
              <a:solidFill>
                <a:srgbClr val="7030A0"/>
              </a:solidFill>
            </a:endParaRPr>
          </a:p>
          <a:p>
            <a:pPr algn="r" rtl="1"/>
            <a:endParaRPr lang="ar-SA" sz="2800"/>
          </a:p>
          <a:p>
            <a:pPr algn="r" rtl="1"/>
            <a:r>
              <a:rPr lang="ar-SA" sz="2800" smtClean="0"/>
              <a:t> </a:t>
            </a:r>
            <a:r>
              <a:rPr lang="en-US" sz="2800" smtClean="0"/>
              <a:t> pass</a:t>
            </a:r>
            <a:r>
              <a:rPr lang="ar-SA" sz="2800" smtClean="0"/>
              <a:t>لا تقوم فعل أي </a:t>
            </a:r>
            <a:r>
              <a:rPr lang="ar-SA" sz="2800" smtClean="0"/>
              <a:t>شي </a:t>
            </a:r>
            <a:r>
              <a:rPr lang="ar-SA" sz="2800" smtClean="0"/>
              <a:t>وتستخدم لإنشاء دالة فارغة ليتمكن المبرمج من اضافة الأوامر بها لاحقا.</a:t>
            </a:r>
            <a:endParaRPr lang="ar-SA" sz="2800" smtClean="0"/>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pic>
        <p:nvPicPr>
          <p:cNvPr id="3" name="Picture 2"/>
          <p:cNvPicPr>
            <a:picLocks noChangeAspect="1"/>
          </p:cNvPicPr>
          <p:nvPr/>
        </p:nvPicPr>
        <p:blipFill>
          <a:blip r:embed="rId3"/>
          <a:stretch>
            <a:fillRect/>
          </a:stretch>
        </p:blipFill>
        <p:spPr>
          <a:xfrm>
            <a:off x="464574" y="4518337"/>
            <a:ext cx="5801549" cy="486915"/>
          </a:xfrm>
          <a:prstGeom prst="rect">
            <a:avLst/>
          </a:prstGeom>
        </p:spPr>
      </p:pic>
      <p:cxnSp>
        <p:nvCxnSpPr>
          <p:cNvPr id="6" name="Elbow Connector 5"/>
          <p:cNvCxnSpPr>
            <a:stCxn id="4" idx="2"/>
            <a:endCxn id="3" idx="0"/>
          </p:cNvCxnSpPr>
          <p:nvPr/>
        </p:nvCxnSpPr>
        <p:spPr>
          <a:xfrm rot="16200000" flipH="1">
            <a:off x="3098463" y="4251451"/>
            <a:ext cx="526440" cy="73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1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(txt0,"\n", txt1,"\n",txt2,"\n",txt3)</a:t>
            </a:r>
          </a:p>
          <a:p>
            <a:r>
              <a:rPr lang="en-US" b="0">
                <a:effectLst/>
                <a:latin typeface="Consolas" panose="020B0609020204030204" pitchFamily="49" charset="0"/>
              </a:rPr>
              <a:t/>
            </a:r>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2727</Words>
  <Application>Microsoft Office PowerPoint</Application>
  <PresentationFormat>Widescreen</PresentationFormat>
  <Paragraphs>403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lpstr>معلومة  17 الدوال بدون معاملات (Functions Without Parameters)</vt:lpstr>
      <vt:lpstr>معلومة 18 عوامل الدوال بمعاملات (Functions Parameters)</vt:lpstr>
      <vt:lpstr>معلومة 18 عوامل الدوال (Functions Parameters)</vt:lpstr>
      <vt:lpstr>معلومة 18 عوامل الدوال (Functions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DELL</cp:lastModifiedBy>
  <cp:revision>68</cp:revision>
  <dcterms:created xsi:type="dcterms:W3CDTF">2023-07-04T19:18:17Z</dcterms:created>
  <dcterms:modified xsi:type="dcterms:W3CDTF">2023-08-16T17:36:39Z</dcterms:modified>
</cp:coreProperties>
</file>