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9" autoAdjust="0"/>
    <p:restoredTop sz="94293" autoAdjust="0"/>
  </p:normalViewPr>
  <p:slideViewPr>
    <p:cSldViewPr snapToGrid="0">
      <p:cViewPr>
        <p:scale>
          <a:sx n="60" d="100"/>
          <a:sy n="60" d="100"/>
        </p:scale>
        <p:origin x="872" y="148"/>
      </p:cViewPr>
      <p:guideLst/>
    </p:cSldViewPr>
  </p:slideViewPr>
  <p:notesTextViewPr>
    <p:cViewPr>
      <p:scale>
        <a:sx n="1" d="1"/>
        <a:sy n="1" d="1"/>
      </p:scale>
      <p:origin x="0" y="0"/>
    </p:cViewPr>
  </p:notesTextViewPr>
  <p:sorterViewPr>
    <p:cViewPr>
      <p:scale>
        <a:sx n="100" d="100"/>
        <a:sy n="100" d="100"/>
      </p:scale>
      <p:origin x="0" y="-82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47FF-43D1-F388-9875-FFA3A08DFB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46A5DB-A6A6-EEAC-C837-F5CC484DA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815B75-FA5B-F4A2-4985-A01196A50D91}"/>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5" name="Footer Placeholder 4">
            <a:extLst>
              <a:ext uri="{FF2B5EF4-FFF2-40B4-BE49-F238E27FC236}">
                <a16:creationId xmlns:a16="http://schemas.microsoft.com/office/drawing/2014/main" id="{C491C7D0-3915-33E5-7661-3A214B2F5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45D75-F6B4-08E1-65F1-B7E61DD7C413}"/>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88949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1D82-9D88-99B4-AD02-FA589795E5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8A3A90-167C-3AFB-68F5-CC5A83691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343A5-8405-CDE3-677D-55D9448427A1}"/>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5" name="Footer Placeholder 4">
            <a:extLst>
              <a:ext uri="{FF2B5EF4-FFF2-40B4-BE49-F238E27FC236}">
                <a16:creationId xmlns:a16="http://schemas.microsoft.com/office/drawing/2014/main" id="{08B70653-3AEC-F662-2C8D-56866FA82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D0485-2051-39B2-DCA7-D86BAB85F5AB}"/>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16738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9F32F0-F204-406B-1834-06F5BDA884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B1FD2E-C6AC-60CE-CC23-35E85B25D0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64E24-34FC-8E7D-553B-4AA8FC2DC0EC}"/>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5" name="Footer Placeholder 4">
            <a:extLst>
              <a:ext uri="{FF2B5EF4-FFF2-40B4-BE49-F238E27FC236}">
                <a16:creationId xmlns:a16="http://schemas.microsoft.com/office/drawing/2014/main" id="{F3D166E7-E8B6-965F-15B4-F13D2B64A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35CC8-B6E3-4552-FFE2-162C97184D54}"/>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97554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05EF-8A6E-F097-5941-B356309771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830E5F-4783-16E4-ACFB-1EC61196CE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ED6D7-7681-6B3A-0655-0F64C92771C3}"/>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5" name="Footer Placeholder 4">
            <a:extLst>
              <a:ext uri="{FF2B5EF4-FFF2-40B4-BE49-F238E27FC236}">
                <a16:creationId xmlns:a16="http://schemas.microsoft.com/office/drawing/2014/main" id="{09A4976A-DE62-63A4-A183-9E9A0D3C0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20FC5-425B-F4B1-976E-E52B4B8491E0}"/>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912323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5715-C48D-2017-8AD6-F82612A2D9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C128EB-8304-5FEF-AEE6-20DBB58714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0DDA40-D8D8-7C54-E534-27D46432010F}"/>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5" name="Footer Placeholder 4">
            <a:extLst>
              <a:ext uri="{FF2B5EF4-FFF2-40B4-BE49-F238E27FC236}">
                <a16:creationId xmlns:a16="http://schemas.microsoft.com/office/drawing/2014/main" id="{599D5B20-2473-8390-EF47-D77A4F777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0416C-871B-8D9C-324A-EDF1F7DF757A}"/>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17304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3457-85EE-5478-D499-595DE9D480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6E6AA5-A01D-109A-41E4-E0860BE33B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AED4EE-3834-6365-CBEA-93891D8ECD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FB78B4-8FF5-E187-603C-FE1DA06525F6}"/>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6" name="Footer Placeholder 5">
            <a:extLst>
              <a:ext uri="{FF2B5EF4-FFF2-40B4-BE49-F238E27FC236}">
                <a16:creationId xmlns:a16="http://schemas.microsoft.com/office/drawing/2014/main" id="{EC4A8324-0B36-B649-CFF6-CFAEC5C26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6AC04-159A-1822-B86C-2422315B430D}"/>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68134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4AD1-4AF3-C455-7899-34C5F26D39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24D01F-BC98-4EFB-5585-5EB74C49B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3B394-2426-AD78-B55F-B21DBAAA2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046AAA-9813-BD6E-D871-550C3BBAE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13208A-2ED6-8FCB-99FE-CCB19A2886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C5FB50-537D-203B-26D9-81D1CF106F64}"/>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8" name="Footer Placeholder 7">
            <a:extLst>
              <a:ext uri="{FF2B5EF4-FFF2-40B4-BE49-F238E27FC236}">
                <a16:creationId xmlns:a16="http://schemas.microsoft.com/office/drawing/2014/main" id="{4773C42F-86D6-5C8A-D610-BBC17A7CD4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CB77A5-F659-55D0-DF4E-C16B6D54FAAE}"/>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90144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7A9E-51AE-C699-5937-6F6F0163C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068059-2D17-C85A-4D05-719B73223B4D}"/>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4" name="Footer Placeholder 3">
            <a:extLst>
              <a:ext uri="{FF2B5EF4-FFF2-40B4-BE49-F238E27FC236}">
                <a16:creationId xmlns:a16="http://schemas.microsoft.com/office/drawing/2014/main" id="{F867DC38-F47C-E997-5501-CC468CC11D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3FE90-F5F2-1A1E-0264-827D16C8A08D}"/>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35235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18FD82-3105-9EFC-A84F-A06EB0F8EC42}"/>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3" name="Footer Placeholder 2">
            <a:extLst>
              <a:ext uri="{FF2B5EF4-FFF2-40B4-BE49-F238E27FC236}">
                <a16:creationId xmlns:a16="http://schemas.microsoft.com/office/drawing/2014/main" id="{85D93E25-8694-7C44-99BC-4E312F6B20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C6D4E6-D95B-1F80-EC3F-1DC578FF9E55}"/>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81406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F4B7-3044-0803-F682-F01366A18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112D2B-1BA2-0804-A9CE-A92C723DB6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C93271-3361-D73A-B8BB-829E064C1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BE313-E300-8ECC-F062-D1FB22C6F84C}"/>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6" name="Footer Placeholder 5">
            <a:extLst>
              <a:ext uri="{FF2B5EF4-FFF2-40B4-BE49-F238E27FC236}">
                <a16:creationId xmlns:a16="http://schemas.microsoft.com/office/drawing/2014/main" id="{F4B922FA-A4B1-F6DD-D2BC-730C68E64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AB3CE-4E27-E47C-B404-5E7942426DAE}"/>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13104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E24A-A270-9267-B3CC-08E190A73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2D79BB-D071-EFF9-7CD9-1250CC9B0F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02CB95-36ED-1E96-A9E6-7EF513E6B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B4C09-81E9-7686-E290-E4EDC1AF8C3C}"/>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6" name="Footer Placeholder 5">
            <a:extLst>
              <a:ext uri="{FF2B5EF4-FFF2-40B4-BE49-F238E27FC236}">
                <a16:creationId xmlns:a16="http://schemas.microsoft.com/office/drawing/2014/main" id="{8F978BF2-0EB8-A8BA-56A2-17BA8FF41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942EA-249F-86BB-EF02-13549AC2C170}"/>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56756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D8487-E04D-2EB3-9D28-6F01FA1818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86EB08-2B47-DDF7-54BA-006EBAD6A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4A3F3-ED48-ADBD-8643-6471AB2D5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35D24-B8FA-4DB0-9359-F1562E4A796A}" type="datetimeFigureOut">
              <a:rPr lang="en-US" smtClean="0"/>
              <a:t>8/16/2023</a:t>
            </a:fld>
            <a:endParaRPr lang="en-US"/>
          </a:p>
        </p:txBody>
      </p:sp>
      <p:sp>
        <p:nvSpPr>
          <p:cNvPr id="5" name="Footer Placeholder 4">
            <a:extLst>
              <a:ext uri="{FF2B5EF4-FFF2-40B4-BE49-F238E27FC236}">
                <a16:creationId xmlns:a16="http://schemas.microsoft.com/office/drawing/2014/main" id="{822FDEC3-FACE-655F-265E-319350319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89CE52-43C4-2F68-0F5C-08019FDB6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1ADFD-74BE-40E5-9D36-A279FAF7C6F1}" type="slidenum">
              <a:rPr lang="en-US" smtClean="0"/>
              <a:t>‹#›</a:t>
            </a:fld>
            <a:endParaRPr lang="en-US"/>
          </a:p>
        </p:txBody>
      </p:sp>
    </p:spTree>
    <p:extLst>
      <p:ext uri="{BB962C8B-B14F-4D97-AF65-F5344CB8AC3E}">
        <p14:creationId xmlns:p14="http://schemas.microsoft.com/office/powerpoint/2010/main" val="52260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59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8: الأرقام العشرية (</a:t>
            </a:r>
            <a:r>
              <a:rPr lang="en-US"/>
              <a:t>float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1957587" cy="2031325"/>
          </a:xfrm>
          <a:prstGeom prst="rect">
            <a:avLst/>
          </a:prstGeom>
          <a:noFill/>
        </p:spPr>
        <p:txBody>
          <a:bodyPr wrap="none" rtlCol="0">
            <a:spAutoFit/>
          </a:bodyPr>
          <a:lstStyle/>
          <a:p>
            <a:r>
              <a:rPr lang="fr-FR" b="0" i="0">
                <a:solidFill>
                  <a:srgbClr val="000000"/>
                </a:solidFill>
                <a:effectLst/>
                <a:latin typeface="Consolas" panose="020B0609020204030204" pitchFamily="49" charset="0"/>
              </a:rPr>
              <a:t>x = </a:t>
            </a:r>
            <a:r>
              <a:rPr lang="fr-FR" b="0" i="0">
                <a:solidFill>
                  <a:srgbClr val="FF0000"/>
                </a:solidFill>
                <a:effectLst/>
                <a:latin typeface="Consolas" panose="020B0609020204030204" pitchFamily="49" charset="0"/>
              </a:rPr>
              <a:t>1.10</a:t>
            </a:r>
            <a:r>
              <a:rPr lang="fr-FR"/>
              <a:t/>
            </a:r>
            <a:br>
              <a:rPr lang="fr-FR"/>
            </a:br>
            <a:r>
              <a:rPr lang="fr-FR" b="0" i="0">
                <a:solidFill>
                  <a:srgbClr val="000000"/>
                </a:solidFill>
                <a:effectLst/>
                <a:latin typeface="Consolas" panose="020B0609020204030204" pitchFamily="49" charset="0"/>
              </a:rPr>
              <a:t>y = </a:t>
            </a:r>
            <a:r>
              <a:rPr lang="fr-FR" b="0" i="0">
                <a:solidFill>
                  <a:srgbClr val="FF0000"/>
                </a:solidFill>
                <a:effectLst/>
                <a:latin typeface="Consolas" panose="020B0609020204030204" pitchFamily="49" charset="0"/>
              </a:rPr>
              <a:t>1.0</a:t>
            </a:r>
            <a:r>
              <a:rPr lang="fr-FR"/>
              <a:t/>
            </a:r>
            <a:br>
              <a:rPr lang="fr-FR"/>
            </a:br>
            <a:r>
              <a:rPr lang="fr-FR" b="0" i="0">
                <a:solidFill>
                  <a:srgbClr val="000000"/>
                </a:solidFill>
                <a:effectLst/>
                <a:latin typeface="Consolas" panose="020B0609020204030204" pitchFamily="49" charset="0"/>
              </a:rPr>
              <a:t>z = -</a:t>
            </a:r>
            <a:r>
              <a:rPr lang="fr-FR" b="0" i="0">
                <a:solidFill>
                  <a:srgbClr val="FF0000"/>
                </a:solidFill>
                <a:effectLst/>
                <a:latin typeface="Consolas" panose="020B0609020204030204" pitchFamily="49" charset="0"/>
              </a:rPr>
              <a:t>35.59</a:t>
            </a:r>
            <a:r>
              <a:rPr lang="fr-FR"/>
              <a:t/>
            </a:r>
            <a:br>
              <a:rPr lang="fr-FR"/>
            </a:b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(x))</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(y))</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(z))</a:t>
            </a:r>
            <a:endParaRPr lang="en-US"/>
          </a:p>
        </p:txBody>
      </p:sp>
    </p:spTree>
    <p:extLst>
      <p:ext uri="{BB962C8B-B14F-4D97-AF65-F5344CB8AC3E}">
        <p14:creationId xmlns:p14="http://schemas.microsoft.com/office/powerpoint/2010/main" val="252705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9: استخدام بعض دوال الأرقام</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1171352500"/>
              </p:ext>
            </p:extLst>
          </p:nvPr>
        </p:nvGraphicFramePr>
        <p:xfrm>
          <a:off x="609601" y="1294431"/>
          <a:ext cx="10972798" cy="354203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اختصار </a:t>
                      </a:r>
                      <a:r>
                        <a:rPr lang="en-US" sz="1600" b="0" i="0" u="none" strike="noStrike">
                          <a:solidFill>
                            <a:srgbClr val="000000"/>
                          </a:solidFill>
                          <a:effectLst/>
                          <a:latin typeface="Arial" panose="020B0604020202020204" pitchFamily="34" charset="0"/>
                          <a:cs typeface="Arial" panose="020B0604020202020204" pitchFamily="34" charset="0"/>
                        </a:rPr>
                        <a:t> Absolute </a:t>
                      </a:r>
                      <a:r>
                        <a:rPr lang="ar-SA" sz="1600" b="0" i="0" u="none" strike="noStrike">
                          <a:solidFill>
                            <a:srgbClr val="000000"/>
                          </a:solidFill>
                          <a:effectLst/>
                          <a:latin typeface="Arial" panose="020B0604020202020204" pitchFamily="34" charset="0"/>
                          <a:cs typeface="Arial" panose="020B0604020202020204" pitchFamily="34" charset="0"/>
                        </a:rPr>
                        <a:t>وبالعربي القيمة المطلقة وهي تحول الرقم السالب الى موجب</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x = -10</a:t>
                      </a:r>
                    </a:p>
                    <a:p>
                      <a:r>
                        <a:rPr lang="en-US" sz="1800" b="0" kern="1200">
                          <a:solidFill>
                            <a:schemeClr val="dk1"/>
                          </a:solidFill>
                          <a:effectLst/>
                          <a:latin typeface="+mn-lt"/>
                          <a:ea typeface="+mn-ea"/>
                          <a:cs typeface="+mn-cs"/>
                        </a:rPr>
                        <a:t>print(abs(x))</a:t>
                      </a:r>
                    </a:p>
                  </a:txBody>
                  <a:tcPr marL="6350" marR="6350" marT="6350" marB="0"/>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abs</a:t>
                      </a:r>
                    </a:p>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38292716"/>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وهي لتحويل الرقم المدخل على شكل نص الى رقم</a:t>
                      </a:r>
                      <a:endParaRPr lang="en-US" sz="1600" b="0" i="0" u="none" strike="noStrike">
                        <a:solidFill>
                          <a:srgbClr val="000000"/>
                        </a:solidFill>
                        <a:effectLst/>
                        <a:latin typeface="Arial" panose="020B0604020202020204" pitchFamily="34" charset="0"/>
                        <a:cs typeface="Arial" panose="020B0604020202020204" pitchFamily="34" charset="0"/>
                      </a:endParaRP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ملاحظة: لا يمكن ادخال أي قيمة غير رقم في هذه الدالة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y=input ("</a:t>
                      </a:r>
                      <a:r>
                        <a:rPr lang="en-US" sz="1800" b="0" kern="1200" err="1">
                          <a:solidFill>
                            <a:schemeClr val="dk1"/>
                          </a:solidFill>
                          <a:effectLst/>
                          <a:latin typeface="+mn-lt"/>
                          <a:ea typeface="+mn-ea"/>
                          <a:cs typeface="+mn-cs"/>
                        </a:rPr>
                        <a:t>ener</a:t>
                      </a:r>
                      <a:r>
                        <a:rPr lang="en-US" sz="1800" b="0" kern="1200">
                          <a:solidFill>
                            <a:schemeClr val="dk1"/>
                          </a:solidFill>
                          <a:effectLst/>
                          <a:latin typeface="+mn-lt"/>
                          <a:ea typeface="+mn-ea"/>
                          <a:cs typeface="+mn-cs"/>
                        </a:rPr>
                        <a:t> your age: ")</a:t>
                      </a:r>
                    </a:p>
                    <a:p>
                      <a:r>
                        <a:rPr lang="en-US" sz="1800" b="0" kern="1200">
                          <a:solidFill>
                            <a:schemeClr val="dk1"/>
                          </a:solidFill>
                          <a:effectLst/>
                          <a:latin typeface="+mn-lt"/>
                          <a:ea typeface="+mn-ea"/>
                          <a:cs typeface="+mn-cs"/>
                        </a:rPr>
                        <a:t>print (type(y))</a:t>
                      </a:r>
                    </a:p>
                    <a:p>
                      <a:r>
                        <a:rPr lang="en-US" sz="1800" b="0" kern="1200">
                          <a:solidFill>
                            <a:schemeClr val="dk1"/>
                          </a:solidFill>
                          <a:effectLst/>
                          <a:latin typeface="+mn-lt"/>
                          <a:ea typeface="+mn-ea"/>
                          <a:cs typeface="+mn-cs"/>
                        </a:rPr>
                        <a:t>print(type(int(y)))</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Int()</a:t>
                      </a:r>
                    </a:p>
                  </a:txBody>
                  <a:tcPr marL="6350" marR="6350" marT="6350" marB="0"/>
                </a:tc>
                <a:extLst>
                  <a:ext uri="{0D108BD9-81ED-4DB2-BD59-A6C34878D82A}">
                    <a16:rowId xmlns:a16="http://schemas.microsoft.com/office/drawing/2014/main" val="145931201"/>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math</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أقرب أقل قيمة صحيحة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math </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math.floor</a:t>
                      </a:r>
                      <a:r>
                        <a:rPr lang="en-US" sz="1800" b="0" kern="1200">
                          <a:solidFill>
                            <a:schemeClr val="dk1"/>
                          </a:solidFill>
                          <a:effectLst/>
                          <a:latin typeface="+mn-lt"/>
                          <a:ea typeface="+mn-ea"/>
                          <a:cs typeface="+mn-cs"/>
                        </a:rPr>
                        <a:t>(1.4))</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floor</a:t>
                      </a:r>
                    </a:p>
                  </a:txBody>
                  <a:tcPr marL="6350" marR="6350" marT="6350" marB="0"/>
                </a:tc>
                <a:extLst>
                  <a:ext uri="{0D108BD9-81ED-4DB2-BD59-A6C34878D82A}">
                    <a16:rowId xmlns:a16="http://schemas.microsoft.com/office/drawing/2014/main" val="1666754179"/>
                  </a:ext>
                </a:extLst>
              </a:tr>
              <a:tr h="370840">
                <a:tc>
                  <a:txBody>
                    <a:bodyPr/>
                    <a:lstStyle/>
                    <a:p>
                      <a:pPr algn="r" rtl="1" fontAlgn="b"/>
                      <a:r>
                        <a:rPr lang="ar-SA" sz="1600" b="0" i="0" u="none" strike="noStrike">
                          <a:solidFill>
                            <a:srgbClr val="000000"/>
                          </a:solidFill>
                          <a:effectLst/>
                          <a:latin typeface="Arial" panose="020B0604020202020204" pitchFamily="34" charset="0"/>
                          <a:cs typeface="+mn-cs"/>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math</a:t>
                      </a:r>
                    </a:p>
                    <a:p>
                      <a:pPr algn="r" rtl="1" fontAlgn="b"/>
                      <a:r>
                        <a:rPr lang="ar-SA" sz="1600" b="0" i="0" u="none" strike="noStrike">
                          <a:solidFill>
                            <a:srgbClr val="000000"/>
                          </a:solidFill>
                          <a:effectLst/>
                          <a:latin typeface="Arial" panose="020B0604020202020204" pitchFamily="34" charset="0"/>
                          <a:cs typeface="+mn-cs"/>
                        </a:rPr>
                        <a:t>تعيد أقرب أعلى قيمة صحيحة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math.ceil</a:t>
                      </a:r>
                      <a:r>
                        <a:rPr lang="en-US" sz="1800" b="0" kern="1200">
                          <a:solidFill>
                            <a:schemeClr val="dk1"/>
                          </a:solidFill>
                          <a:effectLst/>
                          <a:latin typeface="+mn-lt"/>
                          <a:ea typeface="+mn-ea"/>
                          <a:cs typeface="+mn-cs"/>
                        </a:rPr>
                        <a:t>(1.4))</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ceil</a:t>
                      </a:r>
                    </a:p>
                  </a:txBody>
                  <a:tcPr marL="6350" marR="6350" marT="6350" marB="0"/>
                </a:tc>
                <a:extLst>
                  <a:ext uri="{0D108BD9-81ED-4DB2-BD59-A6C34878D82A}">
                    <a16:rowId xmlns:a16="http://schemas.microsoft.com/office/drawing/2014/main" val="814124387"/>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random</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رقم عشوائي بين الرقمين المدخلين يشمل اول رقم ولا يشمل اخر رقم.</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في مثالنا بين الرقمين 1 و 9</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random</a:t>
                      </a:r>
                    </a:p>
                    <a:p>
                      <a:r>
                        <a:rPr lang="en-US" sz="1800" b="0" kern="1200">
                          <a:solidFill>
                            <a:schemeClr val="dk1"/>
                          </a:solidFill>
                          <a:effectLst/>
                          <a:latin typeface="+mn-lt"/>
                          <a:ea typeface="+mn-ea"/>
                          <a:cs typeface="+mn-cs"/>
                        </a:rPr>
                        <a:t>print(random.randrange(1, 10))</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random</a:t>
                      </a:r>
                    </a:p>
                  </a:txBody>
                  <a:tcPr marL="6350" marR="6350" marT="6350" marB="0"/>
                </a:tc>
                <a:extLst>
                  <a:ext uri="{0D108BD9-81ED-4DB2-BD59-A6C34878D82A}">
                    <a16:rowId xmlns:a16="http://schemas.microsoft.com/office/drawing/2014/main" val="2682460738"/>
                  </a:ext>
                </a:extLst>
              </a:tr>
            </a:tbl>
          </a:graphicData>
        </a:graphic>
      </p:graphicFrame>
    </p:spTree>
    <p:extLst>
      <p:ext uri="{BB962C8B-B14F-4D97-AF65-F5344CB8AC3E}">
        <p14:creationId xmlns:p14="http://schemas.microsoft.com/office/powerpoint/2010/main" val="342988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10: استخدام بعض دوال التاريخ</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3138559040"/>
              </p:ext>
            </p:extLst>
          </p:nvPr>
        </p:nvGraphicFramePr>
        <p:xfrm>
          <a:off x="609601" y="1294431"/>
          <a:ext cx="10972798" cy="3600450"/>
        </p:xfrm>
        <a:graphic>
          <a:graphicData uri="http://schemas.openxmlformats.org/drawingml/2006/table">
            <a:tbl>
              <a:tblPr firstRow="1" bandRow="1">
                <a:tableStyleId>{5C22544A-7EE6-4342-B048-85BDC9FD1C3A}</a:tableStyleId>
              </a:tblPr>
              <a:tblGrid>
                <a:gridCol w="6200502">
                  <a:extLst>
                    <a:ext uri="{9D8B030D-6E8A-4147-A177-3AD203B41FA5}">
                      <a16:colId xmlns:a16="http://schemas.microsoft.com/office/drawing/2014/main" val="1248613257"/>
                    </a:ext>
                  </a:extLst>
                </a:gridCol>
                <a:gridCol w="3699676">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التاريخ والوقت الحالي أي الذي تم فيه تنفيذ الأمر</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nn-NO" sz="1800" b="0" i="0" kern="1200">
                          <a:solidFill>
                            <a:schemeClr val="dk1"/>
                          </a:solidFill>
                          <a:effectLst/>
                          <a:latin typeface="+mn-lt"/>
                          <a:ea typeface="+mn-ea"/>
                          <a:cs typeface="+mn-cs"/>
                        </a:rPr>
                        <a:t>import datetime</a:t>
                      </a:r>
                      <a:r>
                        <a:rPr lang="nn-NO"/>
                        <a:t/>
                      </a:r>
                      <a:br>
                        <a:rPr lang="nn-NO"/>
                      </a:br>
                      <a:r>
                        <a:rPr lang="nn-NO" sz="1800" b="0" i="0" kern="1200">
                          <a:solidFill>
                            <a:schemeClr val="dk1"/>
                          </a:solidFill>
                          <a:effectLst/>
                          <a:latin typeface="+mn-lt"/>
                          <a:ea typeface="+mn-ea"/>
                          <a:cs typeface="+mn-cs"/>
                        </a:rPr>
                        <a:t>x = datetime.datetime.now()</a:t>
                      </a:r>
                      <a:r>
                        <a:rPr lang="nn-NO"/>
                        <a:t/>
                      </a:r>
                      <a:br>
                        <a:rPr lang="nn-NO"/>
                      </a:br>
                      <a:r>
                        <a:rPr lang="nn-NO" sz="1800" b="0" i="0" kern="1200">
                          <a:solidFill>
                            <a:schemeClr val="dk1"/>
                          </a:solidFill>
                          <a:effectLst/>
                          <a:latin typeface="+mn-lt"/>
                          <a:ea typeface="+mn-ea"/>
                          <a:cs typeface="+mn-cs"/>
                        </a:rPr>
                        <a:t>print(x)</a:t>
                      </a:r>
                      <a:endParaRPr lang="en-US" sz="1800" b="0" kern="1200">
                        <a:solidFill>
                          <a:schemeClr val="dk1"/>
                        </a:solidFill>
                        <a:effectLst/>
                        <a:latin typeface="+mn-lt"/>
                        <a:ea typeface="+mn-ea"/>
                        <a:cs typeface="+mn-cs"/>
                      </a:endParaRPr>
                    </a:p>
                  </a:txBody>
                  <a:tcPr marL="6350" marR="6350" marT="6350" marB="0"/>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now</a:t>
                      </a:r>
                    </a:p>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38292716"/>
                  </a:ext>
                </a:extLst>
              </a:tr>
              <a:tr h="370840">
                <a:tc>
                  <a:txBody>
                    <a:bodyPr/>
                    <a:lstStyle/>
                    <a:p>
                      <a:pPr marL="0" marR="0" lvl="0" indent="0" algn="r" defTabSz="914400" rtl="1" eaLnBrk="1" fontAlgn="b" latinLnBrk="0" hangingPunct="1">
                        <a:lnSpc>
                          <a:spcPct val="100000"/>
                        </a:lnSpc>
                        <a:spcBef>
                          <a:spcPts val="0"/>
                        </a:spcBef>
                        <a:spcAft>
                          <a:spcPts val="0"/>
                        </a:spcAft>
                        <a:buClrTx/>
                        <a:buSzTx/>
                        <a:buFontTx/>
                        <a:buNone/>
                        <a:tabLst/>
                        <a:defRPr/>
                      </a:pPr>
                      <a:r>
                        <a:rPr lang="ar-SA" sz="1600" b="0" i="0" u="none" strike="noStrike">
                          <a:solidFill>
                            <a:srgbClr val="000000"/>
                          </a:solidFill>
                          <a:effectLst/>
                          <a:latin typeface="Arial" panose="020B0604020202020204" pitchFamily="34" charset="0"/>
                          <a:cs typeface="+mn-cs"/>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تنشئ متغير من نوع تاريخ</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nn-NO" sz="1800" b="0" i="0" kern="1200">
                          <a:solidFill>
                            <a:schemeClr val="dk1"/>
                          </a:solidFill>
                          <a:effectLst/>
                          <a:latin typeface="+mn-lt"/>
                          <a:ea typeface="+mn-ea"/>
                          <a:cs typeface="+mn-cs"/>
                        </a:rPr>
                        <a:t>import datetime</a:t>
                      </a:r>
                      <a:r>
                        <a:rPr lang="nn-NO"/>
                        <a:t/>
                      </a:r>
                      <a:br>
                        <a:rPr lang="nn-NO"/>
                      </a:br>
                      <a:r>
                        <a:rPr lang="nn-NO" sz="1800" b="0" i="0" kern="1200">
                          <a:solidFill>
                            <a:schemeClr val="dk1"/>
                          </a:solidFill>
                          <a:effectLst/>
                          <a:latin typeface="+mn-lt"/>
                          <a:ea typeface="+mn-ea"/>
                          <a:cs typeface="+mn-cs"/>
                        </a:rPr>
                        <a:t>x = datetime.datetime(2020, 5, 17)</a:t>
                      </a:r>
                      <a:r>
                        <a:rPr lang="nn-NO"/>
                        <a:t/>
                      </a:r>
                      <a:br>
                        <a:rPr lang="nn-NO"/>
                      </a:br>
                      <a:r>
                        <a:rPr lang="nn-NO" sz="1800" b="0" i="0" kern="1200">
                          <a:solidFill>
                            <a:schemeClr val="dk1"/>
                          </a:solidFill>
                          <a:effectLst/>
                          <a:latin typeface="+mn-lt"/>
                          <a:ea typeface="+mn-ea"/>
                          <a:cs typeface="+mn-cs"/>
                        </a:rPr>
                        <a:t>print(x)</a:t>
                      </a:r>
                      <a:endParaRPr lang="en-US" sz="1800" b="0" kern="1200">
                        <a:solidFill>
                          <a:schemeClr val="dk1"/>
                        </a:solidFill>
                        <a:effectLst/>
                        <a:latin typeface="+mn-lt"/>
                        <a:ea typeface="+mn-ea"/>
                        <a:cs typeface="+mn-cs"/>
                      </a:endParaRP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datetime</a:t>
                      </a:r>
                    </a:p>
                  </a:txBody>
                  <a:tcPr marL="6350" marR="6350" marT="6350" marB="0"/>
                </a:tc>
                <a:extLst>
                  <a:ext uri="{0D108BD9-81ED-4DB2-BD59-A6C34878D82A}">
                    <a16:rowId xmlns:a16="http://schemas.microsoft.com/office/drawing/2014/main" val="145931201"/>
                  </a:ext>
                </a:extLst>
              </a:tr>
              <a:tr h="370840">
                <a:tc>
                  <a:txBody>
                    <a:bodyPr/>
                    <a:lstStyle/>
                    <a:p>
                      <a:pPr marL="0" marR="0" lvl="0" indent="0" algn="r" defTabSz="914400" rtl="1" eaLnBrk="1" fontAlgn="b" latinLnBrk="0" hangingPunct="1">
                        <a:lnSpc>
                          <a:spcPct val="100000"/>
                        </a:lnSpc>
                        <a:spcBef>
                          <a:spcPts val="0"/>
                        </a:spcBef>
                        <a:spcAft>
                          <a:spcPts val="0"/>
                        </a:spcAft>
                        <a:buClrTx/>
                        <a:buSzTx/>
                        <a:buFontTx/>
                        <a:buNone/>
                        <a:tabLst/>
                        <a:defRPr/>
                      </a:pPr>
                      <a:r>
                        <a:rPr lang="ar-SA" sz="1600" b="0" i="0" u="none" strike="noStrike">
                          <a:solidFill>
                            <a:srgbClr val="000000"/>
                          </a:solidFill>
                          <a:effectLst/>
                          <a:latin typeface="Arial" panose="020B0604020202020204" pitchFamily="34" charset="0"/>
                          <a:cs typeface="+mn-cs"/>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mn-cs"/>
                        </a:rPr>
                        <a:t>تعيد لنا المعلومات الخاصة بالتاريخ والوقت بأشكال مختلفة بحسب احتياجنا</a:t>
                      </a:r>
                      <a:endParaRPr lang="en-US" sz="1600" b="0" i="0" u="none" strike="noStrike">
                        <a:solidFill>
                          <a:srgbClr val="000000"/>
                        </a:solidFill>
                        <a:effectLst/>
                        <a:latin typeface="Arial" panose="020B0604020202020204" pitchFamily="34" charset="0"/>
                        <a:cs typeface="Arial" panose="020B0604020202020204" pitchFamily="34" charset="0"/>
                      </a:endParaRPr>
                    </a:p>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datetime</a:t>
                      </a:r>
                    </a:p>
                    <a:p>
                      <a:r>
                        <a:rPr lang="en-US" sz="1800" b="0" kern="1200">
                          <a:solidFill>
                            <a:schemeClr val="dk1"/>
                          </a:solidFill>
                          <a:effectLst/>
                          <a:latin typeface="+mn-lt"/>
                          <a:ea typeface="+mn-ea"/>
                          <a:cs typeface="+mn-cs"/>
                        </a:rPr>
                        <a:t>x = </a:t>
                      </a:r>
                      <a:r>
                        <a:rPr lang="en-US" sz="1800" b="0" kern="1200" err="1">
                          <a:solidFill>
                            <a:schemeClr val="dk1"/>
                          </a:solidFill>
                          <a:effectLst/>
                          <a:latin typeface="+mn-lt"/>
                          <a:ea typeface="+mn-ea"/>
                          <a:cs typeface="+mn-cs"/>
                        </a:rPr>
                        <a:t>datetime.datetime</a:t>
                      </a:r>
                      <a:r>
                        <a:rPr lang="en-US" sz="1800" b="0" kern="1200">
                          <a:solidFill>
                            <a:schemeClr val="dk1"/>
                          </a:solidFill>
                          <a:effectLst/>
                          <a:latin typeface="+mn-lt"/>
                          <a:ea typeface="+mn-ea"/>
                          <a:cs typeface="+mn-cs"/>
                        </a:rPr>
                        <a:t>(2018,6,1)</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x.strftime</a:t>
                      </a:r>
                      <a:r>
                        <a:rPr lang="en-US" sz="1800" b="0" kern="1200">
                          <a:solidFill>
                            <a:schemeClr val="dk1"/>
                          </a:solidFill>
                          <a:effectLst/>
                          <a:latin typeface="+mn-lt"/>
                          <a:ea typeface="+mn-ea"/>
                          <a:cs typeface="+mn-cs"/>
                        </a:rPr>
                        <a:t>("%A"))</a:t>
                      </a:r>
                    </a:p>
                  </a:txBody>
                  <a:tcPr marL="6350" marR="6350" marT="6350" marB="0"/>
                </a:tc>
                <a:tc>
                  <a:txBody>
                    <a:bodyPr/>
                    <a:lstStyle/>
                    <a:p>
                      <a:pPr algn="r" fontAlgn="b"/>
                      <a:r>
                        <a:rPr lang="en-US" sz="1800" b="0" i="0" kern="1200" err="1">
                          <a:solidFill>
                            <a:schemeClr val="dk1"/>
                          </a:solidFill>
                          <a:effectLst/>
                          <a:latin typeface="+mn-lt"/>
                          <a:ea typeface="+mn-ea"/>
                          <a:cs typeface="+mn-cs"/>
                        </a:rPr>
                        <a:t>strftime</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1666754179"/>
                  </a:ext>
                </a:extLst>
              </a:tr>
              <a:tr h="370840">
                <a:tc>
                  <a:txBody>
                    <a:bodyPr/>
                    <a:lstStyle/>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endParaRPr lang="en-US" sz="1800" b="0" kern="1200">
                        <a:solidFill>
                          <a:schemeClr val="dk1"/>
                        </a:solidFill>
                        <a:effectLst/>
                        <a:latin typeface="+mn-lt"/>
                        <a:ea typeface="+mn-ea"/>
                        <a:cs typeface="+mn-cs"/>
                      </a:endParaRPr>
                    </a:p>
                  </a:txBody>
                  <a:tcPr marL="6350" marR="6350" marT="6350" marB="0"/>
                </a:tc>
                <a:tc>
                  <a:txBody>
                    <a:bodyPr/>
                    <a:lstStyle/>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14124387"/>
                  </a:ext>
                </a:extLst>
              </a:tr>
              <a:tr h="370840">
                <a:tc>
                  <a:txBody>
                    <a:bodyPr/>
                    <a:lstStyle/>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endParaRPr lang="en-US" sz="1800" b="0" kern="1200">
                        <a:solidFill>
                          <a:schemeClr val="dk1"/>
                        </a:solidFill>
                        <a:effectLst/>
                        <a:latin typeface="+mn-lt"/>
                        <a:ea typeface="+mn-ea"/>
                        <a:cs typeface="+mn-cs"/>
                      </a:endParaRPr>
                    </a:p>
                  </a:txBody>
                  <a:tcPr marL="6350" marR="6350" marT="6350" marB="0"/>
                </a:tc>
                <a:tc>
                  <a:txBody>
                    <a:bodyPr/>
                    <a:lstStyle/>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682460738"/>
                  </a:ext>
                </a:extLst>
              </a:tr>
            </a:tbl>
          </a:graphicData>
        </a:graphic>
      </p:graphicFrame>
    </p:spTree>
    <p:extLst>
      <p:ext uri="{BB962C8B-B14F-4D97-AF65-F5344CB8AC3E}">
        <p14:creationId xmlns:p14="http://schemas.microsoft.com/office/powerpoint/2010/main" val="384954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10: استخدام </a:t>
            </a:r>
            <a:r>
              <a:rPr lang="en-US" sz="4400" b="0" kern="1200" err="1">
                <a:solidFill>
                  <a:schemeClr val="dk1"/>
                </a:solidFill>
                <a:effectLst/>
                <a:latin typeface="+mn-lt"/>
                <a:ea typeface="+mn-ea"/>
                <a:cs typeface="+mn-cs"/>
              </a:rPr>
              <a:t>strftime</a:t>
            </a:r>
            <a:r>
              <a:rPr lang="ar-SA"/>
              <a:t> في متغير التاريخ</a:t>
            </a:r>
            <a:endParaRPr lang="en-US"/>
          </a:p>
        </p:txBody>
      </p:sp>
      <p:graphicFrame>
        <p:nvGraphicFramePr>
          <p:cNvPr id="4" name="Table 3">
            <a:extLst>
              <a:ext uri="{FF2B5EF4-FFF2-40B4-BE49-F238E27FC236}">
                <a16:creationId xmlns:a16="http://schemas.microsoft.com/office/drawing/2014/main" id="{11F873C0-EA64-5A04-DF5A-8BB1A14B8165}"/>
              </a:ext>
            </a:extLst>
          </p:cNvPr>
          <p:cNvGraphicFramePr>
            <a:graphicFrameLocks noGrp="1"/>
          </p:cNvGraphicFramePr>
          <p:nvPr>
            <p:extLst>
              <p:ext uri="{D42A27DB-BD31-4B8C-83A1-F6EECF244321}">
                <p14:modId xmlns:p14="http://schemas.microsoft.com/office/powerpoint/2010/main" val="1946364113"/>
              </p:ext>
            </p:extLst>
          </p:nvPr>
        </p:nvGraphicFramePr>
        <p:xfrm>
          <a:off x="386806" y="2066194"/>
          <a:ext cx="5648233" cy="4365716"/>
        </p:xfrm>
        <a:graphic>
          <a:graphicData uri="http://schemas.openxmlformats.org/drawingml/2006/table">
            <a:tbl>
              <a:tblPr>
                <a:tableStyleId>{5C22544A-7EE6-4342-B048-85BDC9FD1C3A}</a:tableStyleId>
              </a:tblPr>
              <a:tblGrid>
                <a:gridCol w="460109">
                  <a:extLst>
                    <a:ext uri="{9D8B030D-6E8A-4147-A177-3AD203B41FA5}">
                      <a16:colId xmlns:a16="http://schemas.microsoft.com/office/drawing/2014/main" val="4027033803"/>
                    </a:ext>
                  </a:extLst>
                </a:gridCol>
                <a:gridCol w="3331823">
                  <a:extLst>
                    <a:ext uri="{9D8B030D-6E8A-4147-A177-3AD203B41FA5}">
                      <a16:colId xmlns:a16="http://schemas.microsoft.com/office/drawing/2014/main" val="175834725"/>
                    </a:ext>
                  </a:extLst>
                </a:gridCol>
                <a:gridCol w="1856301">
                  <a:extLst>
                    <a:ext uri="{9D8B030D-6E8A-4147-A177-3AD203B41FA5}">
                      <a16:colId xmlns:a16="http://schemas.microsoft.com/office/drawing/2014/main" val="1925958465"/>
                    </a:ext>
                  </a:extLst>
                </a:gridCol>
              </a:tblGrid>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a:t>
                      </a:r>
                    </a:p>
                  </a:txBody>
                  <a:tcPr marL="6350" marR="6350" marT="50800" marB="50800"/>
                </a:tc>
                <a:extLst>
                  <a:ext uri="{0D108BD9-81ED-4DB2-BD59-A6C34878D82A}">
                    <a16:rowId xmlns:a16="http://schemas.microsoft.com/office/drawing/2014/main" val="1360477379"/>
                  </a:ext>
                </a:extLst>
              </a:tr>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Wednesday</a:t>
                      </a:r>
                    </a:p>
                  </a:txBody>
                  <a:tcPr marL="6350" marR="6350" marT="50800" marB="50800"/>
                </a:tc>
                <a:extLst>
                  <a:ext uri="{0D108BD9-81ED-4DB2-BD59-A6C34878D82A}">
                    <a16:rowId xmlns:a16="http://schemas.microsoft.com/office/drawing/2014/main" val="4265707186"/>
                  </a:ext>
                </a:extLst>
              </a:tr>
              <a:tr h="291048">
                <a:tc>
                  <a:txBody>
                    <a:bodyPr/>
                    <a:lstStyle/>
                    <a:p>
                      <a:pPr algn="l" fontAlgn="t"/>
                      <a:r>
                        <a:rPr lang="en-US" sz="1200" u="none" strike="noStrike" kern="1200">
                          <a:solidFill>
                            <a:schemeClr val="dk1"/>
                          </a:solidFill>
                          <a:effectLst/>
                          <a:latin typeface="+mn-lt"/>
                          <a:ea typeface="+mn-ea"/>
                          <a:cs typeface="+mn-cs"/>
                        </a:rPr>
                        <a:t>%w</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الأسبوع من</a:t>
                      </a:r>
                      <a:r>
                        <a:rPr lang="en-US" sz="1200" u="none" strike="noStrike" kern="1200">
                          <a:solidFill>
                            <a:schemeClr val="dk1"/>
                          </a:solidFill>
                          <a:effectLst/>
                          <a:latin typeface="+mn-lt"/>
                          <a:ea typeface="+mn-ea"/>
                          <a:cs typeface="+mn-cs"/>
                        </a:rPr>
                        <a:t> 0</a:t>
                      </a:r>
                      <a:r>
                        <a:rPr lang="ar-SA" sz="1200" u="none" strike="noStrike" kern="1200">
                          <a:solidFill>
                            <a:schemeClr val="dk1"/>
                          </a:solidFill>
                          <a:effectLst/>
                          <a:latin typeface="+mn-lt"/>
                          <a:ea typeface="+mn-ea"/>
                          <a:cs typeface="+mn-cs"/>
                        </a:rPr>
                        <a:t> الى 6 حيث ان الأحد هو صفر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a:t>
                      </a:r>
                    </a:p>
                  </a:txBody>
                  <a:tcPr marL="6350" marR="6350" marT="50800" marB="50800"/>
                </a:tc>
                <a:extLst>
                  <a:ext uri="{0D108BD9-81ED-4DB2-BD59-A6C34878D82A}">
                    <a16:rowId xmlns:a16="http://schemas.microsoft.com/office/drawing/2014/main" val="261271972"/>
                  </a:ext>
                </a:extLst>
              </a:tr>
              <a:tr h="291048">
                <a:tc>
                  <a:txBody>
                    <a:bodyPr/>
                    <a:lstStyle/>
                    <a:p>
                      <a:pPr algn="l" fontAlgn="t"/>
                      <a:r>
                        <a:rPr lang="en-US" sz="1200" u="none" strike="noStrike" kern="1200">
                          <a:solidFill>
                            <a:schemeClr val="dk1"/>
                          </a:solidFill>
                          <a:effectLst/>
                          <a:latin typeface="+mn-lt"/>
                          <a:ea typeface="+mn-ea"/>
                          <a:cs typeface="+mn-cs"/>
                        </a:rPr>
                        <a:t>%d</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a:t>
                      </a:r>
                      <a:r>
                        <a:rPr lang="ar-SA" sz="1200" u="none" strike="noStrike" kern="1200" err="1">
                          <a:solidFill>
                            <a:schemeClr val="dk1"/>
                          </a:solidFill>
                          <a:effectLst/>
                          <a:latin typeface="+mn-lt"/>
                          <a:ea typeface="+mn-ea"/>
                          <a:cs typeface="+mn-cs"/>
                        </a:rPr>
                        <a:t>الشهرمن</a:t>
                      </a:r>
                      <a:r>
                        <a:rPr lang="ar-SA" sz="1200" u="none" strike="noStrike" kern="1200">
                          <a:solidFill>
                            <a:schemeClr val="dk1"/>
                          </a:solidFill>
                          <a:effectLst/>
                          <a:latin typeface="+mn-lt"/>
                          <a:ea typeface="+mn-ea"/>
                          <a:cs typeface="+mn-cs"/>
                        </a:rPr>
                        <a:t> </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31</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31</a:t>
                      </a:r>
                    </a:p>
                  </a:txBody>
                  <a:tcPr marL="6350" marR="6350" marT="50800" marB="50800"/>
                </a:tc>
                <a:extLst>
                  <a:ext uri="{0D108BD9-81ED-4DB2-BD59-A6C34878D82A}">
                    <a16:rowId xmlns:a16="http://schemas.microsoft.com/office/drawing/2014/main" val="2991512219"/>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a:t>
                      </a:r>
                    </a:p>
                  </a:txBody>
                  <a:tcPr marL="6350" marR="6350" marT="50800" marB="50800"/>
                </a:tc>
                <a:extLst>
                  <a:ext uri="{0D108BD9-81ED-4DB2-BD59-A6C34878D82A}">
                    <a16:rowId xmlns:a16="http://schemas.microsoft.com/office/drawing/2014/main" val="2775003600"/>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December</a:t>
                      </a:r>
                    </a:p>
                  </a:txBody>
                  <a:tcPr marL="6350" marR="6350" marT="50800" marB="50800"/>
                </a:tc>
                <a:extLst>
                  <a:ext uri="{0D108BD9-81ED-4DB2-BD59-A6C34878D82A}">
                    <a16:rowId xmlns:a16="http://schemas.microsoft.com/office/drawing/2014/main" val="137673528"/>
                  </a:ext>
                </a:extLst>
              </a:tr>
              <a:tr h="465676">
                <a:tc>
                  <a:txBody>
                    <a:bodyPr/>
                    <a:lstStyle/>
                    <a:p>
                      <a:pPr algn="l" fontAlgn="t"/>
                      <a:r>
                        <a:rPr lang="en-US" sz="1200" u="none" strike="noStrike" kern="1200">
                          <a:solidFill>
                            <a:schemeClr val="dk1"/>
                          </a:solidFill>
                          <a:effectLst/>
                          <a:latin typeface="+mn-lt"/>
                          <a:ea typeface="+mn-ea"/>
                          <a:cs typeface="+mn-cs"/>
                        </a:rPr>
                        <a:t>%m</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الشهر في السنة من</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12</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12</a:t>
                      </a:r>
                    </a:p>
                  </a:txBody>
                  <a:tcPr marL="6350" marR="6350" marT="50800" marB="50800"/>
                </a:tc>
                <a:extLst>
                  <a:ext uri="{0D108BD9-81ED-4DB2-BD59-A6C34878D82A}">
                    <a16:rowId xmlns:a16="http://schemas.microsoft.com/office/drawing/2014/main" val="2557827017"/>
                  </a:ext>
                </a:extLst>
              </a:tr>
              <a:tr h="291048">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بدون القرن, وهو اخر رقمين من 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18</a:t>
                      </a:r>
                    </a:p>
                  </a:txBody>
                  <a:tcPr marL="6350" marR="6350" marT="50800" marB="50800"/>
                </a:tc>
                <a:extLst>
                  <a:ext uri="{0D108BD9-81ED-4DB2-BD59-A6C34878D82A}">
                    <a16:rowId xmlns:a16="http://schemas.microsoft.com/office/drawing/2014/main" val="2672380349"/>
                  </a:ext>
                </a:extLst>
              </a:tr>
              <a:tr h="465676">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2018</a:t>
                      </a:r>
                    </a:p>
                  </a:txBody>
                  <a:tcPr marL="6350" marR="6350" marT="50800" marB="50800"/>
                </a:tc>
                <a:extLst>
                  <a:ext uri="{0D108BD9-81ED-4DB2-BD59-A6C34878D82A}">
                    <a16:rowId xmlns:a16="http://schemas.microsoft.com/office/drawing/2014/main" val="3564454868"/>
                  </a:ext>
                </a:extLst>
              </a:tr>
              <a:tr h="465676">
                <a:tc>
                  <a:txBody>
                    <a:bodyPr/>
                    <a:lstStyle/>
                    <a:p>
                      <a:pPr algn="l" fontAlgn="t"/>
                      <a:r>
                        <a:rPr lang="en-US" sz="1200" u="none" strike="noStrike" kern="1200">
                          <a:solidFill>
                            <a:schemeClr val="dk1"/>
                          </a:solidFill>
                          <a:effectLst/>
                          <a:latin typeface="+mn-lt"/>
                          <a:ea typeface="+mn-ea"/>
                          <a:cs typeface="+mn-cs"/>
                        </a:rPr>
                        <a:t>%H</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24 وتبدأ من 00 الى 23</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17</a:t>
                      </a:r>
                    </a:p>
                  </a:txBody>
                  <a:tcPr marL="6350" marR="6350" marT="50800" marB="50800"/>
                </a:tc>
                <a:extLst>
                  <a:ext uri="{0D108BD9-81ED-4DB2-BD59-A6C34878D82A}">
                    <a16:rowId xmlns:a16="http://schemas.microsoft.com/office/drawing/2014/main" val="4142165005"/>
                  </a:ext>
                </a:extLst>
              </a:tr>
              <a:tr h="291048">
                <a:tc>
                  <a:txBody>
                    <a:bodyPr/>
                    <a:lstStyle/>
                    <a:p>
                      <a:pPr algn="l" fontAlgn="t"/>
                      <a:r>
                        <a:rPr lang="en-US" sz="1200" u="none" strike="noStrike" kern="1200">
                          <a:solidFill>
                            <a:schemeClr val="dk1"/>
                          </a:solidFill>
                          <a:effectLst/>
                          <a:latin typeface="+mn-lt"/>
                          <a:ea typeface="+mn-ea"/>
                          <a:cs typeface="+mn-cs"/>
                        </a:rPr>
                        <a:t>%I</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12 وتبدأ من 00 الى 12</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5</a:t>
                      </a:r>
                    </a:p>
                  </a:txBody>
                  <a:tcPr marL="6350" marR="6350" marT="50800" marB="50800"/>
                </a:tc>
                <a:extLst>
                  <a:ext uri="{0D108BD9-81ED-4DB2-BD59-A6C34878D82A}">
                    <a16:rowId xmlns:a16="http://schemas.microsoft.com/office/drawing/2014/main" val="3564685033"/>
                  </a:ext>
                </a:extLst>
              </a:tr>
              <a:tr h="291048">
                <a:tc>
                  <a:txBody>
                    <a:bodyPr/>
                    <a:lstStyle/>
                    <a:p>
                      <a:pPr algn="l" fontAlgn="t"/>
                      <a:r>
                        <a:rPr lang="en-US" sz="1200" u="none" strike="noStrike" kern="1200">
                          <a:solidFill>
                            <a:schemeClr val="dk1"/>
                          </a:solidFill>
                          <a:effectLst/>
                          <a:latin typeface="+mn-lt"/>
                          <a:ea typeface="+mn-ea"/>
                          <a:cs typeface="+mn-cs"/>
                        </a:rPr>
                        <a:t>%p</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 الوقت صباح او مساء</a:t>
                      </a:r>
                      <a:r>
                        <a:rPr lang="en-US" sz="1200" u="none" strike="noStrike" kern="1200">
                          <a:solidFill>
                            <a:schemeClr val="dk1"/>
                          </a:solidFill>
                          <a:effectLst/>
                          <a:latin typeface="+mn-lt"/>
                          <a:ea typeface="+mn-ea"/>
                          <a:cs typeface="+mn-cs"/>
                        </a:rPr>
                        <a:t>AM/PM</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PM</a:t>
                      </a:r>
                    </a:p>
                  </a:txBody>
                  <a:tcPr marL="6350" marR="6350" marT="50800" marB="50800"/>
                </a:tc>
                <a:extLst>
                  <a:ext uri="{0D108BD9-81ED-4DB2-BD59-A6C34878D82A}">
                    <a16:rowId xmlns:a16="http://schemas.microsoft.com/office/drawing/2014/main" val="1953424506"/>
                  </a:ext>
                </a:extLst>
              </a:tr>
            </a:tbl>
          </a:graphicData>
        </a:graphic>
      </p:graphicFrame>
      <p:graphicFrame>
        <p:nvGraphicFramePr>
          <p:cNvPr id="5" name="Table 4">
            <a:extLst>
              <a:ext uri="{FF2B5EF4-FFF2-40B4-BE49-F238E27FC236}">
                <a16:creationId xmlns:a16="http://schemas.microsoft.com/office/drawing/2014/main" id="{FB05F77E-04CA-3C00-3DB3-A82C41300688}"/>
              </a:ext>
            </a:extLst>
          </p:cNvPr>
          <p:cNvGraphicFramePr>
            <a:graphicFrameLocks noGrp="1"/>
          </p:cNvGraphicFramePr>
          <p:nvPr>
            <p:extLst>
              <p:ext uri="{D42A27DB-BD31-4B8C-83A1-F6EECF244321}">
                <p14:modId xmlns:p14="http://schemas.microsoft.com/office/powerpoint/2010/main" val="326776979"/>
              </p:ext>
            </p:extLst>
          </p:nvPr>
        </p:nvGraphicFramePr>
        <p:xfrm>
          <a:off x="6365966" y="2066195"/>
          <a:ext cx="5500188" cy="4426679"/>
        </p:xfrm>
        <a:graphic>
          <a:graphicData uri="http://schemas.openxmlformats.org/drawingml/2006/table">
            <a:tbl>
              <a:tblPr>
                <a:tableStyleId>{5C22544A-7EE6-4342-B048-85BDC9FD1C3A}</a:tableStyleId>
              </a:tblPr>
              <a:tblGrid>
                <a:gridCol w="448049">
                  <a:extLst>
                    <a:ext uri="{9D8B030D-6E8A-4147-A177-3AD203B41FA5}">
                      <a16:colId xmlns:a16="http://schemas.microsoft.com/office/drawing/2014/main" val="1551479610"/>
                    </a:ext>
                  </a:extLst>
                </a:gridCol>
                <a:gridCol w="3244493">
                  <a:extLst>
                    <a:ext uri="{9D8B030D-6E8A-4147-A177-3AD203B41FA5}">
                      <a16:colId xmlns:a16="http://schemas.microsoft.com/office/drawing/2014/main" val="2604004542"/>
                    </a:ext>
                  </a:extLst>
                </a:gridCol>
                <a:gridCol w="1807646">
                  <a:extLst>
                    <a:ext uri="{9D8B030D-6E8A-4147-A177-3AD203B41FA5}">
                      <a16:colId xmlns:a16="http://schemas.microsoft.com/office/drawing/2014/main" val="2503480289"/>
                    </a:ext>
                  </a:extLst>
                </a:gridCol>
              </a:tblGrid>
              <a:tr h="387904">
                <a:tc>
                  <a:txBody>
                    <a:bodyPr/>
                    <a:lstStyle/>
                    <a:p>
                      <a:pPr algn="l" fontAlgn="t"/>
                      <a:r>
                        <a:rPr lang="en-US" sz="1200" u="none" strike="noStrike">
                          <a:effectLst/>
                          <a:cs typeface="+mn-cs"/>
                        </a:rPr>
                        <a:t>%M</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الدقائق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41</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3799932"/>
                  </a:ext>
                </a:extLst>
              </a:tr>
              <a:tr h="304239">
                <a:tc>
                  <a:txBody>
                    <a:bodyPr/>
                    <a:lstStyle/>
                    <a:p>
                      <a:pPr algn="l" fontAlgn="t"/>
                      <a:r>
                        <a:rPr lang="en-US" sz="1200" u="none" strike="noStrike">
                          <a:effectLst/>
                          <a:cs typeface="+mn-cs"/>
                        </a:rPr>
                        <a:t>%S</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الثواني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763747217"/>
                  </a:ext>
                </a:extLst>
              </a:tr>
              <a:tr h="304239">
                <a:tc>
                  <a:txBody>
                    <a:bodyPr/>
                    <a:lstStyle/>
                    <a:p>
                      <a:pPr algn="l" fontAlgn="t"/>
                      <a:r>
                        <a:rPr lang="en-US" sz="1200" u="none" strike="noStrike">
                          <a:effectLst/>
                          <a:cs typeface="+mn-cs"/>
                        </a:rPr>
                        <a:t>%f</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أجزاء الثانية 000000-999999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548513</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31244433"/>
                  </a:ext>
                </a:extLst>
              </a:tr>
              <a:tr h="304239">
                <a:tc>
                  <a:txBody>
                    <a:bodyPr/>
                    <a:lstStyle/>
                    <a:p>
                      <a:pPr algn="l" fontAlgn="t"/>
                      <a:r>
                        <a:rPr lang="en-US" sz="1200" u="none" strike="noStrike">
                          <a:effectLst/>
                          <a:cs typeface="+mn-cs"/>
                        </a:rPr>
                        <a:t>%j</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اليوم في السنة 001-366</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365</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24429589"/>
                  </a:ext>
                </a:extLst>
              </a:tr>
              <a:tr h="486783">
                <a:tc>
                  <a:txBody>
                    <a:bodyPr/>
                    <a:lstStyle/>
                    <a:p>
                      <a:pPr algn="l" fontAlgn="t"/>
                      <a:r>
                        <a:rPr lang="en-US" sz="1200" u="none" strike="noStrike">
                          <a:effectLst/>
                          <a:cs typeface="+mn-cs"/>
                        </a:rPr>
                        <a:t>%U</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الأحد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536009341"/>
                  </a:ext>
                </a:extLst>
              </a:tr>
              <a:tr h="486783">
                <a:tc>
                  <a:txBody>
                    <a:bodyPr/>
                    <a:lstStyle/>
                    <a:p>
                      <a:pPr algn="l" fontAlgn="t"/>
                      <a:r>
                        <a:rPr lang="en-US" sz="1200" u="none" strike="noStrike">
                          <a:effectLst/>
                          <a:cs typeface="+mn-cs"/>
                        </a:rPr>
                        <a:t>%W</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الاثنين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994168118"/>
                  </a:ext>
                </a:extLst>
              </a:tr>
              <a:tr h="486783">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والوقت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fr-FR" sz="1200" u="none" strike="noStrike">
                          <a:effectLst/>
                          <a:cs typeface="+mn-cs"/>
                        </a:rPr>
                        <a:t>Mon </a:t>
                      </a:r>
                      <a:r>
                        <a:rPr lang="fr-FR" sz="1200" u="none" strike="noStrike" err="1">
                          <a:effectLst/>
                          <a:cs typeface="+mn-cs"/>
                        </a:rPr>
                        <a:t>Dec</a:t>
                      </a:r>
                      <a:r>
                        <a:rPr lang="fr-FR" sz="1200" u="none" strike="noStrike">
                          <a:effectLst/>
                          <a:cs typeface="+mn-cs"/>
                        </a:rPr>
                        <a:t> 31 17:41:00 2018</a:t>
                      </a:r>
                      <a:endParaRPr lang="fr-FR"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395336057"/>
                  </a:ext>
                </a:extLst>
              </a:tr>
              <a:tr h="304239">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 رقم القرن السنوي وهو اول رقمين من السنة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20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101797707"/>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المختصر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12/31/2018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258318660"/>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17:41:00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916206729"/>
                  </a:ext>
                </a:extLst>
              </a:tr>
              <a:tr h="387904">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لعرض علامة النسبة المئوية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63621473"/>
                  </a:ext>
                </a:extLst>
              </a:tr>
            </a:tbl>
          </a:graphicData>
        </a:graphic>
      </p:graphicFrame>
      <p:sp>
        <p:nvSpPr>
          <p:cNvPr id="6" name="TextBox 5">
            <a:extLst>
              <a:ext uri="{FF2B5EF4-FFF2-40B4-BE49-F238E27FC236}">
                <a16:creationId xmlns:a16="http://schemas.microsoft.com/office/drawing/2014/main" id="{B722B4E6-8390-48EA-FBFE-2843AE75B444}"/>
              </a:ext>
            </a:extLst>
          </p:cNvPr>
          <p:cNvSpPr txBox="1"/>
          <p:nvPr/>
        </p:nvSpPr>
        <p:spPr>
          <a:xfrm>
            <a:off x="386806" y="966540"/>
            <a:ext cx="6096000" cy="923330"/>
          </a:xfrm>
          <a:prstGeom prst="rect">
            <a:avLst/>
          </a:prstGeom>
          <a:noFill/>
        </p:spPr>
        <p:txBody>
          <a:bodyPr wrap="square">
            <a:spAutoFit/>
          </a:bodyPr>
          <a:lstStyle/>
          <a:p>
            <a:r>
              <a:rPr lang="en-US" sz="1800" b="0" kern="1200">
                <a:solidFill>
                  <a:schemeClr val="dk1"/>
                </a:solidFill>
                <a:effectLst/>
                <a:latin typeface="+mn-lt"/>
                <a:ea typeface="+mn-ea"/>
                <a:cs typeface="+mn-cs"/>
              </a:rPr>
              <a:t>import datetime</a:t>
            </a:r>
          </a:p>
          <a:p>
            <a:r>
              <a:rPr lang="en-US" sz="1800" b="0" kern="1200">
                <a:solidFill>
                  <a:schemeClr val="dk1"/>
                </a:solidFill>
                <a:effectLst/>
                <a:latin typeface="+mn-lt"/>
                <a:ea typeface="+mn-ea"/>
                <a:cs typeface="+mn-cs"/>
              </a:rPr>
              <a:t>x = </a:t>
            </a:r>
            <a:r>
              <a:rPr lang="en-US" sz="1800" b="0" kern="1200" err="1">
                <a:solidFill>
                  <a:schemeClr val="dk1"/>
                </a:solidFill>
                <a:effectLst/>
                <a:latin typeface="+mn-lt"/>
                <a:ea typeface="+mn-ea"/>
                <a:cs typeface="+mn-cs"/>
              </a:rPr>
              <a:t>datetime.datetime</a:t>
            </a:r>
            <a:r>
              <a:rPr lang="en-US" sz="1800" b="0" kern="1200">
                <a:solidFill>
                  <a:schemeClr val="dk1"/>
                </a:solidFill>
                <a:effectLst/>
                <a:latin typeface="+mn-lt"/>
                <a:ea typeface="+mn-ea"/>
                <a:cs typeface="+mn-cs"/>
              </a:rPr>
              <a:t>(2018,6,1)</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x.strftime</a:t>
            </a:r>
            <a:r>
              <a:rPr lang="en-US" sz="1800" b="0" kern="1200">
                <a:solidFill>
                  <a:schemeClr val="dk1"/>
                </a:solidFill>
                <a:effectLst/>
                <a:latin typeface="+mn-lt"/>
                <a:ea typeface="+mn-ea"/>
                <a:cs typeface="+mn-cs"/>
              </a:rPr>
              <a:t>("%A"))</a:t>
            </a:r>
          </a:p>
        </p:txBody>
      </p:sp>
      <p:sp>
        <p:nvSpPr>
          <p:cNvPr id="7" name="Speech Bubble: Oval 6">
            <a:extLst>
              <a:ext uri="{FF2B5EF4-FFF2-40B4-BE49-F238E27FC236}">
                <a16:creationId xmlns:a16="http://schemas.microsoft.com/office/drawing/2014/main" id="{2852A04A-1D3F-DA58-A329-1B864C11BDE2}"/>
              </a:ext>
            </a:extLst>
          </p:cNvPr>
          <p:cNvSpPr/>
          <p:nvPr/>
        </p:nvSpPr>
        <p:spPr>
          <a:xfrm>
            <a:off x="4245428" y="966540"/>
            <a:ext cx="3701144" cy="923330"/>
          </a:xfrm>
          <a:prstGeom prst="wedgeEllipseCallout">
            <a:avLst>
              <a:gd name="adj1" fmla="val -94619"/>
              <a:gd name="adj2" fmla="val 344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a:t>استبدل </a:t>
            </a:r>
            <a:r>
              <a:rPr lang="en-US"/>
              <a:t>%A</a:t>
            </a:r>
            <a:r>
              <a:rPr lang="ar-SA"/>
              <a:t> بالقيم اللي في الجدول لتحصل على النتيجة</a:t>
            </a:r>
            <a:endParaRPr lang="en-US"/>
          </a:p>
        </p:txBody>
      </p:sp>
    </p:spTree>
    <p:extLst>
      <p:ext uri="{BB962C8B-B14F-4D97-AF65-F5344CB8AC3E}">
        <p14:creationId xmlns:p14="http://schemas.microsoft.com/office/powerpoint/2010/main" val="333990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واجب 1: مطابقة الرقم العشوائي</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199" y="1672046"/>
            <a:ext cx="10212977" cy="2125069"/>
          </a:xfrm>
          <a:prstGeom prst="rect">
            <a:avLst/>
          </a:prstGeom>
          <a:noFill/>
        </p:spPr>
        <p:txBody>
          <a:bodyPr wrap="square" rtlCol="0">
            <a:spAutoFit/>
          </a:bodyPr>
          <a:lstStyle/>
          <a:p>
            <a:pPr algn="r" rtl="1">
              <a:lnSpc>
                <a:spcPct val="150000"/>
              </a:lnSpc>
            </a:pPr>
            <a:r>
              <a:rPr lang="ar-SA" b="1" i="0">
                <a:solidFill>
                  <a:srgbClr val="000000"/>
                </a:solidFill>
                <a:effectLst/>
                <a:latin typeface="Consolas" panose="020B0609020204030204" pitchFamily="49" charset="0"/>
              </a:rPr>
              <a:t>المطلوب:</a:t>
            </a:r>
            <a:endParaRPr lang="en-US" b="1" i="0">
              <a:solidFill>
                <a:srgbClr val="000000"/>
              </a:solidFill>
              <a:effectLst/>
              <a:latin typeface="Consolas" panose="020B0609020204030204" pitchFamily="49" charset="0"/>
            </a:endParaRPr>
          </a:p>
          <a:p>
            <a:pPr algn="r" rtl="1">
              <a:lnSpc>
                <a:spcPct val="150000"/>
              </a:lnSpc>
            </a:pPr>
            <a:r>
              <a:rPr lang="ar-SA" b="1" i="0">
                <a:solidFill>
                  <a:srgbClr val="000000"/>
                </a:solidFill>
                <a:effectLst/>
                <a:latin typeface="Consolas" panose="020B0609020204030204" pitchFamily="49" charset="0"/>
              </a:rPr>
              <a:t/>
            </a:r>
            <a:br>
              <a:rPr lang="ar-SA" b="1" i="0">
                <a:solidFill>
                  <a:srgbClr val="000000"/>
                </a:solidFill>
                <a:effectLst/>
                <a:latin typeface="Consolas" panose="020B0609020204030204" pitchFamily="49" charset="0"/>
              </a:rPr>
            </a:br>
            <a:r>
              <a:rPr lang="ar-SA" b="0" i="0">
                <a:solidFill>
                  <a:srgbClr val="000000"/>
                </a:solidFill>
                <a:effectLst/>
                <a:latin typeface="Consolas" panose="020B0609020204030204" pitchFamily="49" charset="0"/>
              </a:rPr>
              <a:t>1- اختر رقم من 1 الى 5</a:t>
            </a:r>
            <a:br>
              <a:rPr lang="ar-SA" b="0" i="0">
                <a:solidFill>
                  <a:srgbClr val="000000"/>
                </a:solidFill>
                <a:effectLst/>
                <a:latin typeface="Consolas" panose="020B0609020204030204" pitchFamily="49" charset="0"/>
              </a:rPr>
            </a:br>
            <a:r>
              <a:rPr lang="ar-SA" b="0" i="0">
                <a:solidFill>
                  <a:srgbClr val="000000"/>
                </a:solidFill>
                <a:effectLst/>
                <a:latin typeface="Consolas" panose="020B0609020204030204" pitchFamily="49" charset="0"/>
              </a:rPr>
              <a:t>2- أجعل النظام يصدر رقم عشوائي من 1 الى 5 </a:t>
            </a:r>
          </a:p>
          <a:p>
            <a:pPr algn="r" rtl="1">
              <a:lnSpc>
                <a:spcPct val="150000"/>
              </a:lnSpc>
            </a:pPr>
            <a:r>
              <a:rPr lang="ar-SA">
                <a:solidFill>
                  <a:srgbClr val="000000"/>
                </a:solidFill>
                <a:latin typeface="Consolas" panose="020B0609020204030204" pitchFamily="49" charset="0"/>
              </a:rPr>
              <a:t>3- اذا كان اختيارك نفس الرقم العشوائي الذي أصدره النظام فاكتب </a:t>
            </a:r>
            <a:r>
              <a:rPr lang="en-US">
                <a:solidFill>
                  <a:srgbClr val="000000"/>
                </a:solidFill>
                <a:latin typeface="Consolas" panose="020B0609020204030204" pitchFamily="49" charset="0"/>
              </a:rPr>
              <a:t>WON</a:t>
            </a:r>
            <a:r>
              <a:rPr lang="ar-SA">
                <a:solidFill>
                  <a:srgbClr val="000000"/>
                </a:solidFill>
                <a:latin typeface="Consolas" panose="020B0609020204030204" pitchFamily="49" charset="0"/>
              </a:rPr>
              <a:t> واذا كان مختلف فاكتب </a:t>
            </a:r>
            <a:r>
              <a:rPr lang="en-US">
                <a:solidFill>
                  <a:srgbClr val="000000"/>
                </a:solidFill>
                <a:latin typeface="Consolas" panose="020B0609020204030204" pitchFamily="49" charset="0"/>
              </a:rPr>
              <a:t>LOST</a:t>
            </a:r>
            <a:endParaRPr lang="en-US"/>
          </a:p>
        </p:txBody>
      </p:sp>
    </p:spTree>
    <p:extLst>
      <p:ext uri="{BB962C8B-B14F-4D97-AF65-F5344CB8AC3E}">
        <p14:creationId xmlns:p14="http://schemas.microsoft.com/office/powerpoint/2010/main" val="295716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11 استخدام الجمل الشرطية (</a:t>
            </a:r>
            <a:r>
              <a:rPr lang="en-US"/>
              <a:t>if statement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140823" y="1152212"/>
            <a:ext cx="10212977" cy="2949525"/>
          </a:xfrm>
          <a:prstGeom prst="rect">
            <a:avLst/>
          </a:prstGeom>
          <a:noFill/>
        </p:spPr>
        <p:txBody>
          <a:bodyPr wrap="square" rtlCol="0">
            <a:spAutoFit/>
          </a:bodyPr>
          <a:lstStyle/>
          <a:p>
            <a:pPr algn="r" rtl="1">
              <a:lnSpc>
                <a:spcPct val="150000"/>
              </a:lnSpc>
            </a:pPr>
            <a:r>
              <a:rPr lang="ar-SA" b="1"/>
              <a:t>تستخدم الجمل الشرطية للتحقق من شي معين</a:t>
            </a:r>
            <a:r>
              <a:rPr lang="en-US" b="1"/>
              <a:t>:</a:t>
            </a:r>
            <a:endParaRPr lang="ar-SA" b="1"/>
          </a:p>
          <a:p>
            <a:pPr algn="r" rtl="1">
              <a:lnSpc>
                <a:spcPct val="150000"/>
              </a:lnSpc>
            </a:pPr>
            <a:r>
              <a:rPr lang="en-US"/>
              <a:t>If -1 </a:t>
            </a:r>
            <a:r>
              <a:rPr lang="ar-SA"/>
              <a:t> تعني (اذا) وهي تستعمل للمقارنة</a:t>
            </a:r>
          </a:p>
          <a:p>
            <a:pPr algn="r" rtl="1">
              <a:lnSpc>
                <a:spcPct val="150000"/>
              </a:lnSpc>
            </a:pPr>
            <a:r>
              <a:rPr lang="en-US" err="1"/>
              <a:t>Elif</a:t>
            </a:r>
            <a:r>
              <a:rPr lang="en-US"/>
              <a:t> -2 </a:t>
            </a:r>
            <a:r>
              <a:rPr lang="ar-SA"/>
              <a:t> </a:t>
            </a:r>
            <a:r>
              <a:rPr lang="en-US"/>
              <a:t> </a:t>
            </a:r>
            <a:r>
              <a:rPr lang="ar-SA"/>
              <a:t>وهي اختصار ل </a:t>
            </a:r>
            <a:r>
              <a:rPr lang="en-US"/>
              <a:t> else if</a:t>
            </a:r>
            <a:r>
              <a:rPr lang="ar-SA"/>
              <a:t>تأتي بعد </a:t>
            </a:r>
            <a:r>
              <a:rPr lang="en-US"/>
              <a:t>if</a:t>
            </a:r>
            <a:r>
              <a:rPr lang="ar-SA"/>
              <a:t> ولا تتنفذ إلا اذا لم تتنفذ </a:t>
            </a:r>
            <a:r>
              <a:rPr lang="en-US"/>
              <a:t>if</a:t>
            </a:r>
          </a:p>
          <a:p>
            <a:pPr algn="r" rtl="1">
              <a:lnSpc>
                <a:spcPct val="150000"/>
              </a:lnSpc>
            </a:pPr>
            <a:r>
              <a:rPr lang="en-US"/>
              <a:t>Else -3 </a:t>
            </a:r>
            <a:r>
              <a:rPr lang="ar-SA"/>
              <a:t> وتعني غير </a:t>
            </a:r>
            <a:r>
              <a:rPr lang="ar-SA" err="1"/>
              <a:t>ذالك</a:t>
            </a:r>
            <a:r>
              <a:rPr lang="ar-SA"/>
              <a:t> ولا تتنفذ إلا اذا لم تتنفذ </a:t>
            </a:r>
            <a:r>
              <a:rPr lang="en-US"/>
              <a:t>if </a:t>
            </a:r>
            <a:r>
              <a:rPr lang="ar-SA"/>
              <a:t> و </a:t>
            </a:r>
            <a:r>
              <a:rPr lang="en-US" err="1"/>
              <a:t>elif</a:t>
            </a:r>
            <a:endParaRPr lang="ar-SA"/>
          </a:p>
          <a:p>
            <a:pPr algn="r" rtl="1">
              <a:lnSpc>
                <a:spcPct val="150000"/>
              </a:lnSpc>
            </a:pPr>
            <a:r>
              <a:rPr lang="ar-SA"/>
              <a:t>الشروط تعود بقيمة </a:t>
            </a:r>
            <a:r>
              <a:rPr lang="en-US"/>
              <a:t>True False</a:t>
            </a:r>
            <a:r>
              <a:rPr lang="ar-SA"/>
              <a:t> فإذا كانت </a:t>
            </a:r>
            <a:r>
              <a:rPr lang="en-US"/>
              <a:t>True</a:t>
            </a:r>
            <a:r>
              <a:rPr lang="ar-SA"/>
              <a:t> يتنفذ الامر</a:t>
            </a:r>
          </a:p>
          <a:p>
            <a:pPr algn="r" rtl="1">
              <a:lnSpc>
                <a:spcPct val="150000"/>
              </a:lnSpc>
            </a:pPr>
            <a:r>
              <a:rPr lang="ar-SA"/>
              <a:t>ويجب ان تكون هناك مسافة قبل كل امر في ال</a:t>
            </a:r>
            <a:r>
              <a:rPr lang="en-US"/>
              <a:t>if</a:t>
            </a:r>
            <a:r>
              <a:rPr lang="ar-SA"/>
              <a:t> ليتعرف النظام انه داخل </a:t>
            </a:r>
            <a:r>
              <a:rPr lang="en-US"/>
              <a:t>if</a:t>
            </a:r>
          </a:p>
          <a:p>
            <a:pPr algn="r" rtl="1">
              <a:lnSpc>
                <a:spcPct val="150000"/>
              </a:lnSpc>
            </a:pPr>
            <a:endParaRPr lang="ar-SA"/>
          </a:p>
        </p:txBody>
      </p:sp>
      <p:graphicFrame>
        <p:nvGraphicFramePr>
          <p:cNvPr id="4" name="Table 4">
            <a:extLst>
              <a:ext uri="{FF2B5EF4-FFF2-40B4-BE49-F238E27FC236}">
                <a16:creationId xmlns:a16="http://schemas.microsoft.com/office/drawing/2014/main" id="{F94E97BF-FE52-F295-9564-6E4C55C3FF2F}"/>
              </a:ext>
            </a:extLst>
          </p:cNvPr>
          <p:cNvGraphicFramePr>
            <a:graphicFrameLocks noGrp="1"/>
          </p:cNvGraphicFramePr>
          <p:nvPr/>
        </p:nvGraphicFramePr>
        <p:xfrm>
          <a:off x="6653349" y="4101737"/>
          <a:ext cx="4700451" cy="2595880"/>
        </p:xfrm>
        <a:graphic>
          <a:graphicData uri="http://schemas.openxmlformats.org/drawingml/2006/table">
            <a:tbl>
              <a:tblPr firstRow="1" bandRow="1">
                <a:tableStyleId>{5C22544A-7EE6-4342-B048-85BDC9FD1C3A}</a:tableStyleId>
              </a:tblPr>
              <a:tblGrid>
                <a:gridCol w="3689434">
                  <a:extLst>
                    <a:ext uri="{9D8B030D-6E8A-4147-A177-3AD203B41FA5}">
                      <a16:colId xmlns:a16="http://schemas.microsoft.com/office/drawing/2014/main" val="1300789802"/>
                    </a:ext>
                  </a:extLst>
                </a:gridCol>
                <a:gridCol w="1011017">
                  <a:extLst>
                    <a:ext uri="{9D8B030D-6E8A-4147-A177-3AD203B41FA5}">
                      <a16:colId xmlns:a16="http://schemas.microsoft.com/office/drawing/2014/main" val="1781632412"/>
                    </a:ext>
                  </a:extLst>
                </a:gridCol>
              </a:tblGrid>
              <a:tr h="370840">
                <a:tc>
                  <a:txBody>
                    <a:bodyPr/>
                    <a:lstStyle/>
                    <a:p>
                      <a:pPr algn="ctr"/>
                      <a:r>
                        <a:rPr lang="ar-SA"/>
                        <a:t>معناه</a:t>
                      </a:r>
                      <a:endParaRPr lang="en-US"/>
                    </a:p>
                  </a:txBody>
                  <a:tcPr/>
                </a:tc>
                <a:tc>
                  <a:txBody>
                    <a:bodyPr/>
                    <a:lstStyle/>
                    <a:p>
                      <a:pPr algn="ctr"/>
                      <a:r>
                        <a:rPr lang="ar-SA"/>
                        <a:t>الرمز</a:t>
                      </a:r>
                      <a:endParaRPr lang="en-US"/>
                    </a:p>
                  </a:txBody>
                  <a:tcPr/>
                </a:tc>
                <a:extLst>
                  <a:ext uri="{0D108BD9-81ED-4DB2-BD59-A6C34878D82A}">
                    <a16:rowId xmlns:a16="http://schemas.microsoft.com/office/drawing/2014/main" val="2492734150"/>
                  </a:ext>
                </a:extLst>
              </a:tr>
              <a:tr h="370840">
                <a:tc>
                  <a:txBody>
                    <a:bodyPr/>
                    <a:lstStyle/>
                    <a:p>
                      <a:pPr algn="ctr"/>
                      <a:r>
                        <a:rPr lang="ar-SA"/>
                        <a:t>يساوي ويجب ان يكون مرتين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3786026475"/>
                  </a:ext>
                </a:extLst>
              </a:tr>
              <a:tr h="370840">
                <a:tc>
                  <a:txBody>
                    <a:bodyPr/>
                    <a:lstStyle/>
                    <a:p>
                      <a:pPr algn="ctr"/>
                      <a:r>
                        <a:rPr lang="ar-SA"/>
                        <a:t>لا يساوي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1129752133"/>
                  </a:ext>
                </a:extLst>
              </a:tr>
              <a:tr h="370840">
                <a:tc>
                  <a:txBody>
                    <a:bodyPr/>
                    <a:lstStyle/>
                    <a:p>
                      <a:pPr algn="ctr"/>
                      <a:r>
                        <a:rPr lang="ar-SA"/>
                        <a:t>اكبر من (</a:t>
                      </a:r>
                      <a:r>
                        <a:rPr lang="ar-SA" err="1"/>
                        <a:t>للارقام</a:t>
                      </a:r>
                      <a:r>
                        <a:rPr lang="ar-SA"/>
                        <a:t> فقط)</a:t>
                      </a:r>
                      <a:endParaRPr lang="en-US"/>
                    </a:p>
                  </a:txBody>
                  <a:tcPr/>
                </a:tc>
                <a:tc>
                  <a:txBody>
                    <a:bodyPr/>
                    <a:lstStyle/>
                    <a:p>
                      <a:pPr algn="ctr"/>
                      <a:r>
                        <a:rPr lang="en-US"/>
                        <a:t>&gt;</a:t>
                      </a:r>
                    </a:p>
                  </a:txBody>
                  <a:tcPr/>
                </a:tc>
                <a:extLst>
                  <a:ext uri="{0D108BD9-81ED-4DB2-BD59-A6C34878D82A}">
                    <a16:rowId xmlns:a16="http://schemas.microsoft.com/office/drawing/2014/main" val="1952247870"/>
                  </a:ext>
                </a:extLst>
              </a:tr>
              <a:tr h="370840">
                <a:tc>
                  <a:txBody>
                    <a:bodyPr/>
                    <a:lstStyle/>
                    <a:p>
                      <a:pPr algn="ctr"/>
                      <a:r>
                        <a:rPr lang="ar-SA"/>
                        <a:t>اصغر من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3348010081"/>
                  </a:ext>
                </a:extLst>
              </a:tr>
              <a:tr h="370840">
                <a:tc>
                  <a:txBody>
                    <a:bodyPr/>
                    <a:lstStyle/>
                    <a:p>
                      <a:pPr algn="ctr"/>
                      <a:r>
                        <a:rPr lang="ar-SA"/>
                        <a:t>اكبر من او يساوي (</a:t>
                      </a:r>
                      <a:r>
                        <a:rPr lang="ar-SA" err="1"/>
                        <a:t>للارقام</a:t>
                      </a:r>
                      <a:r>
                        <a:rPr lang="ar-SA"/>
                        <a:t> فقط)</a:t>
                      </a:r>
                      <a:endParaRPr lang="en-US"/>
                    </a:p>
                  </a:txBody>
                  <a:tcPr/>
                </a:tc>
                <a:tc>
                  <a:txBody>
                    <a:bodyPr/>
                    <a:lstStyle/>
                    <a:p>
                      <a:pPr algn="ctr"/>
                      <a:r>
                        <a:rPr lang="ar-SA"/>
                        <a:t>=&lt;</a:t>
                      </a:r>
                      <a:endParaRPr lang="en-US"/>
                    </a:p>
                  </a:txBody>
                  <a:tcPr/>
                </a:tc>
                <a:extLst>
                  <a:ext uri="{0D108BD9-81ED-4DB2-BD59-A6C34878D82A}">
                    <a16:rowId xmlns:a16="http://schemas.microsoft.com/office/drawing/2014/main" val="139108125"/>
                  </a:ext>
                </a:extLst>
              </a:tr>
              <a:tr h="370840">
                <a:tc>
                  <a:txBody>
                    <a:bodyPr/>
                    <a:lstStyle/>
                    <a:p>
                      <a:pPr algn="ctr"/>
                      <a:r>
                        <a:rPr lang="ar-SA"/>
                        <a:t>اصغر من او يساوي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1872495879"/>
                  </a:ext>
                </a:extLst>
              </a:tr>
            </a:tbl>
          </a:graphicData>
        </a:graphic>
      </p:graphicFrame>
      <p:pic>
        <p:nvPicPr>
          <p:cNvPr id="8" name="Picture 7">
            <a:extLst>
              <a:ext uri="{FF2B5EF4-FFF2-40B4-BE49-F238E27FC236}">
                <a16:creationId xmlns:a16="http://schemas.microsoft.com/office/drawing/2014/main" id="{12CD5706-B63E-A643-4D2C-FB10A4729567}"/>
              </a:ext>
            </a:extLst>
          </p:cNvPr>
          <p:cNvPicPr>
            <a:picLocks noChangeAspect="1"/>
          </p:cNvPicPr>
          <p:nvPr/>
        </p:nvPicPr>
        <p:blipFill>
          <a:blip r:embed="rId2"/>
          <a:stretch>
            <a:fillRect/>
          </a:stretch>
        </p:blipFill>
        <p:spPr>
          <a:xfrm>
            <a:off x="327750" y="1129132"/>
            <a:ext cx="5210902" cy="5115639"/>
          </a:xfrm>
          <a:prstGeom prst="rect">
            <a:avLst/>
          </a:prstGeom>
        </p:spPr>
      </p:pic>
    </p:spTree>
    <p:extLst>
      <p:ext uri="{BB962C8B-B14F-4D97-AF65-F5344CB8AC3E}">
        <p14:creationId xmlns:p14="http://schemas.microsoft.com/office/powerpoint/2010/main" val="68451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12</a:t>
            </a:r>
            <a:r>
              <a:rPr lang="ar-SA"/>
              <a:t> التكرار المشروط (</a:t>
            </a:r>
            <a:r>
              <a:rPr lang="en-US"/>
              <a:t>while loop</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4536819"/>
          </a:xfrm>
          <a:prstGeom prst="rect">
            <a:avLst/>
          </a:prstGeom>
          <a:noFill/>
        </p:spPr>
        <p:txBody>
          <a:bodyPr wrap="square" rtlCol="0">
            <a:spAutoFit/>
          </a:bodyPr>
          <a:lstStyle/>
          <a:p>
            <a:pPr algn="r" rtl="1">
              <a:lnSpc>
                <a:spcPct val="150000"/>
              </a:lnSpc>
            </a:pPr>
            <a:r>
              <a:rPr lang="ar-SA" sz="2800"/>
              <a:t>التكرار المشروط يستخدم لتكرار بعض الأوامر بدل كتابتها اكثر من مرة</a:t>
            </a:r>
            <a:br>
              <a:rPr lang="ar-SA" sz="2800"/>
            </a:br>
            <a:r>
              <a:rPr lang="ar-SA" sz="2800"/>
              <a:t>تكون طريقة كتابة الشرط مثل الجمل الشرطية مثال:</a:t>
            </a:r>
            <a:endParaRPr lang="en-US" sz="2800"/>
          </a:p>
          <a:p>
            <a:pPr algn="r" rtl="1">
              <a:lnSpc>
                <a:spcPct val="150000"/>
              </a:lnSpc>
            </a:pPr>
            <a:r>
              <a:rPr lang="ar-SA" sz="2800"/>
              <a:t>تم تعريف المتغير </a:t>
            </a:r>
            <a:r>
              <a:rPr lang="en-US" sz="2800"/>
              <a:t>number = 0</a:t>
            </a:r>
            <a:r>
              <a:rPr lang="ar-SA" sz="2800"/>
              <a:t/>
            </a:r>
            <a:br>
              <a:rPr lang="ar-SA" sz="2800"/>
            </a:br>
            <a:r>
              <a:rPr lang="ar-SA" sz="2800"/>
              <a:t>ولان المتغير اصغر من 10 استمر البرنامج بإضافة 1 الى المتغير </a:t>
            </a:r>
          </a:p>
          <a:p>
            <a:pPr algn="r" rtl="1">
              <a:lnSpc>
                <a:spcPct val="150000"/>
              </a:lnSpc>
            </a:pPr>
            <a:r>
              <a:rPr lang="ar-SA" sz="2800"/>
              <a:t>وطباعته وعندما اصبح المتغير يساوي 10 توقف عن العمل</a:t>
            </a:r>
          </a:p>
          <a:p>
            <a:pPr algn="r" rtl="1">
              <a:lnSpc>
                <a:spcPct val="150000"/>
              </a:lnSpc>
            </a:pPr>
            <a:endParaRPr lang="ar-SA" sz="2800"/>
          </a:p>
          <a:p>
            <a:pPr algn="r" rtl="1">
              <a:lnSpc>
                <a:spcPct val="150000"/>
              </a:lnSpc>
            </a:pPr>
            <a:r>
              <a:rPr lang="ar-SA" sz="2800"/>
              <a:t>ولا يشترط ان يكون الشرط بالأرقام قد يكون باي نوع من المتغيرات</a:t>
            </a:r>
          </a:p>
        </p:txBody>
      </p:sp>
      <p:pic>
        <p:nvPicPr>
          <p:cNvPr id="10" name="Picture 9">
            <a:extLst>
              <a:ext uri="{FF2B5EF4-FFF2-40B4-BE49-F238E27FC236}">
                <a16:creationId xmlns:a16="http://schemas.microsoft.com/office/drawing/2014/main" id="{00ADF72E-915A-F7FC-DD15-3B42AE9E6B73}"/>
              </a:ext>
            </a:extLst>
          </p:cNvPr>
          <p:cNvPicPr>
            <a:picLocks noChangeAspect="1"/>
          </p:cNvPicPr>
          <p:nvPr/>
        </p:nvPicPr>
        <p:blipFill>
          <a:blip r:embed="rId2"/>
          <a:stretch>
            <a:fillRect/>
          </a:stretch>
        </p:blipFill>
        <p:spPr>
          <a:xfrm>
            <a:off x="464160" y="1053738"/>
            <a:ext cx="2772162" cy="5306165"/>
          </a:xfrm>
          <a:prstGeom prst="rect">
            <a:avLst/>
          </a:prstGeom>
        </p:spPr>
      </p:pic>
    </p:spTree>
    <p:extLst>
      <p:ext uri="{BB962C8B-B14F-4D97-AF65-F5344CB8AC3E}">
        <p14:creationId xmlns:p14="http://schemas.microsoft.com/office/powerpoint/2010/main" val="64473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12</a:t>
            </a:r>
            <a:r>
              <a:rPr lang="ar-SA"/>
              <a:t> التكرار المشروط (</a:t>
            </a:r>
            <a:r>
              <a:rPr lang="en-US"/>
              <a:t>while loop</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4536819"/>
          </a:xfrm>
          <a:prstGeom prst="rect">
            <a:avLst/>
          </a:prstGeom>
          <a:noFill/>
        </p:spPr>
        <p:txBody>
          <a:bodyPr wrap="square" rtlCol="0">
            <a:spAutoFit/>
          </a:bodyPr>
          <a:lstStyle/>
          <a:p>
            <a:pPr algn="r" rtl="1">
              <a:lnSpc>
                <a:spcPct val="150000"/>
              </a:lnSpc>
            </a:pPr>
            <a:r>
              <a:rPr lang="ar-SA" sz="2800"/>
              <a:t>التكرار المشروط يستخدم لتكرار بعض الأوامر بدل كتابتها اكثر من مرة</a:t>
            </a:r>
            <a:br>
              <a:rPr lang="ar-SA" sz="2800"/>
            </a:br>
            <a:r>
              <a:rPr lang="ar-SA" sz="2800"/>
              <a:t>تكون طريقة كتابة الشرط مثل الجمل الشرطية مثال:</a:t>
            </a:r>
            <a:endParaRPr lang="en-US" sz="2800"/>
          </a:p>
          <a:p>
            <a:pPr algn="r" rtl="1">
              <a:lnSpc>
                <a:spcPct val="150000"/>
              </a:lnSpc>
            </a:pPr>
            <a:r>
              <a:rPr lang="ar-SA" sz="2800"/>
              <a:t>تم تعريف المتغير </a:t>
            </a:r>
            <a:r>
              <a:rPr lang="en-US" sz="2800"/>
              <a:t>number = 0</a:t>
            </a:r>
            <a:r>
              <a:rPr lang="ar-SA" sz="2800"/>
              <a:t/>
            </a:r>
            <a:br>
              <a:rPr lang="ar-SA" sz="2800"/>
            </a:br>
            <a:r>
              <a:rPr lang="ar-SA" sz="2800"/>
              <a:t>ولان المتغير اصغر من 10 استمر البرنامج بإضافة 1 الى المتغير </a:t>
            </a:r>
          </a:p>
          <a:p>
            <a:pPr algn="r" rtl="1">
              <a:lnSpc>
                <a:spcPct val="150000"/>
              </a:lnSpc>
            </a:pPr>
            <a:r>
              <a:rPr lang="ar-SA" sz="2800"/>
              <a:t>وطباعته وعندما اصبح المتغير يساوي 10 توقف عن العمل</a:t>
            </a:r>
          </a:p>
          <a:p>
            <a:pPr algn="r" rtl="1">
              <a:lnSpc>
                <a:spcPct val="150000"/>
              </a:lnSpc>
            </a:pPr>
            <a:endParaRPr lang="ar-SA" sz="2800"/>
          </a:p>
          <a:p>
            <a:pPr algn="r" rtl="1">
              <a:lnSpc>
                <a:spcPct val="150000"/>
              </a:lnSpc>
            </a:pPr>
            <a:r>
              <a:rPr lang="ar-SA" sz="2800"/>
              <a:t>ولا يشترط ان يكون الشرط بالأرقام قد يكون باي نوع من المتغيرات</a:t>
            </a:r>
          </a:p>
        </p:txBody>
      </p:sp>
      <p:pic>
        <p:nvPicPr>
          <p:cNvPr id="10" name="Picture 9">
            <a:extLst>
              <a:ext uri="{FF2B5EF4-FFF2-40B4-BE49-F238E27FC236}">
                <a16:creationId xmlns:a16="http://schemas.microsoft.com/office/drawing/2014/main" id="{00ADF72E-915A-F7FC-DD15-3B42AE9E6B73}"/>
              </a:ext>
            </a:extLst>
          </p:cNvPr>
          <p:cNvPicPr>
            <a:picLocks noChangeAspect="1"/>
          </p:cNvPicPr>
          <p:nvPr/>
        </p:nvPicPr>
        <p:blipFill>
          <a:blip r:embed="rId2"/>
          <a:stretch>
            <a:fillRect/>
          </a:stretch>
        </p:blipFill>
        <p:spPr>
          <a:xfrm>
            <a:off x="464160" y="1053738"/>
            <a:ext cx="2772162" cy="5306165"/>
          </a:xfrm>
          <a:prstGeom prst="rect">
            <a:avLst/>
          </a:prstGeom>
        </p:spPr>
      </p:pic>
      <p:pic>
        <p:nvPicPr>
          <p:cNvPr id="6" name="Picture 5">
            <a:extLst>
              <a:ext uri="{FF2B5EF4-FFF2-40B4-BE49-F238E27FC236}">
                <a16:creationId xmlns:a16="http://schemas.microsoft.com/office/drawing/2014/main" id="{8A7DD7FE-0DFA-679B-3780-F0B444EE4505}"/>
              </a:ext>
            </a:extLst>
          </p:cNvPr>
          <p:cNvPicPr>
            <a:picLocks noChangeAspect="1"/>
          </p:cNvPicPr>
          <p:nvPr/>
        </p:nvPicPr>
        <p:blipFill>
          <a:blip r:embed="rId3"/>
          <a:stretch>
            <a:fillRect/>
          </a:stretch>
        </p:blipFill>
        <p:spPr>
          <a:xfrm>
            <a:off x="191640" y="182880"/>
            <a:ext cx="11753281" cy="6461760"/>
          </a:xfrm>
          <a:prstGeom prst="rect">
            <a:avLst/>
          </a:prstGeom>
        </p:spPr>
      </p:pic>
    </p:spTree>
    <p:extLst>
      <p:ext uri="{BB962C8B-B14F-4D97-AF65-F5344CB8AC3E}">
        <p14:creationId xmlns:p14="http://schemas.microsoft.com/office/powerpoint/2010/main" val="193400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14</a:t>
            </a:r>
            <a:r>
              <a:rPr lang="ar-SA"/>
              <a:t> الجمل الشرطية بال</a:t>
            </a:r>
            <a:r>
              <a:rPr lang="en-US"/>
              <a:t>(match case)</a:t>
            </a:r>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658835"/>
          </a:xfrm>
          <a:prstGeom prst="rect">
            <a:avLst/>
          </a:prstGeom>
          <a:noFill/>
        </p:spPr>
        <p:txBody>
          <a:bodyPr wrap="square" rtlCol="0">
            <a:spAutoFit/>
          </a:bodyPr>
          <a:lstStyle/>
          <a:p>
            <a:pPr algn="r" rtl="1">
              <a:lnSpc>
                <a:spcPct val="150000"/>
              </a:lnSpc>
            </a:pPr>
            <a:endParaRPr lang="ar-SA" sz="2800"/>
          </a:p>
        </p:txBody>
      </p:sp>
      <p:sp>
        <p:nvSpPr>
          <p:cNvPr id="4" name="AutoShape 2" descr="معلومة 14">
            <a:extLst>
              <a:ext uri="{FF2B5EF4-FFF2-40B4-BE49-F238E27FC236}">
                <a16:creationId xmlns:a16="http://schemas.microsoft.com/office/drawing/2014/main" id="{74D528B9-414A-585A-B8D9-2F8D47F68F70}"/>
              </a:ext>
            </a:extLst>
          </p:cNvPr>
          <p:cNvSpPr>
            <a:spLocks noChangeAspect="1" noChangeArrowheads="1"/>
          </p:cNvSpPr>
          <p:nvPr/>
        </p:nvSpPr>
        <p:spPr bwMode="auto">
          <a:xfrm>
            <a:off x="3814354" y="1147354"/>
            <a:ext cx="2434046" cy="24340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9E6B7D5-C0FB-0660-E867-31075E7CFC7D}"/>
              </a:ext>
            </a:extLst>
          </p:cNvPr>
          <p:cNvPicPr>
            <a:picLocks noChangeAspect="1"/>
          </p:cNvPicPr>
          <p:nvPr/>
        </p:nvPicPr>
        <p:blipFill>
          <a:blip r:embed="rId2"/>
          <a:stretch>
            <a:fillRect/>
          </a:stretch>
        </p:blipFill>
        <p:spPr>
          <a:xfrm>
            <a:off x="-282001" y="0"/>
            <a:ext cx="12474001" cy="6858000"/>
          </a:xfrm>
          <a:prstGeom prst="rect">
            <a:avLst/>
          </a:prstGeom>
        </p:spPr>
      </p:pic>
    </p:spTree>
    <p:extLst>
      <p:ext uri="{BB962C8B-B14F-4D97-AF65-F5344CB8AC3E}">
        <p14:creationId xmlns:p14="http://schemas.microsoft.com/office/powerpoint/2010/main" val="4220045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15</a:t>
            </a:r>
            <a:r>
              <a:rPr lang="ar-SA"/>
              <a:t> المصفوفات</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23703" y="1053738"/>
            <a:ext cx="10371907" cy="1685846"/>
          </a:xfrm>
          <a:prstGeom prst="rect">
            <a:avLst/>
          </a:prstGeom>
          <a:noFill/>
        </p:spPr>
        <p:txBody>
          <a:bodyPr wrap="square" rtlCol="0">
            <a:spAutoFit/>
          </a:bodyPr>
          <a:lstStyle/>
          <a:p>
            <a:pPr algn="r" rtl="1">
              <a:lnSpc>
                <a:spcPct val="150000"/>
              </a:lnSpc>
            </a:pPr>
            <a:r>
              <a:rPr lang="ar-SA" sz="2400" b="1"/>
              <a:t>المصفوفات هي عبارة عن متغير يحمل عدة متغيرات بداخله ويمكن ان تكون هذه المتغيرات</a:t>
            </a:r>
            <a:r>
              <a:rPr lang="ar-SA" sz="2400"/>
              <a:t> من أي نوع سواء نصوص او ارقام او ارقام كسرية او تاريخ او حتى مصفوفات أخرى داخل المصفوفة الأساسية </a:t>
            </a:r>
            <a:r>
              <a:rPr lang="ar-SA" sz="2400" b="1"/>
              <a:t>والمصفوفات في </a:t>
            </a:r>
            <a:r>
              <a:rPr lang="ar-SA" sz="2400" b="1" err="1"/>
              <a:t>البايثون</a:t>
            </a:r>
            <a:r>
              <a:rPr lang="ar-SA" sz="2400" b="1"/>
              <a:t> 4 أنواع </a:t>
            </a:r>
            <a:r>
              <a:rPr lang="ar-SA" sz="2400"/>
              <a:t>مبينة في الجدول</a:t>
            </a:r>
          </a:p>
        </p:txBody>
      </p:sp>
      <p:graphicFrame>
        <p:nvGraphicFramePr>
          <p:cNvPr id="4" name="Table 4">
            <a:extLst>
              <a:ext uri="{FF2B5EF4-FFF2-40B4-BE49-F238E27FC236}">
                <a16:creationId xmlns:a16="http://schemas.microsoft.com/office/drawing/2014/main" id="{043E4894-3950-ED66-5200-3693C9598BD3}"/>
              </a:ext>
            </a:extLst>
          </p:cNvPr>
          <p:cNvGraphicFramePr>
            <a:graphicFrameLocks noGrp="1"/>
          </p:cNvGraphicFramePr>
          <p:nvPr>
            <p:extLst>
              <p:ext uri="{D42A27DB-BD31-4B8C-83A1-F6EECF244321}">
                <p14:modId xmlns:p14="http://schemas.microsoft.com/office/powerpoint/2010/main" val="2450584380"/>
              </p:ext>
            </p:extLst>
          </p:nvPr>
        </p:nvGraphicFramePr>
        <p:xfrm>
          <a:off x="2628536" y="2822354"/>
          <a:ext cx="8448767" cy="339150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507241556"/>
                    </a:ext>
                  </a:extLst>
                </a:gridCol>
                <a:gridCol w="2032000">
                  <a:extLst>
                    <a:ext uri="{9D8B030D-6E8A-4147-A177-3AD203B41FA5}">
                      <a16:colId xmlns:a16="http://schemas.microsoft.com/office/drawing/2014/main" val="843471405"/>
                    </a:ext>
                  </a:extLst>
                </a:gridCol>
                <a:gridCol w="2032000">
                  <a:extLst>
                    <a:ext uri="{9D8B030D-6E8A-4147-A177-3AD203B41FA5}">
                      <a16:colId xmlns:a16="http://schemas.microsoft.com/office/drawing/2014/main" val="2418057760"/>
                    </a:ext>
                  </a:extLst>
                </a:gridCol>
                <a:gridCol w="2352767">
                  <a:extLst>
                    <a:ext uri="{9D8B030D-6E8A-4147-A177-3AD203B41FA5}">
                      <a16:colId xmlns:a16="http://schemas.microsoft.com/office/drawing/2014/main" val="2430084783"/>
                    </a:ext>
                  </a:extLst>
                </a:gridCol>
              </a:tblGrid>
              <a:tr h="370840">
                <a:tc>
                  <a:txBody>
                    <a:bodyPr/>
                    <a:lstStyle/>
                    <a:p>
                      <a:r>
                        <a:rPr lang="en-US"/>
                        <a:t>List</a:t>
                      </a:r>
                    </a:p>
                  </a:txBody>
                  <a:tcPr/>
                </a:tc>
                <a:tc>
                  <a:txBody>
                    <a:bodyPr/>
                    <a:lstStyle/>
                    <a:p>
                      <a:r>
                        <a:rPr lang="en-US"/>
                        <a:t>Tuple</a:t>
                      </a:r>
                    </a:p>
                  </a:txBody>
                  <a:tcPr/>
                </a:tc>
                <a:tc>
                  <a:txBody>
                    <a:bodyPr/>
                    <a:lstStyle/>
                    <a:p>
                      <a:r>
                        <a:rPr lang="en-US"/>
                        <a:t>Set</a:t>
                      </a:r>
                    </a:p>
                  </a:txBody>
                  <a:tcPr/>
                </a:tc>
                <a:tc>
                  <a:txBody>
                    <a:bodyPr/>
                    <a:lstStyle/>
                    <a:p>
                      <a:r>
                        <a:rPr lang="en-US"/>
                        <a:t>Dictionary</a:t>
                      </a:r>
                    </a:p>
                  </a:txBody>
                  <a:tcPr/>
                </a:tc>
                <a:extLst>
                  <a:ext uri="{0D108BD9-81ED-4DB2-BD59-A6C34878D82A}">
                    <a16:rowId xmlns:a16="http://schemas.microsoft.com/office/drawing/2014/main" val="3908415947"/>
                  </a:ext>
                </a:extLst>
              </a:tr>
              <a:tr h="729586">
                <a:tc>
                  <a:txBody>
                    <a:bodyPr/>
                    <a:lstStyle/>
                    <a:p>
                      <a:r>
                        <a:rPr lang="ar-SA" b="1"/>
                        <a:t>اقواس مربعة</a:t>
                      </a:r>
                      <a:br>
                        <a:rPr lang="ar-SA" b="1"/>
                      </a:br>
                      <a:r>
                        <a:rPr lang="en-US" b="0"/>
                        <a:t>[“ali”,”hamzh”,15]</a:t>
                      </a:r>
                      <a:endParaRPr lang="en-US" b="1"/>
                    </a:p>
                  </a:txBody>
                  <a:tcPr/>
                </a:tc>
                <a:tc>
                  <a:txBody>
                    <a:bodyPr/>
                    <a:lstStyle/>
                    <a:p>
                      <a:r>
                        <a:rPr lang="ar-SA" b="1"/>
                        <a:t>اقواس عادية</a:t>
                      </a:r>
                      <a:r>
                        <a:rPr lang="en-US" b="1"/>
                        <a:t/>
                      </a:r>
                      <a:br>
                        <a:rPr lang="en-US" b="1"/>
                      </a:br>
                      <a:r>
                        <a:rPr lang="en-US" b="0"/>
                        <a:t>(“ali”,”hamza”,15)</a:t>
                      </a:r>
                      <a:endParaRPr lang="en-US" b="1"/>
                    </a:p>
                  </a:txBody>
                  <a:tcPr/>
                </a:tc>
                <a:tc>
                  <a:txBody>
                    <a:bodyPr/>
                    <a:lstStyle/>
                    <a:p>
                      <a:r>
                        <a:rPr lang="ar-SA" b="1"/>
                        <a:t>اقواس متعرجة</a:t>
                      </a:r>
                      <a:r>
                        <a:rPr lang="en-US" b="1"/>
                        <a:t/>
                      </a:r>
                      <a:br>
                        <a:rPr lang="en-US" b="1"/>
                      </a:br>
                      <a:r>
                        <a:rPr lang="en-US" b="0"/>
                        <a:t>{“ali”,”salem”,15}</a:t>
                      </a:r>
                    </a:p>
                  </a:txBody>
                  <a:tcPr/>
                </a:tc>
                <a:tc>
                  <a:txBody>
                    <a:bodyPr/>
                    <a:lstStyle/>
                    <a:p>
                      <a:r>
                        <a:rPr lang="ar-SA" b="1"/>
                        <a:t>اقواس متعرجة</a:t>
                      </a:r>
                      <a:r>
                        <a:rPr lang="en-US" b="1"/>
                        <a:t/>
                      </a:r>
                      <a:br>
                        <a:rPr lang="en-US" b="1"/>
                      </a:br>
                      <a:r>
                        <a:rPr lang="en-US" b="0"/>
                        <a:t>{“name”:”ali”,”age”:18}</a:t>
                      </a:r>
                      <a:endParaRPr lang="en-US" b="1"/>
                    </a:p>
                  </a:txBody>
                  <a:tcPr/>
                </a:tc>
                <a:extLst>
                  <a:ext uri="{0D108BD9-81ED-4DB2-BD59-A6C34878D82A}">
                    <a16:rowId xmlns:a16="http://schemas.microsoft.com/office/drawing/2014/main" val="3146746728"/>
                  </a:ext>
                </a:extLst>
              </a:tr>
              <a:tr h="370840">
                <a:tc>
                  <a:txBody>
                    <a:bodyPr/>
                    <a:lstStyle/>
                    <a:p>
                      <a:r>
                        <a:rPr lang="ar-SA" b="1"/>
                        <a:t>كل عنصر يحتوي على رقم يسمى </a:t>
                      </a:r>
                      <a:r>
                        <a:rPr lang="en-US" b="1"/>
                        <a:t> 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كل عنصر يحتوي على رقم يسمى </a:t>
                      </a:r>
                      <a:r>
                        <a:rPr lang="en-US" b="1"/>
                        <a:t> 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لا يحتوي كل العنصر على رقم</a:t>
                      </a:r>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لا يحتوي كل العنصر على رقم</a:t>
                      </a:r>
                      <a:endParaRPr lang="en-US" b="1"/>
                    </a:p>
                  </a:txBody>
                  <a:tcPr/>
                </a:tc>
                <a:extLst>
                  <a:ext uri="{0D108BD9-81ED-4DB2-BD59-A6C34878D82A}">
                    <a16:rowId xmlns:a16="http://schemas.microsoft.com/office/drawing/2014/main" val="2767974814"/>
                  </a:ext>
                </a:extLst>
              </a:tr>
              <a:tr h="370840">
                <a:tc>
                  <a:txBody>
                    <a:bodyPr/>
                    <a:lstStyle/>
                    <a:p>
                      <a:r>
                        <a:rPr lang="ar-SA" b="1"/>
                        <a:t>قابلة للتغير</a:t>
                      </a:r>
                      <a:endParaRPr lang="en-US" b="1"/>
                    </a:p>
                  </a:txBody>
                  <a:tcPr/>
                </a:tc>
                <a:tc>
                  <a:txBody>
                    <a:bodyPr/>
                    <a:lstStyle/>
                    <a:p>
                      <a:r>
                        <a:rPr lang="ar-SA" b="1"/>
                        <a:t>غير قابلة للتغير</a:t>
                      </a:r>
                      <a:endParaRPr lang="en-US" b="1"/>
                    </a:p>
                  </a:txBody>
                  <a:tcPr/>
                </a:tc>
                <a:tc>
                  <a:txBody>
                    <a:bodyPr/>
                    <a:lstStyle/>
                    <a:p>
                      <a:r>
                        <a:rPr lang="ar-SA" b="1"/>
                        <a:t>غير قابلة للتغير</a:t>
                      </a:r>
                      <a:endParaRPr lang="en-US" b="1"/>
                    </a:p>
                  </a:txBody>
                  <a:tcPr/>
                </a:tc>
                <a:tc>
                  <a:txBody>
                    <a:bodyPr/>
                    <a:lstStyle/>
                    <a:p>
                      <a:r>
                        <a:rPr lang="ar-SA" b="1"/>
                        <a:t>قابلة للتغير</a:t>
                      </a:r>
                      <a:endParaRPr lang="en-US" b="1"/>
                    </a:p>
                  </a:txBody>
                  <a:tcPr/>
                </a:tc>
                <a:extLst>
                  <a:ext uri="{0D108BD9-81ED-4DB2-BD59-A6C34878D82A}">
                    <a16:rowId xmlns:a16="http://schemas.microsoft.com/office/drawing/2014/main" val="4049322111"/>
                  </a:ext>
                </a:extLst>
              </a:tr>
              <a:tr h="639786">
                <a:tc>
                  <a:txBody>
                    <a:bodyPr/>
                    <a:lstStyle/>
                    <a:p>
                      <a:r>
                        <a:rPr lang="ar-SA" b="1"/>
                        <a:t>تسمح بالتكرار</a:t>
                      </a:r>
                      <a:endParaRPr lang="en-US" b="1"/>
                    </a:p>
                  </a:txBody>
                  <a:tcPr/>
                </a:tc>
                <a:tc>
                  <a:txBody>
                    <a:bodyPr/>
                    <a:lstStyle/>
                    <a:p>
                      <a:r>
                        <a:rPr lang="ar-SA" b="1"/>
                        <a:t>تسمح بالتكرار</a:t>
                      </a:r>
                      <a:endParaRPr lang="en-US" b="1"/>
                    </a:p>
                  </a:txBody>
                  <a:tcPr/>
                </a:tc>
                <a:tc>
                  <a:txBody>
                    <a:bodyPr/>
                    <a:lstStyle/>
                    <a:p>
                      <a:r>
                        <a:rPr lang="ar-SA" b="1"/>
                        <a:t>لا تسمح بالتكرار</a:t>
                      </a:r>
                      <a:endParaRPr lang="en-US" b="1"/>
                    </a:p>
                  </a:txBody>
                  <a:tcPr/>
                </a:tc>
                <a:tc>
                  <a:txBody>
                    <a:bodyPr/>
                    <a:lstStyle/>
                    <a:p>
                      <a:r>
                        <a:rPr lang="ar-SA" b="1"/>
                        <a:t>غير قابلة للتغير فقط في المفاتيح</a:t>
                      </a:r>
                      <a:endParaRPr lang="en-US" b="1"/>
                    </a:p>
                  </a:txBody>
                  <a:tcPr/>
                </a:tc>
                <a:extLst>
                  <a:ext uri="{0D108BD9-81ED-4DB2-BD59-A6C34878D82A}">
                    <a16:rowId xmlns:a16="http://schemas.microsoft.com/office/drawing/2014/main" val="2144714414"/>
                  </a:ext>
                </a:extLst>
              </a:tr>
              <a:tr h="504803">
                <a:tc>
                  <a:txBody>
                    <a:bodyPr/>
                    <a:lstStyle/>
                    <a:p>
                      <a:r>
                        <a:rPr lang="ar-SA" b="1"/>
                        <a:t>تقبل كل أنواع </a:t>
                      </a:r>
                      <a:r>
                        <a:rPr lang="ar-SA" b="1" err="1"/>
                        <a:t>البايانات</a:t>
                      </a:r>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endParaRPr lang="en-US" b="1"/>
                    </a:p>
                    <a:p>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endParaRPr lang="en-US" b="1"/>
                    </a:p>
                    <a:p>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r>
                        <a:rPr lang="ar-SA" b="1"/>
                        <a:t> للقيم</a:t>
                      </a:r>
                      <a:endParaRPr lang="en-US" b="1"/>
                    </a:p>
                  </a:txBody>
                  <a:tcPr/>
                </a:tc>
                <a:extLst>
                  <a:ext uri="{0D108BD9-81ED-4DB2-BD59-A6C34878D82A}">
                    <a16:rowId xmlns:a16="http://schemas.microsoft.com/office/drawing/2014/main" val="745512007"/>
                  </a:ext>
                </a:extLst>
              </a:tr>
            </a:tbl>
          </a:graphicData>
        </a:graphic>
      </p:graphicFrame>
    </p:spTree>
    <p:extLst>
      <p:ext uri="{BB962C8B-B14F-4D97-AF65-F5344CB8AC3E}">
        <p14:creationId xmlns:p14="http://schemas.microsoft.com/office/powerpoint/2010/main" val="409495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 أنواع البرامج</a:t>
            </a:r>
            <a:endParaRPr lang="en-US"/>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3416320"/>
          </a:xfrm>
          <a:prstGeom prst="rect">
            <a:avLst/>
          </a:prstGeom>
          <a:noFill/>
        </p:spPr>
        <p:txBody>
          <a:bodyPr wrap="square" rtlCol="0">
            <a:spAutoFit/>
          </a:bodyPr>
          <a:lstStyle/>
          <a:p>
            <a:pPr algn="r" rtl="1"/>
            <a:r>
              <a:rPr lang="ar-SA" sz="2400"/>
              <a:t>1- </a:t>
            </a:r>
            <a:r>
              <a:rPr lang="ar-SA" sz="2400" b="1"/>
              <a:t>برنامج مستقل:</a:t>
            </a:r>
            <a:r>
              <a:rPr lang="ar-SA" sz="2400"/>
              <a:t> لا يقوم بتخزين البيانات في أي مكان, لا في ملفات نصية ولا في قواعد بيانات ولا يرتبط بأي برنامج اخر او سيرفرات او انظمه أخرى. </a:t>
            </a:r>
            <a:r>
              <a:rPr lang="ar-SA" sz="2400" b="1"/>
              <a:t>مثال:</a:t>
            </a:r>
            <a:r>
              <a:rPr lang="ar-SA" sz="2400"/>
              <a:t> برنامج الالة حاسبة والألعاب على نفس الجهاز</a:t>
            </a:r>
          </a:p>
          <a:p>
            <a:pPr algn="r" rtl="1"/>
            <a:endParaRPr lang="ar-SA" sz="2400"/>
          </a:p>
          <a:p>
            <a:pPr algn="r" rtl="1"/>
            <a:r>
              <a:rPr lang="ar-SA" sz="2400"/>
              <a:t>2- </a:t>
            </a:r>
            <a:r>
              <a:rPr lang="ar-SA" sz="2400" b="1"/>
              <a:t>برنامج مرتبط ببيانات محلية: </a:t>
            </a:r>
            <a:r>
              <a:rPr lang="ar-SA" sz="2400"/>
              <a:t>وهو برنامج يقوم بتخزين البيانات على نفس الجهاز سواء في ملفات نصية او قواعد بيانات. مثل اغلب البرامج المحاسبية او غيرها التي تحتاج حفظ البيانات  وكذلك الاكسل والورد والبوربوينت .. الخ</a:t>
            </a:r>
          </a:p>
          <a:p>
            <a:pPr algn="r" rtl="1"/>
            <a:endParaRPr lang="ar-SA" sz="2400"/>
          </a:p>
          <a:p>
            <a:pPr algn="r" rtl="1"/>
            <a:r>
              <a:rPr lang="ar-SA" sz="2400"/>
              <a:t>3- </a:t>
            </a:r>
            <a:r>
              <a:rPr lang="ar-SA" sz="2400" b="1"/>
              <a:t>برنامج مرتبط ببرامج او أنظمة أخرى: </a:t>
            </a:r>
            <a:r>
              <a:rPr lang="ar-SA" sz="2400"/>
              <a:t>يقوم بالارتباط مع أنظمة أخرى ويتبادل معها البيانات مثل كثير من تطبيقات الجوال او برامج الويندوز التي ترتبط بأنظمة أخرى مثل </a:t>
            </a:r>
            <a:r>
              <a:rPr lang="en-US" sz="2400"/>
              <a:t>vs code , discord </a:t>
            </a:r>
            <a:r>
              <a:rPr lang="ar-SA" sz="2400"/>
              <a:t> وغيرها</a:t>
            </a:r>
            <a:endParaRPr lang="en-US" sz="2400"/>
          </a:p>
        </p:txBody>
      </p:sp>
    </p:spTree>
    <p:extLst>
      <p:ext uri="{BB962C8B-B14F-4D97-AF65-F5344CB8AC3E}">
        <p14:creationId xmlns:p14="http://schemas.microsoft.com/office/powerpoint/2010/main" val="2226931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15</a:t>
            </a:r>
            <a:r>
              <a:rPr lang="ar-SA"/>
              <a:t> شرح المصفوفات</a:t>
            </a:r>
            <a:r>
              <a:rPr lang="en-US"/>
              <a:t> (list) </a:t>
            </a:r>
          </a:p>
        </p:txBody>
      </p:sp>
      <p:sp>
        <p:nvSpPr>
          <p:cNvPr id="5" name="TextBox 4">
            <a:extLst>
              <a:ext uri="{FF2B5EF4-FFF2-40B4-BE49-F238E27FC236}">
                <a16:creationId xmlns:a16="http://schemas.microsoft.com/office/drawing/2014/main" id="{C2D94C7E-8C83-828C-5C3E-1A7566967038}"/>
              </a:ext>
            </a:extLst>
          </p:cNvPr>
          <p:cNvSpPr txBox="1"/>
          <p:nvPr/>
        </p:nvSpPr>
        <p:spPr>
          <a:xfrm>
            <a:off x="2245667" y="1157205"/>
            <a:ext cx="9726315" cy="400110"/>
          </a:xfrm>
          <a:prstGeom prst="rect">
            <a:avLst/>
          </a:prstGeom>
          <a:noFill/>
        </p:spPr>
        <p:txBody>
          <a:bodyPr wrap="square" rtlCol="0">
            <a:spAutoFit/>
          </a:bodyPr>
          <a:lstStyle/>
          <a:p>
            <a:pPr algn="r" rtl="1"/>
            <a:r>
              <a:rPr lang="ar-SA" sz="2000"/>
              <a:t>عند كتابة اسم المصفوفة واقواس مربعة بداخلها رقم يقوم بإعادة القيمة ذات الرقم المدخل وأرقام القيم تبداء من 0</a:t>
            </a:r>
          </a:p>
        </p:txBody>
      </p:sp>
      <p:pic>
        <p:nvPicPr>
          <p:cNvPr id="9" name="Picture 8">
            <a:extLst>
              <a:ext uri="{FF2B5EF4-FFF2-40B4-BE49-F238E27FC236}">
                <a16:creationId xmlns:a16="http://schemas.microsoft.com/office/drawing/2014/main" id="{5EDDD483-1AA1-3BD4-7402-8AEC8784D153}"/>
              </a:ext>
            </a:extLst>
          </p:cNvPr>
          <p:cNvPicPr>
            <a:picLocks noChangeAspect="1"/>
          </p:cNvPicPr>
          <p:nvPr/>
        </p:nvPicPr>
        <p:blipFill>
          <a:blip r:embed="rId2"/>
          <a:stretch>
            <a:fillRect/>
          </a:stretch>
        </p:blipFill>
        <p:spPr>
          <a:xfrm>
            <a:off x="73327" y="2145969"/>
            <a:ext cx="4696637" cy="4472298"/>
          </a:xfrm>
          <a:prstGeom prst="rect">
            <a:avLst/>
          </a:prstGeom>
        </p:spPr>
      </p:pic>
      <p:graphicFrame>
        <p:nvGraphicFramePr>
          <p:cNvPr id="10" name="Table 10">
            <a:extLst>
              <a:ext uri="{FF2B5EF4-FFF2-40B4-BE49-F238E27FC236}">
                <a16:creationId xmlns:a16="http://schemas.microsoft.com/office/drawing/2014/main" id="{A9E6FFD0-3504-8C3E-1D75-037C5FD463A8}"/>
              </a:ext>
            </a:extLst>
          </p:cNvPr>
          <p:cNvGraphicFramePr>
            <a:graphicFrameLocks noGrp="1"/>
          </p:cNvGraphicFramePr>
          <p:nvPr>
            <p:extLst>
              <p:ext uri="{D42A27DB-BD31-4B8C-83A1-F6EECF244321}">
                <p14:modId xmlns:p14="http://schemas.microsoft.com/office/powerpoint/2010/main" val="2856172624"/>
              </p:ext>
            </p:extLst>
          </p:nvPr>
        </p:nvGraphicFramePr>
        <p:xfrm>
          <a:off x="4864231" y="2145969"/>
          <a:ext cx="7107751" cy="3881120"/>
        </p:xfrm>
        <a:graphic>
          <a:graphicData uri="http://schemas.openxmlformats.org/drawingml/2006/table">
            <a:tbl>
              <a:tblPr firstRow="1" bandRow="1">
                <a:tableStyleId>{5C22544A-7EE6-4342-B048-85BDC9FD1C3A}</a:tableStyleId>
              </a:tblPr>
              <a:tblGrid>
                <a:gridCol w="6112344">
                  <a:extLst>
                    <a:ext uri="{9D8B030D-6E8A-4147-A177-3AD203B41FA5}">
                      <a16:colId xmlns:a16="http://schemas.microsoft.com/office/drawing/2014/main" val="2872485371"/>
                    </a:ext>
                  </a:extLst>
                </a:gridCol>
                <a:gridCol w="995407">
                  <a:extLst>
                    <a:ext uri="{9D8B030D-6E8A-4147-A177-3AD203B41FA5}">
                      <a16:colId xmlns:a16="http://schemas.microsoft.com/office/drawing/2014/main" val="4252510642"/>
                    </a:ext>
                  </a:extLst>
                </a:gridCol>
              </a:tblGrid>
              <a:tr h="370840">
                <a:tc>
                  <a:txBody>
                    <a:bodyPr/>
                    <a:lstStyle/>
                    <a:p>
                      <a:pPr algn="r"/>
                      <a:r>
                        <a:rPr lang="ar-SA"/>
                        <a:t>شرحها</a:t>
                      </a:r>
                      <a:endParaRPr lang="en-US"/>
                    </a:p>
                  </a:txBody>
                  <a:tcPr/>
                </a:tc>
                <a:tc>
                  <a:txBody>
                    <a:bodyPr/>
                    <a:lstStyle/>
                    <a:p>
                      <a:pPr algn="r"/>
                      <a:r>
                        <a:rPr lang="ar-SA"/>
                        <a:t>الدالة</a:t>
                      </a:r>
                      <a:endParaRPr lang="en-US"/>
                    </a:p>
                  </a:txBody>
                  <a:tcPr/>
                </a:tc>
                <a:extLst>
                  <a:ext uri="{0D108BD9-81ED-4DB2-BD59-A6C34878D82A}">
                    <a16:rowId xmlns:a16="http://schemas.microsoft.com/office/drawing/2014/main" val="1507904147"/>
                  </a:ext>
                </a:extLst>
              </a:tr>
              <a:tr h="370840">
                <a:tc>
                  <a:txBody>
                    <a:bodyPr/>
                    <a:lstStyle/>
                    <a:p>
                      <a:pPr algn="r" rtl="1"/>
                      <a:r>
                        <a:rPr lang="ar-SA" sz="1800"/>
                        <a:t>تقوم بإعادة عدد القيم في المصفوفة</a:t>
                      </a:r>
                      <a:endParaRPr lang="en-US"/>
                    </a:p>
                  </a:txBody>
                  <a:tcPr/>
                </a:tc>
                <a:tc>
                  <a:txBody>
                    <a:bodyPr/>
                    <a:lstStyle/>
                    <a:p>
                      <a:r>
                        <a:rPr lang="en-US"/>
                        <a:t>len</a:t>
                      </a:r>
                    </a:p>
                  </a:txBody>
                  <a:tcPr/>
                </a:tc>
                <a:extLst>
                  <a:ext uri="{0D108BD9-81ED-4DB2-BD59-A6C34878D82A}">
                    <a16:rowId xmlns:a16="http://schemas.microsoft.com/office/drawing/2014/main" val="427006645"/>
                  </a:ext>
                </a:extLst>
              </a:tr>
              <a:tr h="370840">
                <a:tc>
                  <a:txBody>
                    <a:bodyPr/>
                    <a:lstStyle/>
                    <a:p>
                      <a:pPr algn="r" rtl="1"/>
                      <a:r>
                        <a:rPr lang="ar-SA" sz="1800"/>
                        <a:t>تضيف الى نهاية المصفوفة القيمة المدخلة</a:t>
                      </a:r>
                      <a:endParaRPr lang="en-US"/>
                    </a:p>
                  </a:txBody>
                  <a:tcPr/>
                </a:tc>
                <a:tc>
                  <a:txBody>
                    <a:bodyPr/>
                    <a:lstStyle/>
                    <a:p>
                      <a:r>
                        <a:rPr lang="en-US"/>
                        <a:t>append</a:t>
                      </a:r>
                    </a:p>
                  </a:txBody>
                  <a:tcPr/>
                </a:tc>
                <a:extLst>
                  <a:ext uri="{0D108BD9-81ED-4DB2-BD59-A6C34878D82A}">
                    <a16:rowId xmlns:a16="http://schemas.microsoft.com/office/drawing/2014/main" val="3974107348"/>
                  </a:ext>
                </a:extLst>
              </a:tr>
              <a:tr h="370840">
                <a:tc>
                  <a:txBody>
                    <a:bodyPr/>
                    <a:lstStyle/>
                    <a:p>
                      <a:pPr algn="r" rtl="1"/>
                      <a:r>
                        <a:rPr lang="ar-SA" sz="1800"/>
                        <a:t>تضيف القيمة المدخلة في الخانة المحددة بالرقم المدخل وفي هذا المثال سوف تكون المصفوفة بهذا الشكل </a:t>
                      </a:r>
                      <a:r>
                        <a:rPr lang="en-US" sz="1800"/>
                        <a:t>[“hamzah”,”Ahmed”,”Abdullah”,”Salem”,”Ali”,”Ali”]</a:t>
                      </a:r>
                    </a:p>
                  </a:txBody>
                  <a:tcPr/>
                </a:tc>
                <a:tc>
                  <a:txBody>
                    <a:bodyPr/>
                    <a:lstStyle/>
                    <a:p>
                      <a:r>
                        <a:rPr lang="en-US"/>
                        <a:t>insert</a:t>
                      </a:r>
                    </a:p>
                  </a:txBody>
                  <a:tcPr/>
                </a:tc>
                <a:extLst>
                  <a:ext uri="{0D108BD9-81ED-4DB2-BD59-A6C34878D82A}">
                    <a16:rowId xmlns:a16="http://schemas.microsoft.com/office/drawing/2014/main" val="3995792720"/>
                  </a:ext>
                </a:extLst>
              </a:tr>
              <a:tr h="370840">
                <a:tc>
                  <a:txBody>
                    <a:bodyPr/>
                    <a:lstStyle/>
                    <a:p>
                      <a:pPr algn="r" rtl="1"/>
                      <a:r>
                        <a:rPr lang="ar-SA" sz="1800"/>
                        <a:t>تقوم بحذف القيمة على حسب رقمها</a:t>
                      </a:r>
                      <a:endParaRPr lang="en-US"/>
                    </a:p>
                  </a:txBody>
                  <a:tcPr/>
                </a:tc>
                <a:tc>
                  <a:txBody>
                    <a:bodyPr/>
                    <a:lstStyle/>
                    <a:p>
                      <a:r>
                        <a:rPr lang="en-US"/>
                        <a:t>pop</a:t>
                      </a:r>
                    </a:p>
                  </a:txBody>
                  <a:tcPr/>
                </a:tc>
                <a:extLst>
                  <a:ext uri="{0D108BD9-81ED-4DB2-BD59-A6C34878D82A}">
                    <a16:rowId xmlns:a16="http://schemas.microsoft.com/office/drawing/2014/main" val="1863130654"/>
                  </a:ext>
                </a:extLst>
              </a:tr>
              <a:tr h="370840">
                <a:tc>
                  <a:txBody>
                    <a:bodyPr/>
                    <a:lstStyle/>
                    <a:p>
                      <a:pPr algn="r" rtl="1"/>
                      <a:r>
                        <a:rPr lang="ar-SA" sz="1800"/>
                        <a:t>تقوم بحذف القيمة المدخلة</a:t>
                      </a:r>
                      <a:endParaRPr lang="en-US"/>
                    </a:p>
                  </a:txBody>
                  <a:tcPr/>
                </a:tc>
                <a:tc>
                  <a:txBody>
                    <a:bodyPr/>
                    <a:lstStyle/>
                    <a:p>
                      <a:r>
                        <a:rPr lang="en-US"/>
                        <a:t>remove</a:t>
                      </a:r>
                    </a:p>
                  </a:txBody>
                  <a:tcPr/>
                </a:tc>
                <a:extLst>
                  <a:ext uri="{0D108BD9-81ED-4DB2-BD59-A6C34878D82A}">
                    <a16:rowId xmlns:a16="http://schemas.microsoft.com/office/drawing/2014/main" val="1463889073"/>
                  </a:ext>
                </a:extLst>
              </a:tr>
              <a:tr h="370840">
                <a:tc>
                  <a:txBody>
                    <a:bodyPr/>
                    <a:lstStyle/>
                    <a:p>
                      <a:pPr algn="r" rtl="1"/>
                      <a:r>
                        <a:rPr lang="ar-SA" sz="1800"/>
                        <a:t>تقوم بترتيب المصفوفة حسب الترتيب الابجدي للحروف والأرقام بالأصغر للأكبر</a:t>
                      </a:r>
                      <a:endParaRPr lang="en-US"/>
                    </a:p>
                  </a:txBody>
                  <a:tcPr/>
                </a:tc>
                <a:tc>
                  <a:txBody>
                    <a:bodyPr/>
                    <a:lstStyle/>
                    <a:p>
                      <a:r>
                        <a:rPr lang="en-US"/>
                        <a:t>sort</a:t>
                      </a:r>
                    </a:p>
                  </a:txBody>
                  <a:tcPr/>
                </a:tc>
                <a:extLst>
                  <a:ext uri="{0D108BD9-81ED-4DB2-BD59-A6C34878D82A}">
                    <a16:rowId xmlns:a16="http://schemas.microsoft.com/office/drawing/2014/main" val="588579550"/>
                  </a:ext>
                </a:extLst>
              </a:tr>
              <a:tr h="370840">
                <a:tc>
                  <a:txBody>
                    <a:bodyPr/>
                    <a:lstStyle/>
                    <a:p>
                      <a:pPr algn="r" rtl="1"/>
                      <a:r>
                        <a:rPr lang="ar-SA"/>
                        <a:t>تعيد عدد مرات تكر قيمة محددة في المصفوفة</a:t>
                      </a:r>
                      <a:endParaRPr lang="en-US"/>
                    </a:p>
                  </a:txBody>
                  <a:tcPr/>
                </a:tc>
                <a:tc>
                  <a:txBody>
                    <a:bodyPr/>
                    <a:lstStyle/>
                    <a:p>
                      <a:r>
                        <a:rPr lang="en-US"/>
                        <a:t>count</a:t>
                      </a:r>
                    </a:p>
                  </a:txBody>
                  <a:tcPr/>
                </a:tc>
                <a:extLst>
                  <a:ext uri="{0D108BD9-81ED-4DB2-BD59-A6C34878D82A}">
                    <a16:rowId xmlns:a16="http://schemas.microsoft.com/office/drawing/2014/main" val="3177171746"/>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800"/>
                        <a:t>تقوم بإعادة رقم القيمة المدخلة</a:t>
                      </a:r>
                      <a:endParaRPr lang="en-US" sz="1800"/>
                    </a:p>
                  </a:txBody>
                  <a:tcPr/>
                </a:tc>
                <a:tc>
                  <a:txBody>
                    <a:bodyPr/>
                    <a:lstStyle/>
                    <a:p>
                      <a:r>
                        <a:rPr lang="en-US"/>
                        <a:t>index</a:t>
                      </a:r>
                    </a:p>
                  </a:txBody>
                  <a:tcPr/>
                </a:tc>
                <a:extLst>
                  <a:ext uri="{0D108BD9-81ED-4DB2-BD59-A6C34878D82A}">
                    <a16:rowId xmlns:a16="http://schemas.microsoft.com/office/drawing/2014/main" val="38419346"/>
                  </a:ext>
                </a:extLst>
              </a:tr>
            </a:tbl>
          </a:graphicData>
        </a:graphic>
      </p:graphicFrame>
      <p:sp>
        <p:nvSpPr>
          <p:cNvPr id="12" name="TextBox 11">
            <a:extLst>
              <a:ext uri="{FF2B5EF4-FFF2-40B4-BE49-F238E27FC236}">
                <a16:creationId xmlns:a16="http://schemas.microsoft.com/office/drawing/2014/main" id="{78C57D74-2797-2111-CCDD-D22A6197C08E}"/>
              </a:ext>
            </a:extLst>
          </p:cNvPr>
          <p:cNvSpPr txBox="1"/>
          <p:nvPr/>
        </p:nvSpPr>
        <p:spPr>
          <a:xfrm>
            <a:off x="2903456" y="1533643"/>
            <a:ext cx="9068526" cy="369332"/>
          </a:xfrm>
          <a:prstGeom prst="rect">
            <a:avLst/>
          </a:prstGeom>
          <a:noFill/>
        </p:spPr>
        <p:txBody>
          <a:bodyPr wrap="square">
            <a:spAutoFit/>
          </a:bodyPr>
          <a:lstStyle/>
          <a:p>
            <a:pPr algn="r" rtl="1"/>
            <a:r>
              <a:rPr lang="ar-SA" sz="1800"/>
              <a:t>عند الدوران باستخدام فور في المصفوفة يكون متغير فور احد القيم ففي هذا المثال سوف يطبع كل القيم واحدا تلوا الاخر</a:t>
            </a:r>
          </a:p>
        </p:txBody>
      </p:sp>
    </p:spTree>
    <p:extLst>
      <p:ext uri="{BB962C8B-B14F-4D97-AF65-F5344CB8AC3E}">
        <p14:creationId xmlns:p14="http://schemas.microsoft.com/office/powerpoint/2010/main" val="11165759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15 شرح المصفوفات</a:t>
            </a:r>
            <a:r>
              <a:rPr lang="en-US"/>
              <a:t> (tuple) </a:t>
            </a:r>
          </a:p>
        </p:txBody>
      </p:sp>
      <p:pic>
        <p:nvPicPr>
          <p:cNvPr id="7" name="Picture 6">
            <a:extLst>
              <a:ext uri="{FF2B5EF4-FFF2-40B4-BE49-F238E27FC236}">
                <a16:creationId xmlns:a16="http://schemas.microsoft.com/office/drawing/2014/main" id="{5B04666B-4F07-6840-F1E3-38FA59EEA8AA}"/>
              </a:ext>
            </a:extLst>
          </p:cNvPr>
          <p:cNvPicPr>
            <a:picLocks noChangeAspect="1"/>
          </p:cNvPicPr>
          <p:nvPr/>
        </p:nvPicPr>
        <p:blipFill>
          <a:blip r:embed="rId2"/>
          <a:stretch>
            <a:fillRect/>
          </a:stretch>
        </p:blipFill>
        <p:spPr>
          <a:xfrm>
            <a:off x="0" y="1253793"/>
            <a:ext cx="6097435" cy="4140431"/>
          </a:xfrm>
          <a:prstGeom prst="rect">
            <a:avLst/>
          </a:prstGeom>
        </p:spPr>
      </p:pic>
      <p:sp>
        <p:nvSpPr>
          <p:cNvPr id="8" name="TextBox 7">
            <a:extLst>
              <a:ext uri="{FF2B5EF4-FFF2-40B4-BE49-F238E27FC236}">
                <a16:creationId xmlns:a16="http://schemas.microsoft.com/office/drawing/2014/main" id="{D2A61D69-4211-EA4E-957A-453575EA3DBA}"/>
              </a:ext>
            </a:extLst>
          </p:cNvPr>
          <p:cNvSpPr txBox="1"/>
          <p:nvPr/>
        </p:nvSpPr>
        <p:spPr>
          <a:xfrm>
            <a:off x="6096000" y="1053738"/>
            <a:ext cx="5762920" cy="4093428"/>
          </a:xfrm>
          <a:prstGeom prst="rect">
            <a:avLst/>
          </a:prstGeom>
          <a:noFill/>
        </p:spPr>
        <p:txBody>
          <a:bodyPr wrap="square" rtlCol="0">
            <a:spAutoFit/>
          </a:bodyPr>
          <a:lstStyle/>
          <a:p>
            <a:pPr algn="r"/>
            <a:r>
              <a:rPr lang="ar-SA" sz="2000" b="1">
                <a:latin typeface="Arial" panose="020B0604020202020204" pitchFamily="34" charset="0"/>
                <a:cs typeface="Arial" panose="020B0604020202020204" pitchFamily="34" charset="0"/>
              </a:rPr>
              <a:t>عند كتابة اسم المصفوفة واقواس مربع ثم رقم ونقطتين فوق بعض و رقم اخر فانه يقوم بطباعة الأرقام من الرقم الأول الى الرقم الثاني</a:t>
            </a:r>
          </a:p>
          <a:p>
            <a:pPr algn="r"/>
            <a:r>
              <a:rPr lang="ar-SA" sz="2000" b="1">
                <a:latin typeface="Arial" panose="020B0604020202020204" pitchFamily="34" charset="0"/>
                <a:cs typeface="Arial" panose="020B0604020202020204" pitchFamily="34" charset="0"/>
              </a:rPr>
              <a:t>وهذه الخاصية في اللست والتوبل</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تتشارك التوبل مع اللست عدة أمور موجودة في المثال</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لكن التوبل لا يمكن تغيرها لذا يجب تحويلها الى لست ثم تغيرها ثم اعادتها الى توبل فعندما كتبنا اسم التوبل بين اقواس اللست فقد أصبحت لست ثم اضفنا عبدالله واستخدمنا خاصية أخرى في اللست وهي وضع الاقواس المربع والرقم ثم كتابة يساوي فتتغير القيمة</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وعندما وضعنا اللست بين اقواس التوبل أصبحت توبل وهكذا تتغير التوبل وهذه هي الطريقة الوحيدة</a:t>
            </a:r>
          </a:p>
        </p:txBody>
      </p:sp>
    </p:spTree>
    <p:extLst>
      <p:ext uri="{BB962C8B-B14F-4D97-AF65-F5344CB8AC3E}">
        <p14:creationId xmlns:p14="http://schemas.microsoft.com/office/powerpoint/2010/main" val="1354059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a:t>
            </a:r>
            <a:r>
              <a:rPr lang="ar-SA"/>
              <a:t>15 شرح المصفوفات</a:t>
            </a:r>
            <a:r>
              <a:rPr lang="en-US"/>
              <a:t> (dictionary) </a:t>
            </a:r>
          </a:p>
        </p:txBody>
      </p:sp>
      <p:sp>
        <p:nvSpPr>
          <p:cNvPr id="8" name="TextBox 7">
            <a:extLst>
              <a:ext uri="{FF2B5EF4-FFF2-40B4-BE49-F238E27FC236}">
                <a16:creationId xmlns:a16="http://schemas.microsoft.com/office/drawing/2014/main" id="{D2A61D69-4211-EA4E-957A-453575EA3DBA}"/>
              </a:ext>
            </a:extLst>
          </p:cNvPr>
          <p:cNvSpPr txBox="1"/>
          <p:nvPr/>
        </p:nvSpPr>
        <p:spPr>
          <a:xfrm>
            <a:off x="0" y="1053738"/>
            <a:ext cx="12192000" cy="5016758"/>
          </a:xfrm>
          <a:prstGeom prst="rect">
            <a:avLst/>
          </a:prstGeom>
          <a:noFill/>
        </p:spPr>
        <p:txBody>
          <a:bodyPr wrap="square" rtlCol="0">
            <a:spAutoFit/>
          </a:bodyPr>
          <a:lstStyle/>
          <a:p>
            <a:pPr algn="r"/>
            <a:r>
              <a:rPr lang="ar-SA" sz="2000" b="1" smtClean="0">
                <a:latin typeface="Arial" panose="020B0604020202020204" pitchFamily="34" charset="0"/>
                <a:cs typeface="Arial" panose="020B0604020202020204" pitchFamily="34" charset="0"/>
              </a:rPr>
              <a:t>يمكن ان تكتب الدكشنري على شكلين في عدة اسطر و</a:t>
            </a:r>
            <a:endParaRPr lang="ar-SA" sz="2000" b="1">
              <a:latin typeface="Arial" panose="020B0604020202020204" pitchFamily="34" charset="0"/>
              <a:cs typeface="Arial" panose="020B0604020202020204" pitchFamily="34" charset="0"/>
            </a:endParaRPr>
          </a:p>
          <a:p>
            <a:pPr algn="r"/>
            <a:r>
              <a:rPr lang="ar-SA" sz="2000" b="1" smtClean="0">
                <a:latin typeface="Arial" panose="020B0604020202020204" pitchFamily="34" charset="0"/>
                <a:cs typeface="Arial" panose="020B0604020202020204" pitchFamily="34" charset="0"/>
              </a:rPr>
              <a:t>في سطر واحد</a:t>
            </a: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r>
              <a:rPr lang="ar-SA" sz="2000" b="1" smtClean="0">
                <a:solidFill>
                  <a:srgbClr val="FF0000"/>
                </a:solidFill>
                <a:latin typeface="Arial" panose="020B0604020202020204" pitchFamily="34" charset="0"/>
                <a:cs typeface="Arial" panose="020B0604020202020204" pitchFamily="34" charset="0"/>
              </a:rPr>
              <a:t>يفضل تجربة المثال لفهم اكثر</a:t>
            </a:r>
          </a:p>
        </p:txBody>
      </p:sp>
      <p:pic>
        <p:nvPicPr>
          <p:cNvPr id="4" name="Picture 3"/>
          <p:cNvPicPr>
            <a:picLocks noChangeAspect="1"/>
          </p:cNvPicPr>
          <p:nvPr/>
        </p:nvPicPr>
        <p:blipFill>
          <a:blip r:embed="rId2"/>
          <a:stretch>
            <a:fillRect/>
          </a:stretch>
        </p:blipFill>
        <p:spPr>
          <a:xfrm>
            <a:off x="146334" y="967931"/>
            <a:ext cx="6260533" cy="376680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575925584"/>
              </p:ext>
            </p:extLst>
          </p:nvPr>
        </p:nvGraphicFramePr>
        <p:xfrm>
          <a:off x="6480033" y="1768015"/>
          <a:ext cx="5638800" cy="3505200"/>
        </p:xfrm>
        <a:graphic>
          <a:graphicData uri="http://schemas.openxmlformats.org/drawingml/2006/table">
            <a:tbl>
              <a:tblPr firstRow="1" bandRow="1">
                <a:tableStyleId>{5C22544A-7EE6-4342-B048-85BDC9FD1C3A}</a:tableStyleId>
              </a:tblPr>
              <a:tblGrid>
                <a:gridCol w="4348925">
                  <a:extLst>
                    <a:ext uri="{9D8B030D-6E8A-4147-A177-3AD203B41FA5}">
                      <a16:colId xmlns:a16="http://schemas.microsoft.com/office/drawing/2014/main" val="543126055"/>
                    </a:ext>
                  </a:extLst>
                </a:gridCol>
                <a:gridCol w="1289875">
                  <a:extLst>
                    <a:ext uri="{9D8B030D-6E8A-4147-A177-3AD203B41FA5}">
                      <a16:colId xmlns:a16="http://schemas.microsoft.com/office/drawing/2014/main" val="1087587635"/>
                    </a:ext>
                  </a:extLst>
                </a:gridCol>
              </a:tblGrid>
              <a:tr h="370840">
                <a:tc>
                  <a:txBody>
                    <a:bodyPr/>
                    <a:lstStyle/>
                    <a:p>
                      <a:pPr algn="ctr"/>
                      <a:r>
                        <a:rPr lang="ar-SA" smtClean="0"/>
                        <a:t>وظيفتها</a:t>
                      </a:r>
                      <a:endParaRPr lang="en-US"/>
                    </a:p>
                  </a:txBody>
                  <a:tcPr/>
                </a:tc>
                <a:tc>
                  <a:txBody>
                    <a:bodyPr/>
                    <a:lstStyle/>
                    <a:p>
                      <a:pPr algn="ctr"/>
                      <a:r>
                        <a:rPr lang="ar-SA" smtClean="0"/>
                        <a:t>اسم الدالة</a:t>
                      </a:r>
                      <a:endParaRPr lang="en-US"/>
                    </a:p>
                  </a:txBody>
                  <a:tcPr/>
                </a:tc>
                <a:extLst>
                  <a:ext uri="{0D108BD9-81ED-4DB2-BD59-A6C34878D82A}">
                    <a16:rowId xmlns:a16="http://schemas.microsoft.com/office/drawing/2014/main" val="801189004"/>
                  </a:ext>
                </a:extLst>
              </a:tr>
              <a:tr h="370840">
                <a:tc>
                  <a:txBody>
                    <a:bodyPr/>
                    <a:lstStyle/>
                    <a:p>
                      <a:pPr algn="r"/>
                      <a:r>
                        <a:rPr lang="ar-SA" smtClean="0"/>
                        <a:t>تقوم تحذف المفتاح (القيمة الاولى) والقيمة (القيمة الثانية)</a:t>
                      </a:r>
                    </a:p>
                  </a:txBody>
                  <a:tcPr/>
                </a:tc>
                <a:tc>
                  <a:txBody>
                    <a:bodyPr/>
                    <a:lstStyle/>
                    <a:p>
                      <a:r>
                        <a:rPr lang="en-US" smtClean="0"/>
                        <a:t>pop</a:t>
                      </a:r>
                      <a:endParaRPr lang="en-US"/>
                    </a:p>
                  </a:txBody>
                  <a:tcPr/>
                </a:tc>
                <a:extLst>
                  <a:ext uri="{0D108BD9-81ED-4DB2-BD59-A6C34878D82A}">
                    <a16:rowId xmlns:a16="http://schemas.microsoft.com/office/drawing/2014/main" val="1295345754"/>
                  </a:ext>
                </a:extLst>
              </a:tr>
              <a:tr h="370840">
                <a:tc>
                  <a:txBody>
                    <a:bodyPr/>
                    <a:lstStyle/>
                    <a:p>
                      <a:pPr algn="r"/>
                      <a:r>
                        <a:rPr lang="ar-SA" smtClean="0"/>
                        <a:t>تقوم بوضع قيمة افتراضية بحيث انها لا تطبق إلا</a:t>
                      </a:r>
                      <a:r>
                        <a:rPr lang="ar-SA" baseline="0" smtClean="0"/>
                        <a:t> اذا لم يكن هناك مفتاح بهذا الاسم</a:t>
                      </a:r>
                      <a:endParaRPr lang="en-US"/>
                    </a:p>
                  </a:txBody>
                  <a:tcPr/>
                </a:tc>
                <a:tc>
                  <a:txBody>
                    <a:bodyPr/>
                    <a:lstStyle/>
                    <a:p>
                      <a:r>
                        <a:rPr lang="en-US" err="1" smtClean="0"/>
                        <a:t>setdefault</a:t>
                      </a:r>
                      <a:endParaRPr lang="en-US"/>
                    </a:p>
                  </a:txBody>
                  <a:tcPr/>
                </a:tc>
                <a:extLst>
                  <a:ext uri="{0D108BD9-81ED-4DB2-BD59-A6C34878D82A}">
                    <a16:rowId xmlns:a16="http://schemas.microsoft.com/office/drawing/2014/main" val="434547827"/>
                  </a:ext>
                </a:extLst>
              </a:tr>
              <a:tr h="370840">
                <a:tc>
                  <a:txBody>
                    <a:bodyPr/>
                    <a:lstStyle/>
                    <a:p>
                      <a:pPr algn="r"/>
                      <a:r>
                        <a:rPr lang="ar-SA" smtClean="0"/>
                        <a:t>تحصل على القيمة للمفتاح الذي ادخل واذا لم يكن موجودا فتحصل</a:t>
                      </a:r>
                      <a:r>
                        <a:rPr lang="ar-SA" baseline="0" smtClean="0"/>
                        <a:t> على القيمة الثانية التي هي نون في هذا المثال</a:t>
                      </a:r>
                      <a:endParaRPr lang="en-US"/>
                    </a:p>
                  </a:txBody>
                  <a:tcPr/>
                </a:tc>
                <a:tc>
                  <a:txBody>
                    <a:bodyPr/>
                    <a:lstStyle/>
                    <a:p>
                      <a:r>
                        <a:rPr lang="en-US" smtClean="0"/>
                        <a:t>get</a:t>
                      </a:r>
                      <a:endParaRPr lang="en-US"/>
                    </a:p>
                  </a:txBody>
                  <a:tcPr/>
                </a:tc>
                <a:extLst>
                  <a:ext uri="{0D108BD9-81ED-4DB2-BD59-A6C34878D82A}">
                    <a16:rowId xmlns:a16="http://schemas.microsoft.com/office/drawing/2014/main" val="1780091639"/>
                  </a:ext>
                </a:extLst>
              </a:tr>
              <a:tr h="370840">
                <a:tc>
                  <a:txBody>
                    <a:bodyPr/>
                    <a:lstStyle/>
                    <a:p>
                      <a:pPr algn="r"/>
                      <a:r>
                        <a:rPr lang="ar-SA" smtClean="0"/>
                        <a:t>اضافة دكشنري على الدكشنري الاساسية</a:t>
                      </a:r>
                      <a:endParaRPr lang="en-US"/>
                    </a:p>
                  </a:txBody>
                  <a:tcPr/>
                </a:tc>
                <a:tc>
                  <a:txBody>
                    <a:bodyPr/>
                    <a:lstStyle/>
                    <a:p>
                      <a:r>
                        <a:rPr lang="en-US" smtClean="0"/>
                        <a:t>Update</a:t>
                      </a:r>
                      <a:endParaRPr lang="en-US"/>
                    </a:p>
                  </a:txBody>
                  <a:tcPr/>
                </a:tc>
                <a:extLst>
                  <a:ext uri="{0D108BD9-81ED-4DB2-BD59-A6C34878D82A}">
                    <a16:rowId xmlns:a16="http://schemas.microsoft.com/office/drawing/2014/main" val="3468855217"/>
                  </a:ext>
                </a:extLst>
              </a:tr>
              <a:tr h="370840">
                <a:tc>
                  <a:txBody>
                    <a:bodyPr/>
                    <a:lstStyle/>
                    <a:p>
                      <a:pPr algn="r"/>
                      <a:r>
                        <a:rPr lang="ar-SA" smtClean="0"/>
                        <a:t>ترجع</a:t>
                      </a:r>
                      <a:r>
                        <a:rPr lang="ar-SA" baseline="0" smtClean="0"/>
                        <a:t> بمصفوفة من مفاتيح الدكشنري</a:t>
                      </a:r>
                      <a:endParaRPr lang="en-US"/>
                    </a:p>
                  </a:txBody>
                  <a:tcPr/>
                </a:tc>
                <a:tc>
                  <a:txBody>
                    <a:bodyPr/>
                    <a:lstStyle/>
                    <a:p>
                      <a:r>
                        <a:rPr lang="en-US" smtClean="0"/>
                        <a:t>keys</a:t>
                      </a:r>
                      <a:endParaRPr lang="en-US"/>
                    </a:p>
                  </a:txBody>
                  <a:tcPr/>
                </a:tc>
                <a:extLst>
                  <a:ext uri="{0D108BD9-81ED-4DB2-BD59-A6C34878D82A}">
                    <a16:rowId xmlns:a16="http://schemas.microsoft.com/office/drawing/2014/main" val="3472710368"/>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smtClean="0"/>
                        <a:t>ترجع</a:t>
                      </a:r>
                      <a:r>
                        <a:rPr lang="ar-SA" baseline="0" smtClean="0"/>
                        <a:t> بمصفوفة من قيم الدكشنري</a:t>
                      </a:r>
                      <a:endParaRPr lang="en-US" smtClean="0"/>
                    </a:p>
                  </a:txBody>
                  <a:tcPr/>
                </a:tc>
                <a:tc>
                  <a:txBody>
                    <a:bodyPr/>
                    <a:lstStyle/>
                    <a:p>
                      <a:r>
                        <a:rPr lang="en-US" smtClean="0"/>
                        <a:t>values</a:t>
                      </a:r>
                    </a:p>
                  </a:txBody>
                  <a:tcPr/>
                </a:tc>
                <a:extLst>
                  <a:ext uri="{0D108BD9-81ED-4DB2-BD59-A6C34878D82A}">
                    <a16:rowId xmlns:a16="http://schemas.microsoft.com/office/drawing/2014/main" val="1405116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smtClean="0"/>
                        <a:t>ترجع</a:t>
                      </a:r>
                      <a:r>
                        <a:rPr lang="ar-SA" baseline="0" smtClean="0"/>
                        <a:t> بمصفوفة من مفاتيح و القيم داخل توبل الدكشنري</a:t>
                      </a:r>
                      <a:endParaRPr lang="en-US" smtClean="0"/>
                    </a:p>
                  </a:txBody>
                  <a:tcPr/>
                </a:tc>
                <a:tc>
                  <a:txBody>
                    <a:bodyPr/>
                    <a:lstStyle/>
                    <a:p>
                      <a:r>
                        <a:rPr lang="en-US" err="1" smtClean="0"/>
                        <a:t>itmes</a:t>
                      </a:r>
                      <a:endParaRPr lang="en-US"/>
                    </a:p>
                  </a:txBody>
                  <a:tcPr/>
                </a:tc>
                <a:extLst>
                  <a:ext uri="{0D108BD9-81ED-4DB2-BD59-A6C34878D82A}">
                    <a16:rowId xmlns:a16="http://schemas.microsoft.com/office/drawing/2014/main" val="2901828326"/>
                  </a:ext>
                </a:extLst>
              </a:tr>
            </a:tbl>
          </a:graphicData>
        </a:graphic>
      </p:graphicFrame>
    </p:spTree>
    <p:extLst>
      <p:ext uri="{BB962C8B-B14F-4D97-AF65-F5344CB8AC3E}">
        <p14:creationId xmlns:p14="http://schemas.microsoft.com/office/powerpoint/2010/main" val="7389428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a:t>
            </a:r>
            <a:r>
              <a:rPr lang="en-US" smtClean="0"/>
              <a:t>16</a:t>
            </a:r>
            <a:r>
              <a:rPr lang="ar-SA" smtClean="0"/>
              <a:t> واجهة المسخدم </a:t>
            </a:r>
            <a:r>
              <a:rPr lang="en-US" smtClean="0"/>
              <a:t>(GUI </a:t>
            </a:r>
            <a:r>
              <a:rPr lang="en-US" err="1" smtClean="0"/>
              <a:t>tkinter</a:t>
            </a:r>
            <a:r>
              <a:rPr lang="en-US" smtClean="0"/>
              <a:t>)</a:t>
            </a:r>
            <a:endParaRPr lang="en-US"/>
          </a:p>
        </p:txBody>
      </p:sp>
      <p:sp>
        <p:nvSpPr>
          <p:cNvPr id="8" name="TextBox 7">
            <a:extLst>
              <a:ext uri="{FF2B5EF4-FFF2-40B4-BE49-F238E27FC236}">
                <a16:creationId xmlns:a16="http://schemas.microsoft.com/office/drawing/2014/main" id="{D2A61D69-4211-EA4E-957A-453575EA3DBA}"/>
              </a:ext>
            </a:extLst>
          </p:cNvPr>
          <p:cNvSpPr txBox="1"/>
          <p:nvPr/>
        </p:nvSpPr>
        <p:spPr>
          <a:xfrm>
            <a:off x="6341807" y="1053738"/>
            <a:ext cx="5850194" cy="5078313"/>
          </a:xfrm>
          <a:prstGeom prst="rect">
            <a:avLst/>
          </a:prstGeom>
          <a:noFill/>
        </p:spPr>
        <p:txBody>
          <a:bodyPr wrap="square" rtlCol="0">
            <a:spAutoFit/>
          </a:bodyPr>
          <a:lstStyle/>
          <a:p>
            <a:pPr algn="r"/>
            <a:r>
              <a:rPr lang="en-US" b="1" u="sng" smtClean="0"/>
              <a:t>(Graphical User Interface</a:t>
            </a:r>
            <a:r>
              <a:rPr lang="en-US" b="1" smtClean="0"/>
              <a:t>)</a:t>
            </a:r>
            <a:r>
              <a:rPr lang="ar-SA" b="1" smtClean="0"/>
              <a:t> اختصار ل</a:t>
            </a:r>
            <a:r>
              <a:rPr lang="en-US" b="1" smtClean="0"/>
              <a:t>GUI</a:t>
            </a:r>
            <a:r>
              <a:rPr lang="ar-SA" b="1"/>
              <a:t> واجهة</a:t>
            </a:r>
            <a:r>
              <a:rPr lang="ar-SA" b="1" smtClean="0"/>
              <a:t> المستخدم هي عبارة عن تطبيق بعناصر مرئية يمكن للمتسخدم التفاعل</a:t>
            </a:r>
          </a:p>
          <a:p>
            <a:pPr algn="r"/>
            <a:endParaRPr lang="ar-SA" b="1"/>
          </a:p>
          <a:p>
            <a:pPr algn="r"/>
            <a:r>
              <a:rPr lang="en-US" b="1" err="1" smtClean="0"/>
              <a:t>Tkinter</a:t>
            </a:r>
            <a:r>
              <a:rPr lang="en-US" b="1" smtClean="0"/>
              <a:t> </a:t>
            </a:r>
            <a:r>
              <a:rPr lang="ar-SA" b="1" smtClean="0"/>
              <a:t>1- استدعينا مكتبة</a:t>
            </a:r>
          </a:p>
          <a:p>
            <a:pPr algn="r"/>
            <a:r>
              <a:rPr lang="ar-SA"/>
              <a:t> وهي مكتبه متخصصة فقط في واجهة </a:t>
            </a:r>
            <a:r>
              <a:rPr lang="ar-SA" smtClean="0"/>
              <a:t>المستخدم</a:t>
            </a:r>
          </a:p>
          <a:p>
            <a:pPr algn="r"/>
            <a:r>
              <a:rPr lang="ar-SA" smtClean="0"/>
              <a:t>وعلامة النجمة تعني كل ما في المكتبة</a:t>
            </a:r>
            <a:endParaRPr lang="ar-SA"/>
          </a:p>
          <a:p>
            <a:pPr algn="r"/>
            <a:endParaRPr lang="en-US" b="1" smtClean="0"/>
          </a:p>
          <a:p>
            <a:pPr algn="r"/>
            <a:r>
              <a:rPr lang="ar-SA" b="1" smtClean="0"/>
              <a:t>2- انشاء النافذة والتحكم في خصائص</a:t>
            </a:r>
          </a:p>
          <a:p>
            <a:pPr algn="r"/>
            <a:r>
              <a:rPr lang="en-US" smtClean="0"/>
              <a:t>window</a:t>
            </a:r>
            <a:r>
              <a:rPr lang="ar-SA" smtClean="0"/>
              <a:t> في متغير </a:t>
            </a:r>
            <a:r>
              <a:rPr lang="en-US" err="1" smtClean="0"/>
              <a:t>Tk</a:t>
            </a:r>
            <a:r>
              <a:rPr lang="ar-SA" smtClean="0"/>
              <a:t>تم وضع نوع </a:t>
            </a:r>
            <a:endParaRPr lang="en-US" smtClean="0"/>
          </a:p>
          <a:p>
            <a:pPr algn="r"/>
            <a:r>
              <a:rPr lang="ar-SA" smtClean="0"/>
              <a:t> عبارة عن نافذة البرنامج</a:t>
            </a:r>
            <a:r>
              <a:rPr lang="en-US" err="1" smtClean="0"/>
              <a:t>Tk</a:t>
            </a:r>
            <a:r>
              <a:rPr lang="ar-SA" smtClean="0"/>
              <a:t>و </a:t>
            </a:r>
          </a:p>
          <a:p>
            <a:pPr algn="r"/>
            <a:r>
              <a:rPr lang="ar-SA" b="1" smtClean="0"/>
              <a:t> </a:t>
            </a:r>
            <a:r>
              <a:rPr lang="ar-SA" smtClean="0"/>
              <a:t>نضع بين الاقوس</a:t>
            </a:r>
            <a:r>
              <a:rPr lang="en-US" b="1" err="1" smtClean="0">
                <a:solidFill>
                  <a:srgbClr val="0070C0"/>
                </a:solidFill>
              </a:rPr>
              <a:t>Window.title</a:t>
            </a:r>
            <a:r>
              <a:rPr lang="en-US" b="1" smtClean="0">
                <a:solidFill>
                  <a:srgbClr val="0070C0"/>
                </a:solidFill>
              </a:rPr>
              <a:t>()</a:t>
            </a:r>
            <a:endParaRPr lang="ar-SA" b="1" smtClean="0">
              <a:solidFill>
                <a:srgbClr val="0070C0"/>
              </a:solidFill>
            </a:endParaRPr>
          </a:p>
          <a:p>
            <a:pPr algn="r"/>
            <a:r>
              <a:rPr lang="ar-SA" smtClean="0"/>
              <a:t>عنوان النافذة </a:t>
            </a:r>
            <a:r>
              <a:rPr lang="ar-SA"/>
              <a:t>البرنامج</a:t>
            </a:r>
            <a:r>
              <a:rPr lang="ar-SA" smtClean="0"/>
              <a:t> كنص</a:t>
            </a:r>
          </a:p>
          <a:p>
            <a:pPr algn="r"/>
            <a:r>
              <a:rPr lang="ar-SA" smtClean="0"/>
              <a:t> نضع في</a:t>
            </a:r>
            <a:r>
              <a:rPr lang="en-US" b="1" err="1" smtClean="0">
                <a:solidFill>
                  <a:srgbClr val="0070C0"/>
                </a:solidFill>
              </a:rPr>
              <a:t>Window.geometry</a:t>
            </a:r>
            <a:r>
              <a:rPr lang="en-US" b="1" smtClean="0">
                <a:solidFill>
                  <a:srgbClr val="0070C0"/>
                </a:solidFill>
              </a:rPr>
              <a:t>()</a:t>
            </a:r>
            <a:endParaRPr lang="ar-SA" b="1" smtClean="0">
              <a:solidFill>
                <a:srgbClr val="0070C0"/>
              </a:solidFill>
            </a:endParaRPr>
          </a:p>
          <a:p>
            <a:pPr algn="r"/>
            <a:r>
              <a:rPr lang="ar-SA" smtClean="0"/>
              <a:t>داخل الاقواس حجم ومكان النافذة</a:t>
            </a:r>
          </a:p>
          <a:p>
            <a:pPr algn="r"/>
            <a:r>
              <a:rPr lang="ar-SA" smtClean="0"/>
              <a:t>اولا يجب ان يكون نص واول رقمبن</a:t>
            </a:r>
          </a:p>
          <a:p>
            <a:pPr algn="r"/>
            <a:r>
              <a:rPr lang="ar-SA" smtClean="0"/>
              <a:t>يكونوا العرض والطول وبعدها + مكان</a:t>
            </a:r>
          </a:p>
          <a:p>
            <a:pPr algn="r"/>
            <a:r>
              <a:rPr lang="ar-SA" smtClean="0"/>
              <a:t>من اليسار كم خانة بوحدة البكسل + </a:t>
            </a:r>
          </a:p>
          <a:p>
            <a:pPr algn="r"/>
            <a:r>
              <a:rPr lang="ar-SA" smtClean="0"/>
              <a:t>مكان من الاعلى</a:t>
            </a:r>
            <a:endParaRPr lang="ar-SA" b="1" smtClean="0"/>
          </a:p>
        </p:txBody>
      </p:sp>
      <p:pic>
        <p:nvPicPr>
          <p:cNvPr id="3" name="Picture 2"/>
          <p:cNvPicPr>
            <a:picLocks noChangeAspect="1"/>
          </p:cNvPicPr>
          <p:nvPr/>
        </p:nvPicPr>
        <p:blipFill>
          <a:blip r:embed="rId2"/>
          <a:stretch>
            <a:fillRect/>
          </a:stretch>
        </p:blipFill>
        <p:spPr>
          <a:xfrm>
            <a:off x="530942" y="1240197"/>
            <a:ext cx="4660492" cy="5357714"/>
          </a:xfrm>
          <a:prstGeom prst="rect">
            <a:avLst/>
          </a:prstGeom>
        </p:spPr>
      </p:pic>
      <p:sp>
        <p:nvSpPr>
          <p:cNvPr id="9" name="TextBox 8"/>
          <p:cNvSpPr txBox="1"/>
          <p:nvPr/>
        </p:nvSpPr>
        <p:spPr>
          <a:xfrm>
            <a:off x="5102943" y="3018504"/>
            <a:ext cx="3903407" cy="3416320"/>
          </a:xfrm>
          <a:prstGeom prst="rect">
            <a:avLst/>
          </a:prstGeom>
          <a:noFill/>
        </p:spPr>
        <p:txBody>
          <a:bodyPr wrap="square" rtlCol="0">
            <a:spAutoFit/>
          </a:bodyPr>
          <a:lstStyle/>
          <a:p>
            <a:pPr algn="r"/>
            <a:r>
              <a:rPr lang="ar-SA" b="1" smtClean="0"/>
              <a:t>3- انشاء صندوق للمدخلات</a:t>
            </a:r>
          </a:p>
          <a:p>
            <a:pPr algn="r"/>
            <a:r>
              <a:rPr lang="en-US" smtClean="0"/>
              <a:t>tkinter</a:t>
            </a:r>
            <a:r>
              <a:rPr lang="ar-SA" smtClean="0"/>
              <a:t> نستعمل في ال</a:t>
            </a:r>
            <a:r>
              <a:rPr lang="en-US" smtClean="0"/>
              <a:t>input</a:t>
            </a:r>
            <a:r>
              <a:rPr lang="ar-SA" smtClean="0"/>
              <a:t>بدلا من ال</a:t>
            </a:r>
            <a:endParaRPr lang="en-US" smtClean="0"/>
          </a:p>
          <a:p>
            <a:pPr algn="r"/>
            <a:r>
              <a:rPr lang="ar-SA" smtClean="0"/>
              <a:t> للحصول على معلومات من المستخدم</a:t>
            </a:r>
            <a:r>
              <a:rPr lang="en-US" smtClean="0"/>
              <a:t>Entry</a:t>
            </a:r>
            <a:endParaRPr lang="ar-SA" smtClean="0"/>
          </a:p>
          <a:p>
            <a:pPr algn="r"/>
            <a:r>
              <a:rPr lang="ar-SA" smtClean="0"/>
              <a:t>وفي الاقواس اولا ندخل النافذة ثم يمكننا ادخل</a:t>
            </a:r>
          </a:p>
          <a:p>
            <a:pPr algn="r"/>
            <a:r>
              <a:rPr lang="ar-SA" smtClean="0"/>
              <a:t>بقية الخواص مثل العرض ونوع الخط وحجمه</a:t>
            </a:r>
          </a:p>
          <a:p>
            <a:pPr algn="r"/>
            <a:r>
              <a:rPr lang="en-US" b="1"/>
              <a:t>Entry.pack</a:t>
            </a:r>
            <a:r>
              <a:rPr lang="en-US" b="1" smtClean="0"/>
              <a:t>()</a:t>
            </a:r>
            <a:endParaRPr lang="ar-SA" b="1" smtClean="0"/>
          </a:p>
          <a:p>
            <a:pPr algn="r"/>
            <a:r>
              <a:rPr lang="ar-SA" b="1" smtClean="0"/>
              <a:t> </a:t>
            </a:r>
            <a:r>
              <a:rPr lang="ar-SA" smtClean="0"/>
              <a:t>تقوم باظهار الصندوق في اعلى منتصف النافذة</a:t>
            </a:r>
          </a:p>
          <a:p>
            <a:pPr algn="r"/>
            <a:endParaRPr lang="en-US" b="1" smtClean="0"/>
          </a:p>
          <a:p>
            <a:pPr algn="r"/>
            <a:r>
              <a:rPr lang="ar-SA" b="1" smtClean="0"/>
              <a:t>4- تشغيل البرنامج</a:t>
            </a:r>
          </a:p>
          <a:p>
            <a:pPr algn="r"/>
            <a:r>
              <a:rPr lang="en-US" smtClean="0"/>
              <a:t>Window.mainloop()</a:t>
            </a:r>
          </a:p>
          <a:p>
            <a:pPr algn="r"/>
            <a:r>
              <a:rPr lang="ar-SA" smtClean="0"/>
              <a:t>هو امر تشغيل البرنامج وعرض النافذة</a:t>
            </a:r>
          </a:p>
          <a:p>
            <a:pPr algn="r"/>
            <a:endParaRPr lang="en-US"/>
          </a:p>
        </p:txBody>
      </p:sp>
    </p:spTree>
    <p:extLst>
      <p:ext uri="{BB962C8B-B14F-4D97-AF65-F5344CB8AC3E}">
        <p14:creationId xmlns:p14="http://schemas.microsoft.com/office/powerpoint/2010/main" val="8676124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a:t>
            </a:r>
            <a:r>
              <a:rPr lang="en-US" smtClean="0"/>
              <a:t>16</a:t>
            </a:r>
            <a:r>
              <a:rPr lang="ar-SA" smtClean="0"/>
              <a:t> مثال واجهة المسخدم </a:t>
            </a:r>
            <a:r>
              <a:rPr lang="en-US" smtClean="0"/>
              <a:t>(GUI </a:t>
            </a:r>
            <a:r>
              <a:rPr lang="en-US" err="1" smtClean="0"/>
              <a:t>tkinter</a:t>
            </a:r>
            <a:r>
              <a:rPr lang="en-US" smtClean="0"/>
              <a:t>)</a:t>
            </a:r>
            <a:endParaRPr lang="en-US"/>
          </a:p>
        </p:txBody>
      </p:sp>
      <p:pic>
        <p:nvPicPr>
          <p:cNvPr id="4" name="Picture 3"/>
          <p:cNvPicPr>
            <a:picLocks noChangeAspect="1"/>
          </p:cNvPicPr>
          <p:nvPr/>
        </p:nvPicPr>
        <p:blipFill>
          <a:blip r:embed="rId2"/>
          <a:stretch>
            <a:fillRect/>
          </a:stretch>
        </p:blipFill>
        <p:spPr>
          <a:xfrm>
            <a:off x="6318387" y="1409827"/>
            <a:ext cx="5379542" cy="4953239"/>
          </a:xfrm>
          <a:prstGeom prst="rect">
            <a:avLst/>
          </a:prstGeom>
        </p:spPr>
      </p:pic>
    </p:spTree>
    <p:extLst>
      <p:ext uri="{BB962C8B-B14F-4D97-AF65-F5344CB8AC3E}">
        <p14:creationId xmlns:p14="http://schemas.microsoft.com/office/powerpoint/2010/main" val="3468117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cs typeface="+mn-cs"/>
              </a:rPr>
              <a:t>معلومة </a:t>
            </a:r>
            <a:r>
              <a:rPr lang="en-US">
                <a:cs typeface="+mn-cs"/>
              </a:rPr>
              <a:t> </a:t>
            </a:r>
            <a:r>
              <a:rPr lang="en-US" smtClean="0">
                <a:cs typeface="+mn-cs"/>
              </a:rPr>
              <a:t>17</a:t>
            </a:r>
            <a:r>
              <a:rPr lang="ar-SA" smtClean="0">
                <a:cs typeface="+mn-cs"/>
              </a:rPr>
              <a:t> الدوال </a:t>
            </a:r>
            <a:r>
              <a:rPr lang="en-US" smtClean="0">
                <a:cs typeface="+mn-cs"/>
              </a:rPr>
              <a:t>(Functions)</a:t>
            </a:r>
            <a:r>
              <a:rPr lang="ar-SA" smtClean="0">
                <a:cs typeface="+mn-cs"/>
              </a:rPr>
              <a:t> 1 طريقة الكتابة</a:t>
            </a:r>
            <a:endParaRPr lang="en-US">
              <a:cs typeface="+mn-cs"/>
            </a:endParaRPr>
          </a:p>
        </p:txBody>
      </p:sp>
      <p:pic>
        <p:nvPicPr>
          <p:cNvPr id="5" name="Picture 4"/>
          <p:cNvPicPr>
            <a:picLocks noChangeAspect="1"/>
          </p:cNvPicPr>
          <p:nvPr/>
        </p:nvPicPr>
        <p:blipFill>
          <a:blip r:embed="rId2"/>
          <a:stretch>
            <a:fillRect/>
          </a:stretch>
        </p:blipFill>
        <p:spPr>
          <a:xfrm>
            <a:off x="362719" y="1053738"/>
            <a:ext cx="3491526" cy="3255003"/>
          </a:xfrm>
          <a:prstGeom prst="rect">
            <a:avLst/>
          </a:prstGeom>
        </p:spPr>
      </p:pic>
      <p:pic>
        <p:nvPicPr>
          <p:cNvPr id="6" name="Picture 5"/>
          <p:cNvPicPr>
            <a:picLocks noChangeAspect="1"/>
          </p:cNvPicPr>
          <p:nvPr/>
        </p:nvPicPr>
        <p:blipFill>
          <a:blip r:embed="rId3"/>
          <a:stretch>
            <a:fillRect/>
          </a:stretch>
        </p:blipFill>
        <p:spPr>
          <a:xfrm>
            <a:off x="3854245" y="1053738"/>
            <a:ext cx="2054942" cy="3255004"/>
          </a:xfrm>
          <a:prstGeom prst="rect">
            <a:avLst/>
          </a:prstGeom>
        </p:spPr>
      </p:pic>
      <p:sp>
        <p:nvSpPr>
          <p:cNvPr id="7" name="TextBox 6"/>
          <p:cNvSpPr txBox="1"/>
          <p:nvPr/>
        </p:nvSpPr>
        <p:spPr>
          <a:xfrm>
            <a:off x="5909187" y="1275907"/>
            <a:ext cx="5882320" cy="5201424"/>
          </a:xfrm>
          <a:prstGeom prst="rect">
            <a:avLst/>
          </a:prstGeom>
          <a:noFill/>
        </p:spPr>
        <p:txBody>
          <a:bodyPr wrap="square" rtlCol="0">
            <a:spAutoFit/>
          </a:bodyPr>
          <a:lstStyle/>
          <a:p>
            <a:pPr algn="r"/>
            <a:r>
              <a:rPr lang="ar-SA" sz="2800" smtClean="0"/>
              <a:t>الدوال هي عبارة عن مجموعة اوامر يقوم النظام</a:t>
            </a:r>
          </a:p>
          <a:p>
            <a:pPr algn="r"/>
            <a:r>
              <a:rPr lang="ar-SA" sz="2800" smtClean="0"/>
              <a:t>بتنفيذها في كل مرة يتم فيها استدعاء الدالة.</a:t>
            </a:r>
          </a:p>
          <a:p>
            <a:pPr algn="r"/>
            <a:r>
              <a:rPr lang="ar-SA" sz="2800" smtClean="0"/>
              <a:t>, </a:t>
            </a:r>
            <a:r>
              <a:rPr lang="en-US" sz="3200" b="1" smtClean="0">
                <a:solidFill>
                  <a:srgbClr val="0070C0"/>
                </a:solidFill>
              </a:rPr>
              <a:t>def</a:t>
            </a:r>
            <a:r>
              <a:rPr lang="ar-SA" sz="2800" smtClean="0"/>
              <a:t>وتكون طريقة الكتابة بكتابة </a:t>
            </a:r>
          </a:p>
          <a:p>
            <a:pPr algn="r"/>
            <a:r>
              <a:rPr lang="ar-SA" sz="2800"/>
              <a:t> بعدها </a:t>
            </a:r>
            <a:r>
              <a:rPr lang="ar-SA" sz="3200" b="1">
                <a:solidFill>
                  <a:schemeClr val="accent4">
                    <a:lumMod val="75000"/>
                  </a:schemeClr>
                </a:solidFill>
              </a:rPr>
              <a:t>اسم </a:t>
            </a:r>
            <a:r>
              <a:rPr lang="ar-SA" sz="3200" b="1" smtClean="0">
                <a:solidFill>
                  <a:schemeClr val="accent4">
                    <a:lumMod val="75000"/>
                  </a:schemeClr>
                </a:solidFill>
              </a:rPr>
              <a:t>الدالة</a:t>
            </a:r>
            <a:r>
              <a:rPr lang="ar-SA" sz="3200" b="1"/>
              <a:t> </a:t>
            </a:r>
            <a:r>
              <a:rPr lang="ar-SA" sz="2800" smtClean="0"/>
              <a:t>ويفضل ان يكون اسم يدل على وظيفة الدالة,</a:t>
            </a:r>
          </a:p>
          <a:p>
            <a:pPr algn="r"/>
            <a:r>
              <a:rPr lang="ar-SA" sz="2800" smtClean="0"/>
              <a:t>ثم وضع </a:t>
            </a:r>
            <a:r>
              <a:rPr lang="ar-SA" sz="3200" b="1" smtClean="0">
                <a:solidFill>
                  <a:schemeClr val="accent4">
                    <a:lumMod val="75000"/>
                  </a:schemeClr>
                </a:solidFill>
              </a:rPr>
              <a:t>()</a:t>
            </a:r>
            <a:r>
              <a:rPr lang="ar-SA" sz="2800" smtClean="0"/>
              <a:t> ويمكن وضع اشياء داخل القوسين</a:t>
            </a:r>
          </a:p>
          <a:p>
            <a:pPr algn="r"/>
            <a:r>
              <a:rPr lang="ar-SA" sz="2800" smtClean="0"/>
              <a:t>بناخذها في توابع هذا الدرس,</a:t>
            </a:r>
          </a:p>
          <a:p>
            <a:pPr algn="r"/>
            <a:r>
              <a:rPr lang="ar-SA" sz="2800" smtClean="0"/>
              <a:t>ثم </a:t>
            </a:r>
            <a:r>
              <a:rPr lang="ar-SA" sz="3200" b="1" smtClean="0">
                <a:solidFill>
                  <a:schemeClr val="accent4">
                    <a:lumMod val="75000"/>
                  </a:schemeClr>
                </a:solidFill>
              </a:rPr>
              <a:t>:</a:t>
            </a:r>
            <a:r>
              <a:rPr lang="ar-SA" sz="2800" smtClean="0"/>
              <a:t> ويجب عند كتابة الاوامر ان يكون هناك مسافة ليعلم النظام ان هذا الامر داخل في الدالة.</a:t>
            </a:r>
          </a:p>
          <a:p>
            <a:pPr algn="r"/>
            <a:r>
              <a:rPr lang="ar-SA" sz="2800" smtClean="0"/>
              <a:t>وعند استدعاء الدالة نكتب </a:t>
            </a:r>
            <a:r>
              <a:rPr lang="ar-SA" sz="3200" b="1" smtClean="0">
                <a:solidFill>
                  <a:schemeClr val="accent4">
                    <a:lumMod val="75000"/>
                  </a:schemeClr>
                </a:solidFill>
              </a:rPr>
              <a:t>اسم الدالة </a:t>
            </a:r>
            <a:r>
              <a:rPr lang="ar-SA" sz="2800" smtClean="0"/>
              <a:t>ثم </a:t>
            </a:r>
            <a:r>
              <a:rPr lang="ar-SA" sz="3200" b="1" smtClean="0">
                <a:solidFill>
                  <a:schemeClr val="accent4">
                    <a:lumMod val="75000"/>
                  </a:schemeClr>
                </a:solidFill>
              </a:rPr>
              <a:t>الاقواس</a:t>
            </a:r>
            <a:endParaRPr lang="ar-SA" sz="2800" smtClean="0"/>
          </a:p>
          <a:p>
            <a:pPr algn="r"/>
            <a:r>
              <a:rPr lang="ar-SA" sz="2800" smtClean="0"/>
              <a:t>ويمكن استدعاء الدالة اكثر من مرة.</a:t>
            </a:r>
            <a:endParaRPr lang="ar-SA" sz="3200" smtClean="0"/>
          </a:p>
        </p:txBody>
      </p:sp>
    </p:spTree>
    <p:extLst>
      <p:ext uri="{BB962C8B-B14F-4D97-AF65-F5344CB8AC3E}">
        <p14:creationId xmlns:p14="http://schemas.microsoft.com/office/powerpoint/2010/main" val="13642325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55181" y="202019"/>
            <a:ext cx="11536326" cy="851719"/>
          </a:xfrm>
        </p:spPr>
        <p:txBody>
          <a:bodyPr>
            <a:normAutofit/>
          </a:bodyPr>
          <a:lstStyle/>
          <a:p>
            <a:pPr algn="r" rtl="1"/>
            <a:r>
              <a:rPr lang="ar-SA" sz="4000">
                <a:cs typeface="+mn-cs"/>
              </a:rPr>
              <a:t>معلومة </a:t>
            </a:r>
            <a:r>
              <a:rPr lang="en-US" sz="4000">
                <a:cs typeface="+mn-cs"/>
              </a:rPr>
              <a:t> </a:t>
            </a:r>
            <a:r>
              <a:rPr lang="en-US" sz="4000" smtClean="0">
                <a:cs typeface="+mn-cs"/>
              </a:rPr>
              <a:t>17</a:t>
            </a:r>
            <a:r>
              <a:rPr lang="ar-SA" sz="4000" smtClean="0">
                <a:cs typeface="+mn-cs"/>
              </a:rPr>
              <a:t> الدوال </a:t>
            </a:r>
            <a:r>
              <a:rPr lang="en-US" sz="4000" smtClean="0">
                <a:cs typeface="+mn-cs"/>
              </a:rPr>
              <a:t>(Functions)</a:t>
            </a:r>
            <a:r>
              <a:rPr lang="ar-SA" sz="4000" smtClean="0">
                <a:cs typeface="+mn-cs"/>
              </a:rPr>
              <a:t> 2 </a:t>
            </a:r>
            <a:r>
              <a:rPr lang="en-US" sz="4000">
                <a:cs typeface="+mn-cs"/>
              </a:rPr>
              <a:t>(</a:t>
            </a:r>
            <a:r>
              <a:rPr lang="en-US" sz="4000" smtClean="0">
                <a:cs typeface="+mn-cs"/>
              </a:rPr>
              <a:t>parameters)</a:t>
            </a:r>
            <a:endParaRPr lang="en-US" sz="4000">
              <a:cs typeface="+mn-cs"/>
            </a:endParaRPr>
          </a:p>
        </p:txBody>
      </p:sp>
      <p:sp>
        <p:nvSpPr>
          <p:cNvPr id="7" name="TextBox 6"/>
          <p:cNvSpPr txBox="1"/>
          <p:nvPr/>
        </p:nvSpPr>
        <p:spPr>
          <a:xfrm>
            <a:off x="5858540" y="1275907"/>
            <a:ext cx="5932967" cy="3970318"/>
          </a:xfrm>
          <a:prstGeom prst="rect">
            <a:avLst/>
          </a:prstGeom>
          <a:noFill/>
        </p:spPr>
        <p:txBody>
          <a:bodyPr wrap="square" rtlCol="0">
            <a:spAutoFit/>
          </a:bodyPr>
          <a:lstStyle/>
          <a:p>
            <a:pPr algn="r"/>
            <a:r>
              <a:rPr lang="en-US" sz="2800" smtClean="0">
                <a:solidFill>
                  <a:schemeClr val="accent1">
                    <a:lumMod val="75000"/>
                  </a:schemeClr>
                </a:solidFill>
              </a:rPr>
              <a:t> </a:t>
            </a:r>
            <a:r>
              <a:rPr lang="ar-SA" sz="2800" smtClean="0">
                <a:solidFill>
                  <a:schemeClr val="accent1">
                    <a:lumMod val="75000"/>
                  </a:schemeClr>
                </a:solidFill>
              </a:rPr>
              <a:t> هي عبارة عن قيم يتم اعطاؤها</a:t>
            </a:r>
            <a:r>
              <a:rPr lang="en-US" sz="2800" b="1" smtClean="0"/>
              <a:t>parameters</a:t>
            </a:r>
            <a:r>
              <a:rPr lang="ar-SA" sz="2800" b="1" smtClean="0"/>
              <a:t>ال</a:t>
            </a:r>
          </a:p>
          <a:p>
            <a:pPr algn="r"/>
            <a:r>
              <a:rPr lang="ar-SA" sz="2800" smtClean="0">
                <a:solidFill>
                  <a:schemeClr val="accent1">
                    <a:lumMod val="75000"/>
                  </a:schemeClr>
                </a:solidFill>
              </a:rPr>
              <a:t>للدالة بحيث تقوم بوظيفتها على حسب القيم المعطاة</a:t>
            </a:r>
          </a:p>
          <a:p>
            <a:pPr algn="r"/>
            <a:r>
              <a:rPr lang="ar-SA" sz="2800" smtClean="0">
                <a:solidFill>
                  <a:schemeClr val="accent1">
                    <a:lumMod val="75000"/>
                  </a:schemeClr>
                </a:solidFill>
              </a:rPr>
              <a:t>ويكمن ان تكون نصوص او ارقام حتى دوال اخرى او اي نوع من البايانات.</a:t>
            </a:r>
          </a:p>
          <a:p>
            <a:pPr algn="r"/>
            <a:r>
              <a:rPr lang="ar-SA" sz="2800" smtClean="0"/>
              <a:t>يمكن استعمالها بوضع اسم الباراميتر داخل الاقواس</a:t>
            </a:r>
          </a:p>
          <a:p>
            <a:pPr algn="r"/>
            <a:r>
              <a:rPr lang="ar-SA" sz="2800" smtClean="0"/>
              <a:t>وعند اضافة واحد اخر نضع فاصلة ثم نضيفه</a:t>
            </a:r>
            <a:r>
              <a:rPr lang="ar-SA" smtClean="0"/>
              <a:t>,</a:t>
            </a:r>
          </a:p>
          <a:p>
            <a:pPr algn="r"/>
            <a:r>
              <a:rPr lang="ar-SA" sz="2800" smtClean="0"/>
              <a:t>وعند استدعاء الدالة يجب وضع القيم بترتيب فنضغ الرقم الاول ثم العملية الحسابية ثم الرقم الثاني كما </a:t>
            </a:r>
            <a:r>
              <a:rPr lang="en-US" sz="2800" smtClean="0"/>
              <a:t> </a:t>
            </a:r>
            <a:r>
              <a:rPr lang="ar-SA" sz="2800" smtClean="0"/>
              <a:t>في المثال ويمكن كتابتها بهذا الشكل بدون ترتيب.</a:t>
            </a:r>
            <a:endParaRPr lang="en-US" sz="2800" smtClean="0"/>
          </a:p>
        </p:txBody>
      </p:sp>
      <p:pic>
        <p:nvPicPr>
          <p:cNvPr id="4" name="Picture 3"/>
          <p:cNvPicPr>
            <a:picLocks noChangeAspect="1"/>
          </p:cNvPicPr>
          <p:nvPr/>
        </p:nvPicPr>
        <p:blipFill>
          <a:blip r:embed="rId2"/>
          <a:stretch>
            <a:fillRect/>
          </a:stretch>
        </p:blipFill>
        <p:spPr>
          <a:xfrm>
            <a:off x="255181" y="1275907"/>
            <a:ext cx="5514621" cy="3689498"/>
          </a:xfrm>
          <a:prstGeom prst="rect">
            <a:avLst/>
          </a:prstGeom>
        </p:spPr>
      </p:pic>
      <p:pic>
        <p:nvPicPr>
          <p:cNvPr id="8" name="Picture 7"/>
          <p:cNvPicPr>
            <a:picLocks noChangeAspect="1"/>
          </p:cNvPicPr>
          <p:nvPr/>
        </p:nvPicPr>
        <p:blipFill>
          <a:blip r:embed="rId3"/>
          <a:stretch>
            <a:fillRect/>
          </a:stretch>
        </p:blipFill>
        <p:spPr>
          <a:xfrm>
            <a:off x="255181" y="5479342"/>
            <a:ext cx="3813747" cy="997989"/>
          </a:xfrm>
          <a:prstGeom prst="rect">
            <a:avLst/>
          </a:prstGeom>
        </p:spPr>
      </p:pic>
      <p:cxnSp>
        <p:nvCxnSpPr>
          <p:cNvPr id="12" name="Elbow Connector 11"/>
          <p:cNvCxnSpPr>
            <a:stCxn id="4" idx="2"/>
            <a:endCxn id="8" idx="0"/>
          </p:cNvCxnSpPr>
          <p:nvPr/>
        </p:nvCxnSpPr>
        <p:spPr>
          <a:xfrm rot="5400000">
            <a:off x="2330306" y="4797155"/>
            <a:ext cx="513937" cy="850437"/>
          </a:xfrm>
          <a:prstGeom prst="bentConnector3">
            <a:avLst>
              <a:gd name="adj1" fmla="val 5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4281377" y="5215315"/>
            <a:ext cx="7910623" cy="461665"/>
          </a:xfrm>
          <a:prstGeom prst="rect">
            <a:avLst/>
          </a:prstGeom>
          <a:noFill/>
        </p:spPr>
        <p:txBody>
          <a:bodyPr wrap="square" rtlCol="0">
            <a:spAutoFit/>
          </a:bodyPr>
          <a:lstStyle/>
          <a:p>
            <a:r>
              <a:rPr lang="en-US" sz="2400" smtClean="0">
                <a:solidFill>
                  <a:schemeClr val="accent4">
                    <a:lumMod val="75000"/>
                  </a:schemeClr>
                </a:solidFill>
              </a:rPr>
              <a:t>make_math</a:t>
            </a:r>
            <a:r>
              <a:rPr lang="en-US" sz="2400" smtClean="0">
                <a:solidFill>
                  <a:schemeClr val="accent4">
                    <a:lumMod val="50000"/>
                  </a:schemeClr>
                </a:solidFill>
              </a:rPr>
              <a:t>(</a:t>
            </a:r>
            <a:r>
              <a:rPr lang="en-US" sz="2400" smtClean="0">
                <a:solidFill>
                  <a:schemeClr val="accent1">
                    <a:lumMod val="75000"/>
                  </a:schemeClr>
                </a:solidFill>
              </a:rPr>
              <a:t>first_num</a:t>
            </a:r>
            <a:r>
              <a:rPr lang="en-US" sz="2400" smtClean="0"/>
              <a:t>=</a:t>
            </a:r>
            <a:r>
              <a:rPr lang="en-US" sz="2400" smtClean="0">
                <a:solidFill>
                  <a:schemeClr val="accent6">
                    <a:lumMod val="75000"/>
                  </a:schemeClr>
                </a:solidFill>
              </a:rPr>
              <a:t>131</a:t>
            </a:r>
            <a:r>
              <a:rPr lang="en-US" sz="2400" smtClean="0"/>
              <a:t>,</a:t>
            </a:r>
            <a:r>
              <a:rPr lang="en-US" sz="2400" smtClean="0">
                <a:solidFill>
                  <a:schemeClr val="accent1">
                    <a:lumMod val="75000"/>
                  </a:schemeClr>
                </a:solidFill>
              </a:rPr>
              <a:t>operation</a:t>
            </a:r>
            <a:r>
              <a:rPr lang="en-US" sz="2400" smtClean="0"/>
              <a:t>=</a:t>
            </a:r>
            <a:r>
              <a:rPr lang="en-US" sz="2400" smtClean="0">
                <a:solidFill>
                  <a:schemeClr val="accent2">
                    <a:lumMod val="75000"/>
                  </a:schemeClr>
                </a:solidFill>
              </a:rPr>
              <a:t>“*”</a:t>
            </a:r>
            <a:r>
              <a:rPr lang="en-US" sz="2400" smtClean="0"/>
              <a:t>,</a:t>
            </a:r>
            <a:r>
              <a:rPr lang="en-US" sz="2400" smtClean="0">
                <a:solidFill>
                  <a:schemeClr val="accent1">
                    <a:lumMod val="75000"/>
                  </a:schemeClr>
                </a:solidFill>
              </a:rPr>
              <a:t>second_num</a:t>
            </a:r>
            <a:r>
              <a:rPr lang="en-US" sz="2400" smtClean="0"/>
              <a:t>=</a:t>
            </a:r>
            <a:r>
              <a:rPr lang="en-US" sz="2400" smtClean="0">
                <a:solidFill>
                  <a:schemeClr val="accent6">
                    <a:lumMod val="75000"/>
                  </a:schemeClr>
                </a:solidFill>
              </a:rPr>
              <a:t>621</a:t>
            </a:r>
            <a:r>
              <a:rPr lang="en-US" sz="2400">
                <a:solidFill>
                  <a:schemeClr val="accent4">
                    <a:lumMod val="50000"/>
                  </a:schemeClr>
                </a:solidFill>
              </a:rPr>
              <a:t>)</a:t>
            </a:r>
          </a:p>
        </p:txBody>
      </p:sp>
    </p:spTree>
    <p:extLst>
      <p:ext uri="{BB962C8B-B14F-4D97-AF65-F5344CB8AC3E}">
        <p14:creationId xmlns:p14="http://schemas.microsoft.com/office/powerpoint/2010/main" val="19802946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cs typeface="+mn-cs"/>
              </a:rPr>
              <a:t>معلومة </a:t>
            </a:r>
            <a:r>
              <a:rPr lang="en-US">
                <a:cs typeface="+mn-cs"/>
              </a:rPr>
              <a:t> </a:t>
            </a:r>
            <a:r>
              <a:rPr lang="en-US" smtClean="0">
                <a:cs typeface="+mn-cs"/>
              </a:rPr>
              <a:t>17</a:t>
            </a:r>
            <a:r>
              <a:rPr lang="ar-SA" smtClean="0">
                <a:cs typeface="+mn-cs"/>
              </a:rPr>
              <a:t> الدوال </a:t>
            </a:r>
            <a:r>
              <a:rPr lang="en-US" smtClean="0">
                <a:cs typeface="+mn-cs"/>
              </a:rPr>
              <a:t>(Functions)</a:t>
            </a:r>
            <a:r>
              <a:rPr lang="ar-SA" smtClean="0">
                <a:cs typeface="+mn-cs"/>
              </a:rPr>
              <a:t> 3 انواع الباراميترز</a:t>
            </a:r>
            <a:endParaRPr lang="en-US">
              <a:cs typeface="+mn-cs"/>
            </a:endParaRPr>
          </a:p>
        </p:txBody>
      </p:sp>
      <p:pic>
        <p:nvPicPr>
          <p:cNvPr id="3" name="Picture 2"/>
          <p:cNvPicPr>
            <a:picLocks noChangeAspect="1"/>
          </p:cNvPicPr>
          <p:nvPr/>
        </p:nvPicPr>
        <p:blipFill>
          <a:blip r:embed="rId2"/>
          <a:stretch>
            <a:fillRect/>
          </a:stretch>
        </p:blipFill>
        <p:spPr>
          <a:xfrm>
            <a:off x="113006" y="1593107"/>
            <a:ext cx="5474595" cy="3042675"/>
          </a:xfrm>
          <a:prstGeom prst="rect">
            <a:avLst/>
          </a:prstGeom>
        </p:spPr>
      </p:pic>
      <p:sp>
        <p:nvSpPr>
          <p:cNvPr id="8" name="TextBox 7"/>
          <p:cNvSpPr txBox="1"/>
          <p:nvPr/>
        </p:nvSpPr>
        <p:spPr>
          <a:xfrm>
            <a:off x="5326912" y="1222744"/>
            <a:ext cx="6570921" cy="4401205"/>
          </a:xfrm>
          <a:prstGeom prst="rect">
            <a:avLst/>
          </a:prstGeom>
          <a:noFill/>
        </p:spPr>
        <p:txBody>
          <a:bodyPr wrap="square" rtlCol="0">
            <a:spAutoFit/>
          </a:bodyPr>
          <a:lstStyle/>
          <a:p>
            <a:pPr algn="r"/>
            <a:r>
              <a:rPr lang="ar-SA" sz="2800" smtClean="0"/>
              <a:t>عند وضع </a:t>
            </a:r>
            <a:r>
              <a:rPr lang="ar-SA" sz="2800" b="1" smtClean="0">
                <a:solidFill>
                  <a:schemeClr val="accent1"/>
                </a:solidFill>
              </a:rPr>
              <a:t>* </a:t>
            </a:r>
            <a:r>
              <a:rPr lang="ar-SA" sz="2800" smtClean="0"/>
              <a:t>قبل اسم الباراميتر يصبح عبارة عن</a:t>
            </a:r>
          </a:p>
          <a:p>
            <a:pPr algn="r"/>
            <a:r>
              <a:rPr lang="ar-SA" sz="2800" smtClean="0"/>
              <a:t>مصفوفة .</a:t>
            </a:r>
          </a:p>
          <a:p>
            <a:pPr algn="r"/>
            <a:r>
              <a:rPr lang="ar-SA" sz="2800" smtClean="0"/>
              <a:t>يقوم النظام بتعويض الدالة بالقيمة</a:t>
            </a:r>
            <a:r>
              <a:rPr lang="en-US" sz="2800" smtClean="0"/>
              <a:t> </a:t>
            </a:r>
            <a:r>
              <a:rPr lang="en-US" sz="2800" smtClean="0">
                <a:solidFill>
                  <a:srgbClr val="7030A0"/>
                </a:solidFill>
              </a:rPr>
              <a:t>return</a:t>
            </a:r>
            <a:r>
              <a:rPr lang="en-US" sz="2800" smtClean="0"/>
              <a:t> </a:t>
            </a:r>
            <a:r>
              <a:rPr lang="ar-SA" sz="2800" smtClean="0"/>
              <a:t>عند استعمال</a:t>
            </a:r>
          </a:p>
          <a:p>
            <a:pPr algn="r"/>
            <a:r>
              <a:rPr lang="en-US" sz="2800" smtClean="0">
                <a:solidFill>
                  <a:srgbClr val="7030A0"/>
                </a:solidFill>
              </a:rPr>
              <a:t> </a:t>
            </a:r>
            <a:r>
              <a:rPr lang="ar-SA" sz="2800">
                <a:solidFill>
                  <a:srgbClr val="7030A0"/>
                </a:solidFill>
              </a:rPr>
              <a:t> </a:t>
            </a:r>
            <a:r>
              <a:rPr lang="ar-SA" sz="2800" smtClean="0"/>
              <a:t>ويتم ايقاف الدالة ولا يتم تنفيذ</a:t>
            </a:r>
            <a:r>
              <a:rPr lang="en-US" sz="2800" smtClean="0">
                <a:solidFill>
                  <a:srgbClr val="7030A0"/>
                </a:solidFill>
              </a:rPr>
              <a:t>return</a:t>
            </a:r>
            <a:r>
              <a:rPr lang="ar-SA" sz="2800" smtClean="0"/>
              <a:t>المكتوبة بعد </a:t>
            </a:r>
          </a:p>
          <a:p>
            <a:pPr algn="r"/>
            <a:r>
              <a:rPr lang="ar-SA" sz="2800" smtClean="0"/>
              <a:t>الاوامر اللتي بعدها ويمكن وضع القيمة في متغير</a:t>
            </a:r>
          </a:p>
          <a:p>
            <a:pPr algn="r"/>
            <a:r>
              <a:rPr lang="ar-SA" sz="2800" smtClean="0"/>
              <a:t>في المثال تاخذ الدالة مصفوفة من</a:t>
            </a:r>
          </a:p>
          <a:p>
            <a:pPr algn="r"/>
            <a:r>
              <a:rPr lang="ar-SA" sz="2800" smtClean="0"/>
              <a:t>الارقام ثم تجمعها وتقسمها على عددها</a:t>
            </a:r>
          </a:p>
          <a:p>
            <a:pPr algn="r"/>
            <a:r>
              <a:rPr lang="ar-SA" sz="2800" smtClean="0"/>
              <a:t>وتعيد المتوسط الحسابي للارقام ثم</a:t>
            </a:r>
          </a:p>
          <a:p>
            <a:pPr algn="r"/>
            <a:r>
              <a:rPr lang="ar-SA" sz="2800" smtClean="0"/>
              <a:t>وضعنا القيمة المعادة من الدالة في متغير</a:t>
            </a:r>
          </a:p>
          <a:p>
            <a:pPr algn="r"/>
            <a:r>
              <a:rPr lang="ar-SA" sz="2800"/>
              <a:t>.</a:t>
            </a:r>
            <a:r>
              <a:rPr lang="en-US" sz="2800" smtClean="0">
                <a:solidFill>
                  <a:schemeClr val="accent1"/>
                </a:solidFill>
              </a:rPr>
              <a:t>SMA</a:t>
            </a:r>
            <a:endParaRPr lang="ar-SA" sz="2800" smtClean="0">
              <a:solidFill>
                <a:schemeClr val="accent1"/>
              </a:solidFill>
            </a:endParaRPr>
          </a:p>
        </p:txBody>
      </p:sp>
      <p:pic>
        <p:nvPicPr>
          <p:cNvPr id="9" name="Picture 8"/>
          <p:cNvPicPr>
            <a:picLocks noChangeAspect="1"/>
          </p:cNvPicPr>
          <p:nvPr/>
        </p:nvPicPr>
        <p:blipFill>
          <a:blip r:embed="rId3"/>
          <a:stretch>
            <a:fillRect/>
          </a:stretch>
        </p:blipFill>
        <p:spPr>
          <a:xfrm>
            <a:off x="113006" y="5500188"/>
            <a:ext cx="5908566" cy="585533"/>
          </a:xfrm>
          <a:prstGeom prst="rect">
            <a:avLst/>
          </a:prstGeom>
        </p:spPr>
      </p:pic>
      <p:cxnSp>
        <p:nvCxnSpPr>
          <p:cNvPr id="13" name="Elbow Connector 12"/>
          <p:cNvCxnSpPr>
            <a:endCxn id="9" idx="0"/>
          </p:cNvCxnSpPr>
          <p:nvPr/>
        </p:nvCxnSpPr>
        <p:spPr>
          <a:xfrm>
            <a:off x="113006" y="4635782"/>
            <a:ext cx="2954283" cy="8644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5034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cs typeface="+mn-cs"/>
              </a:rPr>
              <a:t>معلومة </a:t>
            </a:r>
            <a:r>
              <a:rPr lang="en-US">
                <a:cs typeface="+mn-cs"/>
              </a:rPr>
              <a:t> </a:t>
            </a:r>
            <a:r>
              <a:rPr lang="en-US" smtClean="0">
                <a:cs typeface="+mn-cs"/>
              </a:rPr>
              <a:t>17</a:t>
            </a:r>
            <a:r>
              <a:rPr lang="ar-SA" smtClean="0">
                <a:cs typeface="+mn-cs"/>
              </a:rPr>
              <a:t> الدوال </a:t>
            </a:r>
            <a:r>
              <a:rPr lang="en-US" smtClean="0">
                <a:cs typeface="+mn-cs"/>
              </a:rPr>
              <a:t>(Functions)</a:t>
            </a:r>
            <a:r>
              <a:rPr lang="ar-SA" smtClean="0">
                <a:cs typeface="+mn-cs"/>
              </a:rPr>
              <a:t> 3 انواع الباراميترز</a:t>
            </a:r>
            <a:endParaRPr lang="en-US">
              <a:cs typeface="+mn-cs"/>
            </a:endParaRPr>
          </a:p>
        </p:txBody>
      </p:sp>
      <p:sp>
        <p:nvSpPr>
          <p:cNvPr id="8" name="TextBox 7"/>
          <p:cNvSpPr txBox="1"/>
          <p:nvPr/>
        </p:nvSpPr>
        <p:spPr>
          <a:xfrm>
            <a:off x="5326912" y="1222744"/>
            <a:ext cx="6570921" cy="4832092"/>
          </a:xfrm>
          <a:prstGeom prst="rect">
            <a:avLst/>
          </a:prstGeom>
          <a:noFill/>
        </p:spPr>
        <p:txBody>
          <a:bodyPr wrap="square" rtlCol="0">
            <a:spAutoFit/>
          </a:bodyPr>
          <a:lstStyle/>
          <a:p>
            <a:pPr algn="r"/>
            <a:r>
              <a:rPr lang="ar-SA" sz="2800"/>
              <a:t>عند </a:t>
            </a:r>
            <a:r>
              <a:rPr lang="ar-SA" sz="2800"/>
              <a:t>وضع </a:t>
            </a:r>
            <a:r>
              <a:rPr lang="ar-SA" sz="2800" b="1" smtClean="0">
                <a:solidFill>
                  <a:schemeClr val="accent1"/>
                </a:solidFill>
              </a:rPr>
              <a:t>** </a:t>
            </a:r>
            <a:r>
              <a:rPr lang="ar-SA" sz="2800"/>
              <a:t>قبل اسم </a:t>
            </a:r>
            <a:r>
              <a:rPr lang="ar-SA" sz="2800"/>
              <a:t>الباراميتر </a:t>
            </a:r>
            <a:endParaRPr lang="ar-SA" sz="2800" smtClean="0"/>
          </a:p>
          <a:p>
            <a:pPr algn="r"/>
            <a:r>
              <a:rPr lang="ar-SA" sz="2800" smtClean="0"/>
              <a:t>يصبح عبارة عن مصفوفة من نوع</a:t>
            </a:r>
          </a:p>
          <a:p>
            <a:pPr algn="r"/>
            <a:r>
              <a:rPr lang="ar-SA" sz="2800" b="1" smtClean="0"/>
              <a:t> </a:t>
            </a:r>
            <a:r>
              <a:rPr lang="ar-SA" sz="2800" smtClean="0"/>
              <a:t>ويمكن التعامل معها</a:t>
            </a:r>
            <a:r>
              <a:rPr lang="en-US" sz="2800" b="1" smtClean="0"/>
              <a:t>dictionary</a:t>
            </a:r>
            <a:endParaRPr lang="ar-SA" sz="2800" b="1" smtClean="0"/>
          </a:p>
          <a:p>
            <a:pPr algn="r"/>
            <a:r>
              <a:rPr lang="ar-SA" sz="2800" smtClean="0"/>
              <a:t>داخل الدالة بشكل طبيعي بالدوال التي</a:t>
            </a:r>
          </a:p>
          <a:p>
            <a:pPr algn="r"/>
            <a:r>
              <a:rPr lang="ar-SA" sz="2800" smtClean="0"/>
              <a:t>تعلمنها في درس المصفوفات,</a:t>
            </a:r>
          </a:p>
          <a:p>
            <a:pPr algn="r"/>
            <a:r>
              <a:rPr lang="ar-SA" sz="2800" smtClean="0"/>
              <a:t>وعند استدعاء الدالة نكتب داخل </a:t>
            </a:r>
          </a:p>
          <a:p>
            <a:pPr algn="r"/>
            <a:r>
              <a:rPr lang="ar-SA" sz="2800" smtClean="0"/>
              <a:t>الاقواس اسم المفتاح ثم يساوي ثم </a:t>
            </a:r>
          </a:p>
          <a:p>
            <a:pPr algn="r"/>
            <a:r>
              <a:rPr lang="ar-SA" sz="2800" smtClean="0"/>
              <a:t>القيمة وفاصلة.</a:t>
            </a:r>
          </a:p>
          <a:p>
            <a:pPr algn="r"/>
            <a:endParaRPr lang="ar-SA" sz="2800"/>
          </a:p>
          <a:p>
            <a:pPr algn="r"/>
            <a:r>
              <a:rPr lang="ar-SA" sz="2800" smtClean="0"/>
              <a:t> لاتفعل شي فقط لوضع شي مؤقت في الدالة لانه</a:t>
            </a:r>
            <a:r>
              <a:rPr lang="en-US" sz="2800" smtClean="0">
                <a:solidFill>
                  <a:srgbClr val="7030A0"/>
                </a:solidFill>
              </a:rPr>
              <a:t>pass</a:t>
            </a:r>
            <a:endParaRPr lang="ar-SA" sz="2800" smtClean="0">
              <a:solidFill>
                <a:srgbClr val="7030A0"/>
              </a:solidFill>
            </a:endParaRPr>
          </a:p>
          <a:p>
            <a:pPr algn="r"/>
            <a:r>
              <a:rPr lang="ar-SA" sz="2800" smtClean="0"/>
              <a:t>لايمكن ابقاؤها فارغة.</a:t>
            </a:r>
          </a:p>
        </p:txBody>
      </p:sp>
      <p:pic>
        <p:nvPicPr>
          <p:cNvPr id="4" name="Picture 3"/>
          <p:cNvPicPr>
            <a:picLocks noChangeAspect="1"/>
          </p:cNvPicPr>
          <p:nvPr/>
        </p:nvPicPr>
        <p:blipFill>
          <a:blip r:embed="rId2"/>
          <a:stretch>
            <a:fillRect/>
          </a:stretch>
        </p:blipFill>
        <p:spPr>
          <a:xfrm>
            <a:off x="137135" y="1053738"/>
            <a:ext cx="7490345" cy="3615071"/>
          </a:xfrm>
          <a:prstGeom prst="rect">
            <a:avLst/>
          </a:prstGeom>
        </p:spPr>
      </p:pic>
    </p:spTree>
    <p:extLst>
      <p:ext uri="{BB962C8B-B14F-4D97-AF65-F5344CB8AC3E}">
        <p14:creationId xmlns:p14="http://schemas.microsoft.com/office/powerpoint/2010/main" val="2614113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2: المتغيرات </a:t>
            </a:r>
            <a:r>
              <a:rPr lang="en-US"/>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4524315"/>
          </a:xfrm>
          <a:prstGeom prst="rect">
            <a:avLst/>
          </a:prstGeom>
          <a:noFill/>
        </p:spPr>
        <p:txBody>
          <a:bodyPr wrap="square" rtlCol="0">
            <a:spAutoFit/>
          </a:bodyPr>
          <a:lstStyle/>
          <a:p>
            <a:pPr algn="r" rtl="1"/>
            <a:r>
              <a:rPr lang="ar-SA" sz="2400" b="1"/>
              <a:t>ما هو المتغير؟</a:t>
            </a:r>
          </a:p>
          <a:p>
            <a:pPr algn="r" rtl="1"/>
            <a:r>
              <a:rPr lang="ar-SA" sz="2400"/>
              <a:t>لتوضيح المعنى فنقول أن المتغير هو أشبه بصندوق يتم وضع شيء ما بداخله. ولكل صندوق شكل محدد ولا يمكن وضع فيه الا الأشياء التي يكون لها نفس شكل الصندوق.</a:t>
            </a:r>
          </a:p>
          <a:p>
            <a:pPr algn="r" rtl="1"/>
            <a:endParaRPr lang="ar-SA" sz="2400" b="1"/>
          </a:p>
          <a:p>
            <a:pPr algn="r" rtl="1"/>
            <a:r>
              <a:rPr lang="ar-SA" sz="2400" b="1"/>
              <a:t>أنواع المتغيرات؟</a:t>
            </a:r>
          </a:p>
          <a:p>
            <a:pPr algn="r" rtl="1"/>
            <a:r>
              <a:rPr lang="ar-SA" sz="2400"/>
              <a:t>في لغات البرمجة هناك أنواع مختلفة من المتغيرات مثل ارقام صحيحة (</a:t>
            </a:r>
            <a:r>
              <a:rPr lang="en-US" sz="2400"/>
              <a:t>Integer</a:t>
            </a:r>
            <a:r>
              <a:rPr lang="ar-SA" sz="2400"/>
              <a:t>)</a:t>
            </a:r>
            <a:r>
              <a:rPr lang="en-US" sz="2400"/>
              <a:t> </a:t>
            </a:r>
            <a:r>
              <a:rPr lang="ar-SA" sz="2400"/>
              <a:t> ونص (</a:t>
            </a:r>
            <a:r>
              <a:rPr lang="en-US" sz="2400"/>
              <a:t>string</a:t>
            </a:r>
            <a:r>
              <a:rPr lang="ar-SA" sz="2400"/>
              <a:t>) وتاريخ </a:t>
            </a:r>
            <a:r>
              <a:rPr lang="en-US" sz="2400"/>
              <a:t> </a:t>
            </a:r>
            <a:r>
              <a:rPr lang="ar-SA" sz="2400"/>
              <a:t>(</a:t>
            </a:r>
            <a:r>
              <a:rPr lang="en-US" sz="2400"/>
              <a:t>date</a:t>
            </a:r>
            <a:r>
              <a:rPr lang="ar-SA" sz="2400"/>
              <a:t>) وغيرها</a:t>
            </a:r>
          </a:p>
          <a:p>
            <a:pPr algn="r" rtl="1"/>
            <a:endParaRPr lang="ar-SA" sz="2400" b="1"/>
          </a:p>
          <a:p>
            <a:pPr algn="r" rtl="1"/>
            <a:r>
              <a:rPr lang="ar-SA" sz="2400" b="1"/>
              <a:t>لماذا احتاج المتغير؟</a:t>
            </a:r>
          </a:p>
          <a:p>
            <a:pPr algn="r" rtl="1"/>
            <a:r>
              <a:rPr lang="ar-SA" sz="2400"/>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a:t>Input</a:t>
            </a:r>
            <a:r>
              <a:rPr lang="ar-SA" sz="2400"/>
              <a:t>) الى ما يسمى المتغيرات . </a:t>
            </a:r>
          </a:p>
          <a:p>
            <a:pPr algn="r" rtl="1"/>
            <a:endParaRPr lang="ar-SA" sz="2400" b="1"/>
          </a:p>
        </p:txBody>
      </p:sp>
    </p:spTree>
    <p:extLst>
      <p:ext uri="{BB962C8B-B14F-4D97-AF65-F5344CB8AC3E}">
        <p14:creationId xmlns:p14="http://schemas.microsoft.com/office/powerpoint/2010/main" val="279006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المتغيرات </a:t>
            </a:r>
            <a:r>
              <a:rPr lang="en-US"/>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3785652"/>
          </a:xfrm>
          <a:prstGeom prst="rect">
            <a:avLst/>
          </a:prstGeom>
          <a:noFill/>
        </p:spPr>
        <p:txBody>
          <a:bodyPr wrap="square" rtlCol="0">
            <a:spAutoFit/>
          </a:bodyPr>
          <a:lstStyle/>
          <a:p>
            <a:pPr algn="r" rtl="1"/>
            <a:r>
              <a:rPr lang="ar-SA" sz="2400" b="1"/>
              <a:t>مثال:</a:t>
            </a:r>
          </a:p>
          <a:p>
            <a:pPr algn="r" rtl="1"/>
            <a:r>
              <a:rPr lang="ar-SA" sz="2400"/>
              <a:t>1- في أول سطر برمجي نحفظ الرقم 5 في متغير </a:t>
            </a:r>
            <a:r>
              <a:rPr lang="en-US" sz="2400"/>
              <a:t>x=5</a:t>
            </a:r>
          </a:p>
          <a:p>
            <a:pPr algn="r" rtl="1"/>
            <a:r>
              <a:rPr lang="ar-SA" sz="2400"/>
              <a:t>2- في ثاني سطر برمجي نحفظ الرقم 2 في متغير </a:t>
            </a:r>
            <a:r>
              <a:rPr lang="en-US" sz="2400"/>
              <a:t>y=2</a:t>
            </a:r>
          </a:p>
          <a:p>
            <a:pPr algn="r" rtl="1"/>
            <a:r>
              <a:rPr lang="ar-SA" sz="2400"/>
              <a:t>أصبح لدينا متغيرين يحتويان على رقمين. لو أردنا الآن استدعاء واستعمال المتغيرات </a:t>
            </a:r>
            <a:r>
              <a:rPr lang="ar-SA" sz="2400" err="1"/>
              <a:t>لايجاد</a:t>
            </a:r>
            <a:r>
              <a:rPr lang="ar-SA" sz="2400"/>
              <a:t> حاصل ضرب المتغيرين</a:t>
            </a:r>
          </a:p>
          <a:p>
            <a:pPr algn="r" rtl="1"/>
            <a:r>
              <a:rPr lang="ar-SA" sz="2400"/>
              <a:t>3- نقوم بكتابة المعادلة الرياضية </a:t>
            </a:r>
            <a:r>
              <a:rPr lang="en-US" sz="2400"/>
              <a:t>x*y</a:t>
            </a:r>
            <a:r>
              <a:rPr lang="ar-SA" sz="2400"/>
              <a:t> وستكون النتيجة 10</a:t>
            </a:r>
            <a:endParaRPr lang="en-US" sz="2400"/>
          </a:p>
          <a:p>
            <a:pPr algn="r" rtl="1"/>
            <a:endParaRPr lang="ar-SA" sz="2400"/>
          </a:p>
          <a:p>
            <a:pPr algn="r" rtl="1"/>
            <a:r>
              <a:rPr lang="ar-SA" sz="2400"/>
              <a:t>نلاحظ اننا في الخطوة 3 استدعينا المتغيرات في المعادلة فقام البرنامج بضرب الأرقام المحفوظة في المتغيرات وإرجاع القيمة 10</a:t>
            </a:r>
          </a:p>
          <a:p>
            <a:pPr algn="r" rtl="1"/>
            <a:endParaRPr lang="ar-SA" sz="2400" b="1"/>
          </a:p>
        </p:txBody>
      </p:sp>
    </p:spTree>
    <p:extLst>
      <p:ext uri="{BB962C8B-B14F-4D97-AF65-F5344CB8AC3E}">
        <p14:creationId xmlns:p14="http://schemas.microsoft.com/office/powerpoint/2010/main" val="214186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3: </a:t>
            </a:r>
            <a:r>
              <a:rPr lang="en-US"/>
              <a:t>IntelliSense</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2308324"/>
          </a:xfrm>
          <a:prstGeom prst="rect">
            <a:avLst/>
          </a:prstGeom>
          <a:noFill/>
        </p:spPr>
        <p:txBody>
          <a:bodyPr wrap="square" rtlCol="0">
            <a:spAutoFit/>
          </a:bodyPr>
          <a:lstStyle/>
          <a:p>
            <a:pPr algn="r" rtl="1"/>
            <a:r>
              <a:rPr lang="ar-SA" sz="2400"/>
              <a:t>خاصية التحسس الذكي او </a:t>
            </a:r>
            <a:r>
              <a:rPr lang="en-US" sz="2400"/>
              <a:t>IntelliSense</a:t>
            </a:r>
            <a:r>
              <a:rPr lang="ar-SA" sz="2400"/>
              <a:t> تساعد المبرمج في كتابة الشفرات البرمجية (</a:t>
            </a:r>
            <a:r>
              <a:rPr lang="en-US" sz="2400"/>
              <a:t>Code</a:t>
            </a:r>
            <a:r>
              <a:rPr lang="ar-SA" sz="2400"/>
              <a:t>)</a:t>
            </a:r>
          </a:p>
          <a:p>
            <a:pPr algn="r" rtl="1"/>
            <a:r>
              <a:rPr lang="ar-SA" sz="2400"/>
              <a:t>عندما تفعل خاصية </a:t>
            </a:r>
            <a:r>
              <a:rPr lang="en-US" sz="2400"/>
              <a:t>IntelliSense</a:t>
            </a:r>
            <a:r>
              <a:rPr lang="ar-SA" sz="2400"/>
              <a:t> في أي لغة برمجة على المنصة التي تبرمج عليها، ستساعدك في استعراض واكمال الأوامر البرمجية </a:t>
            </a:r>
            <a:endParaRPr lang="en-US" sz="2400"/>
          </a:p>
          <a:p>
            <a:pPr algn="r" rtl="1"/>
            <a:endParaRPr lang="en-US" sz="2400"/>
          </a:p>
          <a:p>
            <a:pPr algn="r" rtl="1"/>
            <a:r>
              <a:rPr lang="ar-SA" sz="2400"/>
              <a:t>مثلا نحن الان نستخدم منصة </a:t>
            </a:r>
            <a:r>
              <a:rPr lang="en-US" sz="2400"/>
              <a:t>VS Code</a:t>
            </a:r>
            <a:r>
              <a:rPr lang="ar-SA" sz="2400"/>
              <a:t> ولغة برمجة </a:t>
            </a:r>
            <a:r>
              <a:rPr lang="en-US" sz="2400"/>
              <a:t>Python</a:t>
            </a:r>
            <a:endParaRPr lang="ar-SA" sz="2400"/>
          </a:p>
          <a:p>
            <a:pPr algn="r" rtl="1"/>
            <a:r>
              <a:rPr lang="ar-SA" sz="2400"/>
              <a:t>لو لم نقم بتثبيت التحسس الذكي لن تقوم منصة </a:t>
            </a:r>
            <a:r>
              <a:rPr lang="en-US" sz="2400"/>
              <a:t>vs code</a:t>
            </a:r>
            <a:r>
              <a:rPr lang="ar-SA" sz="2400"/>
              <a:t> بإظهار الأوامر البرمجية التي تحتاجها بلغة بايثون</a:t>
            </a:r>
          </a:p>
        </p:txBody>
      </p:sp>
      <p:pic>
        <p:nvPicPr>
          <p:cNvPr id="5" name="Picture 4">
            <a:extLst>
              <a:ext uri="{FF2B5EF4-FFF2-40B4-BE49-F238E27FC236}">
                <a16:creationId xmlns:a16="http://schemas.microsoft.com/office/drawing/2014/main" id="{F046C1A3-BD96-0F03-07EE-35998BFD9A3A}"/>
              </a:ext>
            </a:extLst>
          </p:cNvPr>
          <p:cNvPicPr>
            <a:picLocks noChangeAspect="1"/>
          </p:cNvPicPr>
          <p:nvPr/>
        </p:nvPicPr>
        <p:blipFill>
          <a:blip r:embed="rId2"/>
          <a:stretch>
            <a:fillRect/>
          </a:stretch>
        </p:blipFill>
        <p:spPr>
          <a:xfrm>
            <a:off x="1168185" y="4355007"/>
            <a:ext cx="3724795" cy="1352739"/>
          </a:xfrm>
          <a:prstGeom prst="rect">
            <a:avLst/>
          </a:prstGeom>
        </p:spPr>
      </p:pic>
      <p:pic>
        <p:nvPicPr>
          <p:cNvPr id="7" name="Picture 6">
            <a:extLst>
              <a:ext uri="{FF2B5EF4-FFF2-40B4-BE49-F238E27FC236}">
                <a16:creationId xmlns:a16="http://schemas.microsoft.com/office/drawing/2014/main" id="{691D27B6-5E28-C242-F5F7-922D8720CFCA}"/>
              </a:ext>
            </a:extLst>
          </p:cNvPr>
          <p:cNvPicPr>
            <a:picLocks noChangeAspect="1"/>
          </p:cNvPicPr>
          <p:nvPr/>
        </p:nvPicPr>
        <p:blipFill>
          <a:blip r:embed="rId3"/>
          <a:stretch>
            <a:fillRect/>
          </a:stretch>
        </p:blipFill>
        <p:spPr>
          <a:xfrm>
            <a:off x="5438857" y="4162697"/>
            <a:ext cx="4658375" cy="2536362"/>
          </a:xfrm>
          <a:prstGeom prst="rect">
            <a:avLst/>
          </a:prstGeom>
        </p:spPr>
      </p:pic>
    </p:spTree>
    <p:extLst>
      <p:ext uri="{BB962C8B-B14F-4D97-AF65-F5344CB8AC3E}">
        <p14:creationId xmlns:p14="http://schemas.microsoft.com/office/powerpoint/2010/main" val="233973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4</a:t>
            </a:r>
            <a:r>
              <a:rPr lang="ar-SA"/>
              <a:t>: مدخلات المستخدم </a:t>
            </a:r>
            <a:r>
              <a:rPr lang="en-US"/>
              <a:t>Input()</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4154984"/>
          </a:xfrm>
          <a:prstGeom prst="rect">
            <a:avLst/>
          </a:prstGeom>
          <a:noFill/>
        </p:spPr>
        <p:txBody>
          <a:bodyPr wrap="square" rtlCol="0">
            <a:spAutoFit/>
          </a:bodyPr>
          <a:lstStyle/>
          <a:p>
            <a:pPr algn="r" rtl="1"/>
            <a:r>
              <a:rPr lang="ar-SA" sz="2400"/>
              <a:t>كيف نطلب من المستخدم ادخال القيمة المطلوبة؟ نستخدم الدالة </a:t>
            </a:r>
            <a:r>
              <a:rPr lang="en-US" sz="2400"/>
              <a:t>Input</a:t>
            </a:r>
            <a:r>
              <a:rPr lang="ar-SA" sz="2400"/>
              <a:t> وتعيد لنا القيمة من نوع نص, لذلك قد نحتاج تحويلها الى نوع اخر اذا تطلب الامر، ومثالها الاتي:</a:t>
            </a:r>
          </a:p>
          <a:p>
            <a:pPr algn="r" rtl="1"/>
            <a:r>
              <a:rPr lang="ar-SA" sz="2400"/>
              <a:t>1- نطلب ادخل اسم المستخدم: </a:t>
            </a:r>
            <a:r>
              <a:rPr lang="en-US" sz="2400"/>
              <a:t>Input(“Enter your name: ”)</a:t>
            </a:r>
          </a:p>
          <a:p>
            <a:pPr algn="r" rtl="1"/>
            <a:r>
              <a:rPr lang="ar-SA" sz="2400"/>
              <a:t>عند وصول الأوامر البرمجية الى السطر الذي فيه الامر </a:t>
            </a:r>
            <a:r>
              <a:rPr lang="en-US" sz="2400"/>
              <a:t>input</a:t>
            </a:r>
            <a:r>
              <a:rPr lang="ar-SA" sz="2400"/>
              <a:t> سيعرض البرنامج الجملة التي بين علامتي التنصيص “</a:t>
            </a:r>
            <a:r>
              <a:rPr lang="en-US" sz="2400"/>
              <a:t>Enter your name: </a:t>
            </a:r>
            <a:r>
              <a:rPr lang="ar-SA" sz="2400"/>
              <a:t>" وسينتظر المستخدم في ادخال القيمة. واذا اردنا الاحتفاظ بالقيمة المدخلة في متغير نكتب الاتي:</a:t>
            </a:r>
          </a:p>
          <a:p>
            <a:pPr algn="r" rtl="1"/>
            <a:r>
              <a:rPr lang="en-US" sz="2400"/>
              <a:t>X = Input(“Enter your name: ”)</a:t>
            </a:r>
          </a:p>
          <a:p>
            <a:pPr algn="r" rtl="1"/>
            <a:r>
              <a:rPr lang="ar-SA" sz="2400"/>
              <a:t>فبعد الادخال تكون قيمة </a:t>
            </a:r>
            <a:r>
              <a:rPr lang="en-US" sz="2400"/>
              <a:t>x</a:t>
            </a:r>
            <a:r>
              <a:rPr lang="ar-SA" sz="2400"/>
              <a:t> هي القيمة المدخلة. </a:t>
            </a:r>
          </a:p>
          <a:p>
            <a:pPr algn="r" rtl="1"/>
            <a:r>
              <a:rPr lang="ar-SA" sz="2400"/>
              <a:t>2- اما اذا طلبنا منه ادخل رقم فيكون الامر البرمجي كالتالي:</a:t>
            </a:r>
          </a:p>
          <a:p>
            <a:pPr algn="r" rtl="1"/>
            <a:r>
              <a:rPr lang="en-US" sz="2400"/>
              <a:t>X =int (Input(“Enter your age: ”))</a:t>
            </a:r>
          </a:p>
          <a:p>
            <a:pPr algn="r" rtl="1"/>
            <a:r>
              <a:rPr lang="ar-SA" sz="2400"/>
              <a:t>فسيعتبر النظام القيمة المدخلة كرقم صحيح وبالتالي سيكون المتغير </a:t>
            </a:r>
            <a:r>
              <a:rPr lang="en-US" sz="2400"/>
              <a:t>x</a:t>
            </a:r>
            <a:r>
              <a:rPr lang="ar-SA" sz="2400"/>
              <a:t> من نوع رقم صحيح</a:t>
            </a:r>
          </a:p>
        </p:txBody>
      </p:sp>
    </p:spTree>
    <p:extLst>
      <p:ext uri="{BB962C8B-B14F-4D97-AF65-F5344CB8AC3E}">
        <p14:creationId xmlns:p14="http://schemas.microsoft.com/office/powerpoint/2010/main" val="395593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5</a:t>
            </a:r>
            <a:r>
              <a:rPr lang="ar-SA"/>
              <a:t>: استخدام بعض دوال المتغير النصي</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2175836042"/>
              </p:ext>
            </p:extLst>
          </p:nvPr>
        </p:nvGraphicFramePr>
        <p:xfrm>
          <a:off x="609601" y="1294431"/>
          <a:ext cx="10972798" cy="535305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جميع احرف النص </a:t>
                      </a:r>
                      <a:r>
                        <a:rPr lang="ar-SA" sz="1600" b="0" i="0" u="none" strike="noStrike" err="1">
                          <a:solidFill>
                            <a:srgbClr val="000000"/>
                          </a:solidFill>
                          <a:effectLst/>
                          <a:latin typeface="Arial" panose="020B0604020202020204" pitchFamily="34" charset="0"/>
                          <a:cs typeface="Arial" panose="020B0604020202020204" pitchFamily="34" charset="0"/>
                        </a:rPr>
                        <a:t>كاحرف</a:t>
                      </a:r>
                      <a:r>
                        <a:rPr lang="ar-SA" sz="1600" b="0" i="0" u="none" strike="noStrike">
                          <a:solidFill>
                            <a:srgbClr val="000000"/>
                          </a:solidFill>
                          <a:effectLst/>
                          <a:latin typeface="Arial" panose="020B0604020202020204" pitchFamily="34" charset="0"/>
                          <a:cs typeface="Arial" panose="020B0604020202020204" pitchFamily="34" charset="0"/>
                        </a:rPr>
                        <a:t> كبيرة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rtl="0"/>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pPr rtl="0"/>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z.upper</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upper</a:t>
                      </a:r>
                    </a:p>
                  </a:txBody>
                  <a:tcPr marL="6350" marR="6350" marT="6350" marB="0" anchor="b"/>
                </a:tc>
                <a:extLst>
                  <a:ext uri="{0D108BD9-81ED-4DB2-BD59-A6C34878D82A}">
                    <a16:rowId xmlns:a16="http://schemas.microsoft.com/office/drawing/2014/main" val="238292716"/>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جميع احرف النص كأحرف صغيرة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z.lower</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lower</a:t>
                      </a:r>
                    </a:p>
                  </a:txBody>
                  <a:tcPr marL="6350" marR="6350" marT="6350" marB="0" anchor="b"/>
                </a:tc>
                <a:extLst>
                  <a:ext uri="{0D108BD9-81ED-4DB2-BD59-A6C34878D82A}">
                    <a16:rowId xmlns:a16="http://schemas.microsoft.com/office/drawing/2014/main" val="145931201"/>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أول حرف من الجملة حرف كبير وباقي احرف الكلمات احرف صغيرة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z.capitalize</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capitalize</a:t>
                      </a:r>
                    </a:p>
                  </a:txBody>
                  <a:tcPr marL="6350" marR="6350" marT="6350" marB="0" anchor="b"/>
                </a:tc>
                <a:extLst>
                  <a:ext uri="{0D108BD9-81ED-4DB2-BD59-A6C34878D82A}">
                    <a16:rowId xmlns:a16="http://schemas.microsoft.com/office/drawing/2014/main" val="1666754179"/>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عدد مرات تكرار الجملة المطلوب عدّها</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z.count</a:t>
                      </a:r>
                      <a:r>
                        <a:rPr lang="en-US" sz="1800" b="0" kern="1200">
                          <a:solidFill>
                            <a:schemeClr val="dk1"/>
                          </a:solidFill>
                          <a:effectLst/>
                          <a:latin typeface="+mn-lt"/>
                          <a:ea typeface="+mn-ea"/>
                          <a:cs typeface="+mn-cs"/>
                        </a:rPr>
                        <a:t>("a"))</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count</a:t>
                      </a:r>
                    </a:p>
                  </a:txBody>
                  <a:tcPr marL="6350" marR="6350" marT="6350" marB="0" anchor="b"/>
                </a:tc>
                <a:extLst>
                  <a:ext uri="{0D108BD9-81ED-4DB2-BD59-A6C34878D82A}">
                    <a16:rowId xmlns:a16="http://schemas.microsoft.com/office/drawing/2014/main" val="814124387"/>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خطأ اذا كانت الجملة تنتهي بالأحرف المطلوبة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z.endswith</a:t>
                      </a:r>
                      <a:r>
                        <a:rPr lang="en-US" sz="1800" b="0" kern="1200">
                          <a:solidFill>
                            <a:schemeClr val="dk1"/>
                          </a:solidFill>
                          <a:effectLst/>
                          <a:latin typeface="+mn-lt"/>
                          <a:ea typeface="+mn-ea"/>
                          <a:cs typeface="+mn-cs"/>
                        </a:rPr>
                        <a:t>("n"))</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z.endswith</a:t>
                      </a:r>
                      <a:r>
                        <a:rPr lang="en-US" sz="1800" b="0" kern="1200">
                          <a:solidFill>
                            <a:schemeClr val="dk1"/>
                          </a:solidFill>
                          <a:effectLst/>
                          <a:latin typeface="+mn-lt"/>
                          <a:ea typeface="+mn-ea"/>
                          <a:cs typeface="+mn-cs"/>
                        </a:rPr>
                        <a:t>("</a:t>
                      </a:r>
                      <a:r>
                        <a:rPr lang="en-US" sz="1800" b="0" kern="1200" err="1">
                          <a:solidFill>
                            <a:schemeClr val="dk1"/>
                          </a:solidFill>
                          <a:effectLst/>
                          <a:latin typeface="+mn-lt"/>
                          <a:ea typeface="+mn-ea"/>
                          <a:cs typeface="+mn-cs"/>
                        </a:rPr>
                        <a:t>eil</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endswith</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682460738"/>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خطا اذا كانت الجملة تبدأ بالأحرف المطلوبة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z.startswith</a:t>
                      </a:r>
                      <a:r>
                        <a:rPr lang="en-US" sz="1800" b="0" kern="1200">
                          <a:solidFill>
                            <a:schemeClr val="dk1"/>
                          </a:solidFill>
                          <a:effectLst/>
                          <a:latin typeface="+mn-lt"/>
                          <a:ea typeface="+mn-ea"/>
                          <a:cs typeface="+mn-cs"/>
                        </a:rPr>
                        <a:t>("h"))</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z.startswith</a:t>
                      </a:r>
                      <a:r>
                        <a:rPr lang="en-US" sz="1800" b="0" kern="1200">
                          <a:solidFill>
                            <a:schemeClr val="dk1"/>
                          </a:solidFill>
                          <a:effectLst/>
                          <a:latin typeface="+mn-lt"/>
                          <a:ea typeface="+mn-ea"/>
                          <a:cs typeface="+mn-cs"/>
                        </a:rPr>
                        <a:t>("m"))</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startswith</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660974054"/>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خطأ اذا اكان النص عبارة عن رقم</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x = "10"</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z.isdigit</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x.isdigit</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isdigit</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582540320"/>
                  </a:ext>
                </a:extLst>
              </a:tr>
            </a:tbl>
          </a:graphicData>
        </a:graphic>
      </p:graphicFrame>
    </p:spTree>
    <p:extLst>
      <p:ext uri="{BB962C8B-B14F-4D97-AF65-F5344CB8AC3E}">
        <p14:creationId xmlns:p14="http://schemas.microsoft.com/office/powerpoint/2010/main" val="7059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6</a:t>
            </a:r>
            <a:r>
              <a:rPr lang="ar-SA"/>
              <a:t>: تنسيق النص (</a:t>
            </a:r>
            <a:r>
              <a:rPr lang="en-US"/>
              <a:t>Format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10695557" cy="5078313"/>
          </a:xfrm>
          <a:prstGeom prst="rect">
            <a:avLst/>
          </a:prstGeom>
          <a:noFill/>
        </p:spPr>
        <p:txBody>
          <a:bodyPr wrap="none" rtlCol="0">
            <a:spAutoFit/>
          </a:bodyPr>
          <a:lstStyle/>
          <a:p>
            <a:r>
              <a:rPr lang="en-US" b="0" err="1">
                <a:effectLst/>
                <a:latin typeface="Consolas" panose="020B0609020204030204" pitchFamily="49" charset="0"/>
              </a:rPr>
              <a:t>fname</a:t>
            </a:r>
            <a:r>
              <a:rPr lang="en-US" b="0">
                <a:effectLst/>
                <a:latin typeface="Consolas" panose="020B0609020204030204" pitchFamily="49" charset="0"/>
              </a:rPr>
              <a:t>= "Ali"</a:t>
            </a:r>
          </a:p>
          <a:p>
            <a:r>
              <a:rPr lang="en-US" b="0">
                <a:effectLst/>
                <a:latin typeface="Consolas" panose="020B0609020204030204" pitchFamily="49" charset="0"/>
              </a:rPr>
              <a:t>age="17"</a:t>
            </a:r>
          </a:p>
          <a:p>
            <a:r>
              <a:rPr lang="en-US" b="0">
                <a:effectLst/>
                <a:latin typeface="Consolas" panose="020B0609020204030204" pitchFamily="49" charset="0"/>
              </a:rPr>
              <a:t>txt0 = </a:t>
            </a:r>
            <a:r>
              <a:rPr lang="en-US" b="0" err="1">
                <a:solidFill>
                  <a:srgbClr val="FF0000"/>
                </a:solidFill>
                <a:effectLst/>
                <a:latin typeface="Consolas" panose="020B0609020204030204" pitchFamily="49" charset="0"/>
              </a:rPr>
              <a:t>f</a:t>
            </a:r>
            <a:r>
              <a:rPr lang="en-US" b="0" err="1">
                <a:effectLst/>
                <a:latin typeface="Consolas" panose="020B0609020204030204" pitchFamily="49" charset="0"/>
              </a:rPr>
              <a:t>"My</a:t>
            </a:r>
            <a:r>
              <a:rPr lang="en-US" b="0">
                <a:effectLst/>
                <a:latin typeface="Consolas" panose="020B0609020204030204" pitchFamily="49" charset="0"/>
              </a:rPr>
              <a:t> name is {</a:t>
            </a:r>
            <a:r>
              <a:rPr lang="en-US" b="0" err="1">
                <a:effectLst/>
                <a:latin typeface="Consolas" panose="020B0609020204030204" pitchFamily="49" charset="0"/>
              </a:rPr>
              <a:t>fname</a:t>
            </a:r>
            <a:r>
              <a:rPr lang="en-US" b="0">
                <a:effectLst/>
                <a:latin typeface="Consolas" panose="020B0609020204030204" pitchFamily="49" charset="0"/>
              </a:rPr>
              <a:t>}, I'm {age}"</a:t>
            </a:r>
          </a:p>
          <a:p>
            <a:r>
              <a:rPr lang="en-US" b="0">
                <a:effectLst/>
                <a:latin typeface="Consolas" panose="020B0609020204030204" pitchFamily="49" charset="0"/>
              </a:rPr>
              <a:t>txt1 = "My name is {</a:t>
            </a:r>
            <a:r>
              <a:rPr lang="en-US" b="0" err="1">
                <a:effectLst/>
                <a:latin typeface="Consolas" panose="020B0609020204030204" pitchFamily="49" charset="0"/>
              </a:rPr>
              <a:t>myname</a:t>
            </a:r>
            <a:r>
              <a:rPr lang="en-US" b="0">
                <a:effectLst/>
                <a:latin typeface="Consolas" panose="020B0609020204030204" pitchFamily="49" charset="0"/>
              </a:rPr>
              <a:t>}, I'm {</a:t>
            </a:r>
            <a:r>
              <a:rPr lang="en-US" b="0" err="1">
                <a:effectLst/>
                <a:latin typeface="Consolas" panose="020B0609020204030204" pitchFamily="49" charset="0"/>
              </a:rPr>
              <a:t>myage</a:t>
            </a:r>
            <a:r>
              <a:rPr lang="en-US" b="0">
                <a:effectLst/>
                <a:latin typeface="Consolas" panose="020B0609020204030204" pitchFamily="49" charset="0"/>
              </a:rPr>
              <a:t>}".</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a:t>
            </a:r>
            <a:r>
              <a:rPr lang="en-US" b="0" err="1">
                <a:effectLst/>
                <a:latin typeface="Consolas" panose="020B0609020204030204" pitchFamily="49" charset="0"/>
              </a:rPr>
              <a:t>myname</a:t>
            </a:r>
            <a:r>
              <a:rPr lang="en-US" b="0">
                <a:effectLst/>
                <a:latin typeface="Consolas" panose="020B0609020204030204" pitchFamily="49" charset="0"/>
              </a:rPr>
              <a:t> = "Mohamed", </a:t>
            </a:r>
            <a:r>
              <a:rPr lang="en-US" b="0" err="1">
                <a:effectLst/>
                <a:latin typeface="Consolas" panose="020B0609020204030204" pitchFamily="49" charset="0"/>
              </a:rPr>
              <a:t>myage</a:t>
            </a:r>
            <a:r>
              <a:rPr lang="en-US" b="0">
                <a:effectLst/>
                <a:latin typeface="Consolas" panose="020B0609020204030204" pitchFamily="49" charset="0"/>
              </a:rPr>
              <a:t> = 45)</a:t>
            </a:r>
          </a:p>
          <a:p>
            <a:r>
              <a:rPr lang="en-US" b="0">
                <a:effectLst/>
                <a:latin typeface="Consolas" panose="020B0609020204030204" pitchFamily="49" charset="0"/>
              </a:rPr>
              <a:t>txt2 = "My name is {0}, I'm {1}".</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("Salem",20)</a:t>
            </a:r>
          </a:p>
          <a:p>
            <a:r>
              <a:rPr lang="en-US" b="0">
                <a:effectLst/>
                <a:latin typeface="Consolas" panose="020B0609020204030204" pitchFamily="49" charset="0"/>
              </a:rPr>
              <a:t>txt3 = "My name is {}, I'm {}".</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("Hamza",14)</a:t>
            </a:r>
          </a:p>
          <a:p>
            <a:r>
              <a:rPr lang="en-US" b="0">
                <a:effectLst/>
                <a:latin typeface="Consolas" panose="020B0609020204030204" pitchFamily="49" charset="0"/>
              </a:rPr>
              <a:t/>
            </a:r>
            <a:br>
              <a:rPr lang="en-US" b="0">
                <a:effectLst/>
                <a:latin typeface="Consolas" panose="020B0609020204030204" pitchFamily="49" charset="0"/>
              </a:rPr>
            </a:br>
            <a:r>
              <a:rPr lang="en-US" b="0">
                <a:effectLst/>
                <a:latin typeface="Consolas" panose="020B0609020204030204" pitchFamily="49" charset="0"/>
              </a:rPr>
              <a:t>print (txt0,"\n", txt1,"\n",txt2,"\n",txt3)</a:t>
            </a:r>
          </a:p>
          <a:p>
            <a:r>
              <a:rPr lang="en-US" b="0">
                <a:effectLst/>
                <a:latin typeface="Consolas" panose="020B0609020204030204" pitchFamily="49" charset="0"/>
              </a:rPr>
              <a:t/>
            </a:r>
            <a:br>
              <a:rPr lang="en-US" b="0">
                <a:effectLst/>
                <a:latin typeface="Consolas" panose="020B0609020204030204" pitchFamily="49" charset="0"/>
              </a:rPr>
            </a:br>
            <a:r>
              <a:rPr lang="en-US" b="0" err="1">
                <a:effectLst/>
                <a:latin typeface="Consolas" panose="020B0609020204030204" pitchFamily="49" charset="0"/>
              </a:rPr>
              <a:t>fname</a:t>
            </a:r>
            <a:r>
              <a:rPr lang="en-US" b="0">
                <a:effectLst/>
                <a:latin typeface="Consolas" panose="020B0609020204030204" pitchFamily="49" charset="0"/>
              </a:rPr>
              <a:t>= "Ali"</a:t>
            </a:r>
          </a:p>
          <a:p>
            <a:r>
              <a:rPr lang="en-US" b="0">
                <a:effectLst/>
                <a:latin typeface="Consolas" panose="020B0609020204030204" pitchFamily="49" charset="0"/>
              </a:rPr>
              <a:t>age="17"</a:t>
            </a:r>
          </a:p>
          <a:p>
            <a:r>
              <a:rPr lang="en-US" b="0">
                <a:effectLst/>
                <a:latin typeface="Consolas" panose="020B0609020204030204" pitchFamily="49" charset="0"/>
              </a:rPr>
              <a:t>txt0 = </a:t>
            </a:r>
            <a:r>
              <a:rPr lang="en-US" b="0" err="1">
                <a:solidFill>
                  <a:srgbClr val="FF0000"/>
                </a:solidFill>
                <a:effectLst/>
                <a:latin typeface="Consolas" panose="020B0609020204030204" pitchFamily="49" charset="0"/>
              </a:rPr>
              <a:t>f</a:t>
            </a:r>
            <a:r>
              <a:rPr lang="en-US" b="0" err="1">
                <a:effectLst/>
                <a:latin typeface="Consolas" panose="020B0609020204030204" pitchFamily="49" charset="0"/>
              </a:rPr>
              <a:t>"My</a:t>
            </a:r>
            <a:r>
              <a:rPr lang="en-US" b="0">
                <a:effectLst/>
                <a:latin typeface="Consolas" panose="020B0609020204030204" pitchFamily="49" charset="0"/>
              </a:rPr>
              <a:t> name is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fname</a:t>
            </a:r>
            <a:r>
              <a:rPr lang="en-US" b="0">
                <a:solidFill>
                  <a:srgbClr val="00B050"/>
                </a:solidFill>
                <a:effectLst/>
                <a:latin typeface="Consolas" panose="020B0609020204030204" pitchFamily="49" charset="0"/>
              </a:rPr>
              <a:t>}</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a:solidFill>
                  <a:srgbClr val="00B050"/>
                </a:solidFill>
                <a:latin typeface="Consolas" panose="020B0609020204030204" pitchFamily="49" charset="0"/>
              </a:rPr>
              <a:t>ag</a:t>
            </a:r>
            <a:r>
              <a:rPr lang="en-US" b="0">
                <a:solidFill>
                  <a:srgbClr val="00B050"/>
                </a:solidFill>
                <a:effectLst/>
                <a:latin typeface="Consolas" panose="020B0609020204030204" pitchFamily="49" charset="0"/>
              </a:rPr>
              <a:t>e}</a:t>
            </a:r>
            <a:r>
              <a:rPr lang="en-US" b="0">
                <a:solidFill>
                  <a:srgbClr val="00B0F0"/>
                </a:solidFill>
                <a:effectLst/>
                <a:latin typeface="Consolas" panose="020B0609020204030204" pitchFamily="49" charset="0"/>
              </a:rPr>
              <a:t>\n</a:t>
            </a:r>
            <a:r>
              <a:rPr lang="en-US" b="0">
                <a:effectLst/>
                <a:latin typeface="Consolas" panose="020B0609020204030204" pitchFamily="49" charset="0"/>
              </a:rPr>
              <a:t>"</a:t>
            </a:r>
          </a:p>
          <a:p>
            <a:r>
              <a:rPr lang="en-US" b="0">
                <a:effectLst/>
                <a:latin typeface="Consolas" panose="020B0609020204030204" pitchFamily="49" charset="0"/>
              </a:rPr>
              <a:t>txt1 = "My name is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myname</a:t>
            </a:r>
            <a:r>
              <a:rPr lang="en-US" b="0">
                <a:solidFill>
                  <a:srgbClr val="00B050"/>
                </a:solidFill>
                <a:effectLst/>
                <a:latin typeface="Consolas" panose="020B0609020204030204" pitchFamily="49" charset="0"/>
              </a:rPr>
              <a:t>}</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myage</a:t>
            </a:r>
            <a:r>
              <a:rPr lang="en-US" b="0">
                <a:solidFill>
                  <a:srgbClr val="00B050"/>
                </a:solidFill>
                <a:effectLst/>
                <a:latin typeface="Consolas" panose="020B0609020204030204" pitchFamily="49" charset="0"/>
              </a:rPr>
              <a:t>}</a:t>
            </a:r>
            <a:r>
              <a:rPr lang="en-US" b="0">
                <a:solidFill>
                  <a:srgbClr val="00B0F0"/>
                </a:solidFill>
                <a:effectLst/>
                <a:latin typeface="Consolas" panose="020B0609020204030204" pitchFamily="49" charset="0"/>
              </a:rPr>
              <a:t>\</a:t>
            </a:r>
            <a:r>
              <a:rPr lang="en-US" b="0" err="1">
                <a:solidFill>
                  <a:srgbClr val="00B0F0"/>
                </a:solidFill>
                <a:effectLst/>
                <a:latin typeface="Consolas" panose="020B0609020204030204" pitchFamily="49" charset="0"/>
              </a:rPr>
              <a:t>n</a:t>
            </a:r>
            <a:r>
              <a:rPr lang="en-US" b="0" err="1">
                <a:effectLst/>
                <a:latin typeface="Consolas" panose="020B0609020204030204" pitchFamily="49" charset="0"/>
              </a:rPr>
              <a:t>".</a:t>
            </a:r>
            <a:r>
              <a:rPr lang="en-US" b="0" err="1">
                <a:solidFill>
                  <a:srgbClr val="FF0000"/>
                </a:solidFill>
                <a:effectLst/>
                <a:latin typeface="Consolas" panose="020B0609020204030204" pitchFamily="49" charset="0"/>
              </a:rPr>
              <a:t>format</a:t>
            </a:r>
            <a:r>
              <a:rPr lang="en-US" b="0">
                <a:effectLst/>
                <a:latin typeface="Consolas" panose="020B0609020204030204" pitchFamily="49" charset="0"/>
              </a:rPr>
              <a:t>(</a:t>
            </a:r>
            <a:r>
              <a:rPr lang="en-US" b="0" err="1">
                <a:effectLst/>
                <a:latin typeface="Consolas" panose="020B0609020204030204" pitchFamily="49" charset="0"/>
              </a:rPr>
              <a:t>myname</a:t>
            </a:r>
            <a:r>
              <a:rPr lang="en-US" b="0">
                <a:effectLst/>
                <a:latin typeface="Consolas" panose="020B0609020204030204" pitchFamily="49" charset="0"/>
              </a:rPr>
              <a:t> = "Mohamed", </a:t>
            </a:r>
            <a:r>
              <a:rPr lang="en-US" b="0" err="1">
                <a:effectLst/>
                <a:latin typeface="Consolas" panose="020B0609020204030204" pitchFamily="49" charset="0"/>
              </a:rPr>
              <a:t>myage</a:t>
            </a:r>
            <a:r>
              <a:rPr lang="en-US" b="0">
                <a:effectLst/>
                <a:latin typeface="Consolas" panose="020B0609020204030204" pitchFamily="49" charset="0"/>
              </a:rPr>
              <a:t> = 45)</a:t>
            </a:r>
          </a:p>
          <a:p>
            <a:r>
              <a:rPr lang="en-US" b="0">
                <a:effectLst/>
                <a:latin typeface="Consolas" panose="020B0609020204030204" pitchFamily="49" charset="0"/>
              </a:rPr>
              <a:t>txt2 = "My name is {</a:t>
            </a:r>
            <a:r>
              <a:rPr lang="en-US" b="0">
                <a:solidFill>
                  <a:srgbClr val="00B050"/>
                </a:solidFill>
                <a:effectLst/>
                <a:latin typeface="Consolas" panose="020B0609020204030204" pitchFamily="49" charset="0"/>
              </a:rPr>
              <a:t>0</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1</a:t>
            </a:r>
            <a:r>
              <a:rPr lang="en-US" b="0">
                <a:effectLst/>
                <a:latin typeface="Consolas" panose="020B0609020204030204" pitchFamily="49" charset="0"/>
              </a:rPr>
              <a:t>}</a:t>
            </a:r>
            <a:r>
              <a:rPr lang="en-US" b="0">
                <a:solidFill>
                  <a:srgbClr val="00B0F0"/>
                </a:solidFill>
                <a:effectLst/>
                <a:latin typeface="Consolas" panose="020B0609020204030204" pitchFamily="49" charset="0"/>
              </a:rPr>
              <a:t> \</a:t>
            </a:r>
            <a:r>
              <a:rPr lang="en-US" b="0" err="1">
                <a:solidFill>
                  <a:srgbClr val="00B0F0"/>
                </a:solidFill>
                <a:effectLst/>
                <a:latin typeface="Consolas" panose="020B0609020204030204" pitchFamily="49" charset="0"/>
              </a:rPr>
              <a:t>n</a:t>
            </a:r>
            <a:r>
              <a:rPr lang="en-US" b="0" err="1">
                <a:effectLst/>
                <a:latin typeface="Consolas" panose="020B0609020204030204" pitchFamily="49" charset="0"/>
              </a:rPr>
              <a:t>".</a:t>
            </a:r>
            <a:r>
              <a:rPr lang="en-US" b="0" err="1">
                <a:solidFill>
                  <a:srgbClr val="FF0000"/>
                </a:solidFill>
                <a:effectLst/>
                <a:latin typeface="Consolas" panose="020B0609020204030204" pitchFamily="49" charset="0"/>
              </a:rPr>
              <a:t>format</a:t>
            </a:r>
            <a:r>
              <a:rPr lang="en-US" b="0">
                <a:effectLst/>
                <a:latin typeface="Consolas" panose="020B0609020204030204" pitchFamily="49" charset="0"/>
              </a:rPr>
              <a:t>("Salem",20)</a:t>
            </a:r>
          </a:p>
          <a:p>
            <a:r>
              <a:rPr lang="en-US" b="0">
                <a:effectLst/>
                <a:latin typeface="Consolas" panose="020B0609020204030204" pitchFamily="49" charset="0"/>
              </a:rPr>
              <a:t>txt3 = "My name is </a:t>
            </a:r>
            <a:r>
              <a:rPr lang="en-US" b="0">
                <a:solidFill>
                  <a:srgbClr val="00B050"/>
                </a:solidFill>
                <a:effectLst/>
                <a:latin typeface="Consolas" panose="020B0609020204030204" pitchFamily="49" charset="0"/>
              </a:rPr>
              <a:t>{}</a:t>
            </a:r>
            <a:r>
              <a:rPr lang="en-US" b="0">
                <a:effectLst/>
                <a:latin typeface="Consolas" panose="020B0609020204030204" pitchFamily="49" charset="0"/>
              </a:rPr>
              <a:t>,</a:t>
            </a:r>
            <a:r>
              <a:rPr lang="en-US" b="0">
                <a:solidFill>
                  <a:srgbClr val="00B0F0"/>
                </a:solidFill>
                <a:effectLst/>
                <a:latin typeface="Consolas" panose="020B0609020204030204" pitchFamily="49" charset="0"/>
              </a:rPr>
              <a:t> \n</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b="0">
                <a:effectLst/>
                <a:latin typeface="Consolas" panose="020B0609020204030204" pitchFamily="49" charset="0"/>
              </a:rPr>
              <a:t>".</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("Hamza",14)</a:t>
            </a:r>
          </a:p>
          <a:p>
            <a:r>
              <a:rPr lang="en-US" b="0">
                <a:effectLst/>
                <a:latin typeface="Consolas" panose="020B0609020204030204" pitchFamily="49" charset="0"/>
              </a:rPr>
              <a:t/>
            </a:r>
            <a:br>
              <a:rPr lang="en-US" b="0">
                <a:effectLst/>
                <a:latin typeface="Consolas" panose="020B0609020204030204" pitchFamily="49" charset="0"/>
              </a:rPr>
            </a:br>
            <a:r>
              <a:rPr lang="en-US" b="0">
                <a:effectLst/>
                <a:latin typeface="Consolas" panose="020B0609020204030204" pitchFamily="49" charset="0"/>
              </a:rPr>
              <a:t>print (txt0, txt1,txt2,txt3)</a:t>
            </a:r>
          </a:p>
          <a:p>
            <a:endParaRPr lang="en-US"/>
          </a:p>
        </p:txBody>
      </p:sp>
    </p:spTree>
    <p:extLst>
      <p:ext uri="{BB962C8B-B14F-4D97-AF65-F5344CB8AC3E}">
        <p14:creationId xmlns:p14="http://schemas.microsoft.com/office/powerpoint/2010/main" val="188906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7: الأرقام الصحيحة (</a:t>
            </a:r>
            <a:r>
              <a:rPr lang="en-US"/>
              <a:t>int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2844048" cy="2031325"/>
          </a:xfrm>
          <a:prstGeom prst="rect">
            <a:avLst/>
          </a:prstGeom>
          <a:noFill/>
        </p:spPr>
        <p:txBody>
          <a:bodyPr wrap="none" rtlCol="0">
            <a:spAutoFit/>
          </a:bodyPr>
          <a:lstStyle/>
          <a:p>
            <a:r>
              <a:rPr lang="fr-FR" b="0" i="0">
                <a:solidFill>
                  <a:srgbClr val="000000"/>
                </a:solidFill>
                <a:effectLst/>
                <a:latin typeface="Consolas" panose="020B0609020204030204" pitchFamily="49" charset="0"/>
              </a:rPr>
              <a:t>x = </a:t>
            </a:r>
            <a:r>
              <a:rPr lang="fr-FR" b="0" i="0">
                <a:solidFill>
                  <a:srgbClr val="FF0000"/>
                </a:solidFill>
                <a:effectLst/>
                <a:latin typeface="Consolas" panose="020B0609020204030204" pitchFamily="49" charset="0"/>
              </a:rPr>
              <a:t>1</a:t>
            </a:r>
            <a:r>
              <a:rPr lang="fr-FR"/>
              <a:t/>
            </a:r>
            <a:br>
              <a:rPr lang="fr-FR"/>
            </a:br>
            <a:r>
              <a:rPr lang="fr-FR" b="0" i="0">
                <a:solidFill>
                  <a:srgbClr val="000000"/>
                </a:solidFill>
                <a:effectLst/>
                <a:latin typeface="Consolas" panose="020B0609020204030204" pitchFamily="49" charset="0"/>
              </a:rPr>
              <a:t>y = </a:t>
            </a:r>
            <a:r>
              <a:rPr lang="fr-FR" b="0" i="0">
                <a:solidFill>
                  <a:srgbClr val="FF0000"/>
                </a:solidFill>
                <a:effectLst/>
                <a:latin typeface="Consolas" panose="020B0609020204030204" pitchFamily="49" charset="0"/>
              </a:rPr>
              <a:t>35656222554887711</a:t>
            </a:r>
            <a:r>
              <a:rPr lang="fr-FR"/>
              <a:t/>
            </a:r>
            <a:br>
              <a:rPr lang="fr-FR"/>
            </a:br>
            <a:r>
              <a:rPr lang="fr-FR" b="0" i="0">
                <a:solidFill>
                  <a:srgbClr val="000000"/>
                </a:solidFill>
                <a:effectLst/>
                <a:latin typeface="Consolas" panose="020B0609020204030204" pitchFamily="49" charset="0"/>
              </a:rPr>
              <a:t>z = -</a:t>
            </a:r>
            <a:r>
              <a:rPr lang="fr-FR" b="0" i="0">
                <a:solidFill>
                  <a:srgbClr val="FF0000"/>
                </a:solidFill>
                <a:effectLst/>
                <a:latin typeface="Consolas" panose="020B0609020204030204" pitchFamily="49" charset="0"/>
              </a:rPr>
              <a:t>3255522</a:t>
            </a:r>
            <a:r>
              <a:rPr lang="fr-FR"/>
              <a:t/>
            </a:r>
            <a:br>
              <a:rPr lang="fr-FR"/>
            </a:b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(x))</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(y))</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(z))</a:t>
            </a:r>
            <a:endParaRPr lang="en-US"/>
          </a:p>
        </p:txBody>
      </p:sp>
    </p:spTree>
    <p:extLst>
      <p:ext uri="{BB962C8B-B14F-4D97-AF65-F5344CB8AC3E}">
        <p14:creationId xmlns:p14="http://schemas.microsoft.com/office/powerpoint/2010/main" val="26428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935</TotalTime>
  <Words>2728</Words>
  <Application>Microsoft Office PowerPoint</Application>
  <PresentationFormat>Widescreen</PresentationFormat>
  <Paragraphs>412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Consolas</vt:lpstr>
      <vt:lpstr>Times New Roman</vt:lpstr>
      <vt:lpstr>Office Theme</vt:lpstr>
      <vt:lpstr>PowerPoint Presentation</vt:lpstr>
      <vt:lpstr>معلومة 1: أنواع البرامج</vt:lpstr>
      <vt:lpstr>معلومة 2: المتغيرات Variables</vt:lpstr>
      <vt:lpstr>المتغيرات Variables</vt:lpstr>
      <vt:lpstr>معلومة 3: IntelliSense</vt:lpstr>
      <vt:lpstr>معلومة 4: مدخلات المستخدم Input()</vt:lpstr>
      <vt:lpstr>معلومة 5: استخدام بعض دوال المتغير النصي</vt:lpstr>
      <vt:lpstr>معلومة 6: تنسيق النص (Format)</vt:lpstr>
      <vt:lpstr>معلومة 7: الأرقام الصحيحة (int)</vt:lpstr>
      <vt:lpstr>معلومة 8: الأرقام العشرية (float)</vt:lpstr>
      <vt:lpstr>معلومة 9: استخدام بعض دوال الأرقام</vt:lpstr>
      <vt:lpstr>معلومة 10: استخدام بعض دوال التاريخ</vt:lpstr>
      <vt:lpstr>معلومة 10: استخدام strftime في متغير التاريخ</vt:lpstr>
      <vt:lpstr>واجب 1: مطابقة الرقم العشوائي</vt:lpstr>
      <vt:lpstr>معلومة 11 استخدام الجمل الشرطية (if statement)</vt:lpstr>
      <vt:lpstr>معلومة 12 التكرار المشروط (while loop)</vt:lpstr>
      <vt:lpstr>معلومة 12 التكرار المشروط (while loop)</vt:lpstr>
      <vt:lpstr>معلومة 14 الجمل الشرطية بال(match case)</vt:lpstr>
      <vt:lpstr>معلومة 15 المصفوفات</vt:lpstr>
      <vt:lpstr>معلومة 15 شرح المصفوفات (list) </vt:lpstr>
      <vt:lpstr>معلومة 15 شرح المصفوفات (tuple) </vt:lpstr>
      <vt:lpstr>معلومة  15 شرح المصفوفات (dictionary) </vt:lpstr>
      <vt:lpstr>معلومة  16 واجهة المسخدم (GUI tkinter)</vt:lpstr>
      <vt:lpstr>معلومة  16 مثال واجهة المسخدم (GUI tkinter)</vt:lpstr>
      <vt:lpstr>معلومة  17 الدوال (Functions) 1 طريقة الكتابة</vt:lpstr>
      <vt:lpstr>معلومة  17 الدوال (Functions) 2 (parameters)</vt:lpstr>
      <vt:lpstr>معلومة  17 الدوال (Functions) 3 انواع الباراميترز</vt:lpstr>
      <vt:lpstr>معلومة  17 الدوال (Functions) 3 انواع الباراميترز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Mohd Baaqeil</dc:creator>
  <cp:lastModifiedBy>DELL</cp:lastModifiedBy>
  <cp:revision>54</cp:revision>
  <dcterms:created xsi:type="dcterms:W3CDTF">2023-07-04T19:18:17Z</dcterms:created>
  <dcterms:modified xsi:type="dcterms:W3CDTF">2023-08-16T12:18:14Z</dcterms:modified>
</cp:coreProperties>
</file>