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94293" autoAdjust="0"/>
  </p:normalViewPr>
  <p:slideViewPr>
    <p:cSldViewPr snapToGrid="0">
      <p:cViewPr varScale="1">
        <p:scale>
          <a:sx n="68" d="100"/>
          <a:sy n="68" d="100"/>
        </p:scale>
        <p:origin x="3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7/29/2023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7/29/2023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8: الأرقام العشرية (</a:t>
            </a:r>
            <a:r>
              <a:rPr lang="en-US" dirty="0"/>
              <a:t>float</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dirty="0">
                <a:solidFill>
                  <a:srgbClr val="000000"/>
                </a:solidFill>
                <a:effectLst/>
                <a:latin typeface="Consolas" panose="020B0609020204030204" pitchFamily="49" charset="0"/>
              </a:rPr>
              <a:t>x = </a:t>
            </a:r>
            <a:r>
              <a:rPr lang="fr-FR" b="0" i="0" dirty="0">
                <a:solidFill>
                  <a:srgbClr val="FF0000"/>
                </a:solidFill>
                <a:effectLst/>
                <a:latin typeface="Consolas" panose="020B0609020204030204" pitchFamily="49" charset="0"/>
              </a:rPr>
              <a:t>1.10</a:t>
            </a:r>
            <a:br>
              <a:rPr lang="fr-FR" dirty="0"/>
            </a:br>
            <a:r>
              <a:rPr lang="fr-FR" b="0" i="0" dirty="0">
                <a:solidFill>
                  <a:srgbClr val="000000"/>
                </a:solidFill>
                <a:effectLst/>
                <a:latin typeface="Consolas" panose="020B0609020204030204" pitchFamily="49" charset="0"/>
              </a:rPr>
              <a:t>y = </a:t>
            </a:r>
            <a:r>
              <a:rPr lang="fr-FR" b="0" i="0" dirty="0">
                <a:solidFill>
                  <a:srgbClr val="FF0000"/>
                </a:solidFill>
                <a:effectLst/>
                <a:latin typeface="Consolas" panose="020B0609020204030204" pitchFamily="49" charset="0"/>
              </a:rPr>
              <a:t>1.0</a:t>
            </a:r>
            <a:br>
              <a:rPr lang="fr-FR" dirty="0"/>
            </a:br>
            <a:r>
              <a:rPr lang="fr-FR" b="0" i="0" dirty="0">
                <a:solidFill>
                  <a:srgbClr val="000000"/>
                </a:solidFill>
                <a:effectLst/>
                <a:latin typeface="Consolas" panose="020B0609020204030204" pitchFamily="49" charset="0"/>
              </a:rPr>
              <a:t>z = -</a:t>
            </a:r>
            <a:r>
              <a:rPr lang="fr-FR" b="0" i="0" dirty="0">
                <a:solidFill>
                  <a:srgbClr val="FF0000"/>
                </a:solidFill>
                <a:effectLst/>
                <a:latin typeface="Consolas" panose="020B0609020204030204" pitchFamily="49" charset="0"/>
              </a:rPr>
              <a:t>35.59</a:t>
            </a:r>
            <a:br>
              <a:rPr lang="fr-FR" dirty="0"/>
            </a:b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(x))</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(y))</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(z))</a:t>
            </a:r>
            <a:endParaRPr lang="en-US" dirty="0"/>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9: استخدام بعض دوال الأرقام</a:t>
            </a:r>
            <a:endParaRPr lang="en-US" dirty="0"/>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dirty="0">
                          <a:latin typeface="Arial" panose="020B0604020202020204" pitchFamily="34" charset="0"/>
                          <a:cs typeface="Arial" panose="020B0604020202020204" pitchFamily="34" charset="0"/>
                        </a:rPr>
                        <a:t>وظيفتها</a:t>
                      </a:r>
                      <a:endParaRPr lang="en-US" dirty="0">
                        <a:latin typeface="Arial" panose="020B0604020202020204" pitchFamily="34" charset="0"/>
                        <a:cs typeface="Arial" panose="020B0604020202020204" pitchFamily="34" charset="0"/>
                      </a:endParaRPr>
                    </a:p>
                  </a:txBody>
                  <a:tcPr/>
                </a:tc>
                <a:tc>
                  <a:txBody>
                    <a:bodyPr/>
                    <a:lstStyle/>
                    <a:p>
                      <a:pPr algn="r"/>
                      <a:r>
                        <a:rPr lang="ar-SA" dirty="0">
                          <a:latin typeface="Arial" panose="020B0604020202020204" pitchFamily="34" charset="0"/>
                          <a:cs typeface="Arial" panose="020B0604020202020204" pitchFamily="34" charset="0"/>
                        </a:rPr>
                        <a:t>مثال</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dirty="0">
                          <a:latin typeface="Arial" panose="020B0604020202020204" pitchFamily="34" charset="0"/>
                          <a:cs typeface="+mn-cs"/>
                        </a:rPr>
                        <a:t>اسم الدالة</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اختصار </a:t>
                      </a:r>
                      <a:r>
                        <a:rPr lang="en-US" sz="1600" b="0" i="0" u="none" strike="noStrike" dirty="0">
                          <a:solidFill>
                            <a:srgbClr val="000000"/>
                          </a:solidFill>
                          <a:effectLst/>
                          <a:latin typeface="Arial" panose="020B0604020202020204" pitchFamily="34" charset="0"/>
                          <a:cs typeface="Arial" panose="020B0604020202020204" pitchFamily="34" charset="0"/>
                        </a:rPr>
                        <a:t> Absolute </a:t>
                      </a:r>
                      <a:r>
                        <a:rPr lang="ar-SA" sz="1600" b="0" i="0" u="none" strike="noStrike" dirty="0">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x = -10</a:t>
                      </a:r>
                    </a:p>
                    <a:p>
                      <a:r>
                        <a:rPr lang="en-US" sz="1800" b="0" kern="1200" dirty="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abs</a:t>
                      </a:r>
                    </a:p>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dirty="0">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y=input ("</a:t>
                      </a:r>
                      <a:r>
                        <a:rPr lang="en-US" sz="1800" b="0" kern="1200" dirty="0" err="1">
                          <a:solidFill>
                            <a:schemeClr val="dk1"/>
                          </a:solidFill>
                          <a:effectLst/>
                          <a:latin typeface="+mn-lt"/>
                          <a:ea typeface="+mn-ea"/>
                          <a:cs typeface="+mn-cs"/>
                        </a:rPr>
                        <a:t>ener</a:t>
                      </a:r>
                      <a:r>
                        <a:rPr lang="en-US" sz="1800" b="0" kern="1200" dirty="0">
                          <a:solidFill>
                            <a:schemeClr val="dk1"/>
                          </a:solidFill>
                          <a:effectLst/>
                          <a:latin typeface="+mn-lt"/>
                          <a:ea typeface="+mn-ea"/>
                          <a:cs typeface="+mn-cs"/>
                        </a:rPr>
                        <a:t> your age: ")</a:t>
                      </a:r>
                    </a:p>
                    <a:p>
                      <a:r>
                        <a:rPr lang="en-US" sz="1800" b="0" kern="1200" dirty="0">
                          <a:solidFill>
                            <a:schemeClr val="dk1"/>
                          </a:solidFill>
                          <a:effectLst/>
                          <a:latin typeface="+mn-lt"/>
                          <a:ea typeface="+mn-ea"/>
                          <a:cs typeface="+mn-cs"/>
                        </a:rPr>
                        <a:t>print (type(y))</a:t>
                      </a:r>
                    </a:p>
                    <a:p>
                      <a:r>
                        <a:rPr lang="en-US" sz="1800" b="0" kern="1200" dirty="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dirty="0">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import math </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math.floor</a:t>
                      </a:r>
                      <a:r>
                        <a:rPr lang="en-US" sz="1800" b="0" kern="1200" dirty="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mn-cs"/>
                        </a:rPr>
                        <a:t>تحتاج الى المكتبة </a:t>
                      </a:r>
                      <a:r>
                        <a:rPr lang="en-US" sz="1600" b="0" i="0" u="none" strike="noStrike" dirty="0">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dirty="0">
                          <a:solidFill>
                            <a:srgbClr val="000000"/>
                          </a:solidFill>
                          <a:effectLst/>
                          <a:latin typeface="Arial" panose="020B0604020202020204" pitchFamily="34" charset="0"/>
                          <a:cs typeface="+mn-cs"/>
                        </a:rPr>
                        <a:t>تعيد أقرب أعلى قيمة صحيحة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math.ceil</a:t>
                      </a:r>
                      <a:r>
                        <a:rPr lang="en-US" sz="1800" b="0" kern="1200" dirty="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dirty="0">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import random</a:t>
                      </a:r>
                    </a:p>
                    <a:p>
                      <a:r>
                        <a:rPr lang="en-US" sz="1800" b="0" kern="1200" dirty="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10: استخدام بعض دوال التاريخ</a:t>
            </a:r>
            <a:endParaRPr lang="en-US" dirty="0"/>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dirty="0">
                          <a:latin typeface="Arial" panose="020B0604020202020204" pitchFamily="34" charset="0"/>
                          <a:cs typeface="Arial" panose="020B0604020202020204" pitchFamily="34" charset="0"/>
                        </a:rPr>
                        <a:t>وظيفتها</a:t>
                      </a:r>
                      <a:endParaRPr lang="en-US" dirty="0">
                        <a:latin typeface="Arial" panose="020B0604020202020204" pitchFamily="34" charset="0"/>
                        <a:cs typeface="Arial" panose="020B0604020202020204" pitchFamily="34" charset="0"/>
                      </a:endParaRPr>
                    </a:p>
                  </a:txBody>
                  <a:tcPr/>
                </a:tc>
                <a:tc>
                  <a:txBody>
                    <a:bodyPr/>
                    <a:lstStyle/>
                    <a:p>
                      <a:pPr algn="r"/>
                      <a:r>
                        <a:rPr lang="ar-SA" dirty="0">
                          <a:latin typeface="Arial" panose="020B0604020202020204" pitchFamily="34" charset="0"/>
                          <a:cs typeface="Arial" panose="020B0604020202020204" pitchFamily="34" charset="0"/>
                        </a:rPr>
                        <a:t>مثال</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dirty="0">
                          <a:latin typeface="Arial" panose="020B0604020202020204" pitchFamily="34" charset="0"/>
                          <a:cs typeface="+mn-cs"/>
                        </a:rPr>
                        <a:t>اسم الدالة</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تحتاج مكتبة </a:t>
                      </a:r>
                      <a:r>
                        <a:rPr lang="en-US" sz="1600" b="0" i="0" u="none" strike="noStrike" dirty="0">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dirty="0">
                          <a:solidFill>
                            <a:schemeClr val="dk1"/>
                          </a:solidFill>
                          <a:effectLst/>
                          <a:latin typeface="+mn-lt"/>
                          <a:ea typeface="+mn-ea"/>
                          <a:cs typeface="+mn-cs"/>
                        </a:rPr>
                        <a:t>import datetime</a:t>
                      </a:r>
                      <a:br>
                        <a:rPr lang="nn-NO" dirty="0"/>
                      </a:br>
                      <a:r>
                        <a:rPr lang="nn-NO" sz="1800" b="0" i="0" kern="1200" dirty="0">
                          <a:solidFill>
                            <a:schemeClr val="dk1"/>
                          </a:solidFill>
                          <a:effectLst/>
                          <a:latin typeface="+mn-lt"/>
                          <a:ea typeface="+mn-ea"/>
                          <a:cs typeface="+mn-cs"/>
                        </a:rPr>
                        <a:t>x = datetime.datetime.now()</a:t>
                      </a:r>
                      <a:br>
                        <a:rPr lang="nn-NO" dirty="0"/>
                      </a:br>
                      <a:r>
                        <a:rPr lang="nn-NO" sz="1800" b="0" i="0" kern="1200" dirty="0">
                          <a:solidFill>
                            <a:schemeClr val="dk1"/>
                          </a:solidFill>
                          <a:effectLst/>
                          <a:latin typeface="+mn-lt"/>
                          <a:ea typeface="+mn-ea"/>
                          <a:cs typeface="+mn-cs"/>
                        </a:rPr>
                        <a:t>print(x)</a:t>
                      </a:r>
                      <a:endParaRPr lang="en-US" sz="1800" b="0" kern="1200" dirty="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now</a:t>
                      </a:r>
                    </a:p>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dirty="0">
                          <a:solidFill>
                            <a:srgbClr val="000000"/>
                          </a:solidFill>
                          <a:effectLst/>
                          <a:latin typeface="Arial" panose="020B0604020202020204" pitchFamily="34" charset="0"/>
                          <a:cs typeface="+mn-cs"/>
                        </a:rPr>
                        <a:t>تحتاج مكتبة </a:t>
                      </a:r>
                      <a:r>
                        <a:rPr lang="en-US" sz="1600" b="0" i="0" u="none" strike="noStrike" dirty="0">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dirty="0">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dirty="0">
                          <a:solidFill>
                            <a:schemeClr val="dk1"/>
                          </a:solidFill>
                          <a:effectLst/>
                          <a:latin typeface="+mn-lt"/>
                          <a:ea typeface="+mn-ea"/>
                          <a:cs typeface="+mn-cs"/>
                        </a:rPr>
                        <a:t>import datetime</a:t>
                      </a:r>
                      <a:br>
                        <a:rPr lang="nn-NO" dirty="0"/>
                      </a:br>
                      <a:r>
                        <a:rPr lang="nn-NO" sz="1800" b="0" i="0" kern="1200" dirty="0">
                          <a:solidFill>
                            <a:schemeClr val="dk1"/>
                          </a:solidFill>
                          <a:effectLst/>
                          <a:latin typeface="+mn-lt"/>
                          <a:ea typeface="+mn-ea"/>
                          <a:cs typeface="+mn-cs"/>
                        </a:rPr>
                        <a:t>x = datetime.datetime(2020, 5, 17)</a:t>
                      </a:r>
                      <a:br>
                        <a:rPr lang="nn-NO" dirty="0"/>
                      </a:br>
                      <a:r>
                        <a:rPr lang="nn-NO" sz="1800" b="0" i="0" kern="1200" dirty="0">
                          <a:solidFill>
                            <a:schemeClr val="dk1"/>
                          </a:solidFill>
                          <a:effectLst/>
                          <a:latin typeface="+mn-lt"/>
                          <a:ea typeface="+mn-ea"/>
                          <a:cs typeface="+mn-cs"/>
                        </a:rPr>
                        <a:t>print(x)</a:t>
                      </a:r>
                      <a:endParaRPr lang="en-US" sz="1800" b="0" kern="1200" dirty="0">
                        <a:solidFill>
                          <a:schemeClr val="dk1"/>
                        </a:solidFill>
                        <a:effectLst/>
                        <a:latin typeface="+mn-lt"/>
                        <a:ea typeface="+mn-ea"/>
                        <a:cs typeface="+mn-cs"/>
                      </a:endParaRPr>
                    </a:p>
                  </a:txBody>
                  <a:tcPr marL="6350" marR="6350" marT="6350" marB="0"/>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dirty="0">
                          <a:solidFill>
                            <a:srgbClr val="000000"/>
                          </a:solidFill>
                          <a:effectLst/>
                          <a:latin typeface="Arial" panose="020B0604020202020204" pitchFamily="34" charset="0"/>
                          <a:cs typeface="+mn-cs"/>
                        </a:rPr>
                        <a:t>تحتاج مكتبة </a:t>
                      </a:r>
                      <a:r>
                        <a:rPr lang="en-US" sz="1600" b="0" i="0" u="none" strike="noStrike" dirty="0">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dirty="0">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dirty="0">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dirty="0">
                          <a:solidFill>
                            <a:schemeClr val="dk1"/>
                          </a:solidFill>
                          <a:effectLst/>
                          <a:latin typeface="+mn-lt"/>
                          <a:ea typeface="+mn-ea"/>
                          <a:cs typeface="+mn-cs"/>
                        </a:rPr>
                        <a:t>import datetime</a:t>
                      </a:r>
                    </a:p>
                    <a:p>
                      <a:r>
                        <a:rPr lang="en-US" sz="1800" b="0" kern="1200" dirty="0">
                          <a:solidFill>
                            <a:schemeClr val="dk1"/>
                          </a:solidFill>
                          <a:effectLst/>
                          <a:latin typeface="+mn-lt"/>
                          <a:ea typeface="+mn-ea"/>
                          <a:cs typeface="+mn-cs"/>
                        </a:rPr>
                        <a:t>x = </a:t>
                      </a:r>
                      <a:r>
                        <a:rPr lang="en-US" sz="1800" b="0" kern="1200" dirty="0" err="1">
                          <a:solidFill>
                            <a:schemeClr val="dk1"/>
                          </a:solidFill>
                          <a:effectLst/>
                          <a:latin typeface="+mn-lt"/>
                          <a:ea typeface="+mn-ea"/>
                          <a:cs typeface="+mn-cs"/>
                        </a:rPr>
                        <a:t>datetime.datetime</a:t>
                      </a:r>
                      <a:r>
                        <a:rPr lang="en-US" sz="1800" b="0" kern="1200" dirty="0">
                          <a:solidFill>
                            <a:schemeClr val="dk1"/>
                          </a:solidFill>
                          <a:effectLst/>
                          <a:latin typeface="+mn-lt"/>
                          <a:ea typeface="+mn-ea"/>
                          <a:cs typeface="+mn-cs"/>
                        </a:rPr>
                        <a:t>(2018,6,1)</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x.strftime</a:t>
                      </a:r>
                      <a:r>
                        <a:rPr lang="en-US" sz="1800" b="0" kern="1200" dirty="0">
                          <a:solidFill>
                            <a:schemeClr val="dk1"/>
                          </a:solidFill>
                          <a:effectLst/>
                          <a:latin typeface="+mn-lt"/>
                          <a:ea typeface="+mn-ea"/>
                          <a:cs typeface="+mn-cs"/>
                        </a:rPr>
                        <a:t>("%A"))</a:t>
                      </a:r>
                    </a:p>
                  </a:txBody>
                  <a:tcPr marL="6350" marR="6350" marT="6350" marB="0"/>
                </a:tc>
                <a:tc>
                  <a:txBody>
                    <a:bodyPr/>
                    <a:lstStyle/>
                    <a:p>
                      <a:pPr algn="r" fontAlgn="b"/>
                      <a:r>
                        <a:rPr lang="en-US" sz="1800" b="0" i="0" kern="1200" dirty="0" err="1">
                          <a:solidFill>
                            <a:schemeClr val="dk1"/>
                          </a:solidFill>
                          <a:effectLst/>
                          <a:latin typeface="+mn-lt"/>
                          <a:ea typeface="+mn-ea"/>
                          <a:cs typeface="+mn-cs"/>
                        </a:rPr>
                        <a:t>strftime</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dirty="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dirty="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10: استخدام </a:t>
            </a:r>
            <a:r>
              <a:rPr lang="en-US" sz="4400" b="0" kern="1200" dirty="0" err="1">
                <a:solidFill>
                  <a:schemeClr val="dk1"/>
                </a:solidFill>
                <a:effectLst/>
                <a:latin typeface="+mn-lt"/>
                <a:ea typeface="+mn-ea"/>
                <a:cs typeface="+mn-cs"/>
              </a:rPr>
              <a:t>strftime</a:t>
            </a:r>
            <a:r>
              <a:rPr lang="ar-SA" dirty="0"/>
              <a:t> في متغير التاريخ</a:t>
            </a:r>
            <a:endParaRPr lang="en-US" dirty="0"/>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dirty="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الاسم المختصر لليوم</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الاسم الكامل لليوم</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رقم ترتيب اليوم في الأسبوع من</a:t>
                      </a:r>
                      <a:r>
                        <a:rPr lang="en-US" sz="1200" u="none" strike="noStrike" kern="1200" dirty="0">
                          <a:solidFill>
                            <a:schemeClr val="dk1"/>
                          </a:solidFill>
                          <a:effectLst/>
                          <a:latin typeface="+mn-lt"/>
                          <a:ea typeface="+mn-ea"/>
                          <a:cs typeface="+mn-cs"/>
                        </a:rPr>
                        <a:t> 0</a:t>
                      </a:r>
                      <a:r>
                        <a:rPr lang="ar-SA" sz="1200" u="none" strike="noStrike" kern="1200" dirty="0">
                          <a:solidFill>
                            <a:schemeClr val="dk1"/>
                          </a:solidFill>
                          <a:effectLst/>
                          <a:latin typeface="+mn-lt"/>
                          <a:ea typeface="+mn-ea"/>
                          <a:cs typeface="+mn-cs"/>
                        </a:rPr>
                        <a:t> الى 6 حيث ان الأحد هو صفر</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رقم ترتيب اليوم في </a:t>
                      </a:r>
                      <a:r>
                        <a:rPr lang="ar-SA" sz="1200" u="none" strike="noStrike" kern="1200" dirty="0" err="1">
                          <a:solidFill>
                            <a:schemeClr val="dk1"/>
                          </a:solidFill>
                          <a:effectLst/>
                          <a:latin typeface="+mn-lt"/>
                          <a:ea typeface="+mn-ea"/>
                          <a:cs typeface="+mn-cs"/>
                        </a:rPr>
                        <a:t>الشهرمن</a:t>
                      </a:r>
                      <a:r>
                        <a:rPr lang="ar-SA" sz="1200" u="none" strike="noStrike" kern="1200" dirty="0">
                          <a:solidFill>
                            <a:schemeClr val="dk1"/>
                          </a:solidFill>
                          <a:effectLst/>
                          <a:latin typeface="+mn-lt"/>
                          <a:ea typeface="+mn-ea"/>
                          <a:cs typeface="+mn-cs"/>
                        </a:rPr>
                        <a:t> </a:t>
                      </a:r>
                      <a:r>
                        <a:rPr lang="en-US" sz="1200" u="none" strike="noStrike" kern="1200" dirty="0">
                          <a:solidFill>
                            <a:schemeClr val="dk1"/>
                          </a:solidFill>
                          <a:effectLst/>
                          <a:latin typeface="+mn-lt"/>
                          <a:ea typeface="+mn-ea"/>
                          <a:cs typeface="+mn-cs"/>
                        </a:rPr>
                        <a:t> 01</a:t>
                      </a:r>
                      <a:r>
                        <a:rPr lang="ar-SA" sz="1200" u="none" strike="noStrike" kern="1200" dirty="0">
                          <a:solidFill>
                            <a:schemeClr val="dk1"/>
                          </a:solidFill>
                          <a:effectLst/>
                          <a:latin typeface="+mn-lt"/>
                          <a:ea typeface="+mn-ea"/>
                          <a:cs typeface="+mn-cs"/>
                        </a:rPr>
                        <a:t> الى </a:t>
                      </a:r>
                      <a:r>
                        <a:rPr lang="en-US" sz="1200" u="none" strike="noStrike" kern="1200" dirty="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الاسم المختصر للشهر</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الاسم الكامل للشهر</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رقم ترتيب الشهر في السنة من</a:t>
                      </a:r>
                      <a:r>
                        <a:rPr lang="en-US" sz="1200" u="none" strike="noStrike" kern="1200" dirty="0">
                          <a:solidFill>
                            <a:schemeClr val="dk1"/>
                          </a:solidFill>
                          <a:effectLst/>
                          <a:latin typeface="+mn-lt"/>
                          <a:ea typeface="+mn-ea"/>
                          <a:cs typeface="+mn-cs"/>
                        </a:rPr>
                        <a:t> 01</a:t>
                      </a:r>
                      <a:r>
                        <a:rPr lang="ar-SA" sz="1200" u="none" strike="noStrike" kern="1200" dirty="0">
                          <a:solidFill>
                            <a:schemeClr val="dk1"/>
                          </a:solidFill>
                          <a:effectLst/>
                          <a:latin typeface="+mn-lt"/>
                          <a:ea typeface="+mn-ea"/>
                          <a:cs typeface="+mn-cs"/>
                        </a:rPr>
                        <a:t> الى </a:t>
                      </a:r>
                      <a:r>
                        <a:rPr lang="en-US" sz="1200" u="none" strike="noStrike" kern="1200" dirty="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رقم السنة بدون القرن, وهو اخر رقمين من رقم السنة الكامل</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dirty="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رقم السنة الكامل</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dirty="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الساعة بنظام 24 وتبدأ من 00 الى 23</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dirty="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الساعة بنظام 12 وتبدأ من 00 الى 12</a:t>
                      </a:r>
                      <a:endParaRPr lang="en-US" sz="1200" u="none" strike="noStrike" kern="1200" dirty="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dirty="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dirty="0">
                          <a:solidFill>
                            <a:schemeClr val="dk1"/>
                          </a:solidFill>
                          <a:effectLst/>
                          <a:latin typeface="+mn-lt"/>
                          <a:ea typeface="+mn-ea"/>
                          <a:cs typeface="+mn-cs"/>
                        </a:rPr>
                        <a:t> الوقت صباح او مساء</a:t>
                      </a:r>
                      <a:r>
                        <a:rPr lang="en-US" sz="1200" u="none" strike="noStrike" kern="1200" dirty="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dirty="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dirty="0">
                          <a:effectLst/>
                          <a:cs typeface="+mn-cs"/>
                        </a:rPr>
                        <a:t>%M</a:t>
                      </a:r>
                      <a:endParaRPr lang="en-US" sz="1200" b="0" i="0" u="none" strike="noStrike" dirty="0">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الدقائق من 00 الى 59</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41</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الثواني من 00 الى 59</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8</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أجزاء الثانية 000000-999999</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رقم ترتيب اليوم في السنة 001-366</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365</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رقم ترتيب الأسبوع في السنة حيث ان الاثنين هو اول أيام الأسبوع وأرقام الأسابيع من 00 الى 53 </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52</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عرض التاريخ والوقت بنفس الصيغة المعرفة في الجهاز الذي يتم تنفيذ الأمر فيه</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dirty="0">
                          <a:effectLst/>
                          <a:cs typeface="+mn-cs"/>
                        </a:rPr>
                        <a:t>Mon </a:t>
                      </a:r>
                      <a:r>
                        <a:rPr lang="fr-FR" sz="1200" u="none" strike="noStrike" dirty="0" err="1">
                          <a:effectLst/>
                          <a:cs typeface="+mn-cs"/>
                        </a:rPr>
                        <a:t>Dec</a:t>
                      </a:r>
                      <a:r>
                        <a:rPr lang="fr-FR" sz="1200" u="none" strike="noStrike" dirty="0">
                          <a:effectLst/>
                          <a:cs typeface="+mn-cs"/>
                        </a:rPr>
                        <a:t> 31 17:41:00 2018</a:t>
                      </a:r>
                      <a:endParaRPr lang="fr-FR"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 رقم القرن السنوي وهو اول رقمين من السنة</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20</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12/31/2018</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عرض الوقت بنفس الصيغة المعرفة في الجهاز الذي يتم تنفيذ الأمر فيه</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17:41:00</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dirty="0">
                          <a:effectLst/>
                          <a:cs typeface="+mn-cs"/>
                        </a:rPr>
                        <a:t>لعرض علامة النسبة المئوية</a:t>
                      </a:r>
                      <a:endParaRPr lang="ar-SA" sz="1200" b="0" i="0" u="none" strike="noStrike" dirty="0">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dirty="0">
                          <a:effectLst/>
                          <a:cs typeface="+mn-cs"/>
                        </a:rPr>
                        <a:t>%</a:t>
                      </a:r>
                      <a:endParaRPr lang="en-US" sz="1200" b="0" i="0" u="none" strike="noStrike" dirty="0">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dk1"/>
                </a:solidFill>
                <a:effectLst/>
                <a:latin typeface="+mn-lt"/>
                <a:ea typeface="+mn-ea"/>
                <a:cs typeface="+mn-cs"/>
              </a:rPr>
              <a:t>import datetime</a:t>
            </a:r>
          </a:p>
          <a:p>
            <a:r>
              <a:rPr lang="en-US" sz="1800" b="0" kern="1200" dirty="0">
                <a:solidFill>
                  <a:schemeClr val="dk1"/>
                </a:solidFill>
                <a:effectLst/>
                <a:latin typeface="+mn-lt"/>
                <a:ea typeface="+mn-ea"/>
                <a:cs typeface="+mn-cs"/>
              </a:rPr>
              <a:t>x = </a:t>
            </a:r>
            <a:r>
              <a:rPr lang="en-US" sz="1800" b="0" kern="1200" dirty="0" err="1">
                <a:solidFill>
                  <a:schemeClr val="dk1"/>
                </a:solidFill>
                <a:effectLst/>
                <a:latin typeface="+mn-lt"/>
                <a:ea typeface="+mn-ea"/>
                <a:cs typeface="+mn-cs"/>
              </a:rPr>
              <a:t>datetime.datetime</a:t>
            </a:r>
            <a:r>
              <a:rPr lang="en-US" sz="1800" b="0" kern="1200" dirty="0">
                <a:solidFill>
                  <a:schemeClr val="dk1"/>
                </a:solidFill>
                <a:effectLst/>
                <a:latin typeface="+mn-lt"/>
                <a:ea typeface="+mn-ea"/>
                <a:cs typeface="+mn-cs"/>
              </a:rPr>
              <a:t>(2018,6,1)</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x.strftime</a:t>
            </a:r>
            <a:r>
              <a:rPr lang="en-US" sz="1800" b="0" kern="1200" dirty="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dirty="0"/>
              <a:t>استبدل </a:t>
            </a:r>
            <a:r>
              <a:rPr lang="en-US" dirty="0"/>
              <a:t>%A</a:t>
            </a:r>
            <a:r>
              <a:rPr lang="ar-SA" dirty="0"/>
              <a:t> بالقيم اللي في الجدول لتحصل على النتيجة</a:t>
            </a:r>
            <a:endParaRPr lang="en-US" dirty="0"/>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واجب 1: مطابقة الرقم العشوائي</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dirty="0">
                <a:solidFill>
                  <a:srgbClr val="000000"/>
                </a:solidFill>
                <a:effectLst/>
                <a:latin typeface="Consolas" panose="020B0609020204030204" pitchFamily="49" charset="0"/>
              </a:rPr>
              <a:t>المطلوب:</a:t>
            </a:r>
            <a:endParaRPr lang="en-US" b="1" i="0" dirty="0">
              <a:solidFill>
                <a:srgbClr val="000000"/>
              </a:solidFill>
              <a:effectLst/>
              <a:latin typeface="Consolas" panose="020B0609020204030204" pitchFamily="49" charset="0"/>
            </a:endParaRPr>
          </a:p>
          <a:p>
            <a:pPr algn="r" rtl="1">
              <a:lnSpc>
                <a:spcPct val="150000"/>
              </a:lnSpc>
            </a:pPr>
            <a:br>
              <a:rPr lang="ar-SA" b="1" i="0" dirty="0">
                <a:solidFill>
                  <a:srgbClr val="000000"/>
                </a:solidFill>
                <a:effectLst/>
                <a:latin typeface="Consolas" panose="020B0609020204030204" pitchFamily="49" charset="0"/>
              </a:rPr>
            </a:br>
            <a:r>
              <a:rPr lang="ar-SA" b="0" i="0" dirty="0">
                <a:solidFill>
                  <a:srgbClr val="000000"/>
                </a:solidFill>
                <a:effectLst/>
                <a:latin typeface="Consolas" panose="020B0609020204030204" pitchFamily="49" charset="0"/>
              </a:rPr>
              <a:t>1- اختر رقم من 1 الى 5</a:t>
            </a:r>
            <a:br>
              <a:rPr lang="ar-SA" b="0" i="0" dirty="0">
                <a:solidFill>
                  <a:srgbClr val="000000"/>
                </a:solidFill>
                <a:effectLst/>
                <a:latin typeface="Consolas" panose="020B0609020204030204" pitchFamily="49" charset="0"/>
              </a:rPr>
            </a:br>
            <a:r>
              <a:rPr lang="ar-SA" b="0" i="0" dirty="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dirty="0">
                <a:solidFill>
                  <a:srgbClr val="000000"/>
                </a:solidFill>
                <a:latin typeface="Consolas" panose="020B0609020204030204" pitchFamily="49" charset="0"/>
              </a:rPr>
              <a:t>3- اذا كان اختيارك نفس الرقم العشوائي الذي أصدره النظام فاكتب </a:t>
            </a:r>
            <a:r>
              <a:rPr lang="en-US" dirty="0">
                <a:solidFill>
                  <a:srgbClr val="000000"/>
                </a:solidFill>
                <a:latin typeface="Consolas" panose="020B0609020204030204" pitchFamily="49" charset="0"/>
              </a:rPr>
              <a:t>WON</a:t>
            </a:r>
            <a:r>
              <a:rPr lang="ar-SA" dirty="0">
                <a:solidFill>
                  <a:srgbClr val="000000"/>
                </a:solidFill>
                <a:latin typeface="Consolas" panose="020B0609020204030204" pitchFamily="49" charset="0"/>
              </a:rPr>
              <a:t> واذا كان مختلف فاكتب </a:t>
            </a:r>
            <a:r>
              <a:rPr lang="en-US" dirty="0">
                <a:solidFill>
                  <a:srgbClr val="000000"/>
                </a:solidFill>
                <a:latin typeface="Consolas" panose="020B0609020204030204" pitchFamily="49" charset="0"/>
              </a:rPr>
              <a:t>LOST</a:t>
            </a:r>
            <a:endParaRPr lang="en-US" dirty="0"/>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11 استخدام الجمل الشرطية (</a:t>
            </a:r>
            <a:r>
              <a:rPr lang="en-US" dirty="0"/>
              <a:t>if statement</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dirty="0"/>
              <a:t>تستخدم الجمل الشرطية للتحقق من شي معين</a:t>
            </a:r>
            <a:r>
              <a:rPr lang="en-US" b="1" dirty="0"/>
              <a:t>:</a:t>
            </a:r>
            <a:endParaRPr lang="ar-SA" b="1" dirty="0"/>
          </a:p>
          <a:p>
            <a:pPr algn="r" rtl="1">
              <a:lnSpc>
                <a:spcPct val="150000"/>
              </a:lnSpc>
            </a:pPr>
            <a:r>
              <a:rPr lang="en-US" dirty="0"/>
              <a:t>If -1 </a:t>
            </a:r>
            <a:r>
              <a:rPr lang="ar-SA" dirty="0"/>
              <a:t> تعني (اذا) وهي تستعمل للمقارنة</a:t>
            </a:r>
          </a:p>
          <a:p>
            <a:pPr algn="r" rtl="1">
              <a:lnSpc>
                <a:spcPct val="150000"/>
              </a:lnSpc>
            </a:pPr>
            <a:r>
              <a:rPr lang="en-US" dirty="0" err="1"/>
              <a:t>Elif</a:t>
            </a:r>
            <a:r>
              <a:rPr lang="en-US" dirty="0"/>
              <a:t> -2 </a:t>
            </a:r>
            <a:r>
              <a:rPr lang="ar-SA" dirty="0"/>
              <a:t> </a:t>
            </a:r>
            <a:r>
              <a:rPr lang="en-US" dirty="0"/>
              <a:t> </a:t>
            </a:r>
            <a:r>
              <a:rPr lang="ar-SA" dirty="0"/>
              <a:t>وهي اختصار ل </a:t>
            </a:r>
            <a:r>
              <a:rPr lang="en-US" dirty="0"/>
              <a:t> else if</a:t>
            </a:r>
            <a:r>
              <a:rPr lang="ar-SA" dirty="0"/>
              <a:t>تأتي بعد </a:t>
            </a:r>
            <a:r>
              <a:rPr lang="en-US" dirty="0"/>
              <a:t>if</a:t>
            </a:r>
            <a:r>
              <a:rPr lang="ar-SA" dirty="0"/>
              <a:t> ولا تتنفذ إلا اذا لم تتنفذ </a:t>
            </a:r>
            <a:r>
              <a:rPr lang="en-US" dirty="0"/>
              <a:t>if</a:t>
            </a:r>
          </a:p>
          <a:p>
            <a:pPr algn="r" rtl="1">
              <a:lnSpc>
                <a:spcPct val="150000"/>
              </a:lnSpc>
            </a:pPr>
            <a:r>
              <a:rPr lang="en-US" dirty="0"/>
              <a:t>Else -3 </a:t>
            </a:r>
            <a:r>
              <a:rPr lang="ar-SA" dirty="0"/>
              <a:t> وتعني غير </a:t>
            </a:r>
            <a:r>
              <a:rPr lang="ar-SA" dirty="0" err="1"/>
              <a:t>ذالك</a:t>
            </a:r>
            <a:r>
              <a:rPr lang="ar-SA" dirty="0"/>
              <a:t> ولا تتنفذ إلا اذا لم تتنفذ </a:t>
            </a:r>
            <a:r>
              <a:rPr lang="en-US" dirty="0"/>
              <a:t>if </a:t>
            </a:r>
            <a:r>
              <a:rPr lang="ar-SA" dirty="0"/>
              <a:t> و </a:t>
            </a:r>
            <a:r>
              <a:rPr lang="en-US" dirty="0" err="1"/>
              <a:t>elif</a:t>
            </a:r>
            <a:endParaRPr lang="ar-SA" dirty="0"/>
          </a:p>
          <a:p>
            <a:pPr algn="r" rtl="1">
              <a:lnSpc>
                <a:spcPct val="150000"/>
              </a:lnSpc>
            </a:pPr>
            <a:r>
              <a:rPr lang="ar-SA" dirty="0"/>
              <a:t>الشروط تعود بقيمة </a:t>
            </a:r>
            <a:r>
              <a:rPr lang="en-US" dirty="0"/>
              <a:t>True False</a:t>
            </a:r>
            <a:r>
              <a:rPr lang="ar-SA" dirty="0"/>
              <a:t> فإذا كانت </a:t>
            </a:r>
            <a:r>
              <a:rPr lang="en-US" dirty="0"/>
              <a:t>True</a:t>
            </a:r>
            <a:r>
              <a:rPr lang="ar-SA" dirty="0"/>
              <a:t> يتنفذ الامر</a:t>
            </a:r>
          </a:p>
          <a:p>
            <a:pPr algn="r" rtl="1">
              <a:lnSpc>
                <a:spcPct val="150000"/>
              </a:lnSpc>
            </a:pPr>
            <a:r>
              <a:rPr lang="ar-SA" dirty="0"/>
              <a:t>ويجب ان تكون هناك مسافة قبل كل امر في ال</a:t>
            </a:r>
            <a:r>
              <a:rPr lang="en-US" dirty="0"/>
              <a:t>if</a:t>
            </a:r>
            <a:r>
              <a:rPr lang="ar-SA" dirty="0"/>
              <a:t> ليتعرف النظام انه داخل </a:t>
            </a:r>
            <a:r>
              <a:rPr lang="en-US" dirty="0"/>
              <a:t>if</a:t>
            </a:r>
          </a:p>
          <a:p>
            <a:pPr algn="r" rtl="1">
              <a:lnSpc>
                <a:spcPct val="150000"/>
              </a:lnSpc>
            </a:pPr>
            <a:endParaRPr lang="ar-SA" dirty="0"/>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dirty="0"/>
                        <a:t>يساوي ويجب ان يكون مرتين (لكل القيم)</a:t>
                      </a:r>
                      <a:endParaRPr lang="en-US" dirty="0"/>
                    </a:p>
                  </a:txBody>
                  <a:tcPr/>
                </a:tc>
                <a:tc>
                  <a:txBody>
                    <a:bodyPr/>
                    <a:lstStyle/>
                    <a:p>
                      <a:pPr algn="ctr"/>
                      <a:r>
                        <a:rPr lang="ar-SA" dirty="0"/>
                        <a:t>==</a:t>
                      </a:r>
                      <a:endParaRPr lang="en-US" dirty="0"/>
                    </a:p>
                  </a:txBody>
                  <a:tcPr/>
                </a:tc>
                <a:extLst>
                  <a:ext uri="{0D108BD9-81ED-4DB2-BD59-A6C34878D82A}">
                    <a16:rowId xmlns:a16="http://schemas.microsoft.com/office/drawing/2014/main" val="3786026475"/>
                  </a:ext>
                </a:extLst>
              </a:tr>
              <a:tr h="370840">
                <a:tc>
                  <a:txBody>
                    <a:bodyPr/>
                    <a:lstStyle/>
                    <a:p>
                      <a:pPr algn="ctr"/>
                      <a:r>
                        <a:rPr lang="ar-SA" dirty="0"/>
                        <a:t>لا يساوي (لكل القيم)</a:t>
                      </a:r>
                      <a:endParaRPr lang="en-US" dirty="0"/>
                    </a:p>
                  </a:txBody>
                  <a:tcPr/>
                </a:tc>
                <a:tc>
                  <a:txBody>
                    <a:bodyPr/>
                    <a:lstStyle/>
                    <a:p>
                      <a:pPr algn="ctr"/>
                      <a:r>
                        <a:rPr lang="ar-SA" dirty="0"/>
                        <a:t>=!</a:t>
                      </a:r>
                      <a:endParaRPr lang="en-US" dirty="0"/>
                    </a:p>
                  </a:txBody>
                  <a:tcPr/>
                </a:tc>
                <a:extLst>
                  <a:ext uri="{0D108BD9-81ED-4DB2-BD59-A6C34878D82A}">
                    <a16:rowId xmlns:a16="http://schemas.microsoft.com/office/drawing/2014/main" val="1129752133"/>
                  </a:ext>
                </a:extLst>
              </a:tr>
              <a:tr h="370840">
                <a:tc>
                  <a:txBody>
                    <a:bodyPr/>
                    <a:lstStyle/>
                    <a:p>
                      <a:pPr algn="ctr"/>
                      <a:r>
                        <a:rPr lang="ar-SA" dirty="0"/>
                        <a:t>اكبر من (</a:t>
                      </a:r>
                      <a:r>
                        <a:rPr lang="ar-SA" dirty="0" err="1"/>
                        <a:t>للارقام</a:t>
                      </a:r>
                      <a:r>
                        <a:rPr lang="ar-SA" dirty="0"/>
                        <a:t> فقط)</a:t>
                      </a:r>
                      <a:endParaRPr lang="en-US" dirty="0"/>
                    </a:p>
                  </a:txBody>
                  <a:tcPr/>
                </a:tc>
                <a:tc>
                  <a:txBody>
                    <a:bodyPr/>
                    <a:lstStyle/>
                    <a:p>
                      <a:pPr algn="ctr"/>
                      <a:r>
                        <a:rPr lang="en-US" dirty="0"/>
                        <a:t>&gt;</a:t>
                      </a:r>
                    </a:p>
                  </a:txBody>
                  <a:tcPr/>
                </a:tc>
                <a:extLst>
                  <a:ext uri="{0D108BD9-81ED-4DB2-BD59-A6C34878D82A}">
                    <a16:rowId xmlns:a16="http://schemas.microsoft.com/office/drawing/2014/main" val="1952247870"/>
                  </a:ext>
                </a:extLst>
              </a:tr>
              <a:tr h="370840">
                <a:tc>
                  <a:txBody>
                    <a:bodyPr/>
                    <a:lstStyle/>
                    <a:p>
                      <a:pPr algn="ctr"/>
                      <a:r>
                        <a:rPr lang="ar-SA" dirty="0"/>
                        <a:t>اصغر من (</a:t>
                      </a:r>
                      <a:r>
                        <a:rPr lang="ar-SA" dirty="0" err="1"/>
                        <a:t>للارقام</a:t>
                      </a:r>
                      <a:r>
                        <a:rPr lang="ar-SA" dirty="0"/>
                        <a:t> فقط)</a:t>
                      </a:r>
                      <a:endParaRPr lang="en-US" dirty="0"/>
                    </a:p>
                  </a:txBody>
                  <a:tcPr/>
                </a:tc>
                <a:tc>
                  <a:txBody>
                    <a:bodyPr/>
                    <a:lstStyle/>
                    <a:p>
                      <a:pPr algn="ctr"/>
                      <a:r>
                        <a:rPr lang="ar-SA" dirty="0"/>
                        <a:t>&gt;</a:t>
                      </a:r>
                      <a:endParaRPr lang="en-US" dirty="0"/>
                    </a:p>
                  </a:txBody>
                  <a:tcPr/>
                </a:tc>
                <a:extLst>
                  <a:ext uri="{0D108BD9-81ED-4DB2-BD59-A6C34878D82A}">
                    <a16:rowId xmlns:a16="http://schemas.microsoft.com/office/drawing/2014/main" val="3348010081"/>
                  </a:ext>
                </a:extLst>
              </a:tr>
              <a:tr h="370840">
                <a:tc>
                  <a:txBody>
                    <a:bodyPr/>
                    <a:lstStyle/>
                    <a:p>
                      <a:pPr algn="ctr"/>
                      <a:r>
                        <a:rPr lang="ar-SA" dirty="0"/>
                        <a:t>اكبر من او يساوي (</a:t>
                      </a:r>
                      <a:r>
                        <a:rPr lang="ar-SA" dirty="0" err="1"/>
                        <a:t>للارقام</a:t>
                      </a:r>
                      <a:r>
                        <a:rPr lang="ar-SA" dirty="0"/>
                        <a:t> فقط)</a:t>
                      </a:r>
                      <a:endParaRPr lang="en-US" dirty="0"/>
                    </a:p>
                  </a:txBody>
                  <a:tcPr/>
                </a:tc>
                <a:tc>
                  <a:txBody>
                    <a:bodyPr/>
                    <a:lstStyle/>
                    <a:p>
                      <a:pPr algn="ctr"/>
                      <a:r>
                        <a:rPr lang="ar-SA" dirty="0"/>
                        <a:t>=&lt;</a:t>
                      </a:r>
                      <a:endParaRPr lang="en-US" dirty="0"/>
                    </a:p>
                  </a:txBody>
                  <a:tcPr/>
                </a:tc>
                <a:extLst>
                  <a:ext uri="{0D108BD9-81ED-4DB2-BD59-A6C34878D82A}">
                    <a16:rowId xmlns:a16="http://schemas.microsoft.com/office/drawing/2014/main" val="139108125"/>
                  </a:ext>
                </a:extLst>
              </a:tr>
              <a:tr h="370840">
                <a:tc>
                  <a:txBody>
                    <a:bodyPr/>
                    <a:lstStyle/>
                    <a:p>
                      <a:pPr algn="ctr"/>
                      <a:r>
                        <a:rPr lang="ar-SA" dirty="0"/>
                        <a:t>اصغر من او يساوي (</a:t>
                      </a:r>
                      <a:r>
                        <a:rPr lang="ar-SA" dirty="0" err="1"/>
                        <a:t>للارقام</a:t>
                      </a:r>
                      <a:r>
                        <a:rPr lang="ar-SA" dirty="0"/>
                        <a:t> فقط)</a:t>
                      </a:r>
                      <a:endParaRPr lang="en-US" dirty="0"/>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12</a:t>
            </a:r>
            <a:r>
              <a:rPr lang="ar-SA" dirty="0"/>
              <a:t> التكرار المشروط (</a:t>
            </a:r>
            <a:r>
              <a:rPr lang="en-US" dirty="0"/>
              <a:t>while loop</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dirty="0"/>
              <a:t>التكرار المشروط يستخدم لتكرار بعض الأوامر بدل كتابتها اكثر من مرة</a:t>
            </a:r>
            <a:br>
              <a:rPr lang="ar-SA" sz="2800" dirty="0"/>
            </a:br>
            <a:r>
              <a:rPr lang="ar-SA" sz="2800" dirty="0"/>
              <a:t>تكون طريقة كتابة الشرط مثل الجمل الشرطية مثال:</a:t>
            </a:r>
            <a:endParaRPr lang="en-US" sz="2800" dirty="0"/>
          </a:p>
          <a:p>
            <a:pPr algn="r" rtl="1">
              <a:lnSpc>
                <a:spcPct val="150000"/>
              </a:lnSpc>
            </a:pPr>
            <a:r>
              <a:rPr lang="ar-SA" sz="2800" dirty="0"/>
              <a:t>تم تعريف المتغير </a:t>
            </a:r>
            <a:r>
              <a:rPr lang="en-US" sz="2800" dirty="0"/>
              <a:t>number = 0</a:t>
            </a:r>
            <a:br>
              <a:rPr lang="ar-SA" sz="2800" dirty="0"/>
            </a:br>
            <a:r>
              <a:rPr lang="ar-SA" sz="2800" dirty="0"/>
              <a:t>ولان المتغير اصغر من 10 استمر البرنامج بإضافة 1 الى المتغير </a:t>
            </a:r>
          </a:p>
          <a:p>
            <a:pPr algn="r" rtl="1">
              <a:lnSpc>
                <a:spcPct val="150000"/>
              </a:lnSpc>
            </a:pPr>
            <a:r>
              <a:rPr lang="ar-SA" sz="2800" dirty="0"/>
              <a:t>وطباعته وعندما اصبح المتغير يساوي 10 توقف عن العمل</a:t>
            </a:r>
          </a:p>
          <a:p>
            <a:pPr algn="r" rtl="1">
              <a:lnSpc>
                <a:spcPct val="150000"/>
              </a:lnSpc>
            </a:pPr>
            <a:endParaRPr lang="ar-SA" sz="2800" dirty="0"/>
          </a:p>
          <a:p>
            <a:pPr algn="r" rtl="1">
              <a:lnSpc>
                <a:spcPct val="150000"/>
              </a:lnSpc>
            </a:pPr>
            <a:r>
              <a:rPr lang="ar-SA" sz="2800" dirty="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12</a:t>
            </a:r>
            <a:r>
              <a:rPr lang="ar-SA" dirty="0"/>
              <a:t> التكرار المشروط (</a:t>
            </a:r>
            <a:r>
              <a:rPr lang="en-US" dirty="0"/>
              <a:t>while loop</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dirty="0"/>
              <a:t>التكرار المشروط يستخدم لتكرار بعض الأوامر بدل كتابتها اكثر من مرة</a:t>
            </a:r>
            <a:br>
              <a:rPr lang="ar-SA" sz="2800" dirty="0"/>
            </a:br>
            <a:r>
              <a:rPr lang="ar-SA" sz="2800" dirty="0"/>
              <a:t>تكون طريقة كتابة الشرط مثل الجمل الشرطية مثال:</a:t>
            </a:r>
            <a:endParaRPr lang="en-US" sz="2800" dirty="0"/>
          </a:p>
          <a:p>
            <a:pPr algn="r" rtl="1">
              <a:lnSpc>
                <a:spcPct val="150000"/>
              </a:lnSpc>
            </a:pPr>
            <a:r>
              <a:rPr lang="ar-SA" sz="2800" dirty="0"/>
              <a:t>تم تعريف المتغير </a:t>
            </a:r>
            <a:r>
              <a:rPr lang="en-US" sz="2800" dirty="0"/>
              <a:t>number = 0</a:t>
            </a:r>
            <a:br>
              <a:rPr lang="ar-SA" sz="2800" dirty="0"/>
            </a:br>
            <a:r>
              <a:rPr lang="ar-SA" sz="2800" dirty="0"/>
              <a:t>ولان المتغير اصغر من 10 استمر البرنامج بإضافة 1 الى المتغير </a:t>
            </a:r>
          </a:p>
          <a:p>
            <a:pPr algn="r" rtl="1">
              <a:lnSpc>
                <a:spcPct val="150000"/>
              </a:lnSpc>
            </a:pPr>
            <a:r>
              <a:rPr lang="ar-SA" sz="2800" dirty="0"/>
              <a:t>وطباعته وعندما اصبح المتغير يساوي 10 توقف عن العمل</a:t>
            </a:r>
          </a:p>
          <a:p>
            <a:pPr algn="r" rtl="1">
              <a:lnSpc>
                <a:spcPct val="150000"/>
              </a:lnSpc>
            </a:pPr>
            <a:endParaRPr lang="ar-SA" sz="2800" dirty="0"/>
          </a:p>
          <a:p>
            <a:pPr algn="r" rtl="1">
              <a:lnSpc>
                <a:spcPct val="150000"/>
              </a:lnSpc>
            </a:pPr>
            <a:r>
              <a:rPr lang="ar-SA" sz="2800" dirty="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14</a:t>
            </a:r>
            <a:r>
              <a:rPr lang="ar-SA" dirty="0"/>
              <a:t> الجمل الشرطية بال</a:t>
            </a:r>
            <a:r>
              <a:rPr lang="en-US" dirty="0"/>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dirty="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15</a:t>
            </a:r>
            <a:r>
              <a:rPr lang="ar-SA" dirty="0"/>
              <a:t> المصفوفات</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dirty="0"/>
              <a:t>المصفوفات هي عبارة عن متغير يحمل عدة متغيرات بداخله ويمكن ان تكون هذه المتغيرات</a:t>
            </a:r>
            <a:r>
              <a:rPr lang="ar-SA" sz="2400" dirty="0"/>
              <a:t> من أي نوع سواء نصوص او ارقام او ارقام كسرية او تاريخ او حتى مصفوفات أخرى داخل المصفوفة الأساسية </a:t>
            </a:r>
            <a:r>
              <a:rPr lang="ar-SA" sz="2400" b="1" dirty="0"/>
              <a:t>والمصفوفات في </a:t>
            </a:r>
            <a:r>
              <a:rPr lang="ar-SA" sz="2400" b="1" dirty="0" err="1"/>
              <a:t>البايثون</a:t>
            </a:r>
            <a:r>
              <a:rPr lang="ar-SA" sz="2400" b="1" dirty="0"/>
              <a:t> 4 أنواع </a:t>
            </a:r>
            <a:r>
              <a:rPr lang="ar-SA" sz="2400" dirty="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dirty="0"/>
                        <a:t>List</a:t>
                      </a:r>
                    </a:p>
                  </a:txBody>
                  <a:tcPr/>
                </a:tc>
                <a:tc>
                  <a:txBody>
                    <a:bodyPr/>
                    <a:lstStyle/>
                    <a:p>
                      <a:r>
                        <a:rPr lang="en-US" dirty="0"/>
                        <a:t>Tuple</a:t>
                      </a:r>
                    </a:p>
                  </a:txBody>
                  <a:tcPr/>
                </a:tc>
                <a:tc>
                  <a:txBody>
                    <a:bodyPr/>
                    <a:lstStyle/>
                    <a:p>
                      <a:r>
                        <a:rPr lang="en-US" dirty="0"/>
                        <a:t>Set</a:t>
                      </a:r>
                    </a:p>
                  </a:txBody>
                  <a:tcPr/>
                </a:tc>
                <a:tc>
                  <a:txBody>
                    <a:bodyPr/>
                    <a:lstStyle/>
                    <a:p>
                      <a:r>
                        <a:rPr lang="en-US" dirty="0"/>
                        <a:t>Dictionary</a:t>
                      </a:r>
                    </a:p>
                  </a:txBody>
                  <a:tcPr/>
                </a:tc>
                <a:extLst>
                  <a:ext uri="{0D108BD9-81ED-4DB2-BD59-A6C34878D82A}">
                    <a16:rowId xmlns:a16="http://schemas.microsoft.com/office/drawing/2014/main" val="3908415947"/>
                  </a:ext>
                </a:extLst>
              </a:tr>
              <a:tr h="729586">
                <a:tc>
                  <a:txBody>
                    <a:bodyPr/>
                    <a:lstStyle/>
                    <a:p>
                      <a:r>
                        <a:rPr lang="ar-SA" b="1" dirty="0"/>
                        <a:t>اقواس مربعة</a:t>
                      </a:r>
                      <a:br>
                        <a:rPr lang="ar-SA" b="1" dirty="0"/>
                      </a:br>
                      <a:r>
                        <a:rPr lang="en-US" b="0" dirty="0"/>
                        <a:t>[“ali”,”hamzh”,15]</a:t>
                      </a:r>
                      <a:endParaRPr lang="en-US" b="1" dirty="0"/>
                    </a:p>
                  </a:txBody>
                  <a:tcPr/>
                </a:tc>
                <a:tc>
                  <a:txBody>
                    <a:bodyPr/>
                    <a:lstStyle/>
                    <a:p>
                      <a:r>
                        <a:rPr lang="ar-SA" b="1" dirty="0"/>
                        <a:t>اقواس عادية</a:t>
                      </a:r>
                      <a:br>
                        <a:rPr lang="en-US" b="1" dirty="0"/>
                      </a:br>
                      <a:r>
                        <a:rPr lang="en-US" b="0" dirty="0"/>
                        <a:t>(“ali”,”hamza”,15)</a:t>
                      </a:r>
                      <a:endParaRPr lang="en-US" b="1" dirty="0"/>
                    </a:p>
                  </a:txBody>
                  <a:tcPr/>
                </a:tc>
                <a:tc>
                  <a:txBody>
                    <a:bodyPr/>
                    <a:lstStyle/>
                    <a:p>
                      <a:r>
                        <a:rPr lang="ar-SA" b="1" dirty="0"/>
                        <a:t>اقواس متعرجة</a:t>
                      </a:r>
                      <a:br>
                        <a:rPr lang="en-US" b="1" dirty="0"/>
                      </a:br>
                      <a:r>
                        <a:rPr lang="en-US" b="0" dirty="0"/>
                        <a:t>{“ali”,”salem”,15}</a:t>
                      </a:r>
                    </a:p>
                  </a:txBody>
                  <a:tcPr/>
                </a:tc>
                <a:tc>
                  <a:txBody>
                    <a:bodyPr/>
                    <a:lstStyle/>
                    <a:p>
                      <a:r>
                        <a:rPr lang="ar-SA" b="1" dirty="0"/>
                        <a:t>اقواس متعرجة</a:t>
                      </a:r>
                      <a:br>
                        <a:rPr lang="en-US" b="1" dirty="0"/>
                      </a:br>
                      <a:r>
                        <a:rPr lang="en-US" b="0" dirty="0"/>
                        <a:t>{“name”:”ali”,”age”:18}</a:t>
                      </a:r>
                      <a:endParaRPr lang="en-US" b="1" dirty="0"/>
                    </a:p>
                  </a:txBody>
                  <a:tcPr/>
                </a:tc>
                <a:extLst>
                  <a:ext uri="{0D108BD9-81ED-4DB2-BD59-A6C34878D82A}">
                    <a16:rowId xmlns:a16="http://schemas.microsoft.com/office/drawing/2014/main" val="3146746728"/>
                  </a:ext>
                </a:extLst>
              </a:tr>
              <a:tr h="370840">
                <a:tc>
                  <a:txBody>
                    <a:bodyPr/>
                    <a:lstStyle/>
                    <a:p>
                      <a:r>
                        <a:rPr lang="ar-SA" b="1" dirty="0"/>
                        <a:t>كل عنصر يحتوي على رقم يسمى </a:t>
                      </a:r>
                      <a:r>
                        <a:rPr lang="en-US" b="1" dirty="0"/>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كل عنصر يحتوي على رقم يسمى </a:t>
                      </a:r>
                      <a:r>
                        <a:rPr lang="en-US" b="1" dirty="0"/>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لا يحتوي كل العنصر على رقم</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لا يحتوي كل العنصر على رقم</a:t>
                      </a:r>
                      <a:endParaRPr lang="en-US" b="1" dirty="0"/>
                    </a:p>
                  </a:txBody>
                  <a:tcPr/>
                </a:tc>
                <a:extLst>
                  <a:ext uri="{0D108BD9-81ED-4DB2-BD59-A6C34878D82A}">
                    <a16:rowId xmlns:a16="http://schemas.microsoft.com/office/drawing/2014/main" val="2767974814"/>
                  </a:ext>
                </a:extLst>
              </a:tr>
              <a:tr h="370840">
                <a:tc>
                  <a:txBody>
                    <a:bodyPr/>
                    <a:lstStyle/>
                    <a:p>
                      <a:r>
                        <a:rPr lang="ar-SA" b="1" dirty="0"/>
                        <a:t>قابلة للتغير</a:t>
                      </a:r>
                      <a:endParaRPr lang="en-US" b="1" dirty="0"/>
                    </a:p>
                  </a:txBody>
                  <a:tcPr/>
                </a:tc>
                <a:tc>
                  <a:txBody>
                    <a:bodyPr/>
                    <a:lstStyle/>
                    <a:p>
                      <a:r>
                        <a:rPr lang="ar-SA" b="1" dirty="0"/>
                        <a:t>غير قابلة للتغير</a:t>
                      </a:r>
                      <a:endParaRPr lang="en-US" b="1" dirty="0"/>
                    </a:p>
                  </a:txBody>
                  <a:tcPr/>
                </a:tc>
                <a:tc>
                  <a:txBody>
                    <a:bodyPr/>
                    <a:lstStyle/>
                    <a:p>
                      <a:r>
                        <a:rPr lang="ar-SA" b="1" dirty="0"/>
                        <a:t>غير قابلة للتغير</a:t>
                      </a:r>
                      <a:endParaRPr lang="en-US" b="1" dirty="0"/>
                    </a:p>
                  </a:txBody>
                  <a:tcPr/>
                </a:tc>
                <a:tc>
                  <a:txBody>
                    <a:bodyPr/>
                    <a:lstStyle/>
                    <a:p>
                      <a:r>
                        <a:rPr lang="ar-SA" b="1" dirty="0"/>
                        <a:t>قابلة للتغير</a:t>
                      </a:r>
                      <a:endParaRPr lang="en-US" b="1" dirty="0"/>
                    </a:p>
                  </a:txBody>
                  <a:tcPr/>
                </a:tc>
                <a:extLst>
                  <a:ext uri="{0D108BD9-81ED-4DB2-BD59-A6C34878D82A}">
                    <a16:rowId xmlns:a16="http://schemas.microsoft.com/office/drawing/2014/main" val="4049322111"/>
                  </a:ext>
                </a:extLst>
              </a:tr>
              <a:tr h="639786">
                <a:tc>
                  <a:txBody>
                    <a:bodyPr/>
                    <a:lstStyle/>
                    <a:p>
                      <a:r>
                        <a:rPr lang="ar-SA" b="1" dirty="0"/>
                        <a:t>تسمح بالتكرار</a:t>
                      </a:r>
                      <a:endParaRPr lang="en-US" b="1" dirty="0"/>
                    </a:p>
                  </a:txBody>
                  <a:tcPr/>
                </a:tc>
                <a:tc>
                  <a:txBody>
                    <a:bodyPr/>
                    <a:lstStyle/>
                    <a:p>
                      <a:r>
                        <a:rPr lang="ar-SA" b="1" dirty="0"/>
                        <a:t>تسمح بالتكرار</a:t>
                      </a:r>
                      <a:endParaRPr lang="en-US" b="1" dirty="0"/>
                    </a:p>
                  </a:txBody>
                  <a:tcPr/>
                </a:tc>
                <a:tc>
                  <a:txBody>
                    <a:bodyPr/>
                    <a:lstStyle/>
                    <a:p>
                      <a:r>
                        <a:rPr lang="ar-SA" b="1" dirty="0"/>
                        <a:t>لا تسمح بالتكرار</a:t>
                      </a:r>
                      <a:endParaRPr lang="en-US" b="1" dirty="0"/>
                    </a:p>
                  </a:txBody>
                  <a:tcPr/>
                </a:tc>
                <a:tc>
                  <a:txBody>
                    <a:bodyPr/>
                    <a:lstStyle/>
                    <a:p>
                      <a:r>
                        <a:rPr lang="ar-SA" b="1" dirty="0"/>
                        <a:t>غير قابلة للتغير فقط في المفاتيح</a:t>
                      </a:r>
                      <a:endParaRPr lang="en-US" b="1" dirty="0"/>
                    </a:p>
                  </a:txBody>
                  <a:tcPr/>
                </a:tc>
                <a:extLst>
                  <a:ext uri="{0D108BD9-81ED-4DB2-BD59-A6C34878D82A}">
                    <a16:rowId xmlns:a16="http://schemas.microsoft.com/office/drawing/2014/main" val="2144714414"/>
                  </a:ext>
                </a:extLst>
              </a:tr>
              <a:tr h="504803">
                <a:tc>
                  <a:txBody>
                    <a:bodyPr/>
                    <a:lstStyle/>
                    <a:p>
                      <a:r>
                        <a:rPr lang="ar-SA" b="1" dirty="0"/>
                        <a:t>تقبل كل أنواع </a:t>
                      </a:r>
                      <a:r>
                        <a:rPr lang="ar-SA" b="1" dirty="0" err="1"/>
                        <a:t>البايانات</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تقبل كل أنواع </a:t>
                      </a:r>
                      <a:r>
                        <a:rPr lang="ar-SA" b="1" dirty="0" err="1"/>
                        <a:t>البايانات</a:t>
                      </a:r>
                      <a:endParaRPr lang="en-US" b="1" dirty="0"/>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تقبل كل أنواع </a:t>
                      </a:r>
                      <a:r>
                        <a:rPr lang="ar-SA" b="1" dirty="0" err="1"/>
                        <a:t>البايانات</a:t>
                      </a:r>
                      <a:endParaRPr lang="en-US" b="1" dirty="0"/>
                    </a:p>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dirty="0"/>
                        <a:t>تقبل كل أنواع </a:t>
                      </a:r>
                      <a:r>
                        <a:rPr lang="ar-SA" b="1" dirty="0" err="1"/>
                        <a:t>البايانات</a:t>
                      </a:r>
                      <a:r>
                        <a:rPr lang="ar-SA" b="1" dirty="0"/>
                        <a:t> للقيم</a:t>
                      </a:r>
                      <a:endParaRPr lang="en-US" b="1" dirty="0"/>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1: أنواع البرامج</a:t>
            </a:r>
            <a:endParaRPr lang="en-US" dirty="0"/>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dirty="0"/>
              <a:t>1- </a:t>
            </a:r>
            <a:r>
              <a:rPr lang="ar-SA" sz="2400" b="1" dirty="0"/>
              <a:t>برنامج مستقل:</a:t>
            </a:r>
            <a:r>
              <a:rPr lang="ar-SA" sz="2400" dirty="0"/>
              <a:t> لا يقوم بتخزين البيانات في أي مكان, لا في ملفات نصية ولا في قواعد بيانات ولا يرتبط بأي برنامج اخر او سيرفرات او انظمه أخرى. </a:t>
            </a:r>
            <a:r>
              <a:rPr lang="ar-SA" sz="2400" b="1" dirty="0"/>
              <a:t>مثال:</a:t>
            </a:r>
            <a:r>
              <a:rPr lang="ar-SA" sz="2400" dirty="0"/>
              <a:t> برنامج الالة حاسبة والألعاب على نفس الجهاز</a:t>
            </a:r>
          </a:p>
          <a:p>
            <a:pPr algn="r" rtl="1"/>
            <a:endParaRPr lang="ar-SA" sz="2400" dirty="0"/>
          </a:p>
          <a:p>
            <a:pPr algn="r" rtl="1"/>
            <a:r>
              <a:rPr lang="ar-SA" sz="2400" dirty="0"/>
              <a:t>2- </a:t>
            </a:r>
            <a:r>
              <a:rPr lang="ar-SA" sz="2400" b="1" dirty="0"/>
              <a:t>برنامج مرتبط ببيانات محلية: </a:t>
            </a:r>
            <a:r>
              <a:rPr lang="ar-SA" sz="2400" dirty="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dirty="0"/>
          </a:p>
          <a:p>
            <a:pPr algn="r" rtl="1"/>
            <a:r>
              <a:rPr lang="ar-SA" sz="2400" dirty="0"/>
              <a:t>3- </a:t>
            </a:r>
            <a:r>
              <a:rPr lang="ar-SA" sz="2400" b="1" dirty="0"/>
              <a:t>برنامج مرتبط ببرامج او أنظمة أخرى: </a:t>
            </a:r>
            <a:r>
              <a:rPr lang="ar-SA" sz="2400" dirty="0"/>
              <a:t>يقوم بالارتباط مع أنظمة أخرى ويتبادل معها البيانات مثل كثير من تطبيقات الجوال او برامج الويندوز التي ترتبط بأنظمة أخرى مثل </a:t>
            </a:r>
            <a:r>
              <a:rPr lang="en-US" sz="2400" dirty="0"/>
              <a:t>vs code , discord </a:t>
            </a:r>
            <a:r>
              <a:rPr lang="ar-SA" sz="2400" dirty="0"/>
              <a:t> وغيرها</a:t>
            </a:r>
            <a:endParaRPr lang="en-US" sz="2400" dirty="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a:t>
            </a:r>
            <a:r>
              <a:rPr lang="en-US" dirty="0"/>
              <a:t>(</a:t>
            </a:r>
            <a:r>
              <a:rPr lang="en-US"/>
              <a:t>list) </a:t>
            </a:r>
            <a:endParaRPr lang="en-US" dirty="0"/>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endParaRPr lang="en-US" dirty="0"/>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endParaRPr lang="en-US" dirty="0"/>
          </a:p>
        </p:txBody>
      </p:sp>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738942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2: المتغيرات </a:t>
            </a:r>
            <a:r>
              <a:rPr lang="en-US" dirty="0"/>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dirty="0"/>
              <a:t>ما هو المتغير؟</a:t>
            </a:r>
          </a:p>
          <a:p>
            <a:pPr algn="r" rtl="1"/>
            <a:r>
              <a:rPr lang="ar-SA" sz="2400" dirty="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dirty="0"/>
          </a:p>
          <a:p>
            <a:pPr algn="r" rtl="1"/>
            <a:r>
              <a:rPr lang="ar-SA" sz="2400" b="1" dirty="0"/>
              <a:t>أنواع المتغيرات؟</a:t>
            </a:r>
          </a:p>
          <a:p>
            <a:pPr algn="r" rtl="1"/>
            <a:r>
              <a:rPr lang="ar-SA" sz="2400" dirty="0"/>
              <a:t>في لغات البرمجة هناك أنواع مختلفة من المتغيرات مثل ارقام صحيحة (</a:t>
            </a:r>
            <a:r>
              <a:rPr lang="en-US" sz="2400" dirty="0"/>
              <a:t>Integer</a:t>
            </a:r>
            <a:r>
              <a:rPr lang="ar-SA" sz="2400" dirty="0"/>
              <a:t>)</a:t>
            </a:r>
            <a:r>
              <a:rPr lang="en-US" sz="2400" dirty="0"/>
              <a:t> </a:t>
            </a:r>
            <a:r>
              <a:rPr lang="ar-SA" sz="2400" dirty="0"/>
              <a:t> ونص (</a:t>
            </a:r>
            <a:r>
              <a:rPr lang="en-US" sz="2400" dirty="0"/>
              <a:t>string</a:t>
            </a:r>
            <a:r>
              <a:rPr lang="ar-SA" sz="2400" dirty="0"/>
              <a:t>) وتاريخ </a:t>
            </a:r>
            <a:r>
              <a:rPr lang="en-US" sz="2400" dirty="0"/>
              <a:t> </a:t>
            </a:r>
            <a:r>
              <a:rPr lang="ar-SA" sz="2400" dirty="0"/>
              <a:t>(</a:t>
            </a:r>
            <a:r>
              <a:rPr lang="en-US" sz="2400" dirty="0"/>
              <a:t>date</a:t>
            </a:r>
            <a:r>
              <a:rPr lang="ar-SA" sz="2400" dirty="0"/>
              <a:t>) وغيرها</a:t>
            </a:r>
          </a:p>
          <a:p>
            <a:pPr algn="r" rtl="1"/>
            <a:endParaRPr lang="ar-SA" sz="2400" b="1" dirty="0"/>
          </a:p>
          <a:p>
            <a:pPr algn="r" rtl="1"/>
            <a:r>
              <a:rPr lang="ar-SA" sz="2400" b="1" dirty="0"/>
              <a:t>لماذا احتاج المتغير؟</a:t>
            </a:r>
          </a:p>
          <a:p>
            <a:pPr algn="r" rtl="1"/>
            <a:r>
              <a:rPr lang="ar-SA" sz="2400" dirty="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t>Input</a:t>
            </a:r>
            <a:r>
              <a:rPr lang="ar-SA" sz="2400" dirty="0"/>
              <a:t>) الى ما يسمى المتغيرات . </a:t>
            </a:r>
          </a:p>
          <a:p>
            <a:pPr algn="r" rtl="1"/>
            <a:endParaRPr lang="ar-SA" sz="2400" b="1" dirty="0"/>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المتغيرات </a:t>
            </a:r>
            <a:r>
              <a:rPr lang="en-US" dirty="0"/>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dirty="0"/>
              <a:t>مثال:</a:t>
            </a:r>
          </a:p>
          <a:p>
            <a:pPr algn="r" rtl="1"/>
            <a:r>
              <a:rPr lang="ar-SA" sz="2400" dirty="0"/>
              <a:t>1- في أول سطر برمجي نحفظ الرقم 5 في متغير </a:t>
            </a:r>
            <a:r>
              <a:rPr lang="en-US" sz="2400" dirty="0"/>
              <a:t>x=5</a:t>
            </a:r>
          </a:p>
          <a:p>
            <a:pPr algn="r" rtl="1"/>
            <a:r>
              <a:rPr lang="ar-SA" sz="2400" dirty="0"/>
              <a:t>2- في ثاني سطر برمجي نحفظ الرقم 2 في متغير </a:t>
            </a:r>
            <a:r>
              <a:rPr lang="en-US" sz="2400" dirty="0"/>
              <a:t>y=2</a:t>
            </a:r>
          </a:p>
          <a:p>
            <a:pPr algn="r" rtl="1"/>
            <a:r>
              <a:rPr lang="ar-SA" sz="2400" dirty="0"/>
              <a:t>أصبح لدينا متغيرين يحتويان على رقمين. لو أردنا الآن استدعاء واستعمال المتغيرات </a:t>
            </a:r>
            <a:r>
              <a:rPr lang="ar-SA" sz="2400" dirty="0" err="1"/>
              <a:t>لايجاد</a:t>
            </a:r>
            <a:r>
              <a:rPr lang="ar-SA" sz="2400" dirty="0"/>
              <a:t> حاصل ضرب المتغيرين</a:t>
            </a:r>
          </a:p>
          <a:p>
            <a:pPr algn="r" rtl="1"/>
            <a:r>
              <a:rPr lang="ar-SA" sz="2400" dirty="0"/>
              <a:t>3- نقوم بكتابة المعادلة الرياضية </a:t>
            </a:r>
            <a:r>
              <a:rPr lang="en-US" sz="2400" dirty="0"/>
              <a:t>x*y</a:t>
            </a:r>
            <a:r>
              <a:rPr lang="ar-SA" sz="2400" dirty="0"/>
              <a:t> وستكون النتيجة 10</a:t>
            </a:r>
            <a:endParaRPr lang="en-US" sz="2400" dirty="0"/>
          </a:p>
          <a:p>
            <a:pPr algn="r" rtl="1"/>
            <a:endParaRPr lang="ar-SA" sz="2400" dirty="0"/>
          </a:p>
          <a:p>
            <a:pPr algn="r" rtl="1"/>
            <a:r>
              <a:rPr lang="ar-SA" sz="2400" dirty="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dirty="0"/>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3: </a:t>
            </a:r>
            <a:r>
              <a:rPr lang="en-US" dirty="0"/>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dirty="0"/>
              <a:t>خاصية التحسس الذكي او </a:t>
            </a:r>
            <a:r>
              <a:rPr lang="en-US" sz="2400" dirty="0"/>
              <a:t>IntelliSense</a:t>
            </a:r>
            <a:r>
              <a:rPr lang="ar-SA" sz="2400" dirty="0"/>
              <a:t> تساعد المبرمج في كتابة الشفرات البرمجية (</a:t>
            </a:r>
            <a:r>
              <a:rPr lang="en-US" sz="2400" dirty="0"/>
              <a:t>Code</a:t>
            </a:r>
            <a:r>
              <a:rPr lang="ar-SA" sz="2400" dirty="0"/>
              <a:t>)</a:t>
            </a:r>
          </a:p>
          <a:p>
            <a:pPr algn="r" rtl="1"/>
            <a:r>
              <a:rPr lang="ar-SA" sz="2400" dirty="0"/>
              <a:t>عندما تفعل خاصية </a:t>
            </a:r>
            <a:r>
              <a:rPr lang="en-US" sz="2400" dirty="0"/>
              <a:t>IntelliSense</a:t>
            </a:r>
            <a:r>
              <a:rPr lang="ar-SA" sz="2400" dirty="0"/>
              <a:t> في أي لغة برمجة على المنصة التي تبرمج عليها، ستساعدك في استعراض واكمال الأوامر البرمجية </a:t>
            </a:r>
            <a:endParaRPr lang="en-US" sz="2400" dirty="0"/>
          </a:p>
          <a:p>
            <a:pPr algn="r" rtl="1"/>
            <a:endParaRPr lang="en-US" sz="2400" dirty="0"/>
          </a:p>
          <a:p>
            <a:pPr algn="r" rtl="1"/>
            <a:r>
              <a:rPr lang="ar-SA" sz="2400" dirty="0"/>
              <a:t>مثلا نحن الان نستخدم منصة </a:t>
            </a:r>
            <a:r>
              <a:rPr lang="en-US" sz="2400" dirty="0"/>
              <a:t>VS Code</a:t>
            </a:r>
            <a:r>
              <a:rPr lang="ar-SA" sz="2400" dirty="0"/>
              <a:t> ولغة برمجة </a:t>
            </a:r>
            <a:r>
              <a:rPr lang="en-US" sz="2400" dirty="0"/>
              <a:t>Python</a:t>
            </a:r>
            <a:endParaRPr lang="ar-SA" sz="2400" dirty="0"/>
          </a:p>
          <a:p>
            <a:pPr algn="r" rtl="1"/>
            <a:r>
              <a:rPr lang="ar-SA" sz="2400" dirty="0"/>
              <a:t>لو لم نقم بتثبيت التحسس الذكي لن تقوم منصة </a:t>
            </a:r>
            <a:r>
              <a:rPr lang="en-US" sz="2400" dirty="0"/>
              <a:t>vs code</a:t>
            </a:r>
            <a:r>
              <a:rPr lang="ar-SA" sz="2400" dirty="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4</a:t>
            </a:r>
            <a:r>
              <a:rPr lang="ar-SA" dirty="0"/>
              <a:t>: مدخلات المستخدم </a:t>
            </a:r>
            <a:r>
              <a:rPr lang="en-US" dirty="0"/>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dirty="0"/>
              <a:t>كيف نطلب من المستخدم ادخال القيمة المطلوبة؟ نستخدم الدالة </a:t>
            </a:r>
            <a:r>
              <a:rPr lang="en-US" sz="2400" dirty="0"/>
              <a:t>Input</a:t>
            </a:r>
            <a:r>
              <a:rPr lang="ar-SA" sz="2400" dirty="0"/>
              <a:t> وتعيد لنا القيمة من نوع نص, لذلك قد نحتاج تحويلها الى نوع اخر اذا تطلب الامر، ومثالها الاتي:</a:t>
            </a:r>
          </a:p>
          <a:p>
            <a:pPr algn="r" rtl="1"/>
            <a:r>
              <a:rPr lang="ar-SA" sz="2400" dirty="0"/>
              <a:t>1- نطلب ادخل اسم المستخدم: </a:t>
            </a:r>
            <a:r>
              <a:rPr lang="en-US" sz="2400" dirty="0"/>
              <a:t>Input(“Enter your name: ”)</a:t>
            </a:r>
          </a:p>
          <a:p>
            <a:pPr algn="r" rtl="1"/>
            <a:r>
              <a:rPr lang="ar-SA" sz="2400" dirty="0"/>
              <a:t>عند وصول الأوامر البرمجية الى السطر الذي فيه الامر </a:t>
            </a:r>
            <a:r>
              <a:rPr lang="en-US" sz="2400" dirty="0"/>
              <a:t>input</a:t>
            </a:r>
            <a:r>
              <a:rPr lang="ar-SA" sz="2400" dirty="0"/>
              <a:t> سيعرض البرنامج الجملة التي بين علامتي التنصيص “</a:t>
            </a:r>
            <a:r>
              <a:rPr lang="en-US" sz="2400" dirty="0"/>
              <a:t>Enter your name: </a:t>
            </a:r>
            <a:r>
              <a:rPr lang="ar-SA" sz="2400" dirty="0"/>
              <a:t>" وسينتظر المستخدم في ادخال القيمة. واذا اردنا الاحتفاظ بالقيمة المدخلة في متغير نكتب الاتي:</a:t>
            </a:r>
          </a:p>
          <a:p>
            <a:pPr algn="r" rtl="1"/>
            <a:r>
              <a:rPr lang="en-US" sz="2400" dirty="0"/>
              <a:t>X = Input(“Enter your name: ”)</a:t>
            </a:r>
          </a:p>
          <a:p>
            <a:pPr algn="r" rtl="1"/>
            <a:r>
              <a:rPr lang="ar-SA" sz="2400" dirty="0"/>
              <a:t>فبعد الادخال تكون قيمة </a:t>
            </a:r>
            <a:r>
              <a:rPr lang="en-US" sz="2400" dirty="0"/>
              <a:t>x</a:t>
            </a:r>
            <a:r>
              <a:rPr lang="ar-SA" sz="2400" dirty="0"/>
              <a:t> هي القيمة المدخلة. </a:t>
            </a:r>
          </a:p>
          <a:p>
            <a:pPr algn="r" rtl="1"/>
            <a:r>
              <a:rPr lang="ar-SA" sz="2400" dirty="0"/>
              <a:t>2- اما اذا طلبنا منه ادخل رقم فيكون الامر البرمجي كالتالي:</a:t>
            </a:r>
          </a:p>
          <a:p>
            <a:pPr algn="r" rtl="1"/>
            <a:r>
              <a:rPr lang="en-US" sz="2400" dirty="0"/>
              <a:t>X =int (Input(“Enter your age: ”))</a:t>
            </a:r>
          </a:p>
          <a:p>
            <a:pPr algn="r" rtl="1"/>
            <a:r>
              <a:rPr lang="ar-SA" sz="2400" dirty="0"/>
              <a:t>فسيعتبر النظام القيمة المدخلة كرقم صحيح وبالتالي سيكون المتغير </a:t>
            </a:r>
            <a:r>
              <a:rPr lang="en-US" sz="2400" dirty="0"/>
              <a:t>x</a:t>
            </a:r>
            <a:r>
              <a:rPr lang="ar-SA" sz="2400" dirty="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5</a:t>
            </a:r>
            <a:r>
              <a:rPr lang="ar-SA" dirty="0"/>
              <a:t>: استخدام بعض دوال المتغير النصي</a:t>
            </a:r>
            <a:endParaRPr lang="en-US" dirty="0"/>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dirty="0">
                          <a:latin typeface="Arial" panose="020B0604020202020204" pitchFamily="34" charset="0"/>
                          <a:cs typeface="Arial" panose="020B0604020202020204" pitchFamily="34" charset="0"/>
                        </a:rPr>
                        <a:t>وظيفتها</a:t>
                      </a:r>
                      <a:endParaRPr lang="en-US" dirty="0">
                        <a:latin typeface="Arial" panose="020B0604020202020204" pitchFamily="34" charset="0"/>
                        <a:cs typeface="Arial" panose="020B0604020202020204" pitchFamily="34" charset="0"/>
                      </a:endParaRPr>
                    </a:p>
                  </a:txBody>
                  <a:tcPr/>
                </a:tc>
                <a:tc>
                  <a:txBody>
                    <a:bodyPr/>
                    <a:lstStyle/>
                    <a:p>
                      <a:pPr algn="r"/>
                      <a:r>
                        <a:rPr lang="ar-SA" dirty="0">
                          <a:latin typeface="Arial" panose="020B0604020202020204" pitchFamily="34" charset="0"/>
                          <a:cs typeface="Arial" panose="020B0604020202020204" pitchFamily="34" charset="0"/>
                        </a:rPr>
                        <a:t>مثال</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dirty="0">
                          <a:latin typeface="Arial" panose="020B0604020202020204" pitchFamily="34" charset="0"/>
                          <a:cs typeface="+mn-cs"/>
                        </a:rPr>
                        <a:t>اسم الدالة</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dirty="0" err="1">
                          <a:solidFill>
                            <a:srgbClr val="000000"/>
                          </a:solidFill>
                          <a:effectLst/>
                          <a:latin typeface="Arial" panose="020B0604020202020204" pitchFamily="34" charset="0"/>
                          <a:cs typeface="Arial" panose="020B0604020202020204" pitchFamily="34" charset="0"/>
                        </a:rPr>
                        <a:t>كاحرف</a:t>
                      </a:r>
                      <a:r>
                        <a:rPr lang="ar-SA" sz="1600" b="0" i="0" u="none" strike="noStrike" dirty="0">
                          <a:solidFill>
                            <a:srgbClr val="000000"/>
                          </a:solidFill>
                          <a:effectLst/>
                          <a:latin typeface="Arial" panose="020B0604020202020204" pitchFamily="34" charset="0"/>
                          <a:cs typeface="Arial" panose="020B0604020202020204" pitchFamily="34" charset="0"/>
                        </a:rPr>
                        <a:t> كبيرة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pPr rtl="0"/>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z.upper</a:t>
                      </a:r>
                      <a:r>
                        <a:rPr lang="en-US" sz="1800" b="0" kern="1200" dirty="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z.lower</a:t>
                      </a:r>
                      <a:r>
                        <a:rPr lang="en-US" sz="1800" b="0" kern="1200" dirty="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z.capitalize</a:t>
                      </a:r>
                      <a:r>
                        <a:rPr lang="en-US" sz="1800" b="0" kern="1200" dirty="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z.count</a:t>
                      </a:r>
                      <a:r>
                        <a:rPr lang="en-US" sz="1800" b="0" kern="1200" dirty="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dirty="0">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z.endswith</a:t>
                      </a:r>
                      <a:r>
                        <a:rPr lang="en-US" sz="1800" b="0" kern="1200" dirty="0">
                          <a:solidFill>
                            <a:schemeClr val="dk1"/>
                          </a:solidFill>
                          <a:effectLst/>
                          <a:latin typeface="+mn-lt"/>
                          <a:ea typeface="+mn-ea"/>
                          <a:cs typeface="+mn-cs"/>
                        </a:rPr>
                        <a:t>("n"))</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z.endswith</a:t>
                      </a:r>
                      <a:r>
                        <a:rPr lang="en-US" sz="1800" b="0" kern="1200" dirty="0">
                          <a:solidFill>
                            <a:schemeClr val="dk1"/>
                          </a:solidFill>
                          <a:effectLst/>
                          <a:latin typeface="+mn-lt"/>
                          <a:ea typeface="+mn-ea"/>
                          <a:cs typeface="+mn-cs"/>
                        </a:rPr>
                        <a:t>("</a:t>
                      </a:r>
                      <a:r>
                        <a:rPr lang="en-US" sz="1800" b="0" kern="1200" dirty="0" err="1">
                          <a:solidFill>
                            <a:schemeClr val="dk1"/>
                          </a:solidFill>
                          <a:effectLst/>
                          <a:latin typeface="+mn-lt"/>
                          <a:ea typeface="+mn-ea"/>
                          <a:cs typeface="+mn-cs"/>
                        </a:rPr>
                        <a:t>eil</a:t>
                      </a:r>
                      <a:r>
                        <a:rPr lang="en-US" sz="1800" b="0" kern="1200" dirty="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dirty="0" err="1">
                          <a:solidFill>
                            <a:srgbClr val="000000"/>
                          </a:solidFill>
                          <a:effectLst/>
                          <a:latin typeface="Arial" panose="020B0604020202020204" pitchFamily="34" charset="0"/>
                          <a:cs typeface="Arial" panose="020B0604020202020204" pitchFamily="34" charset="0"/>
                        </a:rPr>
                        <a:t>endswith</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z.startswith</a:t>
                      </a:r>
                      <a:r>
                        <a:rPr lang="en-US" sz="1800" b="0" kern="1200" dirty="0">
                          <a:solidFill>
                            <a:schemeClr val="dk1"/>
                          </a:solidFill>
                          <a:effectLst/>
                          <a:latin typeface="+mn-lt"/>
                          <a:ea typeface="+mn-ea"/>
                          <a:cs typeface="+mn-cs"/>
                        </a:rPr>
                        <a:t>("h"))</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z.startswith</a:t>
                      </a:r>
                      <a:r>
                        <a:rPr lang="en-US" sz="1800" b="0" kern="1200" dirty="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dirty="0" err="1">
                          <a:solidFill>
                            <a:srgbClr val="000000"/>
                          </a:solidFill>
                          <a:effectLst/>
                          <a:latin typeface="Arial" panose="020B0604020202020204" pitchFamily="34" charset="0"/>
                          <a:cs typeface="Arial" panose="020B0604020202020204" pitchFamily="34" charset="0"/>
                        </a:rPr>
                        <a:t>startswith</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dirty="0">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dirty="0">
                          <a:solidFill>
                            <a:schemeClr val="dk1"/>
                          </a:solidFill>
                          <a:effectLst/>
                          <a:latin typeface="+mn-lt"/>
                          <a:ea typeface="+mn-ea"/>
                          <a:cs typeface="+mn-cs"/>
                        </a:rPr>
                        <a:t>z ="</a:t>
                      </a:r>
                      <a:r>
                        <a:rPr lang="en-US" sz="1800" b="0" kern="1200" dirty="0" err="1">
                          <a:solidFill>
                            <a:schemeClr val="dk1"/>
                          </a:solidFill>
                          <a:effectLst/>
                          <a:latin typeface="+mn-lt"/>
                          <a:ea typeface="+mn-ea"/>
                          <a:cs typeface="+mn-cs"/>
                        </a:rPr>
                        <a:t>moHamed</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husSain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baaqeil</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x = "10"</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z.isdigit</a:t>
                      </a:r>
                      <a:r>
                        <a:rPr lang="en-US" sz="1800" b="0" kern="1200" dirty="0">
                          <a:solidFill>
                            <a:schemeClr val="dk1"/>
                          </a:solidFill>
                          <a:effectLst/>
                          <a:latin typeface="+mn-lt"/>
                          <a:ea typeface="+mn-ea"/>
                          <a:cs typeface="+mn-cs"/>
                        </a:rPr>
                        <a:t>())</a:t>
                      </a:r>
                    </a:p>
                    <a:p>
                      <a:r>
                        <a:rPr lang="en-US" sz="1800" b="0" kern="1200" dirty="0">
                          <a:solidFill>
                            <a:schemeClr val="dk1"/>
                          </a:solidFill>
                          <a:effectLst/>
                          <a:latin typeface="+mn-lt"/>
                          <a:ea typeface="+mn-ea"/>
                          <a:cs typeface="+mn-cs"/>
                        </a:rPr>
                        <a:t>print(</a:t>
                      </a:r>
                      <a:r>
                        <a:rPr lang="en-US" sz="1800" b="0" kern="1200" dirty="0" err="1">
                          <a:solidFill>
                            <a:schemeClr val="dk1"/>
                          </a:solidFill>
                          <a:effectLst/>
                          <a:latin typeface="+mn-lt"/>
                          <a:ea typeface="+mn-ea"/>
                          <a:cs typeface="+mn-cs"/>
                        </a:rPr>
                        <a:t>x.isdigit</a:t>
                      </a:r>
                      <a:r>
                        <a:rPr lang="en-US" sz="1800" b="0" kern="1200" dirty="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dirty="0" err="1">
                          <a:solidFill>
                            <a:srgbClr val="000000"/>
                          </a:solidFill>
                          <a:effectLst/>
                          <a:latin typeface="Arial" panose="020B0604020202020204" pitchFamily="34" charset="0"/>
                          <a:cs typeface="Arial" panose="020B0604020202020204" pitchFamily="34" charset="0"/>
                        </a:rPr>
                        <a:t>isdigit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a:t>
            </a:r>
            <a:r>
              <a:rPr lang="en-US" dirty="0"/>
              <a:t>6</a:t>
            </a:r>
            <a:r>
              <a:rPr lang="ar-SA" dirty="0"/>
              <a:t>: تنسيق النص (</a:t>
            </a:r>
            <a:r>
              <a:rPr lang="en-US" dirty="0"/>
              <a:t>Format</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dirty="0" err="1">
                <a:effectLst/>
                <a:latin typeface="Consolas" panose="020B0609020204030204" pitchFamily="49" charset="0"/>
              </a:rPr>
              <a:t>fname</a:t>
            </a:r>
            <a:r>
              <a:rPr lang="en-US" b="0" dirty="0">
                <a:effectLst/>
                <a:latin typeface="Consolas" panose="020B0609020204030204" pitchFamily="49" charset="0"/>
              </a:rPr>
              <a:t>= "Ali"</a:t>
            </a:r>
          </a:p>
          <a:p>
            <a:r>
              <a:rPr lang="en-US" b="0" dirty="0">
                <a:effectLst/>
                <a:latin typeface="Consolas" panose="020B0609020204030204" pitchFamily="49" charset="0"/>
              </a:rPr>
              <a:t>age="17"</a:t>
            </a:r>
          </a:p>
          <a:p>
            <a:r>
              <a:rPr lang="en-US" b="0" dirty="0">
                <a:effectLst/>
                <a:latin typeface="Consolas" panose="020B0609020204030204" pitchFamily="49" charset="0"/>
              </a:rPr>
              <a:t>txt0 = </a:t>
            </a:r>
            <a:r>
              <a:rPr lang="en-US" b="0" dirty="0" err="1">
                <a:solidFill>
                  <a:srgbClr val="FF0000"/>
                </a:solidFill>
                <a:effectLst/>
                <a:latin typeface="Consolas" panose="020B0609020204030204" pitchFamily="49" charset="0"/>
              </a:rPr>
              <a:t>f</a:t>
            </a:r>
            <a:r>
              <a:rPr lang="en-US" b="0" dirty="0" err="1">
                <a:effectLst/>
                <a:latin typeface="Consolas" panose="020B0609020204030204" pitchFamily="49" charset="0"/>
              </a:rPr>
              <a:t>"My</a:t>
            </a:r>
            <a:r>
              <a:rPr lang="en-US" b="0" dirty="0">
                <a:effectLst/>
                <a:latin typeface="Consolas" panose="020B0609020204030204" pitchFamily="49" charset="0"/>
              </a:rPr>
              <a:t> name is {</a:t>
            </a:r>
            <a:r>
              <a:rPr lang="en-US" b="0" dirty="0" err="1">
                <a:effectLst/>
                <a:latin typeface="Consolas" panose="020B0609020204030204" pitchFamily="49" charset="0"/>
              </a:rPr>
              <a:t>fname</a:t>
            </a:r>
            <a:r>
              <a:rPr lang="en-US" b="0" dirty="0">
                <a:effectLst/>
                <a:latin typeface="Consolas" panose="020B0609020204030204" pitchFamily="49" charset="0"/>
              </a:rPr>
              <a:t>}, I'm {age}"</a:t>
            </a:r>
          </a:p>
          <a:p>
            <a:r>
              <a:rPr lang="en-US" b="0" dirty="0">
                <a:effectLst/>
                <a:latin typeface="Consolas" panose="020B0609020204030204" pitchFamily="49" charset="0"/>
              </a:rPr>
              <a:t>txt1 = "My name is {</a:t>
            </a:r>
            <a:r>
              <a:rPr lang="en-US" b="0" dirty="0" err="1">
                <a:effectLst/>
                <a:latin typeface="Consolas" panose="020B0609020204030204" pitchFamily="49" charset="0"/>
              </a:rPr>
              <a:t>myname</a:t>
            </a:r>
            <a:r>
              <a:rPr lang="en-US" b="0" dirty="0">
                <a:effectLst/>
                <a:latin typeface="Consolas" panose="020B0609020204030204" pitchFamily="49" charset="0"/>
              </a:rPr>
              <a:t>}, I'm {</a:t>
            </a:r>
            <a:r>
              <a:rPr lang="en-US" b="0" dirty="0" err="1">
                <a:effectLst/>
                <a:latin typeface="Consolas" panose="020B0609020204030204" pitchFamily="49" charset="0"/>
              </a:rPr>
              <a:t>myage</a:t>
            </a:r>
            <a:r>
              <a:rPr lang="en-US" b="0" dirty="0">
                <a:effectLst/>
                <a:latin typeface="Consolas" panose="020B0609020204030204" pitchFamily="49" charset="0"/>
              </a:rPr>
              <a:t>}".</a:t>
            </a:r>
            <a:r>
              <a:rPr lang="en-US" b="0" dirty="0">
                <a:solidFill>
                  <a:srgbClr val="FF0000"/>
                </a:solidFill>
                <a:effectLst/>
                <a:latin typeface="Consolas" panose="020B0609020204030204" pitchFamily="49" charset="0"/>
              </a:rPr>
              <a:t>format</a:t>
            </a:r>
            <a:r>
              <a:rPr lang="en-US" b="0" dirty="0">
                <a:effectLst/>
                <a:latin typeface="Consolas" panose="020B0609020204030204" pitchFamily="49" charset="0"/>
              </a:rPr>
              <a:t>(</a:t>
            </a:r>
            <a:r>
              <a:rPr lang="en-US" b="0" dirty="0" err="1">
                <a:effectLst/>
                <a:latin typeface="Consolas" panose="020B0609020204030204" pitchFamily="49" charset="0"/>
              </a:rPr>
              <a:t>myname</a:t>
            </a:r>
            <a:r>
              <a:rPr lang="en-US" b="0" dirty="0">
                <a:effectLst/>
                <a:latin typeface="Consolas" panose="020B0609020204030204" pitchFamily="49" charset="0"/>
              </a:rPr>
              <a:t> = "Mohamed", </a:t>
            </a:r>
            <a:r>
              <a:rPr lang="en-US" b="0" dirty="0" err="1">
                <a:effectLst/>
                <a:latin typeface="Consolas" panose="020B0609020204030204" pitchFamily="49" charset="0"/>
              </a:rPr>
              <a:t>myage</a:t>
            </a:r>
            <a:r>
              <a:rPr lang="en-US" b="0" dirty="0">
                <a:effectLst/>
                <a:latin typeface="Consolas" panose="020B0609020204030204" pitchFamily="49" charset="0"/>
              </a:rPr>
              <a:t> = 45)</a:t>
            </a:r>
          </a:p>
          <a:p>
            <a:r>
              <a:rPr lang="en-US" b="0" dirty="0">
                <a:effectLst/>
                <a:latin typeface="Consolas" panose="020B0609020204030204" pitchFamily="49" charset="0"/>
              </a:rPr>
              <a:t>txt2 = "My name is {0}, I'm {1}".</a:t>
            </a:r>
            <a:r>
              <a:rPr lang="en-US" b="0" dirty="0">
                <a:solidFill>
                  <a:srgbClr val="FF0000"/>
                </a:solidFill>
                <a:effectLst/>
                <a:latin typeface="Consolas" panose="020B0609020204030204" pitchFamily="49" charset="0"/>
              </a:rPr>
              <a:t>format</a:t>
            </a:r>
            <a:r>
              <a:rPr lang="en-US" b="0" dirty="0">
                <a:effectLst/>
                <a:latin typeface="Consolas" panose="020B0609020204030204" pitchFamily="49" charset="0"/>
              </a:rPr>
              <a:t>("Salem",20)</a:t>
            </a:r>
          </a:p>
          <a:p>
            <a:r>
              <a:rPr lang="en-US" b="0" dirty="0">
                <a:effectLst/>
                <a:latin typeface="Consolas" panose="020B0609020204030204" pitchFamily="49" charset="0"/>
              </a:rPr>
              <a:t>txt3 = "My name is {}, I'm {}".</a:t>
            </a:r>
            <a:r>
              <a:rPr lang="en-US" b="0" dirty="0">
                <a:solidFill>
                  <a:srgbClr val="FF0000"/>
                </a:solidFill>
                <a:effectLst/>
                <a:latin typeface="Consolas" panose="020B0609020204030204" pitchFamily="49" charset="0"/>
              </a:rPr>
              <a:t>format</a:t>
            </a:r>
            <a:r>
              <a:rPr lang="en-US" b="0" dirty="0">
                <a:effectLst/>
                <a:latin typeface="Consolas" panose="020B0609020204030204" pitchFamily="49" charset="0"/>
              </a:rPr>
              <a:t>("Hamza",14)</a:t>
            </a:r>
          </a:p>
          <a:p>
            <a:br>
              <a:rPr lang="en-US" b="0" dirty="0">
                <a:effectLst/>
                <a:latin typeface="Consolas" panose="020B0609020204030204" pitchFamily="49" charset="0"/>
              </a:rPr>
            </a:br>
            <a:r>
              <a:rPr lang="en-US" b="0" dirty="0">
                <a:effectLst/>
                <a:latin typeface="Consolas" panose="020B0609020204030204" pitchFamily="49" charset="0"/>
              </a:rPr>
              <a:t>print (txt0,"\n", txt1,"\n",txt2,"\n",txt3)</a:t>
            </a:r>
          </a:p>
          <a:p>
            <a:br>
              <a:rPr lang="en-US" b="0" dirty="0">
                <a:effectLst/>
                <a:latin typeface="Consolas" panose="020B0609020204030204" pitchFamily="49" charset="0"/>
              </a:rPr>
            </a:br>
            <a:r>
              <a:rPr lang="en-US" b="0" dirty="0" err="1">
                <a:effectLst/>
                <a:latin typeface="Consolas" panose="020B0609020204030204" pitchFamily="49" charset="0"/>
              </a:rPr>
              <a:t>fname</a:t>
            </a:r>
            <a:r>
              <a:rPr lang="en-US" b="0" dirty="0">
                <a:effectLst/>
                <a:latin typeface="Consolas" panose="020B0609020204030204" pitchFamily="49" charset="0"/>
              </a:rPr>
              <a:t>= "Ali"</a:t>
            </a:r>
          </a:p>
          <a:p>
            <a:r>
              <a:rPr lang="en-US" b="0" dirty="0">
                <a:effectLst/>
                <a:latin typeface="Consolas" panose="020B0609020204030204" pitchFamily="49" charset="0"/>
              </a:rPr>
              <a:t>age="17"</a:t>
            </a:r>
          </a:p>
          <a:p>
            <a:r>
              <a:rPr lang="en-US" b="0" dirty="0">
                <a:effectLst/>
                <a:latin typeface="Consolas" panose="020B0609020204030204" pitchFamily="49" charset="0"/>
              </a:rPr>
              <a:t>txt0 = </a:t>
            </a:r>
            <a:r>
              <a:rPr lang="en-US" b="0" dirty="0" err="1">
                <a:solidFill>
                  <a:srgbClr val="FF0000"/>
                </a:solidFill>
                <a:effectLst/>
                <a:latin typeface="Consolas" panose="020B0609020204030204" pitchFamily="49" charset="0"/>
              </a:rPr>
              <a:t>f</a:t>
            </a:r>
            <a:r>
              <a:rPr lang="en-US" b="0" dirty="0" err="1">
                <a:effectLst/>
                <a:latin typeface="Consolas" panose="020B0609020204030204" pitchFamily="49" charset="0"/>
              </a:rPr>
              <a:t>"My</a:t>
            </a:r>
            <a:r>
              <a:rPr lang="en-US" b="0" dirty="0">
                <a:effectLst/>
                <a:latin typeface="Consolas" panose="020B0609020204030204" pitchFamily="49" charset="0"/>
              </a:rPr>
              <a:t> name is </a:t>
            </a:r>
            <a:r>
              <a:rPr lang="en-US" b="0" dirty="0">
                <a:solidFill>
                  <a:srgbClr val="00B050"/>
                </a:solidFill>
                <a:effectLst/>
                <a:latin typeface="Consolas" panose="020B0609020204030204" pitchFamily="49" charset="0"/>
              </a:rPr>
              <a:t>{</a:t>
            </a:r>
            <a:r>
              <a:rPr lang="en-US" b="0" dirty="0" err="1">
                <a:solidFill>
                  <a:srgbClr val="00B050"/>
                </a:solidFill>
                <a:effectLst/>
                <a:latin typeface="Consolas" panose="020B0609020204030204" pitchFamily="49" charset="0"/>
              </a:rPr>
              <a:t>fname</a:t>
            </a:r>
            <a:r>
              <a:rPr lang="en-US" b="0" dirty="0">
                <a:solidFill>
                  <a:srgbClr val="00B050"/>
                </a:solidFill>
                <a:effectLst/>
                <a:latin typeface="Consolas" panose="020B0609020204030204" pitchFamily="49" charset="0"/>
              </a:rPr>
              <a:t>}</a:t>
            </a:r>
            <a:r>
              <a:rPr lang="en-US" b="0" dirty="0">
                <a:effectLst/>
                <a:latin typeface="Consolas" panose="020B0609020204030204" pitchFamily="49" charset="0"/>
              </a:rPr>
              <a:t>, I'm </a:t>
            </a:r>
            <a:r>
              <a:rPr lang="en-US" b="0" dirty="0">
                <a:solidFill>
                  <a:srgbClr val="00B050"/>
                </a:solidFill>
                <a:effectLst/>
                <a:latin typeface="Consolas" panose="020B0609020204030204" pitchFamily="49" charset="0"/>
              </a:rPr>
              <a:t>{</a:t>
            </a:r>
            <a:r>
              <a:rPr lang="en-US" dirty="0">
                <a:solidFill>
                  <a:srgbClr val="00B050"/>
                </a:solidFill>
                <a:latin typeface="Consolas" panose="020B0609020204030204" pitchFamily="49" charset="0"/>
              </a:rPr>
              <a:t>ag</a:t>
            </a:r>
            <a:r>
              <a:rPr lang="en-US" b="0" dirty="0">
                <a:solidFill>
                  <a:srgbClr val="00B050"/>
                </a:solidFill>
                <a:effectLst/>
                <a:latin typeface="Consolas" panose="020B0609020204030204" pitchFamily="49" charset="0"/>
              </a:rPr>
              <a:t>e}</a:t>
            </a:r>
            <a:r>
              <a:rPr lang="en-US" b="0" dirty="0">
                <a:solidFill>
                  <a:srgbClr val="00B0F0"/>
                </a:solidFill>
                <a:effectLst/>
                <a:latin typeface="Consolas" panose="020B0609020204030204" pitchFamily="49" charset="0"/>
              </a:rPr>
              <a:t>\n</a:t>
            </a:r>
            <a:r>
              <a:rPr lang="en-US" b="0" dirty="0">
                <a:effectLst/>
                <a:latin typeface="Consolas" panose="020B0609020204030204" pitchFamily="49" charset="0"/>
              </a:rPr>
              <a:t>"</a:t>
            </a:r>
          </a:p>
          <a:p>
            <a:r>
              <a:rPr lang="en-US" b="0" dirty="0">
                <a:effectLst/>
                <a:latin typeface="Consolas" panose="020B0609020204030204" pitchFamily="49" charset="0"/>
              </a:rPr>
              <a:t>txt1 = "My name is </a:t>
            </a:r>
            <a:r>
              <a:rPr lang="en-US" b="0" dirty="0">
                <a:solidFill>
                  <a:srgbClr val="00B050"/>
                </a:solidFill>
                <a:effectLst/>
                <a:latin typeface="Consolas" panose="020B0609020204030204" pitchFamily="49" charset="0"/>
              </a:rPr>
              <a:t>{</a:t>
            </a:r>
            <a:r>
              <a:rPr lang="en-US" b="0" dirty="0" err="1">
                <a:solidFill>
                  <a:srgbClr val="00B050"/>
                </a:solidFill>
                <a:effectLst/>
                <a:latin typeface="Consolas" panose="020B0609020204030204" pitchFamily="49" charset="0"/>
              </a:rPr>
              <a:t>myname</a:t>
            </a:r>
            <a:r>
              <a:rPr lang="en-US" b="0" dirty="0">
                <a:solidFill>
                  <a:srgbClr val="00B050"/>
                </a:solidFill>
                <a:effectLst/>
                <a:latin typeface="Consolas" panose="020B0609020204030204" pitchFamily="49" charset="0"/>
              </a:rPr>
              <a:t>}</a:t>
            </a:r>
            <a:r>
              <a:rPr lang="en-US" b="0" dirty="0">
                <a:effectLst/>
                <a:latin typeface="Consolas" panose="020B0609020204030204" pitchFamily="49" charset="0"/>
              </a:rPr>
              <a:t>, I'm </a:t>
            </a:r>
            <a:r>
              <a:rPr lang="en-US" b="0" dirty="0">
                <a:solidFill>
                  <a:srgbClr val="00B050"/>
                </a:solidFill>
                <a:effectLst/>
                <a:latin typeface="Consolas" panose="020B0609020204030204" pitchFamily="49" charset="0"/>
              </a:rPr>
              <a:t>{</a:t>
            </a:r>
            <a:r>
              <a:rPr lang="en-US" b="0" dirty="0" err="1">
                <a:solidFill>
                  <a:srgbClr val="00B050"/>
                </a:solidFill>
                <a:effectLst/>
                <a:latin typeface="Consolas" panose="020B0609020204030204" pitchFamily="49" charset="0"/>
              </a:rPr>
              <a:t>myage</a:t>
            </a:r>
            <a:r>
              <a:rPr lang="en-US" b="0" dirty="0">
                <a:solidFill>
                  <a:srgbClr val="00B050"/>
                </a:solidFill>
                <a:effectLst/>
                <a:latin typeface="Consolas" panose="020B0609020204030204" pitchFamily="49" charset="0"/>
              </a:rPr>
              <a:t>}</a:t>
            </a:r>
            <a:r>
              <a:rPr lang="en-US" b="0" dirty="0">
                <a:solidFill>
                  <a:srgbClr val="00B0F0"/>
                </a:solidFill>
                <a:effectLst/>
                <a:latin typeface="Consolas" panose="020B0609020204030204" pitchFamily="49" charset="0"/>
              </a:rPr>
              <a:t>\</a:t>
            </a:r>
            <a:r>
              <a:rPr lang="en-US" b="0" dirty="0" err="1">
                <a:solidFill>
                  <a:srgbClr val="00B0F0"/>
                </a:solidFill>
                <a:effectLst/>
                <a:latin typeface="Consolas" panose="020B0609020204030204" pitchFamily="49" charset="0"/>
              </a:rPr>
              <a:t>n</a:t>
            </a:r>
            <a:r>
              <a:rPr lang="en-US" b="0" dirty="0" err="1">
                <a:effectLst/>
                <a:latin typeface="Consolas" panose="020B0609020204030204" pitchFamily="49" charset="0"/>
              </a:rPr>
              <a:t>".</a:t>
            </a:r>
            <a:r>
              <a:rPr lang="en-US" b="0" dirty="0" err="1">
                <a:solidFill>
                  <a:srgbClr val="FF0000"/>
                </a:solidFill>
                <a:effectLst/>
                <a:latin typeface="Consolas" panose="020B0609020204030204" pitchFamily="49" charset="0"/>
              </a:rPr>
              <a:t>format</a:t>
            </a:r>
            <a:r>
              <a:rPr lang="en-US" b="0" dirty="0">
                <a:effectLst/>
                <a:latin typeface="Consolas" panose="020B0609020204030204" pitchFamily="49" charset="0"/>
              </a:rPr>
              <a:t>(</a:t>
            </a:r>
            <a:r>
              <a:rPr lang="en-US" b="0" dirty="0" err="1">
                <a:effectLst/>
                <a:latin typeface="Consolas" panose="020B0609020204030204" pitchFamily="49" charset="0"/>
              </a:rPr>
              <a:t>myname</a:t>
            </a:r>
            <a:r>
              <a:rPr lang="en-US" b="0" dirty="0">
                <a:effectLst/>
                <a:latin typeface="Consolas" panose="020B0609020204030204" pitchFamily="49" charset="0"/>
              </a:rPr>
              <a:t> = "Mohamed", </a:t>
            </a:r>
            <a:r>
              <a:rPr lang="en-US" b="0" dirty="0" err="1">
                <a:effectLst/>
                <a:latin typeface="Consolas" panose="020B0609020204030204" pitchFamily="49" charset="0"/>
              </a:rPr>
              <a:t>myage</a:t>
            </a:r>
            <a:r>
              <a:rPr lang="en-US" b="0" dirty="0">
                <a:effectLst/>
                <a:latin typeface="Consolas" panose="020B0609020204030204" pitchFamily="49" charset="0"/>
              </a:rPr>
              <a:t> = 45)</a:t>
            </a:r>
          </a:p>
          <a:p>
            <a:r>
              <a:rPr lang="en-US" b="0" dirty="0">
                <a:effectLst/>
                <a:latin typeface="Consolas" panose="020B0609020204030204" pitchFamily="49" charset="0"/>
              </a:rPr>
              <a:t>txt2 = "My name is {</a:t>
            </a:r>
            <a:r>
              <a:rPr lang="en-US" b="0" dirty="0">
                <a:solidFill>
                  <a:srgbClr val="00B050"/>
                </a:solidFill>
                <a:effectLst/>
                <a:latin typeface="Consolas" panose="020B0609020204030204" pitchFamily="49" charset="0"/>
              </a:rPr>
              <a:t>0</a:t>
            </a:r>
            <a:r>
              <a:rPr lang="en-US" b="0" dirty="0">
                <a:effectLst/>
                <a:latin typeface="Consolas" panose="020B0609020204030204" pitchFamily="49" charset="0"/>
              </a:rPr>
              <a:t>}, I'm {</a:t>
            </a:r>
            <a:r>
              <a:rPr lang="en-US" b="0" dirty="0">
                <a:solidFill>
                  <a:srgbClr val="00B050"/>
                </a:solidFill>
                <a:effectLst/>
                <a:latin typeface="Consolas" panose="020B0609020204030204" pitchFamily="49" charset="0"/>
              </a:rPr>
              <a:t>1</a:t>
            </a:r>
            <a:r>
              <a:rPr lang="en-US" b="0" dirty="0">
                <a:effectLst/>
                <a:latin typeface="Consolas" panose="020B0609020204030204" pitchFamily="49" charset="0"/>
              </a:rPr>
              <a:t>}</a:t>
            </a:r>
            <a:r>
              <a:rPr lang="en-US" b="0" dirty="0">
                <a:solidFill>
                  <a:srgbClr val="00B0F0"/>
                </a:solidFill>
                <a:effectLst/>
                <a:latin typeface="Consolas" panose="020B0609020204030204" pitchFamily="49" charset="0"/>
              </a:rPr>
              <a:t> \</a:t>
            </a:r>
            <a:r>
              <a:rPr lang="en-US" b="0" dirty="0" err="1">
                <a:solidFill>
                  <a:srgbClr val="00B0F0"/>
                </a:solidFill>
                <a:effectLst/>
                <a:latin typeface="Consolas" panose="020B0609020204030204" pitchFamily="49" charset="0"/>
              </a:rPr>
              <a:t>n</a:t>
            </a:r>
            <a:r>
              <a:rPr lang="en-US" b="0" dirty="0" err="1">
                <a:effectLst/>
                <a:latin typeface="Consolas" panose="020B0609020204030204" pitchFamily="49" charset="0"/>
              </a:rPr>
              <a:t>".</a:t>
            </a:r>
            <a:r>
              <a:rPr lang="en-US" b="0" dirty="0" err="1">
                <a:solidFill>
                  <a:srgbClr val="FF0000"/>
                </a:solidFill>
                <a:effectLst/>
                <a:latin typeface="Consolas" panose="020B0609020204030204" pitchFamily="49" charset="0"/>
              </a:rPr>
              <a:t>format</a:t>
            </a:r>
            <a:r>
              <a:rPr lang="en-US" b="0" dirty="0">
                <a:effectLst/>
                <a:latin typeface="Consolas" panose="020B0609020204030204" pitchFamily="49" charset="0"/>
              </a:rPr>
              <a:t>("Salem",20)</a:t>
            </a:r>
          </a:p>
          <a:p>
            <a:r>
              <a:rPr lang="en-US" b="0" dirty="0">
                <a:effectLst/>
                <a:latin typeface="Consolas" panose="020B0609020204030204" pitchFamily="49" charset="0"/>
              </a:rPr>
              <a:t>txt3 = "My name is </a:t>
            </a:r>
            <a:r>
              <a:rPr lang="en-US" b="0" dirty="0">
                <a:solidFill>
                  <a:srgbClr val="00B050"/>
                </a:solidFill>
                <a:effectLst/>
                <a:latin typeface="Consolas" panose="020B0609020204030204" pitchFamily="49" charset="0"/>
              </a:rPr>
              <a:t>{}</a:t>
            </a:r>
            <a:r>
              <a:rPr lang="en-US" b="0" dirty="0">
                <a:effectLst/>
                <a:latin typeface="Consolas" panose="020B0609020204030204" pitchFamily="49" charset="0"/>
              </a:rPr>
              <a:t>,</a:t>
            </a:r>
            <a:r>
              <a:rPr lang="en-US" b="0" dirty="0">
                <a:solidFill>
                  <a:srgbClr val="00B0F0"/>
                </a:solidFill>
                <a:effectLst/>
                <a:latin typeface="Consolas" panose="020B0609020204030204" pitchFamily="49" charset="0"/>
              </a:rPr>
              <a:t> \n</a:t>
            </a:r>
            <a:r>
              <a:rPr lang="en-US" b="0" dirty="0">
                <a:effectLst/>
                <a:latin typeface="Consolas" panose="020B0609020204030204" pitchFamily="49" charset="0"/>
              </a:rPr>
              <a:t> I'm </a:t>
            </a:r>
            <a:r>
              <a:rPr lang="en-US" b="0" dirty="0">
                <a:solidFill>
                  <a:srgbClr val="00B050"/>
                </a:solidFill>
                <a:effectLst/>
                <a:latin typeface="Consolas" panose="020B0609020204030204" pitchFamily="49" charset="0"/>
              </a:rPr>
              <a:t>{}</a:t>
            </a:r>
            <a:r>
              <a:rPr lang="en-US" b="0" dirty="0">
                <a:effectLst/>
                <a:latin typeface="Consolas" panose="020B0609020204030204" pitchFamily="49" charset="0"/>
              </a:rPr>
              <a:t>".</a:t>
            </a:r>
            <a:r>
              <a:rPr lang="en-US" b="0" dirty="0">
                <a:solidFill>
                  <a:srgbClr val="FF0000"/>
                </a:solidFill>
                <a:effectLst/>
                <a:latin typeface="Consolas" panose="020B0609020204030204" pitchFamily="49" charset="0"/>
              </a:rPr>
              <a:t>format</a:t>
            </a:r>
            <a:r>
              <a:rPr lang="en-US" b="0" dirty="0">
                <a:effectLst/>
                <a:latin typeface="Consolas" panose="020B0609020204030204" pitchFamily="49" charset="0"/>
              </a:rPr>
              <a:t>("Hamza",14)</a:t>
            </a:r>
          </a:p>
          <a:p>
            <a:br>
              <a:rPr lang="en-US" b="0" dirty="0">
                <a:effectLst/>
                <a:latin typeface="Consolas" panose="020B0609020204030204" pitchFamily="49" charset="0"/>
              </a:rPr>
            </a:br>
            <a:r>
              <a:rPr lang="en-US" b="0" dirty="0">
                <a:effectLst/>
                <a:latin typeface="Consolas" panose="020B0609020204030204" pitchFamily="49" charset="0"/>
              </a:rPr>
              <a:t>print (txt0, txt1,txt2,txt3)</a:t>
            </a:r>
          </a:p>
          <a:p>
            <a:endParaRPr lang="en-US" dirty="0"/>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t>معلومة 7: الأرقام الصحيحة (</a:t>
            </a:r>
            <a:r>
              <a:rPr lang="en-US" dirty="0"/>
              <a:t>int</a:t>
            </a:r>
            <a:r>
              <a:rPr lang="ar-SA" dirty="0"/>
              <a:t>)</a:t>
            </a:r>
            <a:endParaRPr lang="en-US" dirty="0"/>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dirty="0">
                <a:solidFill>
                  <a:srgbClr val="000000"/>
                </a:solidFill>
                <a:effectLst/>
                <a:latin typeface="Consolas" panose="020B0609020204030204" pitchFamily="49" charset="0"/>
              </a:rPr>
              <a:t>x = </a:t>
            </a:r>
            <a:r>
              <a:rPr lang="fr-FR" b="0" i="0" dirty="0">
                <a:solidFill>
                  <a:srgbClr val="FF0000"/>
                </a:solidFill>
                <a:effectLst/>
                <a:latin typeface="Consolas" panose="020B0609020204030204" pitchFamily="49" charset="0"/>
              </a:rPr>
              <a:t>1</a:t>
            </a:r>
            <a:br>
              <a:rPr lang="fr-FR" dirty="0"/>
            </a:br>
            <a:r>
              <a:rPr lang="fr-FR" b="0" i="0" dirty="0">
                <a:solidFill>
                  <a:srgbClr val="000000"/>
                </a:solidFill>
                <a:effectLst/>
                <a:latin typeface="Consolas" panose="020B0609020204030204" pitchFamily="49" charset="0"/>
              </a:rPr>
              <a:t>y = </a:t>
            </a:r>
            <a:r>
              <a:rPr lang="fr-FR" b="0" i="0" dirty="0">
                <a:solidFill>
                  <a:srgbClr val="FF0000"/>
                </a:solidFill>
                <a:effectLst/>
                <a:latin typeface="Consolas" panose="020B0609020204030204" pitchFamily="49" charset="0"/>
              </a:rPr>
              <a:t>35656222554887711</a:t>
            </a:r>
            <a:br>
              <a:rPr lang="fr-FR" dirty="0"/>
            </a:br>
            <a:r>
              <a:rPr lang="fr-FR" b="0" i="0" dirty="0">
                <a:solidFill>
                  <a:srgbClr val="000000"/>
                </a:solidFill>
                <a:effectLst/>
                <a:latin typeface="Consolas" panose="020B0609020204030204" pitchFamily="49" charset="0"/>
              </a:rPr>
              <a:t>z = -</a:t>
            </a:r>
            <a:r>
              <a:rPr lang="fr-FR" b="0" i="0" dirty="0">
                <a:solidFill>
                  <a:srgbClr val="FF0000"/>
                </a:solidFill>
                <a:effectLst/>
                <a:latin typeface="Consolas" panose="020B0609020204030204" pitchFamily="49" charset="0"/>
              </a:rPr>
              <a:t>3255522</a:t>
            </a:r>
            <a:br>
              <a:rPr lang="fr-FR" dirty="0"/>
            </a:b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(x))</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(y))</a:t>
            </a:r>
            <a:br>
              <a:rPr lang="fr-FR" dirty="0"/>
            </a:br>
            <a:r>
              <a:rPr lang="fr-FR" b="0" i="0" dirty="0" err="1">
                <a:solidFill>
                  <a:srgbClr val="0000CD"/>
                </a:solidFill>
                <a:effectLst/>
                <a:latin typeface="Consolas" panose="020B0609020204030204" pitchFamily="49" charset="0"/>
              </a:rPr>
              <a:t>print</a:t>
            </a:r>
            <a:r>
              <a:rPr lang="fr-FR" b="0" i="0" dirty="0">
                <a:solidFill>
                  <a:srgbClr val="000000"/>
                </a:solidFill>
                <a:effectLst/>
                <a:latin typeface="Consolas" panose="020B0609020204030204" pitchFamily="49" charset="0"/>
              </a:rPr>
              <a:t>(</a:t>
            </a:r>
            <a:r>
              <a:rPr lang="fr-FR" b="0" i="0" dirty="0">
                <a:solidFill>
                  <a:srgbClr val="0000CD"/>
                </a:solidFill>
                <a:effectLst/>
                <a:latin typeface="Consolas" panose="020B0609020204030204" pitchFamily="49" charset="0"/>
              </a:rPr>
              <a:t>type</a:t>
            </a:r>
            <a:r>
              <a:rPr lang="fr-FR" b="0" i="0" dirty="0">
                <a:solidFill>
                  <a:srgbClr val="000000"/>
                </a:solidFill>
                <a:effectLst/>
                <a:latin typeface="Consolas" panose="020B0609020204030204" pitchFamily="49" charset="0"/>
              </a:rPr>
              <a:t>(z))</a:t>
            </a:r>
            <a:endParaRPr lang="en-US" dirty="0"/>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2369</Words>
  <Application>Microsoft Office PowerPoint</Application>
  <PresentationFormat>Widescreen</PresentationFormat>
  <Paragraphs>317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Mohd Baaqeil</cp:lastModifiedBy>
  <cp:revision>32</cp:revision>
  <dcterms:created xsi:type="dcterms:W3CDTF">2023-07-04T19:18:17Z</dcterms:created>
  <dcterms:modified xsi:type="dcterms:W3CDTF">2023-07-29T14:53:50Z</dcterms:modified>
</cp:coreProperties>
</file>