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0" r:id="rId2"/>
  </p:sldMasterIdLst>
  <p:sldIdLst>
    <p:sldId id="256" r:id="rId3"/>
    <p:sldId id="261" r:id="rId4"/>
    <p:sldId id="257" r:id="rId5"/>
    <p:sldId id="258"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26CE5-DCC7-CE09-AD00-9E8D3AFEA2DF}" v="15" dt="2023-05-09T00:50:37.569"/>
    <p1510:client id="{B79AE7EB-C934-CCF9-2775-D80F6CE13801}" v="2" dt="2023-05-03T00:45:31.204"/>
    <p1510:client id="{EC0A9795-0AB8-F787-E0EA-7E27752B325A}" v="325" dt="2023-05-02T02:13:37.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15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914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6413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662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40845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3669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374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051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22560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4186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0566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8677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50371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2786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91401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2296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8185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7720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44458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675991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03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044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770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8074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298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555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7863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445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672486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285647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90662" y="2772587"/>
            <a:ext cx="4805996" cy="1297115"/>
          </a:xfrm>
        </p:spPr>
        <p:txBody>
          <a:bodyPr anchor="t">
            <a:normAutofit/>
          </a:bodyPr>
          <a:lstStyle/>
          <a:p>
            <a:pPr algn="l"/>
            <a:r>
              <a:rPr lang="en-US" sz="4800" dirty="0">
                <a:solidFill>
                  <a:schemeClr val="tx2"/>
                </a:solidFill>
                <a:cs typeface="Calibri Light"/>
              </a:rPr>
              <a:t>Lexical Analyzer</a:t>
            </a:r>
            <a:endParaRPr lang="en-US" sz="4800" dirty="0">
              <a:solidFill>
                <a:schemeClr val="tx2"/>
              </a:solidFill>
            </a:endParaRPr>
          </a:p>
        </p:txBody>
      </p:sp>
      <p:sp>
        <p:nvSpPr>
          <p:cNvPr id="3" name="Subtitle 2"/>
          <p:cNvSpPr>
            <a:spLocks noGrp="1"/>
          </p:cNvSpPr>
          <p:nvPr>
            <p:ph type="subTitle" idx="1"/>
          </p:nvPr>
        </p:nvSpPr>
        <p:spPr>
          <a:xfrm>
            <a:off x="6590966" y="3213339"/>
            <a:ext cx="4805691" cy="838831"/>
          </a:xfrm>
        </p:spPr>
        <p:txBody>
          <a:bodyPr anchor="b">
            <a:normAutofit/>
          </a:bodyPr>
          <a:lstStyle/>
          <a:p>
            <a:pPr algn="l"/>
            <a:r>
              <a:rPr lang="en-US" sz="2800" dirty="0">
                <a:solidFill>
                  <a:schemeClr val="tx2"/>
                </a:solidFill>
                <a:cs typeface="Calibri"/>
              </a:rPr>
              <a:t>By Abdullah </a:t>
            </a:r>
            <a:r>
              <a:rPr lang="en-US" sz="2800" err="1">
                <a:solidFill>
                  <a:schemeClr val="tx2"/>
                </a:solidFill>
                <a:cs typeface="Calibri"/>
              </a:rPr>
              <a:t>Banafea</a:t>
            </a:r>
            <a:endParaRPr lang="en-US" sz="2800" err="1">
              <a:solidFill>
                <a:schemeClr val="tx2"/>
              </a:solidFill>
            </a:endParaRPr>
          </a:p>
        </p:txBody>
      </p:sp>
      <p:pic>
        <p:nvPicPr>
          <p:cNvPr id="7" name="Graphic 6" descr="Head with Gears">
            <a:extLst>
              <a:ext uri="{FF2B5EF4-FFF2-40B4-BE49-F238E27FC236}">
                <a16:creationId xmlns:a16="http://schemas.microsoft.com/office/drawing/2014/main" id="{09E9D67B-8ABA-EBB9-763E-2F8DED8488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4975-2EFD-414C-86AF-14725FF1002B}"/>
              </a:ext>
            </a:extLst>
          </p:cNvPr>
          <p:cNvSpPr>
            <a:spLocks noGrp="1"/>
          </p:cNvSpPr>
          <p:nvPr>
            <p:ph type="ctrTitle"/>
          </p:nvPr>
        </p:nvSpPr>
        <p:spPr>
          <a:xfrm>
            <a:off x="1996399" y="1250829"/>
            <a:ext cx="9698554" cy="4461089"/>
          </a:xfrm>
        </p:spPr>
        <p:txBody>
          <a:bodyPr anchor="t">
            <a:noAutofit/>
          </a:bodyPr>
          <a:lstStyle/>
          <a:p>
            <a:r>
              <a:rPr lang="en-US" sz="2000"/>
              <a:t>A lexical analyzer, is a program component that breaks down a source code file into a sequence of tokens. It is the first phase of a compiler or interpreter, and its main task is to read the input source code and produce a stream of tokens that can be processed by the next phase of the compiler.</a:t>
            </a:r>
            <a:br>
              <a:rPr lang="en-US" sz="2000"/>
            </a:br>
            <a:br>
              <a:rPr lang="en-US" sz="2000"/>
            </a:br>
            <a:r>
              <a:rPr lang="en-US" sz="2000"/>
              <a:t>The lexical analyzer scans the source code file character by character, grouping them into meaningful units called tokens. These tokens represent the basic building blocks of the programming language, such as keywords, identifiers, operators, and literals. The lexer also discards any comments or whitespace characters that are not relevant to the program's execution.</a:t>
            </a:r>
            <a:br>
              <a:rPr lang="en-US" sz="2000"/>
            </a:br>
            <a:br>
              <a:rPr lang="en-US" sz="2000"/>
            </a:br>
            <a:r>
              <a:rPr lang="en-US" sz="2000"/>
              <a:t>The output of the lexical analyzer is a stream of tokens that are passed on to the next phase of the compiler, which is usually the parser. The parser then uses these tokens to build a parse tree, which represents the syntactic structure of the program.</a:t>
            </a:r>
          </a:p>
        </p:txBody>
      </p:sp>
      <p:sp>
        <p:nvSpPr>
          <p:cNvPr id="5" name="TextBox 4">
            <a:extLst>
              <a:ext uri="{FF2B5EF4-FFF2-40B4-BE49-F238E27FC236}">
                <a16:creationId xmlns:a16="http://schemas.microsoft.com/office/drawing/2014/main" id="{AF96EF61-E8EF-0148-B659-45C2043B2D74}"/>
              </a:ext>
            </a:extLst>
          </p:cNvPr>
          <p:cNvSpPr txBox="1"/>
          <p:nvPr/>
        </p:nvSpPr>
        <p:spPr>
          <a:xfrm>
            <a:off x="1996399" y="360602"/>
            <a:ext cx="9698554" cy="646331"/>
          </a:xfrm>
          <a:prstGeom prst="rect">
            <a:avLst/>
          </a:prstGeom>
          <a:noFill/>
        </p:spPr>
        <p:txBody>
          <a:bodyPr wrap="square" anchor="ctr">
            <a:spAutoFit/>
          </a:bodyPr>
          <a:lstStyle/>
          <a:p>
            <a:pPr algn="ctr"/>
            <a:r>
              <a:rPr lang="en-US" sz="3600" b="1" u="sng"/>
              <a:t>Lexical analyzer</a:t>
            </a:r>
          </a:p>
        </p:txBody>
      </p:sp>
    </p:spTree>
    <p:extLst>
      <p:ext uri="{BB962C8B-B14F-4D97-AF65-F5344CB8AC3E}">
        <p14:creationId xmlns:p14="http://schemas.microsoft.com/office/powerpoint/2010/main" val="202451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A60A-8CAD-DF38-E697-FE930CEE1B36}"/>
              </a:ext>
            </a:extLst>
          </p:cNvPr>
          <p:cNvSpPr>
            <a:spLocks noGrp="1"/>
          </p:cNvSpPr>
          <p:nvPr>
            <p:ph type="title"/>
          </p:nvPr>
        </p:nvSpPr>
        <p:spPr/>
        <p:txBody>
          <a:bodyPr>
            <a:normAutofit/>
          </a:bodyPr>
          <a:lstStyle/>
          <a:p>
            <a:pPr algn="ctr"/>
            <a:r>
              <a:rPr lang="en-US" sz="5400" dirty="0">
                <a:latin typeface="Times New Roman"/>
                <a:cs typeface="Calibri Light"/>
              </a:rPr>
              <a:t>Methods And Variables</a:t>
            </a:r>
          </a:p>
        </p:txBody>
      </p:sp>
      <p:sp>
        <p:nvSpPr>
          <p:cNvPr id="4" name="Rectangle 3">
            <a:extLst>
              <a:ext uri="{FF2B5EF4-FFF2-40B4-BE49-F238E27FC236}">
                <a16:creationId xmlns:a16="http://schemas.microsoft.com/office/drawing/2014/main" id="{FE32A007-5192-ADF5-44C4-5781832F4D27}"/>
              </a:ext>
            </a:extLst>
          </p:cNvPr>
          <p:cNvSpPr/>
          <p:nvPr/>
        </p:nvSpPr>
        <p:spPr>
          <a:xfrm>
            <a:off x="6318249" y="1825625"/>
            <a:ext cx="5477773" cy="46726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pPr>
            <a:r>
              <a:rPr lang="en-US" sz="2800" u="sng" dirty="0">
                <a:cs typeface="Calibri"/>
              </a:rPr>
              <a:t>Method:</a:t>
            </a:r>
            <a:r>
              <a:rPr lang="en-US" sz="2800" dirty="0">
                <a:cs typeface="Calibri"/>
              </a:rPr>
              <a:t> </a:t>
            </a:r>
            <a:r>
              <a:rPr lang="en-US" sz="2800" dirty="0" err="1">
                <a:solidFill>
                  <a:srgbClr val="FFFFFF"/>
                </a:solidFill>
                <a:latin typeface="Calibri"/>
                <a:cs typeface="Calibri"/>
              </a:rPr>
              <a:t>lex_num</a:t>
            </a:r>
            <a:r>
              <a:rPr lang="en-US" sz="2800" dirty="0">
                <a:solidFill>
                  <a:srgbClr val="FFFFFF"/>
                </a:solidFill>
                <a:latin typeface="Calibri"/>
                <a:cs typeface="Calibri"/>
              </a:rPr>
              <a:t>()</a:t>
            </a:r>
            <a:endParaRPr lang="en-US" dirty="0">
              <a:solidFill>
                <a:srgbClr val="FFFFFF"/>
              </a:solidFill>
              <a:latin typeface="Calibri"/>
              <a:cs typeface="Calibri"/>
            </a:endParaRPr>
          </a:p>
          <a:p>
            <a:pPr>
              <a:lnSpc>
                <a:spcPct val="90000"/>
              </a:lnSpc>
              <a:spcBef>
                <a:spcPts val="1000"/>
              </a:spcBef>
            </a:pPr>
            <a:r>
              <a:rPr lang="en-US" sz="2800" u="sng" dirty="0">
                <a:cs typeface="Calibri"/>
              </a:rPr>
              <a:t>Variables:</a:t>
            </a:r>
            <a:r>
              <a:rPr lang="en-US" sz="2800" dirty="0">
                <a:cs typeface="Calibri"/>
              </a:rPr>
              <a:t> num</a:t>
            </a:r>
          </a:p>
          <a:p>
            <a:pPr marL="457200" indent="-457200">
              <a:lnSpc>
                <a:spcPct val="90000"/>
              </a:lnSpc>
              <a:spcBef>
                <a:spcPts val="1000"/>
              </a:spcBef>
              <a:buFont typeface="Arial"/>
              <a:buChar char="•"/>
            </a:pPr>
            <a:endParaRPr lang="en-US" sz="2800" dirty="0">
              <a:solidFill>
                <a:srgbClr val="FFFFFF"/>
              </a:solidFill>
              <a:latin typeface="Calibri" panose="020F0502020204030204"/>
              <a:cs typeface="Calibri"/>
            </a:endParaRPr>
          </a:p>
          <a:p>
            <a:pPr>
              <a:lnSpc>
                <a:spcPct val="90000"/>
              </a:lnSpc>
              <a:spcBef>
                <a:spcPts val="1000"/>
              </a:spcBef>
            </a:pPr>
            <a:r>
              <a:rPr lang="en-US" sz="2800" u="sng" dirty="0">
                <a:solidFill>
                  <a:srgbClr val="FFFFFF"/>
                </a:solidFill>
                <a:latin typeface="Calibri" panose="020F0502020204030204"/>
                <a:cs typeface="Calibri"/>
              </a:rPr>
              <a:t>Method:</a:t>
            </a:r>
            <a:r>
              <a:rPr lang="en-US" sz="2800" dirty="0">
                <a:solidFill>
                  <a:srgbClr val="FFFFFF"/>
                </a:solidFill>
                <a:latin typeface="Calibri" panose="020F0502020204030204"/>
                <a:cs typeface="Calibri"/>
              </a:rPr>
              <a:t> </a:t>
            </a:r>
            <a:r>
              <a:rPr lang="en-US" sz="2800" dirty="0" err="1">
                <a:solidFill>
                  <a:srgbClr val="FFFFFF"/>
                </a:solidFill>
                <a:latin typeface="Calibri" panose="020F0502020204030204"/>
                <a:cs typeface="Calibri"/>
              </a:rPr>
              <a:t>lex_id</a:t>
            </a:r>
            <a:r>
              <a:rPr lang="en-US" sz="2800" dirty="0">
                <a:solidFill>
                  <a:srgbClr val="FFFFFF"/>
                </a:solidFill>
                <a:latin typeface="Calibri" panose="020F0502020204030204"/>
                <a:cs typeface="Calibri"/>
              </a:rPr>
              <a:t>()</a:t>
            </a:r>
          </a:p>
          <a:p>
            <a:pPr>
              <a:lnSpc>
                <a:spcPct val="90000"/>
              </a:lnSpc>
              <a:spcBef>
                <a:spcPts val="1000"/>
              </a:spcBef>
            </a:pPr>
            <a:r>
              <a:rPr lang="en-US" sz="2800" u="sng" dirty="0">
                <a:solidFill>
                  <a:srgbClr val="FFFFFF"/>
                </a:solidFill>
                <a:latin typeface="Calibri" panose="020F0502020204030204"/>
                <a:cs typeface="Calibri"/>
              </a:rPr>
              <a:t>Variables:</a:t>
            </a:r>
            <a:r>
              <a:rPr lang="en-US" sz="2800" dirty="0">
                <a:cs typeface="Calibri"/>
              </a:rPr>
              <a:t> id</a:t>
            </a:r>
          </a:p>
          <a:p>
            <a:pPr>
              <a:lnSpc>
                <a:spcPct val="90000"/>
              </a:lnSpc>
              <a:spcBef>
                <a:spcPts val="1000"/>
              </a:spcBef>
            </a:pPr>
            <a:endParaRPr lang="en-US" sz="2800" dirty="0">
              <a:cs typeface="Calibri"/>
            </a:endParaRPr>
          </a:p>
          <a:p>
            <a:pPr>
              <a:lnSpc>
                <a:spcPct val="90000"/>
              </a:lnSpc>
              <a:spcBef>
                <a:spcPts val="1000"/>
              </a:spcBef>
            </a:pPr>
            <a:r>
              <a:rPr lang="en-US" sz="2800" u="sng" dirty="0" err="1">
                <a:solidFill>
                  <a:srgbClr val="FFFFFF"/>
                </a:solidFill>
                <a:latin typeface="Calibri"/>
                <a:cs typeface="Calibri"/>
              </a:rPr>
              <a:t>Method:</a:t>
            </a:r>
            <a:r>
              <a:rPr lang="en-US" sz="2800" dirty="0" err="1">
                <a:solidFill>
                  <a:srgbClr val="FFFFFF"/>
                </a:solidFill>
                <a:latin typeface="Calibri"/>
                <a:cs typeface="Calibri"/>
              </a:rPr>
              <a:t>lex_op</a:t>
            </a:r>
            <a:r>
              <a:rPr lang="en-US" sz="2800" dirty="0">
                <a:solidFill>
                  <a:srgbClr val="FFFFFF"/>
                </a:solidFill>
                <a:latin typeface="Calibri"/>
                <a:cs typeface="Calibri"/>
              </a:rPr>
              <a:t>()</a:t>
            </a:r>
          </a:p>
          <a:p>
            <a:pPr>
              <a:lnSpc>
                <a:spcPct val="90000"/>
              </a:lnSpc>
              <a:spcBef>
                <a:spcPts val="1000"/>
              </a:spcBef>
            </a:pPr>
            <a:r>
              <a:rPr lang="en-US" sz="2800" u="sng" dirty="0">
                <a:solidFill>
                  <a:srgbClr val="FFFFFF"/>
                </a:solidFill>
                <a:latin typeface="Calibri"/>
                <a:cs typeface="Calibri"/>
              </a:rPr>
              <a:t>Variables:</a:t>
            </a:r>
            <a:r>
              <a:rPr lang="en-US" sz="2800">
                <a:solidFill>
                  <a:srgbClr val="FFFFFF"/>
                </a:solidFill>
                <a:latin typeface="Calibri"/>
                <a:cs typeface="Calibri"/>
              </a:rPr>
              <a:t> operators, op</a:t>
            </a:r>
            <a:endParaRPr lang="en-US"/>
          </a:p>
          <a:p>
            <a:pPr>
              <a:lnSpc>
                <a:spcPct val="90000"/>
              </a:lnSpc>
            </a:pPr>
            <a:endParaRPr lang="en-US" sz="2800" dirty="0">
              <a:cs typeface="Calibri"/>
            </a:endParaRPr>
          </a:p>
          <a:p>
            <a:pPr>
              <a:lnSpc>
                <a:spcPct val="90000"/>
              </a:lnSpc>
              <a:spcBef>
                <a:spcPts val="1000"/>
              </a:spcBef>
            </a:pPr>
            <a:endParaRPr lang="en-US" sz="2800" dirty="0">
              <a:cs typeface="Calibri"/>
            </a:endParaRPr>
          </a:p>
        </p:txBody>
      </p:sp>
      <p:sp>
        <p:nvSpPr>
          <p:cNvPr id="5" name="Rectangle 4">
            <a:extLst>
              <a:ext uri="{FF2B5EF4-FFF2-40B4-BE49-F238E27FC236}">
                <a16:creationId xmlns:a16="http://schemas.microsoft.com/office/drawing/2014/main" id="{8F179C44-4ABE-19C6-8908-7D1CF717A55B}"/>
              </a:ext>
            </a:extLst>
          </p:cNvPr>
          <p:cNvSpPr/>
          <p:nvPr/>
        </p:nvSpPr>
        <p:spPr>
          <a:xfrm>
            <a:off x="351645" y="1825624"/>
            <a:ext cx="5477773" cy="46726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pPr>
            <a:r>
              <a:rPr lang="en-US" sz="2600" u="sng" dirty="0">
                <a:cs typeface="Calibri"/>
              </a:rPr>
              <a:t>Variable for the input:</a:t>
            </a:r>
            <a:r>
              <a:rPr lang="en-US" sz="2600" dirty="0">
                <a:cs typeface="Calibri"/>
              </a:rPr>
              <a:t> </a:t>
            </a:r>
            <a:r>
              <a:rPr lang="en-US" sz="2600" dirty="0">
                <a:solidFill>
                  <a:srgbClr val="FFFFFF"/>
                </a:solidFill>
                <a:latin typeface="Calibri"/>
                <a:cs typeface="Calibri"/>
              </a:rPr>
              <a:t>code</a:t>
            </a:r>
          </a:p>
          <a:p>
            <a:pPr>
              <a:lnSpc>
                <a:spcPct val="90000"/>
              </a:lnSpc>
              <a:spcBef>
                <a:spcPts val="1000"/>
              </a:spcBef>
            </a:pPr>
            <a:endParaRPr lang="en-US" sz="2600" dirty="0">
              <a:solidFill>
                <a:srgbClr val="FFFFFF"/>
              </a:solidFill>
              <a:latin typeface="Calibri"/>
              <a:cs typeface="Calibri"/>
            </a:endParaRPr>
          </a:p>
          <a:p>
            <a:pPr>
              <a:lnSpc>
                <a:spcPct val="90000"/>
              </a:lnSpc>
              <a:spcBef>
                <a:spcPts val="1000"/>
              </a:spcBef>
            </a:pPr>
            <a:r>
              <a:rPr lang="en-US" sz="2600" dirty="0">
                <a:cs typeface="Calibri"/>
              </a:rPr>
              <a:t>Another variables: </a:t>
            </a:r>
          </a:p>
          <a:p>
            <a:pPr marL="457200" indent="-457200">
              <a:lnSpc>
                <a:spcPct val="90000"/>
              </a:lnSpc>
              <a:spcBef>
                <a:spcPts val="1000"/>
              </a:spcBef>
              <a:buFont typeface="Arial"/>
              <a:buChar char="•"/>
            </a:pPr>
            <a:r>
              <a:rPr lang="en-US" sz="2600" dirty="0">
                <a:solidFill>
                  <a:srgbClr val="FFFFFF"/>
                </a:solidFill>
                <a:latin typeface="Calibri" panose="020F0502020204030204"/>
                <a:cs typeface="Calibri"/>
              </a:rPr>
              <a:t>operators</a:t>
            </a:r>
          </a:p>
          <a:p>
            <a:pPr marL="457200" indent="-457200">
              <a:lnSpc>
                <a:spcPct val="70000"/>
              </a:lnSpc>
              <a:spcBef>
                <a:spcPts val="1000"/>
              </a:spcBef>
              <a:buFont typeface="Arial"/>
              <a:buChar char="•"/>
            </a:pPr>
            <a:r>
              <a:rPr lang="en-US" sz="2600" dirty="0">
                <a:solidFill>
                  <a:srgbClr val="FFFFFF"/>
                </a:solidFill>
                <a:latin typeface="Calibri" panose="020F0502020204030204"/>
                <a:cs typeface="Calibri"/>
              </a:rPr>
              <a:t>punctuators</a:t>
            </a:r>
          </a:p>
          <a:p>
            <a:pPr>
              <a:lnSpc>
                <a:spcPct val="90000"/>
              </a:lnSpc>
              <a:spcBef>
                <a:spcPts val="1000"/>
              </a:spcBef>
            </a:pPr>
            <a:endParaRPr lang="en-US" sz="2600" dirty="0">
              <a:solidFill>
                <a:srgbClr val="FFFFFF"/>
              </a:solidFill>
              <a:latin typeface="Calibri" panose="020F0502020204030204"/>
              <a:cs typeface="Calibri"/>
            </a:endParaRPr>
          </a:p>
          <a:p>
            <a:pPr>
              <a:lnSpc>
                <a:spcPct val="90000"/>
              </a:lnSpc>
              <a:spcBef>
                <a:spcPts val="1000"/>
              </a:spcBef>
            </a:pPr>
            <a:r>
              <a:rPr lang="en-US" sz="2600" u="sng" dirty="0">
                <a:solidFill>
                  <a:srgbClr val="FFFFFF"/>
                </a:solidFill>
                <a:latin typeface="Calibri" panose="020F0502020204030204"/>
                <a:cs typeface="Calibri"/>
              </a:rPr>
              <a:t>Method:</a:t>
            </a:r>
            <a:r>
              <a:rPr lang="en-US" sz="2600" dirty="0">
                <a:solidFill>
                  <a:srgbClr val="FFFFFF"/>
                </a:solidFill>
                <a:latin typeface="Calibri" panose="020F0502020204030204"/>
                <a:cs typeface="Calibri"/>
              </a:rPr>
              <a:t> lexeme()</a:t>
            </a:r>
          </a:p>
          <a:p>
            <a:pPr>
              <a:lnSpc>
                <a:spcPct val="90000"/>
              </a:lnSpc>
              <a:spcBef>
                <a:spcPts val="1000"/>
              </a:spcBef>
            </a:pPr>
            <a:r>
              <a:rPr lang="en-US" sz="2600" u="sng" dirty="0">
                <a:solidFill>
                  <a:srgbClr val="FFFFFF"/>
                </a:solidFill>
                <a:latin typeface="Calibri" panose="020F0502020204030204"/>
                <a:cs typeface="Calibri"/>
              </a:rPr>
              <a:t>Variables:</a:t>
            </a:r>
            <a:endParaRPr lang="en-US" sz="2600" dirty="0">
              <a:cs typeface="Calibri"/>
            </a:endParaRPr>
          </a:p>
          <a:p>
            <a:pPr marL="457200" indent="-457200">
              <a:lnSpc>
                <a:spcPct val="90000"/>
              </a:lnSpc>
              <a:spcBef>
                <a:spcPts val="1000"/>
              </a:spcBef>
              <a:buFont typeface="Arial"/>
              <a:buChar char="•"/>
            </a:pPr>
            <a:r>
              <a:rPr lang="en-US" sz="2600" dirty="0" err="1">
                <a:cs typeface="Calibri"/>
              </a:rPr>
              <a:t>lexeme_count</a:t>
            </a:r>
            <a:endParaRPr lang="en-US" sz="2600" dirty="0">
              <a:cs typeface="Calibri"/>
            </a:endParaRPr>
          </a:p>
          <a:p>
            <a:pPr marL="457200" indent="-457200">
              <a:lnSpc>
                <a:spcPct val="90000"/>
              </a:lnSpc>
              <a:spcBef>
                <a:spcPts val="1000"/>
              </a:spcBef>
              <a:buFont typeface="Arial"/>
              <a:buChar char="•"/>
            </a:pPr>
            <a:r>
              <a:rPr lang="en-US" sz="2600" dirty="0" err="1">
                <a:solidFill>
                  <a:srgbClr val="FFFFFF"/>
                </a:solidFill>
                <a:latin typeface="Calibri"/>
                <a:cs typeface="Calibri"/>
              </a:rPr>
              <a:t>class_char</a:t>
            </a:r>
            <a:r>
              <a:rPr lang="en-US" sz="2600" dirty="0">
                <a:solidFill>
                  <a:srgbClr val="FFFFFF"/>
                </a:solidFill>
                <a:latin typeface="Calibri"/>
                <a:cs typeface="Calibri"/>
              </a:rPr>
              <a:t>, lex, </a:t>
            </a:r>
            <a:r>
              <a:rPr lang="en-US" sz="2600" dirty="0" err="1">
                <a:solidFill>
                  <a:srgbClr val="FFFFFF"/>
                </a:solidFill>
                <a:latin typeface="Calibri"/>
                <a:cs typeface="Calibri"/>
              </a:rPr>
              <a:t>tok</a:t>
            </a:r>
            <a:r>
              <a:rPr lang="en-US" sz="2600" dirty="0">
                <a:solidFill>
                  <a:srgbClr val="FFFFFF"/>
                </a:solidFill>
                <a:latin typeface="Calibri"/>
                <a:cs typeface="Calibri"/>
              </a:rPr>
              <a:t>, consumed</a:t>
            </a:r>
          </a:p>
          <a:p>
            <a:pPr>
              <a:lnSpc>
                <a:spcPct val="90000"/>
              </a:lnSpc>
              <a:spcBef>
                <a:spcPts val="1000"/>
              </a:spcBef>
            </a:pPr>
            <a:endParaRPr lang="en-US" sz="2600" dirty="0">
              <a:solidFill>
                <a:srgbClr val="FFFFFF"/>
              </a:solidFill>
              <a:latin typeface="Calibri"/>
              <a:cs typeface="Calibri"/>
            </a:endParaRPr>
          </a:p>
          <a:p>
            <a:pPr marL="457200" indent="-457200">
              <a:lnSpc>
                <a:spcPct val="90000"/>
              </a:lnSpc>
              <a:spcBef>
                <a:spcPts val="1000"/>
              </a:spcBef>
              <a:buFont typeface="Arial"/>
              <a:buChar char="•"/>
            </a:pPr>
            <a:endParaRPr lang="en-US" sz="2600" dirty="0">
              <a:solidFill>
                <a:srgbClr val="FFFFFF"/>
              </a:solidFill>
              <a:latin typeface="Calibri"/>
              <a:cs typeface="Calibri"/>
            </a:endParaRPr>
          </a:p>
          <a:p>
            <a:pPr>
              <a:lnSpc>
                <a:spcPct val="90000"/>
              </a:lnSpc>
              <a:spcBef>
                <a:spcPts val="1000"/>
              </a:spcBef>
            </a:pPr>
            <a:endParaRPr lang="en-US" sz="2600" dirty="0">
              <a:solidFill>
                <a:srgbClr val="FFFFFF"/>
              </a:solidFill>
              <a:latin typeface="Calibri"/>
              <a:cs typeface="Calibri"/>
            </a:endParaRPr>
          </a:p>
          <a:p>
            <a:pPr>
              <a:lnSpc>
                <a:spcPct val="90000"/>
              </a:lnSpc>
              <a:spcBef>
                <a:spcPts val="1000"/>
              </a:spcBef>
            </a:pPr>
            <a:endParaRPr lang="en-US" sz="2600" dirty="0">
              <a:solidFill>
                <a:srgbClr val="FFFFFF"/>
              </a:solidFill>
              <a:latin typeface="Calibri"/>
              <a:cs typeface="Calibri"/>
            </a:endParaRPr>
          </a:p>
          <a:p>
            <a:pPr>
              <a:lnSpc>
                <a:spcPct val="90000"/>
              </a:lnSpc>
              <a:spcBef>
                <a:spcPts val="1000"/>
              </a:spcBef>
            </a:pPr>
            <a:endParaRPr lang="en-US" sz="2800" dirty="0">
              <a:cs typeface="Calibri"/>
            </a:endParaRPr>
          </a:p>
        </p:txBody>
      </p:sp>
    </p:spTree>
    <p:extLst>
      <p:ext uri="{BB962C8B-B14F-4D97-AF65-F5344CB8AC3E}">
        <p14:creationId xmlns:p14="http://schemas.microsoft.com/office/powerpoint/2010/main" val="378409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A60A-8CAD-DF38-E697-FE930CEE1B36}"/>
              </a:ext>
            </a:extLst>
          </p:cNvPr>
          <p:cNvSpPr>
            <a:spLocks noGrp="1"/>
          </p:cNvSpPr>
          <p:nvPr>
            <p:ph type="title"/>
          </p:nvPr>
        </p:nvSpPr>
        <p:spPr/>
        <p:txBody>
          <a:bodyPr>
            <a:normAutofit/>
          </a:bodyPr>
          <a:lstStyle/>
          <a:p>
            <a:pPr algn="ctr"/>
            <a:r>
              <a:rPr lang="en-US" sz="5400" dirty="0">
                <a:latin typeface="Times New Roman"/>
                <a:cs typeface="Calibri Light"/>
              </a:rPr>
              <a:t>Methods And Variables</a:t>
            </a:r>
          </a:p>
        </p:txBody>
      </p:sp>
      <p:sp>
        <p:nvSpPr>
          <p:cNvPr id="5" name="Rectangle 4">
            <a:extLst>
              <a:ext uri="{FF2B5EF4-FFF2-40B4-BE49-F238E27FC236}">
                <a16:creationId xmlns:a16="http://schemas.microsoft.com/office/drawing/2014/main" id="{8F179C44-4ABE-19C6-8908-7D1CF717A55B}"/>
              </a:ext>
            </a:extLst>
          </p:cNvPr>
          <p:cNvSpPr/>
          <p:nvPr/>
        </p:nvSpPr>
        <p:spPr>
          <a:xfrm>
            <a:off x="3356513" y="1854379"/>
            <a:ext cx="5477773" cy="46726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spcBef>
                <a:spcPts val="1000"/>
              </a:spcBef>
            </a:pPr>
            <a:r>
              <a:rPr lang="en-US" sz="2600" u="sng" dirty="0">
                <a:solidFill>
                  <a:srgbClr val="FFFFFF"/>
                </a:solidFill>
                <a:latin typeface="Calibri" panose="020F0502020204030204"/>
                <a:cs typeface="Calibri"/>
              </a:rPr>
              <a:t>Method:</a:t>
            </a:r>
            <a:r>
              <a:rPr lang="en-US" sz="2600" dirty="0">
                <a:solidFill>
                  <a:srgbClr val="FFFFFF"/>
                </a:solidFill>
                <a:latin typeface="Calibri" panose="020F0502020204030204"/>
                <a:cs typeface="Calibri"/>
              </a:rPr>
              <a:t> </a:t>
            </a:r>
            <a:r>
              <a:rPr lang="en-US" sz="2600" err="1">
                <a:solidFill>
                  <a:srgbClr val="FFFFFF"/>
                </a:solidFill>
                <a:latin typeface="Calibri"/>
                <a:cs typeface="Calibri"/>
              </a:rPr>
              <a:t>lex_pun</a:t>
            </a:r>
            <a:r>
              <a:rPr lang="en-US" sz="2600" dirty="0">
                <a:solidFill>
                  <a:srgbClr val="FFFFFF"/>
                </a:solidFill>
                <a:latin typeface="Calibri"/>
                <a:cs typeface="Calibri"/>
              </a:rPr>
              <a:t>()</a:t>
            </a:r>
            <a:endParaRPr lang="en-US" dirty="0">
              <a:solidFill>
                <a:srgbClr val="FFFFFF"/>
              </a:solidFill>
              <a:latin typeface="Calibri"/>
              <a:cs typeface="Calibri"/>
            </a:endParaRPr>
          </a:p>
          <a:p>
            <a:pPr algn="ctr">
              <a:lnSpc>
                <a:spcPct val="90000"/>
              </a:lnSpc>
              <a:spcBef>
                <a:spcPts val="1000"/>
              </a:spcBef>
            </a:pPr>
            <a:r>
              <a:rPr lang="en-US" sz="2600" u="sng" dirty="0">
                <a:solidFill>
                  <a:srgbClr val="FFFFFF"/>
                </a:solidFill>
                <a:latin typeface="Calibri" panose="020F0502020204030204"/>
                <a:cs typeface="Calibri"/>
              </a:rPr>
              <a:t>Variables:</a:t>
            </a:r>
            <a:r>
              <a:rPr lang="en-US" sz="2600" dirty="0">
                <a:solidFill>
                  <a:srgbClr val="FFFFFF"/>
                </a:solidFill>
                <a:latin typeface="Calibri" panose="020F0502020204030204"/>
                <a:cs typeface="Calibri"/>
              </a:rPr>
              <a:t> punctuators, p</a:t>
            </a:r>
          </a:p>
          <a:p>
            <a:pPr algn="ctr">
              <a:lnSpc>
                <a:spcPct val="90000"/>
              </a:lnSpc>
              <a:spcBef>
                <a:spcPts val="1000"/>
              </a:spcBef>
            </a:pPr>
            <a:endParaRPr lang="en-US" sz="2600" dirty="0">
              <a:cs typeface="Calibri"/>
            </a:endParaRPr>
          </a:p>
          <a:p>
            <a:pPr algn="ctr">
              <a:lnSpc>
                <a:spcPct val="90000"/>
              </a:lnSpc>
              <a:spcBef>
                <a:spcPts val="1000"/>
              </a:spcBef>
            </a:pPr>
            <a:r>
              <a:rPr lang="en-US" sz="2600" u="sng" dirty="0">
                <a:solidFill>
                  <a:srgbClr val="FFFFFF"/>
                </a:solidFill>
                <a:latin typeface="Calibri"/>
                <a:cs typeface="Calibri"/>
              </a:rPr>
              <a:t>Method:</a:t>
            </a:r>
            <a:r>
              <a:rPr lang="en-US" sz="2600" dirty="0">
                <a:solidFill>
                  <a:srgbClr val="FFFFFF"/>
                </a:solidFill>
                <a:latin typeface="Calibri"/>
                <a:cs typeface="Calibri"/>
              </a:rPr>
              <a:t> </a:t>
            </a:r>
            <a:r>
              <a:rPr lang="en-US" sz="2600" err="1">
                <a:solidFill>
                  <a:srgbClr val="FFFFFF"/>
                </a:solidFill>
                <a:latin typeface="Calibri"/>
                <a:cs typeface="Calibri"/>
              </a:rPr>
              <a:t>get_char</a:t>
            </a:r>
            <a:r>
              <a:rPr lang="en-US" sz="2600" dirty="0">
                <a:solidFill>
                  <a:srgbClr val="FFFFFF"/>
                </a:solidFill>
                <a:latin typeface="Calibri"/>
                <a:cs typeface="Calibri"/>
              </a:rPr>
              <a:t>()</a:t>
            </a:r>
          </a:p>
          <a:p>
            <a:pPr algn="ctr">
              <a:lnSpc>
                <a:spcPct val="90000"/>
              </a:lnSpc>
              <a:spcBef>
                <a:spcPts val="1000"/>
              </a:spcBef>
            </a:pPr>
            <a:r>
              <a:rPr lang="en-US" sz="2600" u="sng" dirty="0">
                <a:solidFill>
                  <a:srgbClr val="FFFFFF"/>
                </a:solidFill>
                <a:latin typeface="Calibri"/>
                <a:cs typeface="Calibri"/>
              </a:rPr>
              <a:t>Variables:</a:t>
            </a:r>
            <a:r>
              <a:rPr lang="en-US" sz="2600" dirty="0">
                <a:solidFill>
                  <a:srgbClr val="FFFFFF"/>
                </a:solidFill>
                <a:latin typeface="Calibri"/>
                <a:cs typeface="Calibri"/>
              </a:rPr>
              <a:t> char</a:t>
            </a:r>
            <a:endParaRPr lang="en-US" dirty="0">
              <a:cs typeface="Calibri" panose="020F0502020204030204"/>
            </a:endParaRPr>
          </a:p>
          <a:p>
            <a:pPr>
              <a:lnSpc>
                <a:spcPct val="90000"/>
              </a:lnSpc>
              <a:spcBef>
                <a:spcPts val="1000"/>
              </a:spcBef>
            </a:pPr>
            <a:endParaRPr lang="en-US" sz="2600" dirty="0">
              <a:solidFill>
                <a:srgbClr val="FFFFFF"/>
              </a:solidFill>
              <a:latin typeface="Calibri"/>
              <a:cs typeface="Calibri"/>
            </a:endParaRPr>
          </a:p>
          <a:p>
            <a:pPr>
              <a:lnSpc>
                <a:spcPct val="90000"/>
              </a:lnSpc>
              <a:spcBef>
                <a:spcPts val="1000"/>
              </a:spcBef>
            </a:pPr>
            <a:endParaRPr lang="en-US" sz="2800" dirty="0">
              <a:solidFill>
                <a:srgbClr val="FFFFFF"/>
              </a:solidFill>
              <a:latin typeface="Calibri"/>
              <a:cs typeface="Calibri"/>
            </a:endParaRPr>
          </a:p>
        </p:txBody>
      </p:sp>
    </p:spTree>
    <p:extLst>
      <p:ext uri="{BB962C8B-B14F-4D97-AF65-F5344CB8AC3E}">
        <p14:creationId xmlns:p14="http://schemas.microsoft.com/office/powerpoint/2010/main" val="368179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2D731CA7-F21D-C7D6-83F5-EB8F533CCC9A}"/>
              </a:ext>
            </a:extLst>
          </p:cNvPr>
          <p:cNvPicPr>
            <a:picLocks noChangeAspect="1"/>
          </p:cNvPicPr>
          <p:nvPr/>
        </p:nvPicPr>
        <p:blipFill>
          <a:blip r:embed="rId2"/>
          <a:stretch>
            <a:fillRect/>
          </a:stretch>
        </p:blipFill>
        <p:spPr>
          <a:xfrm>
            <a:off x="1031394" y="643467"/>
            <a:ext cx="10129211"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14253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90662" y="2772587"/>
            <a:ext cx="4805996" cy="1297115"/>
          </a:xfrm>
        </p:spPr>
        <p:txBody>
          <a:bodyPr anchor="t">
            <a:normAutofit/>
          </a:bodyPr>
          <a:lstStyle/>
          <a:p>
            <a:pPr algn="l"/>
            <a:r>
              <a:rPr lang="en-US" sz="4800" dirty="0">
                <a:solidFill>
                  <a:schemeClr val="tx2"/>
                </a:solidFill>
                <a:cs typeface="Calibri Light"/>
              </a:rPr>
              <a:t>Lexical Analyzer</a:t>
            </a:r>
            <a:endParaRPr lang="en-US" sz="4800" dirty="0">
              <a:solidFill>
                <a:schemeClr val="tx2"/>
              </a:solidFill>
            </a:endParaRPr>
          </a:p>
        </p:txBody>
      </p:sp>
      <p:sp>
        <p:nvSpPr>
          <p:cNvPr id="3" name="Subtitle 2"/>
          <p:cNvSpPr>
            <a:spLocks noGrp="1"/>
          </p:cNvSpPr>
          <p:nvPr>
            <p:ph type="subTitle" idx="1"/>
          </p:nvPr>
        </p:nvSpPr>
        <p:spPr>
          <a:xfrm>
            <a:off x="6590966" y="3342735"/>
            <a:ext cx="4805691" cy="838831"/>
          </a:xfrm>
        </p:spPr>
        <p:txBody>
          <a:bodyPr anchor="b">
            <a:normAutofit/>
          </a:bodyPr>
          <a:lstStyle/>
          <a:p>
            <a:pPr algn="l"/>
            <a:r>
              <a:rPr lang="en-US" sz="4000" dirty="0">
                <a:solidFill>
                  <a:schemeClr val="tx2"/>
                </a:solidFill>
                <a:cs typeface="Calibri"/>
              </a:rPr>
              <a:t>Thank You</a:t>
            </a:r>
          </a:p>
        </p:txBody>
      </p:sp>
      <p:pic>
        <p:nvPicPr>
          <p:cNvPr id="7" name="Graphic 6" descr="Head with Gears">
            <a:extLst>
              <a:ext uri="{FF2B5EF4-FFF2-40B4-BE49-F238E27FC236}">
                <a16:creationId xmlns:a16="http://schemas.microsoft.com/office/drawing/2014/main" id="{09E9D67B-8ABA-EBB9-763E-2F8DED8488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049927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Circuit</vt:lpstr>
      <vt:lpstr>Lexical Analyzer</vt:lpstr>
      <vt:lpstr>A lexical analyzer, is a program component that breaks down a source code file into a sequence of tokens. It is the first phase of a compiler or interpreter, and its main task is to read the input source code and produce a stream of tokens that can be processed by the next phase of the compiler.  The lexical analyzer scans the source code file character by character, grouping them into meaningful units called tokens. These tokens represent the basic building blocks of the programming language, such as keywords, identifiers, operators, and literals. The lexer also discards any comments or whitespace characters that are not relevant to the program's execution.  The output of the lexical analyzer is a stream of tokens that are passed on to the next phase of the compiler, which is usually the parser. The parser then uses these tokens to build a parse tree, which represents the syntactic structure of the program.</vt:lpstr>
      <vt:lpstr>Methods And Variables</vt:lpstr>
      <vt:lpstr>Methods And Variables</vt:lpstr>
      <vt:lpstr>PowerPoint Presentation</vt:lpstr>
      <vt:lpstr>Lexical Analyzer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171</cp:revision>
  <dcterms:created xsi:type="dcterms:W3CDTF">2023-05-02T01:33:33Z</dcterms:created>
  <dcterms:modified xsi:type="dcterms:W3CDTF">2023-05-09T00:50:46Z</dcterms:modified>
</cp:coreProperties>
</file>