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Ex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numDim type="val">
        <cx:f>[excvproject.xlsx]ورقة2!$L$2:$L$32</cx:f>
        <cx:lvl ptCount="31" formatCode="[$$-en-US]#,##0.00_ ;\-[$$-en-US]#,##0.00\ ">
          <cx:pt idx="0">14771000000</cx:pt>
          <cx:pt idx="1">18470000000</cx:pt>
          <cx:pt idx="2">24551000000</cx:pt>
          <cx:pt idx="3">19080000000</cx:pt>
          <cx:pt idx="4">1746278000</cx:pt>
          <cx:pt idx="5">220156000000</cx:pt>
          <cx:pt idx="6">2319919000</cx:pt>
          <cx:pt idx="7">20638000000</cx:pt>
          <cx:pt idx="8">14487118000</cx:pt>
          <cx:pt idx="9">2388768000</cx:pt>
          <cx:pt idx="10">32870000000</cx:pt>
          <cx:pt idx="11">11905000000</cx:pt>
          <cx:pt idx="12">3715968000</cx:pt>
          <cx:pt idx="13">16226000000</cx:pt>
          <cx:pt idx="14">100160000000</cx:pt>
          <cx:pt idx="15">11325000000</cx:pt>
          <cx:pt idx="16">5312686000</cx:pt>
          <cx:pt idx="17">5115000000</cx:pt>
          <cx:pt idx="18">1857000000</cx:pt>
          <cx:pt idx="19">19221000000</cx:pt>
          <cx:pt idx="20">11871879000</cx:pt>
          <cx:pt idx="21">20170000000</cx:pt>
          <cx:pt idx="22">171596000000</cx:pt>
          <cx:pt idx="23">1832253000</cx:pt>
          <cx:pt idx="24">5518000000</cx:pt>
          <cx:pt idx="25">3371000000</cx:pt>
          <cx:pt idx="26">37601000000</cx:pt>
          <cx:pt idx="27">138074000000</cx:pt>
          <cx:pt idx="28">6860000000</cx:pt>
          <cx:pt idx="29">1998051000</cx:pt>
          <cx:pt idx="30">420836000000</cx:pt>
        </cx:lvl>
      </cx:numDim>
    </cx:data>
  </cx:chartData>
  <cx:chart>
    <cx:title pos="t" align="ctr" overlay="0">
      <cx:tx>
        <cx:rich>
          <a:bodyPr spcFirstLastPara="1" vertOverflow="ellipsis" horzOverflow="overflow" wrap="square" lIns="0" tIns="0" rIns="0" bIns="0" anchor="ctr" anchorCtr="1"/>
          <a:lstStyle/>
          <a:p>
            <a:pPr algn="ctr" rtl="0">
              <a:defRPr/>
            </a:pPr>
            <a:r>
              <a:rPr lang="ar-SA" sz="1400" b="0" i="0" u="none" strike="noStrike" baseline="0">
                <a:solidFill>
                  <a:sysClr val="windowText" lastClr="000000">
                    <a:lumMod val="65000"/>
                    <a:lumOff val="35000"/>
                  </a:sysClr>
                </a:solidFill>
                <a:latin typeface="Calibri" panose="020F0502020204030204"/>
              </a:rPr>
              <a:t>Energy Total Revenues </a:t>
            </a:r>
            <a:endParaRPr lang="en-GB"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AEAEE369-B3A8-3E4D-B1A7-CE3BE5AA95C3}">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numDim type="val">
        <cx:f>[excvproject.xlsx]ورقة2!$K$2:$K$25</cx:f>
        <cx:lvl ptCount="24" formatCode="[$$-en-US]#,##0.00">
          <cx:pt idx="0">2394270000</cx:pt>
          <cx:pt idx="1">10439000000</cx:pt>
          <cx:pt idx="2">6140000000</cx:pt>
          <cx:pt idx="3">8468100000</cx:pt>
          <cx:pt idx="4">5474700000</cx:pt>
          <cx:pt idx="5">28406000000</cx:pt>
          <cx:pt idx="6">13253400000</cx:pt>
          <cx:pt idx="7">9350000000</cx:pt>
          <cx:pt idx="8">20921000000</cx:pt>
          <cx:pt idx="9">3130700000</cx:pt>
          <cx:pt idx="10">2952896000</cx:pt>
          <cx:pt idx="11">23483000000</cx:pt>
          <cx:pt idx="12">44062000000</cx:pt>
          <cx:pt idx="13">2155551000</cx:pt>
          <cx:pt idx="14">15855000000</cx:pt>
          <cx:pt idx="15">9055800000</cx:pt>
          <cx:pt idx="16">8414000000</cx:pt>
          <cx:pt idx="17">19052046000</cx:pt>
          <cx:pt idx="18">14791000000</cx:pt>
          <cx:pt idx="19">11925000000</cx:pt>
          <cx:pt idx="20">7750500000</cx:pt>
          <cx:pt idx="21">10185532000</cx:pt>
          <cx:pt idx="22">2770709000</cx:pt>
          <cx:pt idx="23">11124800000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Materials </a:t>
            </a:r>
            <a:r>
              <a:rPr lang="ar-SA" sz="1400" b="0" i="0" u="none" strike="noStrike" baseline="0">
                <a:solidFill>
                  <a:sysClr val="windowText" lastClr="000000">
                    <a:lumMod val="65000"/>
                    <a:lumOff val="35000"/>
                  </a:sysClr>
                </a:solidFill>
                <a:latin typeface="Calibri" panose="020F0502020204030204"/>
              </a:rPr>
              <a:t>Total Revenues </a:t>
            </a:r>
            <a:endParaRPr lang="en-GB"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01B8629D-F4F1-4241-9C27-6C1D6912FE01}">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8056-B45B-824B-A91D-8AEA0000DBB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D882F9F-9070-2144-B6A0-C2FA7ADCE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46D5A46-B919-4446-9E2E-C860970B8E95}"/>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5" name="Footer Placeholder 4">
            <a:extLst>
              <a:ext uri="{FF2B5EF4-FFF2-40B4-BE49-F238E27FC236}">
                <a16:creationId xmlns:a16="http://schemas.microsoft.com/office/drawing/2014/main" id="{211841FC-1E2F-C748-BEC2-3B2AB5DD7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BEA67-7692-7249-BE24-73ED8CB5B118}"/>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85088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3360-2CF9-B342-821B-074C24C0C08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3719489-80B8-DF4A-AB4A-6FDCFF95C8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6B6C0E-A31F-F343-A0AC-FAC8A392D2D8}"/>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5" name="Footer Placeholder 4">
            <a:extLst>
              <a:ext uri="{FF2B5EF4-FFF2-40B4-BE49-F238E27FC236}">
                <a16:creationId xmlns:a16="http://schemas.microsoft.com/office/drawing/2014/main" id="{3580DA26-487D-6D46-9765-7538AAE19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85D11-1986-F840-9B9C-11EC77F994BE}"/>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416111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1C209-AA27-6E41-8C82-30C1E1EEB3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5753BD-AFF5-A84A-B6EB-4F52E91BAB3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75A035-E0DA-854E-9FA0-444D516F1620}"/>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5" name="Footer Placeholder 4">
            <a:extLst>
              <a:ext uri="{FF2B5EF4-FFF2-40B4-BE49-F238E27FC236}">
                <a16:creationId xmlns:a16="http://schemas.microsoft.com/office/drawing/2014/main" id="{1A086CDD-3CB9-5E4A-8416-2B8C5169F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B2FDB-CE5B-F34A-98AE-B38CA3886FC7}"/>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145116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5044-2CC9-E543-8F96-77C7D03DF8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896FAEF-8136-E04F-92C2-CF5E88262D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686896-44D0-9A44-8CE4-72503D3F2195}"/>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5" name="Footer Placeholder 4">
            <a:extLst>
              <a:ext uri="{FF2B5EF4-FFF2-40B4-BE49-F238E27FC236}">
                <a16:creationId xmlns:a16="http://schemas.microsoft.com/office/drawing/2014/main" id="{4DB62663-1882-EA4B-B3DC-F3E4EBE15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939D8-65FA-B84E-AF6C-B7A932F2144D}"/>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87851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C691-BF26-9A47-8C98-57620695B5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35B08BE-F60E-3E4F-A4F4-04BFD4021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E181E9-2FF6-7A44-BCFC-C59BED6B9391}"/>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5" name="Footer Placeholder 4">
            <a:extLst>
              <a:ext uri="{FF2B5EF4-FFF2-40B4-BE49-F238E27FC236}">
                <a16:creationId xmlns:a16="http://schemas.microsoft.com/office/drawing/2014/main" id="{2D3FAB12-AFB2-4948-8C1A-408FE334E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A8C96-F556-A54B-BD5D-11862F8687DE}"/>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35650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B1DB-19B7-4A4C-A81E-D6FA6257D6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FB2A56F-BB6F-5545-BC5B-95E0836669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BEB2031-07DA-854A-8863-D151222A3F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3770BB-0D5D-FD4A-81DC-FD41DD457D63}"/>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6" name="Footer Placeholder 5">
            <a:extLst>
              <a:ext uri="{FF2B5EF4-FFF2-40B4-BE49-F238E27FC236}">
                <a16:creationId xmlns:a16="http://schemas.microsoft.com/office/drawing/2014/main" id="{703C620E-11EA-2442-B18D-E014927C5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ECEB8-9E9E-2A43-9992-0CCEDF25C505}"/>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339989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442F-A249-FB4E-BB1B-08354B4F3B2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E0A27A-ECAC-1140-BA33-100A74BA0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6F11C1F-2C9E-7840-A901-685AF81A3A1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CD4620-797B-9E47-8092-62287FCB9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F558AD9-2EB9-6542-B115-3FA878EE208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9E8F2EE-E714-4D4F-9467-7DA61F217B36}"/>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8" name="Footer Placeholder 7">
            <a:extLst>
              <a:ext uri="{FF2B5EF4-FFF2-40B4-BE49-F238E27FC236}">
                <a16:creationId xmlns:a16="http://schemas.microsoft.com/office/drawing/2014/main" id="{6A551DAC-C678-7E4B-AA36-49EC3980CD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59B48-6498-5F49-9FA6-41A60182853E}"/>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175171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20B-2BED-DE44-88C4-7E46ED15E32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6ADEED2-80C4-684A-A625-79CAE6C2CC6A}"/>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4" name="Footer Placeholder 3">
            <a:extLst>
              <a:ext uri="{FF2B5EF4-FFF2-40B4-BE49-F238E27FC236}">
                <a16:creationId xmlns:a16="http://schemas.microsoft.com/office/drawing/2014/main" id="{199A27D7-E1BE-0A49-AF80-6F456DC89C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0FA129-F0FE-5240-9B2B-325629B71A3C}"/>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206253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012828-1563-144E-84C0-7B4361022B19}"/>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3" name="Footer Placeholder 2">
            <a:extLst>
              <a:ext uri="{FF2B5EF4-FFF2-40B4-BE49-F238E27FC236}">
                <a16:creationId xmlns:a16="http://schemas.microsoft.com/office/drawing/2014/main" id="{C1517FD2-6041-3E43-A409-3F37DE0ED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2FF074-3748-C841-AE9A-F5D8F8E36AAD}"/>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5485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0AF3-2210-6944-B784-334D24B3AC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3A9627-26E8-764F-8FB8-5B0F8206F0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E518D47-284D-4F4F-8A33-43E8D84DD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EF2D63-297C-9F4A-BD50-BA7184B40F83}"/>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6" name="Footer Placeholder 5">
            <a:extLst>
              <a:ext uri="{FF2B5EF4-FFF2-40B4-BE49-F238E27FC236}">
                <a16:creationId xmlns:a16="http://schemas.microsoft.com/office/drawing/2014/main" id="{A7D87779-3DA4-C84C-BDB8-E6B914E0A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F6E77-DA3B-694F-B01F-F1EB7F467681}"/>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236233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EC64-AB74-EC45-9D12-E2017920B4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2BA448-1921-704B-A3F8-7715EA3EB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184A51-1701-5C43-8136-B13AF3585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C21B75-780A-C945-8C83-A3B3C72DDB91}"/>
              </a:ext>
            </a:extLst>
          </p:cNvPr>
          <p:cNvSpPr>
            <a:spLocks noGrp="1"/>
          </p:cNvSpPr>
          <p:nvPr>
            <p:ph type="dt" sz="half" idx="10"/>
          </p:nvPr>
        </p:nvSpPr>
        <p:spPr/>
        <p:txBody>
          <a:bodyPr/>
          <a:lstStyle/>
          <a:p>
            <a:fld id="{0B73D217-4140-F64C-A95F-A1A2DE7310EB}" type="datetimeFigureOut">
              <a:rPr lang="en-US" smtClean="0"/>
              <a:t>3/2/2021</a:t>
            </a:fld>
            <a:endParaRPr lang="en-US"/>
          </a:p>
        </p:txBody>
      </p:sp>
      <p:sp>
        <p:nvSpPr>
          <p:cNvPr id="6" name="Footer Placeholder 5">
            <a:extLst>
              <a:ext uri="{FF2B5EF4-FFF2-40B4-BE49-F238E27FC236}">
                <a16:creationId xmlns:a16="http://schemas.microsoft.com/office/drawing/2014/main" id="{0EB8B084-B245-2541-BFBD-46A5ED470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25F7E-C426-2E42-890A-F34798A0E1C8}"/>
              </a:ext>
            </a:extLst>
          </p:cNvPr>
          <p:cNvSpPr>
            <a:spLocks noGrp="1"/>
          </p:cNvSpPr>
          <p:nvPr>
            <p:ph type="sldNum" sz="quarter" idx="12"/>
          </p:nvPr>
        </p:nvSpPr>
        <p:spPr/>
        <p:txBody>
          <a:bodyPr/>
          <a:lstStyle/>
          <a:p>
            <a:fld id="{2445FD3C-8248-9A4D-92E8-2F82FFEB7659}" type="slidenum">
              <a:rPr lang="en-US" smtClean="0"/>
              <a:t>‹#›</a:t>
            </a:fld>
            <a:endParaRPr lang="en-US"/>
          </a:p>
        </p:txBody>
      </p:sp>
    </p:spTree>
    <p:extLst>
      <p:ext uri="{BB962C8B-B14F-4D97-AF65-F5344CB8AC3E}">
        <p14:creationId xmlns:p14="http://schemas.microsoft.com/office/powerpoint/2010/main" val="416427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03D0A-C17D-1546-9563-BE10291AC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F56257-4173-1041-8DE1-2B7D3D599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E5910A-0602-664F-B46E-329F39C99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3D217-4140-F64C-A95F-A1A2DE7310EB}" type="datetimeFigureOut">
              <a:rPr lang="en-US" smtClean="0"/>
              <a:t>3/2/2021</a:t>
            </a:fld>
            <a:endParaRPr lang="en-US"/>
          </a:p>
        </p:txBody>
      </p:sp>
      <p:sp>
        <p:nvSpPr>
          <p:cNvPr id="5" name="Footer Placeholder 4">
            <a:extLst>
              <a:ext uri="{FF2B5EF4-FFF2-40B4-BE49-F238E27FC236}">
                <a16:creationId xmlns:a16="http://schemas.microsoft.com/office/drawing/2014/main" id="{F99545BA-2122-B44F-95B5-378563EC7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E7F34E-66BC-6348-9A26-BA3F48A5D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FD3C-8248-9A4D-92E8-2F82FFEB7659}" type="slidenum">
              <a:rPr lang="en-US" smtClean="0"/>
              <a:t>‹#›</a:t>
            </a:fld>
            <a:endParaRPr lang="en-US"/>
          </a:p>
        </p:txBody>
      </p:sp>
    </p:spTree>
    <p:extLst>
      <p:ext uri="{BB962C8B-B14F-4D97-AF65-F5344CB8AC3E}">
        <p14:creationId xmlns:p14="http://schemas.microsoft.com/office/powerpoint/2010/main" val="255265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image" Target="../media/image3.png" /><Relationship Id="rId5" Type="http://schemas.microsoft.com/office/2014/relationships/chartEx" Target="../charts/chartEx2.xml"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D84D078-DE90-AE42-A7A8-F4EA3DFAF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13" y="3582672"/>
            <a:ext cx="5703248" cy="1825600"/>
          </a:xfrm>
          <a:prstGeom prst="rect">
            <a:avLst/>
          </a:prstGeom>
        </p:spPr>
      </p:pic>
      <p:sp>
        <p:nvSpPr>
          <p:cNvPr id="14" name="TextBox 13">
            <a:extLst>
              <a:ext uri="{FF2B5EF4-FFF2-40B4-BE49-F238E27FC236}">
                <a16:creationId xmlns:a16="http://schemas.microsoft.com/office/drawing/2014/main" id="{D3DB8455-8E04-6843-8717-6F51C7DEF470}"/>
              </a:ext>
            </a:extLst>
          </p:cNvPr>
          <p:cNvSpPr txBox="1"/>
          <p:nvPr/>
        </p:nvSpPr>
        <p:spPr>
          <a:xfrm rot="19773627">
            <a:off x="3246391" y="2229527"/>
            <a:ext cx="1828800" cy="261610"/>
          </a:xfrm>
          <a:prstGeom prst="rect">
            <a:avLst/>
          </a:prstGeom>
          <a:noFill/>
        </p:spPr>
        <p:txBody>
          <a:bodyPr wrap="square" rtlCol="0">
            <a:spAutoFit/>
          </a:bodyPr>
          <a:lstStyle/>
          <a:p>
            <a:pPr algn="l"/>
            <a:r>
              <a:rPr lang="en-US" sz="1100"/>
              <a:t>Revenues</a:t>
            </a:r>
          </a:p>
        </p:txBody>
      </p:sp>
      <p:sp>
        <p:nvSpPr>
          <p:cNvPr id="16" name="TextBox 15">
            <a:extLst>
              <a:ext uri="{FF2B5EF4-FFF2-40B4-BE49-F238E27FC236}">
                <a16:creationId xmlns:a16="http://schemas.microsoft.com/office/drawing/2014/main" id="{6C3A9E0E-CBDE-B144-B616-C69A2B440456}"/>
              </a:ext>
            </a:extLst>
          </p:cNvPr>
          <p:cNvSpPr txBox="1"/>
          <p:nvPr/>
        </p:nvSpPr>
        <p:spPr>
          <a:xfrm rot="5400000">
            <a:off x="-287946" y="1528479"/>
            <a:ext cx="1988313" cy="261610"/>
          </a:xfrm>
          <a:prstGeom prst="rect">
            <a:avLst/>
          </a:prstGeom>
          <a:noFill/>
        </p:spPr>
        <p:txBody>
          <a:bodyPr wrap="square" rtlCol="0">
            <a:spAutoFit/>
          </a:bodyPr>
          <a:lstStyle/>
          <a:p>
            <a:pPr algn="l"/>
            <a:r>
              <a:rPr lang="en-US" sz="1100"/>
              <a:t> The numbers</a:t>
            </a:r>
          </a:p>
        </p:txBody>
      </p:sp>
      <p:sp>
        <p:nvSpPr>
          <p:cNvPr id="20" name="TextBox 19">
            <a:extLst>
              <a:ext uri="{FF2B5EF4-FFF2-40B4-BE49-F238E27FC236}">
                <a16:creationId xmlns:a16="http://schemas.microsoft.com/office/drawing/2014/main" id="{A6D052CB-BF26-D94F-A054-76C4B3418C37}"/>
              </a:ext>
            </a:extLst>
          </p:cNvPr>
          <p:cNvSpPr txBox="1"/>
          <p:nvPr/>
        </p:nvSpPr>
        <p:spPr>
          <a:xfrm rot="5400000">
            <a:off x="3737998" y="1648640"/>
            <a:ext cx="1988313" cy="261610"/>
          </a:xfrm>
          <a:prstGeom prst="rect">
            <a:avLst/>
          </a:prstGeom>
          <a:noFill/>
        </p:spPr>
        <p:txBody>
          <a:bodyPr wrap="square" rtlCol="0">
            <a:spAutoFit/>
          </a:bodyPr>
          <a:lstStyle/>
          <a:p>
            <a:pPr algn="l"/>
            <a:r>
              <a:rPr lang="en-US" sz="1100"/>
              <a:t> The numbers</a:t>
            </a:r>
          </a:p>
        </p:txBody>
      </p:sp>
      <p:sp>
        <p:nvSpPr>
          <p:cNvPr id="21" name="TextBox 20">
            <a:extLst>
              <a:ext uri="{FF2B5EF4-FFF2-40B4-BE49-F238E27FC236}">
                <a16:creationId xmlns:a16="http://schemas.microsoft.com/office/drawing/2014/main" id="{E20DEF4B-5195-784D-94C5-185CD1D2939A}"/>
              </a:ext>
            </a:extLst>
          </p:cNvPr>
          <p:cNvSpPr txBox="1"/>
          <p:nvPr/>
        </p:nvSpPr>
        <p:spPr>
          <a:xfrm>
            <a:off x="6021161" y="2389805"/>
            <a:ext cx="6008629" cy="4401205"/>
          </a:xfrm>
          <a:prstGeom prst="rect">
            <a:avLst/>
          </a:prstGeom>
          <a:noFill/>
        </p:spPr>
        <p:txBody>
          <a:bodyPr wrap="square" rtlCol="0">
            <a:spAutoFit/>
          </a:bodyPr>
          <a:lstStyle/>
          <a:p>
            <a:pPr algn="l"/>
            <a:r>
              <a:rPr lang="en-GB" sz="1400"/>
              <a:t>Below are the </a:t>
            </a:r>
            <a:r>
              <a:rPr lang="en-GB" sz="1400">
                <a:solidFill>
                  <a:srgbClr val="FF0000"/>
                </a:solidFill>
              </a:rPr>
              <a:t>total revenue</a:t>
            </a:r>
            <a:r>
              <a:rPr lang="en-GB" sz="1400"/>
              <a:t> </a:t>
            </a:r>
            <a:r>
              <a:rPr lang="ar-SA" sz="1400"/>
              <a:t>histograms </a:t>
            </a:r>
            <a:r>
              <a:rPr lang="en-GB" sz="1400"/>
              <a:t>for the </a:t>
            </a:r>
            <a:r>
              <a:rPr lang="ar-SA" sz="1400" b="1"/>
              <a:t>M</a:t>
            </a:r>
            <a:r>
              <a:rPr lang="en-GB" sz="1400" b="1"/>
              <a:t>aterials</a:t>
            </a:r>
            <a:r>
              <a:rPr lang="en-GB" sz="1400"/>
              <a:t> and </a:t>
            </a:r>
            <a:r>
              <a:rPr lang="ar-SA" sz="1400" b="1"/>
              <a:t>E</a:t>
            </a:r>
            <a:r>
              <a:rPr lang="en-GB" sz="1400" b="1"/>
              <a:t>nergy</a:t>
            </a:r>
            <a:r>
              <a:rPr lang="en-GB" sz="1400"/>
              <a:t> sector companies reported to all companies</a:t>
            </a:r>
            <a:r>
              <a:rPr lang="ar-SA" sz="1400"/>
              <a:t>.</a:t>
            </a:r>
          </a:p>
          <a:p>
            <a:pPr algn="l"/>
            <a:r>
              <a:rPr lang="ar-SA" sz="1400"/>
              <a:t>Both histograms are right skewed; Given this, this means that the mean in both sectors is higher than the median.</a:t>
            </a:r>
          </a:p>
          <a:p>
            <a:pPr algn="l"/>
            <a:endParaRPr lang="ar-SA" sz="1400"/>
          </a:p>
          <a:p>
            <a:pPr algn="l"/>
            <a:r>
              <a:rPr lang="ar-SA" sz="1400" b="1"/>
              <a:t>Median</a:t>
            </a:r>
            <a:r>
              <a:rPr lang="ar-SA" sz="1400"/>
              <a:t> (center value(</a:t>
            </a:r>
          </a:p>
          <a:p>
            <a:pPr algn="l"/>
            <a:r>
              <a:rPr lang="ar-SA" sz="1400"/>
              <a:t>The median in the </a:t>
            </a:r>
            <a:r>
              <a:rPr lang="ar-SA" sz="1400" b="1"/>
              <a:t>Energy</a:t>
            </a:r>
            <a:r>
              <a:rPr lang="ar-SA" sz="1400"/>
              <a:t> sector is about (14,487,118,000)dollars, while in the </a:t>
            </a:r>
            <a:r>
              <a:rPr lang="ar-SA" sz="1400" b="1"/>
              <a:t>Materials </a:t>
            </a:r>
            <a:r>
              <a:rPr lang="ar-SA" sz="1400"/>
              <a:t>sector it is about (9,767766,000) dollars, meaning that the difference between the two sectors in terms of the median is about 48%. </a:t>
            </a:r>
          </a:p>
          <a:p>
            <a:pPr algn="l"/>
            <a:endParaRPr lang="ar-SA" sz="1400" b="1"/>
          </a:p>
          <a:p>
            <a:pPr algn="l"/>
            <a:r>
              <a:rPr lang="ar-SA" sz="1400" b="1"/>
              <a:t>Mean)</a:t>
            </a:r>
            <a:r>
              <a:rPr lang="ar-SA" sz="1400"/>
              <a:t>average(</a:t>
            </a:r>
          </a:p>
          <a:p>
            <a:pPr algn="l"/>
            <a:r>
              <a:rPr lang="ar-SA" sz="1400"/>
              <a:t>The average in the energy sector is about (44,065,932,903) dollars, while in the materials sector it is (12,148,125,167) dollars. That is, the average total revenue for the energy sector is about three times the average of all revenues for the hardware sector . </a:t>
            </a:r>
          </a:p>
          <a:p>
            <a:pPr algn="l"/>
            <a:endParaRPr lang="ar-SA" sz="1400"/>
          </a:p>
          <a:p>
            <a:pPr algn="l"/>
            <a:r>
              <a:rPr lang="ar-SA" sz="1400" b="1"/>
              <a:t>Range </a:t>
            </a:r>
          </a:p>
          <a:p>
            <a:pPr algn="l"/>
            <a:r>
              <a:rPr lang="ar-SA" sz="1400"/>
              <a:t>The range in the energy sector is (419,089,722,000) dollars, the range in the hardware sector is about (41,906,449,000) dollars, meaning that the range in the energy sector is equal to about ten times the range in the hardware sector </a:t>
            </a:r>
            <a:endParaRPr lang="en-US" sz="1400"/>
          </a:p>
        </p:txBody>
      </p:sp>
      <p:sp>
        <p:nvSpPr>
          <p:cNvPr id="2" name="TextBox 1">
            <a:extLst>
              <a:ext uri="{FF2B5EF4-FFF2-40B4-BE49-F238E27FC236}">
                <a16:creationId xmlns:a16="http://schemas.microsoft.com/office/drawing/2014/main" id="{C26E85F7-AAAE-2E4C-A6F2-F63EF7A595B9}"/>
              </a:ext>
            </a:extLst>
          </p:cNvPr>
          <p:cNvSpPr txBox="1"/>
          <p:nvPr/>
        </p:nvSpPr>
        <p:spPr>
          <a:xfrm>
            <a:off x="8263404" y="176919"/>
            <a:ext cx="3766386" cy="1631216"/>
          </a:xfrm>
          <a:prstGeom prst="rect">
            <a:avLst/>
          </a:prstGeom>
          <a:noFill/>
        </p:spPr>
        <p:txBody>
          <a:bodyPr wrap="square" rtlCol="0">
            <a:spAutoFit/>
          </a:bodyPr>
          <a:lstStyle/>
          <a:p>
            <a:pPr algn="l"/>
            <a:r>
              <a:rPr lang="ar-SA" sz="2000" b="1"/>
              <a:t>Is the development in total revenues for the Energy sector similar to the development in total revenues for the Materials sector during the second year? </a:t>
            </a:r>
            <a:endParaRPr lang="en-US" sz="2000" b="1"/>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294C4F0C-F3DF-0D40-BD5D-85C18C66858F}"/>
                  </a:ext>
                </a:extLst>
              </p:cNvPr>
              <p:cNvGraphicFramePr/>
              <p:nvPr>
                <p:extLst>
                  <p:ext uri="{D42A27DB-BD31-4B8C-83A1-F6EECF244321}">
                    <p14:modId xmlns:p14="http://schemas.microsoft.com/office/powerpoint/2010/main" val="2245090390"/>
                  </p:ext>
                </p:extLst>
              </p:nvPr>
            </p:nvGraphicFramePr>
            <p:xfrm>
              <a:off x="480242" y="-77978"/>
              <a:ext cx="3680549" cy="305541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294C4F0C-F3DF-0D40-BD5D-85C18C66858F}"/>
                  </a:ext>
                </a:extLst>
              </p:cNvPr>
              <p:cNvPicPr>
                <a:picLocks noGrp="1" noRot="1" noChangeAspect="1" noMove="1" noResize="1" noEditPoints="1" noAdjustHandles="1" noChangeArrowheads="1" noChangeShapeType="1"/>
              </p:cNvPicPr>
              <p:nvPr/>
            </p:nvPicPr>
            <p:blipFill>
              <a:blip r:embed="rId4"/>
              <a:stretch>
                <a:fillRect/>
              </a:stretch>
            </p:blipFill>
            <p:spPr>
              <a:xfrm>
                <a:off x="480242" y="-77978"/>
                <a:ext cx="3680549" cy="3055412"/>
              </a:xfrm>
              <a:prstGeom prst="rect">
                <a:avLst/>
              </a:prstGeom>
            </p:spPr>
          </p:pic>
        </mc:Fallback>
      </mc:AlternateContent>
      <p:sp>
        <p:nvSpPr>
          <p:cNvPr id="6" name="TextBox 5">
            <a:extLst>
              <a:ext uri="{FF2B5EF4-FFF2-40B4-BE49-F238E27FC236}">
                <a16:creationId xmlns:a16="http://schemas.microsoft.com/office/drawing/2014/main" id="{2B364528-DE75-A046-A8AF-B2CCA1F283F8}"/>
              </a:ext>
            </a:extLst>
          </p:cNvPr>
          <p:cNvSpPr txBox="1"/>
          <p:nvPr/>
        </p:nvSpPr>
        <p:spPr>
          <a:xfrm>
            <a:off x="5640256" y="2259000"/>
            <a:ext cx="1828800" cy="261610"/>
          </a:xfrm>
          <a:prstGeom prst="rect">
            <a:avLst/>
          </a:prstGeom>
          <a:noFill/>
        </p:spPr>
        <p:txBody>
          <a:bodyPr wrap="square" rtlCol="0">
            <a:spAutoFit/>
          </a:bodyPr>
          <a:lstStyle/>
          <a:p>
            <a:pPr algn="l"/>
            <a:r>
              <a:rPr lang="en-US" sz="1100"/>
              <a:t>Revenues</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C6861363-64F0-5141-8076-7EA78C1D913B}"/>
                  </a:ext>
                </a:extLst>
              </p:cNvPr>
              <p:cNvGraphicFramePr/>
              <p:nvPr>
                <p:extLst>
                  <p:ext uri="{D42A27DB-BD31-4B8C-83A1-F6EECF244321}">
                    <p14:modId xmlns:p14="http://schemas.microsoft.com/office/powerpoint/2010/main" val="1483428119"/>
                  </p:ext>
                </p:extLst>
              </p:nvPr>
            </p:nvGraphicFramePr>
            <p:xfrm>
              <a:off x="4713333" y="176919"/>
              <a:ext cx="3287772" cy="2212886"/>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C6861363-64F0-5141-8076-7EA78C1D913B}"/>
                  </a:ext>
                </a:extLst>
              </p:cNvPr>
              <p:cNvPicPr>
                <a:picLocks noGrp="1" noRot="1" noChangeAspect="1" noMove="1" noResize="1" noEditPoints="1" noAdjustHandles="1" noChangeArrowheads="1" noChangeShapeType="1"/>
              </p:cNvPicPr>
              <p:nvPr/>
            </p:nvPicPr>
            <p:blipFill>
              <a:blip r:embed="rId6"/>
              <a:stretch>
                <a:fillRect/>
              </a:stretch>
            </p:blipFill>
            <p:spPr>
              <a:xfrm>
                <a:off x="4713333" y="176919"/>
                <a:ext cx="3287772" cy="2212886"/>
              </a:xfrm>
              <a:prstGeom prst="rect">
                <a:avLst/>
              </a:prstGeom>
            </p:spPr>
          </p:pic>
        </mc:Fallback>
      </mc:AlternateContent>
      <p:sp>
        <p:nvSpPr>
          <p:cNvPr id="8" name="TextBox 7">
            <a:extLst>
              <a:ext uri="{FF2B5EF4-FFF2-40B4-BE49-F238E27FC236}">
                <a16:creationId xmlns:a16="http://schemas.microsoft.com/office/drawing/2014/main" id="{060FCEF2-E564-B643-B27F-9902AD5A7AB5}"/>
              </a:ext>
            </a:extLst>
          </p:cNvPr>
          <p:cNvSpPr txBox="1"/>
          <p:nvPr/>
        </p:nvSpPr>
        <p:spPr>
          <a:xfrm rot="10800000" flipV="1">
            <a:off x="162208" y="5469799"/>
            <a:ext cx="6008628" cy="1169551"/>
          </a:xfrm>
          <a:prstGeom prst="rect">
            <a:avLst/>
          </a:prstGeom>
          <a:noFill/>
        </p:spPr>
        <p:txBody>
          <a:bodyPr wrap="square" rtlCol="0">
            <a:spAutoFit/>
          </a:bodyPr>
          <a:lstStyle/>
          <a:p>
            <a:pPr algn="l"/>
            <a:r>
              <a:rPr lang="ar-SA" sz="1400" b="1"/>
              <a:t>standard deviation </a:t>
            </a:r>
            <a:r>
              <a:rPr lang="ar-SA" sz="1400"/>
              <a:t>The standard deviation in the energy sector is approximately $ 87,598,693,146, while in the materials sector it is approximately  9,689,480,710.$ We notice that the standard deviation is much greater in the energy sector than in the hardware sector, and we also note that the dispersion in the data for energy specialization is the largest. </a:t>
            </a:r>
            <a:endParaRPr lang="en-US" sz="1400" b="1"/>
          </a:p>
        </p:txBody>
      </p:sp>
    </p:spTree>
    <p:extLst>
      <p:ext uri="{BB962C8B-B14F-4D97-AF65-F5344CB8AC3E}">
        <p14:creationId xmlns:p14="http://schemas.microsoft.com/office/powerpoint/2010/main" val="383344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عبدالله بن آل قيصوم</dc:creator>
  <cp:lastModifiedBy>عبدالله ضياء آل قيصوم</cp:lastModifiedBy>
  <cp:revision>6</cp:revision>
  <dcterms:created xsi:type="dcterms:W3CDTF">2021-02-21T13:23:19Z</dcterms:created>
  <dcterms:modified xsi:type="dcterms:W3CDTF">2021-03-02T14:23:17Z</dcterms:modified>
</cp:coreProperties>
</file>