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Young Serif"/>
      <p:regular r:id="rId28"/>
    </p:embeddedFont>
    <p:embeddedFont>
      <p:font typeface="Rubik"/>
      <p:regular r:id="rId29"/>
      <p:bold r:id="rId30"/>
      <p:italic r:id="rId31"/>
      <p:boldItalic r:id="rId32"/>
    </p:embeddedFont>
    <p:embeddedFont>
      <p:font typeface="Rubik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YoungSerif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ubi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bik-italic.fntdata"/><Relationship Id="rId30" Type="http://schemas.openxmlformats.org/officeDocument/2006/relationships/font" Target="fonts/Rubik-bold.fntdata"/><Relationship Id="rId11" Type="http://schemas.openxmlformats.org/officeDocument/2006/relationships/slide" Target="slides/slide5.xml"/><Relationship Id="rId33" Type="http://schemas.openxmlformats.org/officeDocument/2006/relationships/font" Target="fonts/Rubik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Rubik-boldItalic.fntdata"/><Relationship Id="rId13" Type="http://schemas.openxmlformats.org/officeDocument/2006/relationships/slide" Target="slides/slide7.xml"/><Relationship Id="rId35" Type="http://schemas.openxmlformats.org/officeDocument/2006/relationships/font" Target="fonts/RubikSemiBold-italic.fntdata"/><Relationship Id="rId12" Type="http://schemas.openxmlformats.org/officeDocument/2006/relationships/slide" Target="slides/slide6.xml"/><Relationship Id="rId34" Type="http://schemas.openxmlformats.org/officeDocument/2006/relationships/font" Target="fonts/Rubik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ubik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089e5fd35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089e5fd35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1fbca3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1fbca3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1fbca31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1fbca31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1fbca31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1fbca31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3cc7b10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3cc7b10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3cc7b10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3cc7b10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089e5fd35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089e5fd35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089e5fd35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089e5fd35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3eb6ca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3eb6ca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2ba2aa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2ba2aa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089e5fd35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089e5fd35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1de99be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1de99be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1de99be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1de99be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1de99be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1de99be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1fbca31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1fbca31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15" name="Google Shape;115;p2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2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6" name="Google Shape;146;p2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3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3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3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7" name="Google Shape;177;p3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3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4" name="Google Shape;184;p3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2" name="Google Shape;192;p3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93" name="Google Shape;193;p3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7" name="Google Shape;197;p3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8" name="Google Shape;198;p35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9" name="Google Shape;199;p35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35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1" name="Google Shape;201;p35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5" name="Google Shape;205;p3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36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7" name="Google Shape;207;p36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36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6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0" name="Google Shape;210;p36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3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5" name="Google Shape;215;p37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6" name="Google Shape;216;p37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7" name="Google Shape;217;p3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7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9" name="Google Shape;219;p37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0" name="Google Shape;220;p3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1" name="Google Shape;221;p37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5" name="Google Shape;225;p3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6" name="Google Shape;226;p3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8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8" name="Google Shape;228;p38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29" name="Google Shape;229;p3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0" name="Google Shape;230;p38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3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2" name="Google Shape;232;p38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6" name="Google Shape;236;p39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7" name="Google Shape;237;p39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39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0" name="Google Shape;240;p39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41" name="Google Shape;241;p39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39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3" name="Google Shape;243;p39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7" name="Google Shape;247;p40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8" name="Google Shape;248;p40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0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40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4" name="Google Shape;254;p40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5" name="Google Shape;255;p40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40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7" name="Google Shape;257;p40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8" name="Google Shape;258;p40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59" name="Google Shape;259;p40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0" name="Google Shape;260;p40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1" name="Google Shape;261;p40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niverse.roboflow.com/my-self-tjrd8/cv-distance-calculator/browse?queryText=&amp;pageSize=50&amp;startingIndex=0&amp;browseQuery=tru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1248900" y="236525"/>
            <a:ext cx="5996700" cy="24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FAST CAMPUS NAVIGATION APP</a:t>
            </a:r>
            <a:endParaRPr sz="4900"/>
          </a:p>
        </p:txBody>
      </p:sp>
      <p:sp>
        <p:nvSpPr>
          <p:cNvPr id="272" name="Google Shape;272;p4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Group 15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Group Members: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Abdullah Fayyaz 21L-5208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Owais 21L-5358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Syeda Aatika abid 21L-5455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Khizra Yaseen 21L-7517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Maryam Akbar 21L-5347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Suhaib Ahmad 21L-1805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Husnain Asghar 20L-0941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246600" y="228600"/>
            <a:ext cx="86781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Phase 3: Distance Estimation &amp; Dataset Labeling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30" name="Google Shape;330;p52"/>
          <p:cNvSpPr txBox="1"/>
          <p:nvPr/>
        </p:nvSpPr>
        <p:spPr>
          <a:xfrm>
            <a:off x="329925" y="1295100"/>
            <a:ext cx="8453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Labelling Phase</a:t>
            </a:r>
            <a:endParaRPr b="1" sz="21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Labelling done on roboflow 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Challenge due to images at angle some images were smaller while 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other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seemed smaller in images.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Extreme cases were not labelled.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Most windows if had a 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difference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of size of 20 cm in that case the outline was more focussed on with/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length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258800" y="228600"/>
            <a:ext cx="8592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700"/>
              <a:t>Phase 3: </a:t>
            </a:r>
            <a:r>
              <a:rPr b="1" lang="en" sz="2700">
                <a:latin typeface="Rubik"/>
                <a:ea typeface="Rubik"/>
                <a:cs typeface="Rubik"/>
                <a:sym typeface="Rubik"/>
              </a:rPr>
              <a:t>Distance Estimation &amp; Dataset Labeling</a:t>
            </a:r>
            <a:endParaRPr sz="4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3"/>
          <p:cNvSpPr txBox="1"/>
          <p:nvPr/>
        </p:nvSpPr>
        <p:spPr>
          <a:xfrm>
            <a:off x="329925" y="1295100"/>
            <a:ext cx="8453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Model Training</a:t>
            </a:r>
            <a:endParaRPr b="1" sz="20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After labelling as done yolo 8 model trained on 100 epoch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Distance calculation</a:t>
            </a:r>
            <a:endParaRPr b="1" sz="20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We knew the camera used and also know what magnification the images were taken on thus we could calculate the distance using</a:t>
            </a:r>
            <a:b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Focal Length (pixels)=(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Sensor Height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(mm)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Focal Length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(mm)​)×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Image Height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(pixels)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Thus with this we calculated the exact distance for that 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specific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device.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To improve accuracy the distance to every object identified was measured and then average distance was calculated.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Labelled Dataset</a:t>
            </a:r>
            <a:endParaRPr/>
          </a:p>
        </p:txBody>
      </p:sp>
      <p:pic>
        <p:nvPicPr>
          <p:cNvPr id="342" name="Google Shape;34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00" y="1094400"/>
            <a:ext cx="3874750" cy="39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2950" y="1094400"/>
            <a:ext cx="4840556" cy="39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Phase 4:Localization on Campus Map &amp; Mobile App Development</a:t>
            </a:r>
            <a:endParaRPr sz="3000"/>
          </a:p>
        </p:txBody>
      </p:sp>
      <p:sp>
        <p:nvSpPr>
          <p:cNvPr id="349" name="Google Shape;349;p55"/>
          <p:cNvSpPr txBox="1"/>
          <p:nvPr/>
        </p:nvSpPr>
        <p:spPr>
          <a:xfrm>
            <a:off x="270975" y="1285750"/>
            <a:ext cx="86049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Backend:</a:t>
            </a:r>
            <a:endParaRPr b="1" sz="20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ubik"/>
              <a:buChar char="●"/>
            </a:pPr>
            <a:r>
              <a:rPr lang="en" sz="16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Developed Backend API using Flask in Python</a:t>
            </a:r>
            <a:endParaRPr sz="16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ubik"/>
              <a:buChar char="●"/>
            </a:pPr>
            <a:r>
              <a:rPr lang="en" sz="16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Integrated trained Model with Backend</a:t>
            </a:r>
            <a:endParaRPr sz="16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Frontend:</a:t>
            </a:r>
            <a:endParaRPr b="1" sz="20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ubik"/>
              <a:buChar char="●"/>
            </a:pPr>
            <a:r>
              <a:rPr lang="en" sz="16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Developed Mobile App using React Native </a:t>
            </a:r>
            <a:endParaRPr sz="16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ubik"/>
              <a:buChar char="●"/>
            </a:pPr>
            <a:r>
              <a:rPr lang="en" sz="16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Mobile App sends </a:t>
            </a:r>
            <a:r>
              <a:rPr lang="en" sz="16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request to Backend Via Api </a:t>
            </a:r>
            <a:endParaRPr sz="16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ubik"/>
              <a:buChar char="●"/>
            </a:pPr>
            <a:r>
              <a:rPr lang="en" sz="16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Api further using landmarks in model, predicts the distances 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50" name="Google Shape;350;p55" title="cee71a27-df6d-42b7-8b14-0cc34d9ef5b8_removalai_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000" y="3497275"/>
            <a:ext cx="4244400" cy="15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5" title="30b13359-bd38-4408-9016-3d7591148a2a_removalai_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400" y="3269575"/>
            <a:ext cx="2059826" cy="1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56" title="IMG-20250501-WA0036.jpg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75" y="106450"/>
            <a:ext cx="3262475" cy="4953000"/>
          </a:xfrm>
          <a:prstGeom prst="rect">
            <a:avLst/>
          </a:prstGeom>
        </p:spPr>
      </p:pic>
      <p:sp>
        <p:nvSpPr>
          <p:cNvPr id="357" name="Google Shape;357;p56"/>
          <p:cNvSpPr txBox="1"/>
          <p:nvPr>
            <p:ph type="title"/>
          </p:nvPr>
        </p:nvSpPr>
        <p:spPr>
          <a:xfrm>
            <a:off x="3642800" y="175450"/>
            <a:ext cx="50430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Achieved</a:t>
            </a:r>
            <a:endParaRPr/>
          </a:p>
        </p:txBody>
      </p:sp>
      <p:sp>
        <p:nvSpPr>
          <p:cNvPr id="358" name="Google Shape;358;p56"/>
          <p:cNvSpPr txBox="1"/>
          <p:nvPr/>
        </p:nvSpPr>
        <p:spPr>
          <a:xfrm>
            <a:off x="3955575" y="1366900"/>
            <a:ext cx="49614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This is the final result we get in our   </a:t>
            </a:r>
            <a:endParaRPr sz="36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“FAST Campus Navigation Mobile App”.</a:t>
            </a:r>
            <a:endParaRPr sz="36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635500" y="2067700"/>
            <a:ext cx="3365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Image Collection &amp; Dataset Preparation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Landmark Recognition Model</a:t>
            </a:r>
            <a:endParaRPr sz="2000"/>
          </a:p>
        </p:txBody>
      </p:sp>
      <p:sp>
        <p:nvSpPr>
          <p:cNvPr id="279" name="Google Shape;279;p44"/>
          <p:cNvSpPr txBox="1"/>
          <p:nvPr>
            <p:ph idx="2" type="body"/>
          </p:nvPr>
        </p:nvSpPr>
        <p:spPr>
          <a:xfrm>
            <a:off x="5107300" y="2030800"/>
            <a:ext cx="3365100" cy="26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Distance Estimation &amp; Dataset Labeling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Localization on Campus Map &amp; Mobile App Development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210050" y="240775"/>
            <a:ext cx="87024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Phase 1:</a:t>
            </a:r>
            <a:r>
              <a:rPr lang="en" sz="4200"/>
              <a:t> </a:t>
            </a:r>
            <a:r>
              <a:rPr b="1" lang="en" sz="2700">
                <a:latin typeface="Rubik"/>
                <a:ea typeface="Rubik"/>
                <a:cs typeface="Rubik"/>
                <a:sym typeface="Rubik"/>
              </a:rPr>
              <a:t>Image Collection &amp; Dataset Preparation</a:t>
            </a:r>
            <a:endParaRPr sz="4700"/>
          </a:p>
        </p:txBody>
      </p:sp>
      <p:sp>
        <p:nvSpPr>
          <p:cNvPr id="285" name="Google Shape;285;p45"/>
          <p:cNvSpPr txBox="1"/>
          <p:nvPr/>
        </p:nvSpPr>
        <p:spPr>
          <a:xfrm>
            <a:off x="329925" y="1295100"/>
            <a:ext cx="8453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</a:t>
            </a:r>
            <a:r>
              <a:rPr b="1" lang="en" sz="21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mage Collection</a:t>
            </a:r>
            <a:endParaRPr b="1" sz="21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Total number of Images: 178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Block A: 15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Block B: 29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Block C: 17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Block D: 36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Block E: 28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Block F: 24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IEEE Office: 19 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Camera Magnifications: 1x and 0.5x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Camera Used: 12 ProMax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210050" y="240775"/>
            <a:ext cx="87024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Phase 1:</a:t>
            </a:r>
            <a:r>
              <a:rPr lang="en" sz="4200"/>
              <a:t> </a:t>
            </a:r>
            <a:r>
              <a:rPr b="1" lang="en" sz="2700">
                <a:latin typeface="Rubik"/>
                <a:ea typeface="Rubik"/>
                <a:cs typeface="Rubik"/>
                <a:sym typeface="Rubik"/>
              </a:rPr>
              <a:t>Image Collection &amp; Dataset Preparation</a:t>
            </a:r>
            <a:endParaRPr sz="4700"/>
          </a:p>
        </p:txBody>
      </p:sp>
      <p:sp>
        <p:nvSpPr>
          <p:cNvPr id="291" name="Google Shape;291;p46"/>
          <p:cNvSpPr txBox="1"/>
          <p:nvPr/>
        </p:nvSpPr>
        <p:spPr>
          <a:xfrm>
            <a:off x="329925" y="1295100"/>
            <a:ext cx="8453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Dataset </a:t>
            </a:r>
            <a:r>
              <a:rPr b="1" lang="en" sz="22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b="1" sz="22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Labeling: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Roboflow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Dataset entries: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Roboflow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Images resolution in dataset: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224*224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Image format: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JPEG(jpg)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Issues Faced: </a:t>
            </a:r>
            <a:r>
              <a:rPr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Lighting , People</a:t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246600" y="228600"/>
            <a:ext cx="86661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600"/>
              <a:t>Phase 2: </a:t>
            </a:r>
            <a:r>
              <a:rPr b="1" lang="en" sz="3444">
                <a:latin typeface="Rubik"/>
                <a:ea typeface="Rubik"/>
                <a:cs typeface="Rubik"/>
                <a:sym typeface="Rubik"/>
              </a:rPr>
              <a:t>Landmark Recognition Model</a:t>
            </a:r>
            <a:endParaRPr sz="4500"/>
          </a:p>
        </p:txBody>
      </p:sp>
      <p:sp>
        <p:nvSpPr>
          <p:cNvPr id="297" name="Google Shape;297;p47"/>
          <p:cNvSpPr txBox="1"/>
          <p:nvPr/>
        </p:nvSpPr>
        <p:spPr>
          <a:xfrm>
            <a:off x="329925" y="1295100"/>
            <a:ext cx="8453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 Preprocessing</a:t>
            </a:r>
            <a:endParaRPr b="1" sz="20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Augmentation is applied only to training set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Roboflow Augmentation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Python Augmentation (Rotate, Flip, zoom etc)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Total training images after Augmentation = 3754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 order to enhance the generalization of the model we did following using TensorFlow: 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Resized all the images to 224x224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Normalized pixel values between [0, 1]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222225" y="228600"/>
            <a:ext cx="86904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3600"/>
              <a:t>Phase 2: </a:t>
            </a:r>
            <a:r>
              <a:rPr b="1" lang="en" sz="3444">
                <a:latin typeface="Rubik"/>
                <a:ea typeface="Rubik"/>
                <a:cs typeface="Rubik"/>
                <a:sym typeface="Rubik"/>
              </a:rPr>
              <a:t>Landmark Recognition Model</a:t>
            </a:r>
            <a:endParaRPr sz="3344"/>
          </a:p>
        </p:txBody>
      </p:sp>
      <p:sp>
        <p:nvSpPr>
          <p:cNvPr id="303" name="Google Shape;303;p48"/>
          <p:cNvSpPr txBox="1"/>
          <p:nvPr/>
        </p:nvSpPr>
        <p:spPr>
          <a:xfrm>
            <a:off x="329925" y="1295100"/>
            <a:ext cx="8453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Model Architecture</a:t>
            </a:r>
            <a:endParaRPr b="1" sz="20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We used </a:t>
            </a:r>
            <a:r>
              <a:rPr b="1"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Xception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with ImageNet weights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We added following Top layers: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- GlobalAveragePooling2D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- 256 Dense units with RELU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- Dropout= 0.5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- 7 output Dense units with Softmax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Training Parameters: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     - Learning Rate= 0.0001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     - Batch Size= 32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      - Epochs= 20 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278700" y="228600"/>
            <a:ext cx="86094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27500"/>
              <a:buFont typeface="Arial"/>
              <a:buNone/>
            </a:pPr>
            <a:r>
              <a:rPr lang="en"/>
              <a:t>Phase 2: </a:t>
            </a:r>
            <a:r>
              <a:rPr b="1" lang="en" sz="3844">
                <a:latin typeface="Rubik"/>
                <a:ea typeface="Rubik"/>
                <a:cs typeface="Rubik"/>
                <a:sym typeface="Rubik"/>
              </a:rPr>
              <a:t>Landmark Recognition Model</a:t>
            </a:r>
            <a:endParaRPr/>
          </a:p>
        </p:txBody>
      </p:sp>
      <p:sp>
        <p:nvSpPr>
          <p:cNvPr id="309" name="Google Shape;309;p49"/>
          <p:cNvSpPr txBox="1"/>
          <p:nvPr/>
        </p:nvSpPr>
        <p:spPr>
          <a:xfrm>
            <a:off x="227450" y="1305350"/>
            <a:ext cx="87501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0" y="1817675"/>
            <a:ext cx="5153726" cy="25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9"/>
          <p:cNvSpPr txBox="1"/>
          <p:nvPr/>
        </p:nvSpPr>
        <p:spPr>
          <a:xfrm>
            <a:off x="5145550" y="1448775"/>
            <a:ext cx="3668100" cy="3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Testing Results:</a:t>
            </a:r>
            <a:endParaRPr b="1" sz="20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Test Loss: 0.3575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Test Accuracy: 0.9091 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Test Precision: 0.9091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Test Recall: 0.9091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Test AUC: 0.9949 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258800" y="228600"/>
            <a:ext cx="8604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/>
              <a:t>Phase 2: </a:t>
            </a:r>
            <a:r>
              <a:rPr b="1" lang="en" sz="3844">
                <a:latin typeface="Rubik"/>
                <a:ea typeface="Rubik"/>
                <a:cs typeface="Rubik"/>
                <a:sym typeface="Rubik"/>
              </a:rPr>
              <a:t>Landmark Recognition Model</a:t>
            </a:r>
            <a:endParaRPr sz="4944"/>
          </a:p>
        </p:txBody>
      </p:sp>
      <p:sp>
        <p:nvSpPr>
          <p:cNvPr id="317" name="Google Shape;317;p50"/>
          <p:cNvSpPr txBox="1"/>
          <p:nvPr/>
        </p:nvSpPr>
        <p:spPr>
          <a:xfrm>
            <a:off x="43025" y="1344238"/>
            <a:ext cx="87501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950" y="1202875"/>
            <a:ext cx="6633499" cy="39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329925" y="228600"/>
            <a:ext cx="85584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</a:t>
            </a:r>
            <a:r>
              <a:rPr lang="en" sz="2700"/>
              <a:t>hase 3: </a:t>
            </a:r>
            <a:r>
              <a:rPr b="1" lang="en" sz="2700">
                <a:latin typeface="Rubik"/>
                <a:ea typeface="Rubik"/>
                <a:cs typeface="Rubik"/>
                <a:sym typeface="Rubik"/>
              </a:rPr>
              <a:t>Distance Estimation &amp; Dataset Labeling</a:t>
            </a:r>
            <a:endParaRPr sz="4700"/>
          </a:p>
        </p:txBody>
      </p:sp>
      <p:sp>
        <p:nvSpPr>
          <p:cNvPr id="324" name="Google Shape;324;p51"/>
          <p:cNvSpPr txBox="1"/>
          <p:nvPr/>
        </p:nvSpPr>
        <p:spPr>
          <a:xfrm>
            <a:off x="329925" y="1295100"/>
            <a:ext cx="8453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Measurement Phase</a:t>
            </a:r>
            <a:endParaRPr b="1" sz="2150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first step was to take the measurement of the objects that would be consistently available in our images provided by the user.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This resulted in creation of 9 classes.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 was for door while the other were for windows of varying sizes.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Rubik"/>
              <a:buChar char="●"/>
            </a:pP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These measurements were taken using a 5ft inch tape but due to sizes of New building estimation was used 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especially</a:t>
            </a:r>
            <a:r>
              <a:rPr lang="en" sz="15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for the 800 class.</a:t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