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4" d="100"/>
          <a:sy n="54" d="100"/>
        </p:scale>
        <p:origin x="-102" y="-51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783B19-C393-4ADB-9E0A-18ED66D43C77}"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0C5C0D-D4FC-42E0-AB7A-5CAAD0BBEBA2}" type="slidenum">
              <a:rPr lang="en-US" smtClean="0"/>
              <a:t>‹#›</a:t>
            </a:fld>
            <a:endParaRPr lang="en-US"/>
          </a:p>
        </p:txBody>
      </p:sp>
    </p:spTree>
    <p:extLst>
      <p:ext uri="{BB962C8B-B14F-4D97-AF65-F5344CB8AC3E}">
        <p14:creationId xmlns:p14="http://schemas.microsoft.com/office/powerpoint/2010/main" val="2743482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783B19-C393-4ADB-9E0A-18ED66D43C77}"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0C5C0D-D4FC-42E0-AB7A-5CAAD0BBEBA2}" type="slidenum">
              <a:rPr lang="en-US" smtClean="0"/>
              <a:t>‹#›</a:t>
            </a:fld>
            <a:endParaRPr lang="en-US"/>
          </a:p>
        </p:txBody>
      </p:sp>
    </p:spTree>
    <p:extLst>
      <p:ext uri="{BB962C8B-B14F-4D97-AF65-F5344CB8AC3E}">
        <p14:creationId xmlns:p14="http://schemas.microsoft.com/office/powerpoint/2010/main" val="2709333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783B19-C393-4ADB-9E0A-18ED66D43C77}"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0C5C0D-D4FC-42E0-AB7A-5CAAD0BBEBA2}" type="slidenum">
              <a:rPr lang="en-US" smtClean="0"/>
              <a:t>‹#›</a:t>
            </a:fld>
            <a:endParaRPr lang="en-US"/>
          </a:p>
        </p:txBody>
      </p:sp>
    </p:spTree>
    <p:extLst>
      <p:ext uri="{BB962C8B-B14F-4D97-AF65-F5344CB8AC3E}">
        <p14:creationId xmlns:p14="http://schemas.microsoft.com/office/powerpoint/2010/main" val="1837005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783B19-C393-4ADB-9E0A-18ED66D43C77}"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0C5C0D-D4FC-42E0-AB7A-5CAAD0BBEBA2}" type="slidenum">
              <a:rPr lang="en-US" smtClean="0"/>
              <a:t>‹#›</a:t>
            </a:fld>
            <a:endParaRPr lang="en-US"/>
          </a:p>
        </p:txBody>
      </p:sp>
    </p:spTree>
    <p:extLst>
      <p:ext uri="{BB962C8B-B14F-4D97-AF65-F5344CB8AC3E}">
        <p14:creationId xmlns:p14="http://schemas.microsoft.com/office/powerpoint/2010/main" val="273004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783B19-C393-4ADB-9E0A-18ED66D43C77}"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0C5C0D-D4FC-42E0-AB7A-5CAAD0BBEBA2}" type="slidenum">
              <a:rPr lang="en-US" smtClean="0"/>
              <a:t>‹#›</a:t>
            </a:fld>
            <a:endParaRPr lang="en-US"/>
          </a:p>
        </p:txBody>
      </p:sp>
    </p:spTree>
    <p:extLst>
      <p:ext uri="{BB962C8B-B14F-4D97-AF65-F5344CB8AC3E}">
        <p14:creationId xmlns:p14="http://schemas.microsoft.com/office/powerpoint/2010/main" val="2138142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783B19-C393-4ADB-9E0A-18ED66D43C77}" type="datetimeFigureOut">
              <a:rPr lang="en-US" smtClean="0"/>
              <a:t>4/22/2021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0C5C0D-D4FC-42E0-AB7A-5CAAD0BBEBA2}" type="slidenum">
              <a:rPr lang="en-US" smtClean="0"/>
              <a:t>‹#›</a:t>
            </a:fld>
            <a:endParaRPr lang="en-US"/>
          </a:p>
        </p:txBody>
      </p:sp>
    </p:spTree>
    <p:extLst>
      <p:ext uri="{BB962C8B-B14F-4D97-AF65-F5344CB8AC3E}">
        <p14:creationId xmlns:p14="http://schemas.microsoft.com/office/powerpoint/2010/main" val="160410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783B19-C393-4ADB-9E0A-18ED66D43C77}" type="datetimeFigureOut">
              <a:rPr lang="en-US" smtClean="0"/>
              <a:t>4/22/2021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0C5C0D-D4FC-42E0-AB7A-5CAAD0BBEBA2}" type="slidenum">
              <a:rPr lang="en-US" smtClean="0"/>
              <a:t>‹#›</a:t>
            </a:fld>
            <a:endParaRPr lang="en-US"/>
          </a:p>
        </p:txBody>
      </p:sp>
    </p:spTree>
    <p:extLst>
      <p:ext uri="{BB962C8B-B14F-4D97-AF65-F5344CB8AC3E}">
        <p14:creationId xmlns:p14="http://schemas.microsoft.com/office/powerpoint/2010/main" val="101483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783B19-C393-4ADB-9E0A-18ED66D43C77}" type="datetimeFigureOut">
              <a:rPr lang="en-US" smtClean="0"/>
              <a:t>4/22/2021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0C5C0D-D4FC-42E0-AB7A-5CAAD0BBEBA2}" type="slidenum">
              <a:rPr lang="en-US" smtClean="0"/>
              <a:t>‹#›</a:t>
            </a:fld>
            <a:endParaRPr lang="en-US"/>
          </a:p>
        </p:txBody>
      </p:sp>
    </p:spTree>
    <p:extLst>
      <p:ext uri="{BB962C8B-B14F-4D97-AF65-F5344CB8AC3E}">
        <p14:creationId xmlns:p14="http://schemas.microsoft.com/office/powerpoint/2010/main" val="3599564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783B19-C393-4ADB-9E0A-18ED66D43C77}" type="datetimeFigureOut">
              <a:rPr lang="en-US" smtClean="0"/>
              <a:t>4/22/2021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0C5C0D-D4FC-42E0-AB7A-5CAAD0BBEBA2}" type="slidenum">
              <a:rPr lang="en-US" smtClean="0"/>
              <a:t>‹#›</a:t>
            </a:fld>
            <a:endParaRPr lang="en-US"/>
          </a:p>
        </p:txBody>
      </p:sp>
    </p:spTree>
    <p:extLst>
      <p:ext uri="{BB962C8B-B14F-4D97-AF65-F5344CB8AC3E}">
        <p14:creationId xmlns:p14="http://schemas.microsoft.com/office/powerpoint/2010/main" val="3565731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783B19-C393-4ADB-9E0A-18ED66D43C77}" type="datetimeFigureOut">
              <a:rPr lang="en-US" smtClean="0"/>
              <a:t>4/22/2021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0C5C0D-D4FC-42E0-AB7A-5CAAD0BBEBA2}" type="slidenum">
              <a:rPr lang="en-US" smtClean="0"/>
              <a:t>‹#›</a:t>
            </a:fld>
            <a:endParaRPr lang="en-US"/>
          </a:p>
        </p:txBody>
      </p:sp>
    </p:spTree>
    <p:extLst>
      <p:ext uri="{BB962C8B-B14F-4D97-AF65-F5344CB8AC3E}">
        <p14:creationId xmlns:p14="http://schemas.microsoft.com/office/powerpoint/2010/main" val="4257353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783B19-C393-4ADB-9E0A-18ED66D43C77}" type="datetimeFigureOut">
              <a:rPr lang="en-US" smtClean="0"/>
              <a:t>4/22/2021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0C5C0D-D4FC-42E0-AB7A-5CAAD0BBEBA2}" type="slidenum">
              <a:rPr lang="en-US" smtClean="0"/>
              <a:t>‹#›</a:t>
            </a:fld>
            <a:endParaRPr lang="en-US"/>
          </a:p>
        </p:txBody>
      </p:sp>
    </p:spTree>
    <p:extLst>
      <p:ext uri="{BB962C8B-B14F-4D97-AF65-F5344CB8AC3E}">
        <p14:creationId xmlns:p14="http://schemas.microsoft.com/office/powerpoint/2010/main" val="302005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783B19-C393-4ADB-9E0A-18ED66D43C77}" type="datetimeFigureOut">
              <a:rPr lang="en-US" smtClean="0"/>
              <a:t>4/22/2021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0C5C0D-D4FC-42E0-AB7A-5CAAD0BBEBA2}" type="slidenum">
              <a:rPr lang="en-US" smtClean="0"/>
              <a:t>‹#›</a:t>
            </a:fld>
            <a:endParaRPr lang="en-US"/>
          </a:p>
        </p:txBody>
      </p:sp>
    </p:spTree>
    <p:extLst>
      <p:ext uri="{BB962C8B-B14F-4D97-AF65-F5344CB8AC3E}">
        <p14:creationId xmlns:p14="http://schemas.microsoft.com/office/powerpoint/2010/main" val="3348019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r>
              <a:rPr lang="en-US" sz="6000" b="1" dirty="0" smtClean="0">
                <a:latin typeface="Times New Roman" panose="02020603050405020304" pitchFamily="18" charset="0"/>
                <a:cs typeface="Times New Roman" panose="02020603050405020304" pitchFamily="18" charset="0"/>
              </a:rPr>
              <a:t>SYNCRONOUS MOTOR</a:t>
            </a:r>
            <a:br>
              <a:rPr lang="en-US" sz="6000" b="1" dirty="0" smtClean="0">
                <a:latin typeface="Times New Roman" panose="02020603050405020304" pitchFamily="18" charset="0"/>
                <a:cs typeface="Times New Roman" panose="02020603050405020304" pitchFamily="18" charset="0"/>
              </a:rPr>
            </a:br>
            <a:r>
              <a:rPr lang="en-US" sz="6000" b="1" dirty="0" smtClean="0">
                <a:latin typeface="Times New Roman" panose="02020603050405020304" pitchFamily="18" charset="0"/>
                <a:cs typeface="Times New Roman" panose="02020603050405020304" pitchFamily="18" charset="0"/>
              </a:rPr>
              <a:t>PROJECT</a:t>
            </a:r>
            <a:endParaRPr lang="en-US"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225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TERMINAL VOLTAGES (GRAPH)</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943600" y="1752600"/>
            <a:ext cx="3200400" cy="4724400"/>
          </a:xfrm>
          <a:prstGeom prst="rect">
            <a:avLst/>
          </a:prstGeom>
        </p:spPr>
      </p:pic>
      <p:sp>
        <p:nvSpPr>
          <p:cNvPr id="5" name="Rectangle 4"/>
          <p:cNvSpPr/>
          <p:nvPr/>
        </p:nvSpPr>
        <p:spPr>
          <a:xfrm>
            <a:off x="0" y="1524000"/>
            <a:ext cx="5867400" cy="5016758"/>
          </a:xfrm>
          <a:prstGeom prst="rect">
            <a:avLst/>
          </a:prstGeom>
        </p:spPr>
        <p:txBody>
          <a:bodyPr wrap="square">
            <a:spAutoFit/>
          </a:bodyPr>
          <a:lstStyle/>
          <a:p>
            <a:r>
              <a:rPr lang="en-US" sz="3200" dirty="0"/>
              <a:t>The voltage across the terminals is </a:t>
            </a:r>
            <a:r>
              <a:rPr lang="en-US" sz="3200" dirty="0" smtClean="0"/>
              <a:t>zero. As the </a:t>
            </a:r>
            <a:r>
              <a:rPr lang="en-US" sz="3200" dirty="0"/>
              <a:t>speed of motor increases the voltage also </a:t>
            </a:r>
            <a:r>
              <a:rPr lang="en-US" sz="3200" dirty="0" smtClean="0"/>
              <a:t>increases. As </a:t>
            </a:r>
            <a:r>
              <a:rPr lang="en-US" sz="3200" dirty="0"/>
              <a:t>soon as the speed of motor becomes constant, the voltage also becomes a constant straight line parallel to X-Axis </a:t>
            </a:r>
            <a:r>
              <a:rPr lang="en-US" sz="3200" dirty="0" smtClean="0"/>
              <a:t>at </a:t>
            </a:r>
            <a:r>
              <a:rPr lang="en-US" sz="3200" dirty="0"/>
              <a:t>approx. 39 Volts. The blue line in the graph indicates the voltage across the terminals.</a:t>
            </a:r>
          </a:p>
        </p:txBody>
      </p:sp>
    </p:spTree>
    <p:extLst>
      <p:ext uri="{BB962C8B-B14F-4D97-AF65-F5344CB8AC3E}">
        <p14:creationId xmlns:p14="http://schemas.microsoft.com/office/powerpoint/2010/main" val="2864868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STATOR CURRENT (GRAPH)</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47295" y="2209800"/>
            <a:ext cx="6516010" cy="1028844"/>
          </a:xfrm>
          <a:prstGeom prst="rect">
            <a:avLst/>
          </a:prstGeom>
        </p:spPr>
      </p:pic>
      <p:sp>
        <p:nvSpPr>
          <p:cNvPr id="5" name="Rectangle 4"/>
          <p:cNvSpPr/>
          <p:nvPr/>
        </p:nvSpPr>
        <p:spPr>
          <a:xfrm>
            <a:off x="838200" y="3505200"/>
            <a:ext cx="6934200" cy="2554545"/>
          </a:xfrm>
          <a:prstGeom prst="rect">
            <a:avLst/>
          </a:prstGeom>
        </p:spPr>
        <p:txBody>
          <a:bodyPr wrap="square">
            <a:spAutoFit/>
          </a:bodyPr>
          <a:lstStyle/>
          <a:p>
            <a:pPr algn="ctr"/>
            <a:r>
              <a:rPr lang="en-US" sz="3200" dirty="0">
                <a:latin typeface="Times New Roman" panose="02020603050405020304" pitchFamily="18" charset="0"/>
                <a:cs typeface="Times New Roman" panose="02020603050405020304" pitchFamily="18" charset="0"/>
              </a:rPr>
              <a:t>The stator current fluctuates from min i.e. 1,0,-1 and 2,0,-2 Amperes, to max i.e. 2.5,0,-2.5 Amperes. This fluctuation continues from min to max values synchronously.</a:t>
            </a:r>
          </a:p>
        </p:txBody>
      </p:sp>
    </p:spTree>
    <p:extLst>
      <p:ext uri="{BB962C8B-B14F-4D97-AF65-F5344CB8AC3E}">
        <p14:creationId xmlns:p14="http://schemas.microsoft.com/office/powerpoint/2010/main" val="1389018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latin typeface="Times New Roman" panose="02020603050405020304" pitchFamily="18" charset="0"/>
                <a:cs typeface="Times New Roman" panose="02020603050405020304" pitchFamily="18" charset="0"/>
              </a:rPr>
              <a:t>OUTPUT </a:t>
            </a:r>
            <a:r>
              <a:rPr lang="en-US" b="1" dirty="0" smtClean="0">
                <a:latin typeface="Times New Roman" panose="02020603050405020304" pitchFamily="18" charset="0"/>
                <a:cs typeface="Times New Roman" panose="02020603050405020304" pitchFamily="18" charset="0"/>
              </a:rPr>
              <a:t>TORQUE (GRAPH)</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ctr"/>
            <a:r>
              <a:rPr lang="en-US" dirty="0"/>
              <a:t>The torque value fluctuates between -0.8 to -1.3 </a:t>
            </a:r>
            <a:r>
              <a:rPr lang="en-US" dirty="0" err="1"/>
              <a:t>Te</a:t>
            </a:r>
            <a:r>
              <a:rPr lang="en-US" dirty="0"/>
              <a:t> and it also does decreases to -2 </a:t>
            </a:r>
            <a:r>
              <a:rPr lang="en-US" dirty="0" err="1"/>
              <a:t>Te</a:t>
            </a:r>
            <a:r>
              <a:rPr lang="en-US" dirty="0"/>
              <a:t>. This fluctuation continues throughout in a constant manner as this torque is produced by the synchronous motor.</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85800" y="4267200"/>
            <a:ext cx="7848600" cy="1371600"/>
          </a:xfrm>
          <a:prstGeom prst="rect">
            <a:avLst/>
          </a:prstGeom>
        </p:spPr>
      </p:pic>
    </p:spTree>
    <p:extLst>
      <p:ext uri="{BB962C8B-B14F-4D97-AF65-F5344CB8AC3E}">
        <p14:creationId xmlns:p14="http://schemas.microsoft.com/office/powerpoint/2010/main" val="2845832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POWER FACTOR</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Synchronous motors are designed to operate at 1.0 power factor or 0.8 power factor i.e. unity and leading power factor respectively. By varying the DC excitation of the motor, the power factor of the motor can be varied widely. Over excited synchronous motors operate at leading power factor and provide </a:t>
            </a:r>
            <a:r>
              <a:rPr lang="en-US" dirty="0" err="1">
                <a:latin typeface="Times New Roman" panose="02020603050405020304" pitchFamily="18" charset="0"/>
                <a:cs typeface="Times New Roman" panose="02020603050405020304" pitchFamily="18" charset="0"/>
              </a:rPr>
              <a:t>kVAR</a:t>
            </a:r>
            <a:r>
              <a:rPr lang="en-US" dirty="0">
                <a:latin typeface="Times New Roman" panose="02020603050405020304" pitchFamily="18" charset="0"/>
                <a:cs typeface="Times New Roman" panose="02020603050405020304" pitchFamily="18" charset="0"/>
              </a:rPr>
              <a:t>-like capacitors. This yields an improved power factor for the power supply system.</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3690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DC GENERATOR (GRAPHS)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graphs shows that the speed of rotor of DC generator increases with the rotor of synchronous motor and produces constant current, voltage and torque.</a:t>
            </a:r>
          </a:p>
          <a:p>
            <a:endParaRPr lang="en-US"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838200" y="3657600"/>
            <a:ext cx="7315200" cy="3048000"/>
          </a:xfrm>
          <a:prstGeom prst="rect">
            <a:avLst/>
          </a:prstGeom>
        </p:spPr>
      </p:pic>
    </p:spTree>
    <p:extLst>
      <p:ext uri="{BB962C8B-B14F-4D97-AF65-F5344CB8AC3E}">
        <p14:creationId xmlns:p14="http://schemas.microsoft.com/office/powerpoint/2010/main" val="1148051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CONCLUSION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Synchronous motor is one of the most efficient motors. </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ability to control their power factor makes it very demandable especially for low speed drives</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Speed remains constant irrespective of the loads in synchronous motors</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Electro-magnetic power varies linearly with the voltage in synchronous motors.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7440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STARTING OF MOTOR</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motor is started in induction machine </a:t>
            </a:r>
            <a:r>
              <a:rPr lang="en-US" dirty="0" smtClean="0">
                <a:latin typeface="Times New Roman" panose="02020603050405020304" pitchFamily="18" charset="0"/>
                <a:cs typeface="Times New Roman" panose="02020603050405020304" pitchFamily="18" charset="0"/>
              </a:rPr>
              <a:t>mode.</a:t>
            </a:r>
          </a:p>
          <a:p>
            <a:r>
              <a:rPr lang="en-US" dirty="0">
                <a:latin typeface="Times New Roman" panose="02020603050405020304" pitchFamily="18" charset="0"/>
                <a:cs typeface="Times New Roman" panose="02020603050405020304" pitchFamily="18" charset="0"/>
              </a:rPr>
              <a:t>A resistor is connected across the field </a:t>
            </a:r>
            <a:r>
              <a:rPr lang="en-US" dirty="0" smtClean="0">
                <a:latin typeface="Times New Roman" panose="02020603050405020304" pitchFamily="18" charset="0"/>
                <a:cs typeface="Times New Roman" panose="02020603050405020304" pitchFamily="18" charset="0"/>
              </a:rPr>
              <a:t>windings.</a:t>
            </a:r>
          </a:p>
          <a:p>
            <a:r>
              <a:rPr lang="en-US" dirty="0">
                <a:latin typeface="Times New Roman" panose="02020603050405020304" pitchFamily="18" charset="0"/>
                <a:cs typeface="Times New Roman" panose="02020603050405020304" pitchFamily="18" charset="0"/>
              </a:rPr>
              <a:t>W</a:t>
            </a:r>
            <a:r>
              <a:rPr lang="en-US" dirty="0" smtClean="0">
                <a:latin typeface="Times New Roman" panose="02020603050405020304" pitchFamily="18" charset="0"/>
                <a:cs typeface="Times New Roman" panose="02020603050405020304" pitchFamily="18" charset="0"/>
              </a:rPr>
              <a:t>hen speed </a:t>
            </a:r>
            <a:r>
              <a:rPr lang="en-US" dirty="0">
                <a:latin typeface="Times New Roman" panose="02020603050405020304" pitchFamily="18" charset="0"/>
                <a:cs typeface="Times New Roman" panose="02020603050405020304" pitchFamily="18" charset="0"/>
              </a:rPr>
              <a:t>reaches </a:t>
            </a:r>
            <a:r>
              <a:rPr lang="en-US" dirty="0" smtClean="0">
                <a:latin typeface="Times New Roman" panose="02020603050405020304" pitchFamily="18" charset="0"/>
                <a:cs typeface="Times New Roman" panose="02020603050405020304" pitchFamily="18" charset="0"/>
              </a:rPr>
              <a:t>value </a:t>
            </a:r>
            <a:r>
              <a:rPr lang="en-US" dirty="0">
                <a:latin typeface="Times New Roman" panose="02020603050405020304" pitchFamily="18" charset="0"/>
                <a:cs typeface="Times New Roman" panose="02020603050405020304" pitchFamily="18" charset="0"/>
              </a:rPr>
              <a:t>near synchronous speed, the field winding is connected to the DC voltage </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6571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STARTING OF MOTOR (CIRCUIT)</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47800"/>
            <a:ext cx="9144000" cy="5410200"/>
          </a:xfrm>
          <a:prstGeom prst="rect">
            <a:avLst/>
          </a:prstGeom>
        </p:spPr>
      </p:pic>
    </p:spTree>
    <p:extLst>
      <p:ext uri="{BB962C8B-B14F-4D97-AF65-F5344CB8AC3E}">
        <p14:creationId xmlns:p14="http://schemas.microsoft.com/office/powerpoint/2010/main" val="3898579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MOTOR SPEED</a:t>
            </a:r>
            <a:endParaRPr lang="en-US"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Synchronous motor runs at constant speed</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speed </a:t>
                </a:r>
                <a:r>
                  <a:rPr lang="en-US" dirty="0">
                    <a:latin typeface="Times New Roman" panose="02020603050405020304" pitchFamily="18" charset="0"/>
                    <a:cs typeface="Times New Roman" panose="02020603050405020304" pitchFamily="18" charset="0"/>
                  </a:rPr>
                  <a:t>of motor depends upon the supply </a:t>
                </a:r>
                <a:r>
                  <a:rPr lang="en-US" dirty="0" smtClean="0">
                    <a:latin typeface="Times New Roman" panose="02020603050405020304" pitchFamily="18" charset="0"/>
                    <a:cs typeface="Times New Roman" panose="02020603050405020304" pitchFamily="18" charset="0"/>
                  </a:rPr>
                  <a:t>frequency </a:t>
                </a:r>
                <a:r>
                  <a:rPr lang="en-US" dirty="0">
                    <a:latin typeface="Times New Roman" panose="02020603050405020304" pitchFamily="18" charset="0"/>
                    <a:cs typeface="Times New Roman" panose="02020603050405020304" pitchFamily="18" charset="0"/>
                  </a:rPr>
                  <a:t>and no of poles of the motor.</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speed is given by: </a:t>
                </a:r>
              </a:p>
              <a:p>
                <a:pPr lvl="1"/>
                <a14:m>
                  <m:oMath xmlns:m="http://schemas.openxmlformats.org/officeDocument/2006/math">
                    <m:sSub>
                      <m:sSubPr>
                        <m:ctrlPr>
                          <a:rPr lang="en-US" i="1"/>
                        </m:ctrlPr>
                      </m:sSubPr>
                      <m:e>
                        <m:r>
                          <a:rPr lang="en-US" i="1"/>
                          <m:t>𝑁</m:t>
                        </m:r>
                      </m:e>
                      <m:sub>
                        <m:r>
                          <a:rPr lang="en-US" i="1"/>
                          <m:t>𝑠</m:t>
                        </m:r>
                      </m:sub>
                    </m:sSub>
                    <m:r>
                      <a:rPr lang="en-US" i="1"/>
                      <m:t>= </m:t>
                    </m:r>
                    <m:f>
                      <m:fPr>
                        <m:ctrlPr>
                          <a:rPr lang="en-US" i="1"/>
                        </m:ctrlPr>
                      </m:fPr>
                      <m:num>
                        <m:r>
                          <a:rPr lang="en-US" i="1"/>
                          <m:t>120</m:t>
                        </m:r>
                        <m:r>
                          <a:rPr lang="en-US" i="1"/>
                          <m:t>𝑓</m:t>
                        </m:r>
                      </m:num>
                      <m:den>
                        <m:r>
                          <a:rPr lang="en-US" i="1"/>
                          <m:t>𝑝</m:t>
                        </m:r>
                      </m:den>
                    </m:f>
                  </m:oMath>
                </a14:m>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can change this speed of motor by changing the supply frequency of </a:t>
                </a:r>
                <a:r>
                  <a:rPr lang="en-US" dirty="0" smtClean="0">
                    <a:latin typeface="Times New Roman" panose="02020603050405020304" pitchFamily="18" charset="0"/>
                    <a:cs typeface="Times New Roman" panose="02020603050405020304" pitchFamily="18" charset="0"/>
                  </a:rPr>
                  <a:t>motor.</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887"/>
                </a:stretch>
              </a:blipFill>
            </p:spPr>
            <p:txBody>
              <a:bodyPr/>
              <a:lstStyle/>
              <a:p>
                <a:r>
                  <a:rPr lang="en-US">
                    <a:noFill/>
                  </a:rPr>
                  <a:t> </a:t>
                </a:r>
              </a:p>
            </p:txBody>
          </p:sp>
        </mc:Fallback>
      </mc:AlternateContent>
    </p:spTree>
    <p:extLst>
      <p:ext uri="{BB962C8B-B14F-4D97-AF65-F5344CB8AC3E}">
        <p14:creationId xmlns:p14="http://schemas.microsoft.com/office/powerpoint/2010/main" val="4046678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MOTOR SPEED (SIMULATION)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t>At </a:t>
            </a:r>
            <a:r>
              <a:rPr lang="en-US" dirty="0"/>
              <a:t>start, the rotor </a:t>
            </a:r>
            <a:r>
              <a:rPr lang="en-US" dirty="0" smtClean="0"/>
              <a:t>speed </a:t>
            </a:r>
            <a:r>
              <a:rPr lang="en-US" dirty="0"/>
              <a:t>is 0wm </a:t>
            </a:r>
            <a:r>
              <a:rPr lang="en-US" dirty="0" smtClean="0"/>
              <a:t>and </a:t>
            </a:r>
            <a:r>
              <a:rPr lang="en-US" dirty="0"/>
              <a:t>gradually increases to its maximum speed i.e. 1wm and </a:t>
            </a:r>
            <a:r>
              <a:rPr lang="en-US" dirty="0" smtClean="0"/>
              <a:t>remains </a:t>
            </a:r>
            <a:r>
              <a:rPr lang="en-US" dirty="0"/>
              <a:t>constant at 1wm</a:t>
            </a:r>
            <a:r>
              <a:rPr lang="en-US" dirty="0" smtClean="0"/>
              <a:t>.</a:t>
            </a:r>
          </a:p>
          <a:p>
            <a:endParaRPr lang="en-US" dirty="0"/>
          </a:p>
          <a:p>
            <a:endParaRPr lang="en-US" dirty="0" smtClean="0"/>
          </a:p>
          <a:p>
            <a:endParaRPr lang="en-US" dirty="0"/>
          </a:p>
          <a:p>
            <a:endParaRPr lang="en-US" dirty="0" smtClean="0"/>
          </a:p>
          <a:p>
            <a:r>
              <a:rPr lang="en-US" dirty="0" smtClean="0"/>
              <a:t>However </a:t>
            </a:r>
            <a:r>
              <a:rPr lang="en-US" dirty="0"/>
              <a:t>it does fluctuate between 1-0.9wm.</a:t>
            </a:r>
          </a:p>
          <a:p>
            <a:endParaRPr lang="en-US" dirty="0"/>
          </a:p>
        </p:txBody>
      </p:sp>
      <p:pic>
        <p:nvPicPr>
          <p:cNvPr id="5" name="Picture 4"/>
          <p:cNvPicPr/>
          <p:nvPr/>
        </p:nvPicPr>
        <p:blipFill rotWithShape="1">
          <a:blip r:embed="rId2">
            <a:extLst>
              <a:ext uri="{28A0092B-C50C-407E-A947-70E740481C1C}">
                <a14:useLocalDpi xmlns:a14="http://schemas.microsoft.com/office/drawing/2010/main" val="0"/>
              </a:ext>
            </a:extLst>
          </a:blip>
          <a:srcRect t="5360"/>
          <a:stretch/>
        </p:blipFill>
        <p:spPr bwMode="auto">
          <a:xfrm>
            <a:off x="838200" y="3276600"/>
            <a:ext cx="7620000" cy="18288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30740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ACTIVE POWER</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Power could be controlled by controlling the rotor speed of the machine. Changing the speed would change the power accordingly but since the grid frequency depends upon the speed of the motor, the motor cannot afford to greatly reduce rotor speed. So when very low but active power is required, </a:t>
            </a:r>
            <a:r>
              <a:rPr lang="en-US" b="1" dirty="0">
                <a:latin typeface="Times New Roman" panose="02020603050405020304" pitchFamily="18" charset="0"/>
                <a:cs typeface="Times New Roman" panose="02020603050405020304" pitchFamily="18" charset="0"/>
              </a:rPr>
              <a:t>active power</a:t>
            </a:r>
            <a:r>
              <a:rPr lang="en-US" dirty="0">
                <a:latin typeface="Times New Roman" panose="02020603050405020304" pitchFamily="18" charset="0"/>
                <a:cs typeface="Times New Roman" panose="02020603050405020304" pitchFamily="18" charset="0"/>
              </a:rPr>
              <a:t> is required by the grid. The rotor speed can be controlled to deliver it.</a:t>
            </a:r>
          </a:p>
        </p:txBody>
      </p:sp>
    </p:spTree>
    <p:extLst>
      <p:ext uri="{BB962C8B-B14F-4D97-AF65-F5344CB8AC3E}">
        <p14:creationId xmlns:p14="http://schemas.microsoft.com/office/powerpoint/2010/main" val="2662389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REACTIVE POWER</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When the rotor of synchronous motor is overexcited i.e. given more DC </a:t>
            </a:r>
            <a:r>
              <a:rPr lang="en-US" dirty="0" smtClean="0">
                <a:latin typeface="Times New Roman" panose="02020603050405020304" pitchFamily="18" charset="0"/>
                <a:cs typeface="Times New Roman" panose="02020603050405020304" pitchFamily="18" charset="0"/>
              </a:rPr>
              <a:t>excitation it </a:t>
            </a:r>
            <a:r>
              <a:rPr lang="en-US" dirty="0">
                <a:latin typeface="Times New Roman" panose="02020603050405020304" pitchFamily="18" charset="0"/>
                <a:cs typeface="Times New Roman" panose="02020603050405020304" pitchFamily="18" charset="0"/>
              </a:rPr>
              <a:t>would provide the needed reactive power to the grid but when the rotor of motor is under-excited i.e. given less DC </a:t>
            </a:r>
            <a:r>
              <a:rPr lang="en-US" dirty="0" smtClean="0">
                <a:latin typeface="Times New Roman" panose="02020603050405020304" pitchFamily="18" charset="0"/>
                <a:cs typeface="Times New Roman" panose="02020603050405020304" pitchFamily="18" charset="0"/>
              </a:rPr>
              <a:t>excitation it </a:t>
            </a:r>
            <a:r>
              <a:rPr lang="en-US" dirty="0">
                <a:latin typeface="Times New Roman" panose="02020603050405020304" pitchFamily="18" charset="0"/>
                <a:cs typeface="Times New Roman" panose="02020603050405020304" pitchFamily="18" charset="0"/>
              </a:rPr>
              <a:t>would absorb reactive power from the grid. This refers to the </a:t>
            </a:r>
            <a:r>
              <a:rPr lang="en-US" b="1" dirty="0">
                <a:latin typeface="Times New Roman" panose="02020603050405020304" pitchFamily="18" charset="0"/>
                <a:cs typeface="Times New Roman" panose="02020603050405020304" pitchFamily="18" charset="0"/>
              </a:rPr>
              <a:t>reactive power</a:t>
            </a:r>
            <a:r>
              <a:rPr lang="en-US" dirty="0">
                <a:latin typeface="Times New Roman" panose="02020603050405020304" pitchFamily="18" charset="0"/>
                <a:cs typeface="Times New Roman" panose="02020603050405020304" pitchFamily="18" charset="0"/>
              </a:rPr>
              <a:t> and leading and lagging operation conditions.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0658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V-CURVES</a:t>
            </a:r>
            <a:endParaRPr lang="en-US"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V-Curve is plotting of stator current vs. field current for different constant loads. </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graph obtained by plotting between </a:t>
                </a:r>
                <a14:m>
                  <m:oMath xmlns:m="http://schemas.openxmlformats.org/officeDocument/2006/math">
                    <m:sSub>
                      <m:sSubPr>
                        <m:ctrlPr>
                          <a:rPr lang="en-US" i="1"/>
                        </m:ctrlPr>
                      </m:sSubPr>
                      <m:e>
                        <m:r>
                          <a:rPr lang="en-US" i="1"/>
                          <m:t>𝐼</m:t>
                        </m:r>
                      </m:e>
                      <m:sub>
                        <m:r>
                          <a:rPr lang="en-US" i="1"/>
                          <m:t>𝑎</m:t>
                        </m:r>
                      </m:sub>
                    </m:sSub>
                  </m:oMath>
                </a14:m>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i="1"/>
                        </m:ctrlPr>
                      </m:sSubPr>
                      <m:e>
                        <m:r>
                          <a:rPr lang="en-US" i="1"/>
                          <m:t>𝐼</m:t>
                        </m:r>
                      </m:e>
                      <m:sub>
                        <m:r>
                          <a:rPr lang="en-US" i="1"/>
                          <m:t>𝑓</m:t>
                        </m:r>
                      </m:sub>
                    </m:sSub>
                  </m:oMath>
                </a14:m>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t>
                </a:r>
                <a:r>
                  <a:rPr lang="en-US" dirty="0">
                    <a:latin typeface="Times New Roman" panose="02020603050405020304" pitchFamily="18" charset="0"/>
                    <a:cs typeface="Times New Roman" panose="02020603050405020304" pitchFamily="18" charset="0"/>
                  </a:rPr>
                  <a:t>no </a:t>
                </a:r>
                <a:r>
                  <a:rPr lang="en-US" dirty="0" smtClean="0">
                    <a:latin typeface="Times New Roman" panose="02020603050405020304" pitchFamily="18" charset="0"/>
                    <a:cs typeface="Times New Roman" panose="02020603050405020304" pitchFamily="18" charset="0"/>
                  </a:rPr>
                  <a:t>load is </a:t>
                </a:r>
                <a:r>
                  <a:rPr lang="en-US" dirty="0">
                    <a:latin typeface="Times New Roman" panose="02020603050405020304" pitchFamily="18" charset="0"/>
                    <a:cs typeface="Times New Roman" panose="02020603050405020304" pitchFamily="18" charset="0"/>
                  </a:rPr>
                  <a:t>known as </a:t>
                </a:r>
                <a:r>
                  <a:rPr lang="en-US" dirty="0" smtClean="0">
                    <a:latin typeface="Times New Roman" panose="02020603050405020304" pitchFamily="18" charset="0"/>
                    <a:cs typeface="Times New Roman" panose="02020603050405020304" pitchFamily="18" charset="0"/>
                  </a:rPr>
                  <a:t>V-Curve Graph.</a:t>
                </a:r>
              </a:p>
              <a:p>
                <a:r>
                  <a:rPr lang="en-US" dirty="0">
                    <a:latin typeface="Times New Roman" panose="02020603050405020304" pitchFamily="18" charset="0"/>
                    <a:cs typeface="Times New Roman" panose="02020603050405020304" pitchFamily="18" charset="0"/>
                  </a:rPr>
                  <a:t>As these curves are similar to the shape of the letter “V”, that is why they are called as V-Curves </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887" r="-2000"/>
                </a:stretch>
              </a:blipFill>
            </p:spPr>
            <p:txBody>
              <a:bodyPr/>
              <a:lstStyle/>
              <a:p>
                <a:r>
                  <a:rPr lang="en-US">
                    <a:noFill/>
                  </a:rPr>
                  <a:t> </a:t>
                </a:r>
              </a:p>
            </p:txBody>
          </p:sp>
        </mc:Fallback>
      </mc:AlternateContent>
    </p:spTree>
    <p:extLst>
      <p:ext uri="{BB962C8B-B14F-4D97-AF65-F5344CB8AC3E}">
        <p14:creationId xmlns:p14="http://schemas.microsoft.com/office/powerpoint/2010/main" val="1686000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V-CURVES (GRAPH)</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799993" y="1600200"/>
            <a:ext cx="4344007" cy="4486902"/>
          </a:xfrm>
          <a:prstGeom prst="rect">
            <a:avLst/>
          </a:prstGeom>
        </p:spPr>
      </p:pic>
      <p:sp>
        <p:nvSpPr>
          <p:cNvPr id="5" name="Rectangle 4"/>
          <p:cNvSpPr/>
          <p:nvPr/>
        </p:nvSpPr>
        <p:spPr>
          <a:xfrm>
            <a:off x="0" y="1752600"/>
            <a:ext cx="4953000" cy="5016758"/>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The curve connecting all the lowest points of all V-Curves for different power levels is called </a:t>
            </a:r>
            <a:r>
              <a:rPr lang="en-US" sz="3200" b="1" dirty="0">
                <a:latin typeface="Times New Roman" panose="02020603050405020304" pitchFamily="18" charset="0"/>
                <a:cs typeface="Times New Roman" panose="02020603050405020304" pitchFamily="18" charset="0"/>
              </a:rPr>
              <a:t>Unity Power Factor Compounding Curve</a:t>
            </a:r>
            <a:r>
              <a:rPr lang="en-US" sz="3200" dirty="0">
                <a:latin typeface="Times New Roman" panose="02020603050405020304" pitchFamily="18" charset="0"/>
                <a:cs typeface="Times New Roman" panose="02020603050405020304" pitchFamily="18" charset="0"/>
              </a:rPr>
              <a:t>. The compounding curves for 0.8 power factor lagging and 0.8 power factor leading are shown in the figure above by the red dotted line. </a:t>
            </a:r>
          </a:p>
        </p:txBody>
      </p:sp>
    </p:spTree>
    <p:extLst>
      <p:ext uri="{BB962C8B-B14F-4D97-AF65-F5344CB8AC3E}">
        <p14:creationId xmlns:p14="http://schemas.microsoft.com/office/powerpoint/2010/main" val="4276902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656</Words>
  <Application>Microsoft Office PowerPoint</Application>
  <PresentationFormat>On-screen Show (4:3)</PresentationFormat>
  <Paragraphs>44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SYNCRONOUS MOTOR PROJECT</vt:lpstr>
      <vt:lpstr>STARTING OF MOTOR</vt:lpstr>
      <vt:lpstr>STARTING OF MOTOR (CIRCUIT)</vt:lpstr>
      <vt:lpstr>MOTOR SPEED</vt:lpstr>
      <vt:lpstr>MOTOR SPEED (SIMULATION)</vt:lpstr>
      <vt:lpstr>ACTIVE POWER</vt:lpstr>
      <vt:lpstr>REACTIVE POWER</vt:lpstr>
      <vt:lpstr>V-CURVES</vt:lpstr>
      <vt:lpstr>V-CURVES (GRAPH)</vt:lpstr>
      <vt:lpstr>TERMINAL VOLTAGES (GRAPH)</vt:lpstr>
      <vt:lpstr>STATOR CURRENT (GRAPH)</vt:lpstr>
      <vt:lpstr>OUTPUT TORQUE (GRAPH)</vt:lpstr>
      <vt:lpstr>POWER FACTOR</vt:lpstr>
      <vt:lpstr>DC GENERATOR (GRAPHS)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SYNCRONOUS MOTOR PROJECT</dc:title>
  <dc:creator>Anonymous Hacker</dc:creator>
  <cp:lastModifiedBy>Anonymous Hacker</cp:lastModifiedBy>
  <cp:revision>3</cp:revision>
  <dcterms:created xsi:type="dcterms:W3CDTF">2021-04-22T13:00:07Z</dcterms:created>
  <dcterms:modified xsi:type="dcterms:W3CDTF">2021-04-22T13:30:19Z</dcterms:modified>
</cp:coreProperties>
</file>