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43" r:id="rId2"/>
    <p:sldMasterId id="2147483779" r:id="rId3"/>
  </p:sldMasterIdLst>
  <p:sldIdLst>
    <p:sldId id="256" r:id="rId4"/>
    <p:sldId id="257" r:id="rId5"/>
    <p:sldId id="263" r:id="rId6"/>
    <p:sldId id="258"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4250F6-6622-49C1-A7E8-6783E94BCA89}"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4271645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250F6-6622-49C1-A7E8-6783E94BCA89}"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921548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250F6-6622-49C1-A7E8-6783E94BCA89}"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64783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250F6-6622-49C1-A7E8-6783E94BCA89}"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DD3EF-D8FD-47CF-9FAF-F536AEA909DE}"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2037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250F6-6622-49C1-A7E8-6783E94BCA89}"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775507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E4250F6-6622-49C1-A7E8-6783E94BCA89}" type="datetimeFigureOut">
              <a:rPr lang="en-US" smtClean="0"/>
              <a:t>1/27/2025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619379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E4250F6-6622-49C1-A7E8-6783E94BCA89}" type="datetimeFigureOut">
              <a:rPr lang="en-US" smtClean="0"/>
              <a:t>1/27/2025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2540843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4250F6-6622-49C1-A7E8-6783E94BCA89}"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5355982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4250F6-6622-49C1-A7E8-6783E94BCA89}"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23137222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4250F6-6622-49C1-A7E8-6783E94BCA89}" type="datetimeFigureOut">
              <a:rPr lang="en-US" smtClean="0"/>
              <a:t>1/27/2025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3375763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4250F6-6622-49C1-A7E8-6783E94BCA89}"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516568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4250F6-6622-49C1-A7E8-6783E94BCA89}"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7107397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4250F6-6622-49C1-A7E8-6783E94BCA89}"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1650230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4250F6-6622-49C1-A7E8-6783E94BCA89}"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18002226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4250F6-6622-49C1-A7E8-6783E94BCA89}" type="datetimeFigureOut">
              <a:rPr lang="en-US" smtClean="0"/>
              <a:t>1/27/2025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2817751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4250F6-6622-49C1-A7E8-6783E94BCA89}" type="datetimeFigureOut">
              <a:rPr lang="en-US" smtClean="0"/>
              <a:t>1/27/2025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25314298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250F6-6622-49C1-A7E8-6783E94BCA89}" type="datetimeFigureOut">
              <a:rPr lang="en-US" smtClean="0"/>
              <a:t>1/27/2025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17336739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250F6-6622-49C1-A7E8-6783E94BCA89}"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25605147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250F6-6622-49C1-A7E8-6783E94BCA89}"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17155894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250F6-6622-49C1-A7E8-6783E94BCA89}"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10361511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4250F6-6622-49C1-A7E8-6783E94BCA89}"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12095911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4250F6-6622-49C1-A7E8-6783E94BCA89}"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1653393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4250F6-6622-49C1-A7E8-6783E94BCA89}"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26487882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4250F6-6622-49C1-A7E8-6783E94BCA89}"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38772607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4250F6-6622-49C1-A7E8-6783E94BCA89}"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13919155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4250F6-6622-49C1-A7E8-6783E94BCA89}"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10145343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4250F6-6622-49C1-A7E8-6783E94BCA89}"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23954799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4250F6-6622-49C1-A7E8-6783E94BCA89}"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36729016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E4250F6-6622-49C1-A7E8-6783E94BCA89}" type="datetimeFigureOut">
              <a:rPr lang="en-US" smtClean="0"/>
              <a:t>1/27/2025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42DD3EF-D8FD-47CF-9FAF-F536AEA909D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44041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4250F6-6622-49C1-A7E8-6783E94BCA89}"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14534545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4250F6-6622-49C1-A7E8-6783E94BCA89}"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DD3EF-D8FD-47CF-9FAF-F536AEA909D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24792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4250F6-6622-49C1-A7E8-6783E94BCA89}"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35629971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4250F6-6622-49C1-A7E8-6783E94BCA89}" type="datetimeFigureOut">
              <a:rPr lang="en-US" smtClean="0"/>
              <a:t>1/27/2025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2DD3EF-D8FD-47CF-9FAF-F536AEA909D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2982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4250F6-6622-49C1-A7E8-6783E94BCA89}"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37650724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4250F6-6622-49C1-A7E8-6783E94BCA89}" type="datetimeFigureOut">
              <a:rPr lang="en-US" smtClean="0"/>
              <a:t>1/27/2025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2DD3EF-D8FD-47CF-9FAF-F536AEA909D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9544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250F6-6622-49C1-A7E8-6783E94BCA89}" type="datetimeFigureOut">
              <a:rPr lang="en-US" smtClean="0"/>
              <a:t>1/27/2025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7143918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250F6-6622-49C1-A7E8-6783E94BCA89}"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DD3EF-D8FD-47CF-9FAF-F536AEA909D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70991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250F6-6622-49C1-A7E8-6783E94BCA89}"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29800862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250F6-6622-49C1-A7E8-6783E94BCA89}"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33854826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4250F6-6622-49C1-A7E8-6783E94BCA89}"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DD3EF-D8FD-47CF-9FAF-F536AEA909D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902681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4250F6-6622-49C1-A7E8-6783E94BCA89}"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DD3EF-D8FD-47CF-9FAF-F536AEA909D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79507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4250F6-6622-49C1-A7E8-6783E94BCA89}"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18758992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4250F6-6622-49C1-A7E8-6783E94BCA89}"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DD3EF-D8FD-47CF-9FAF-F536AEA909D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194091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4250F6-6622-49C1-A7E8-6783E94BCA89}"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DD3EF-D8FD-47CF-9FAF-F536AEA909D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6177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4250F6-6622-49C1-A7E8-6783E94BCA89}" type="datetimeFigureOut">
              <a:rPr lang="en-US" smtClean="0"/>
              <a:t>1/27/2025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149818529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4250F6-6622-49C1-A7E8-6783E94BCA89}"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DD3EF-D8FD-47CF-9FAF-F536AEA909D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50298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4250F6-6622-49C1-A7E8-6783E94BCA89}"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DD3EF-D8FD-47CF-9FAF-F536AEA909D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1472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4250F6-6622-49C1-A7E8-6783E94BCA89}" type="datetimeFigureOut">
              <a:rPr lang="en-US" smtClean="0"/>
              <a:t>1/27/2025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3302650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250F6-6622-49C1-A7E8-6783E94BCA89}" type="datetimeFigureOut">
              <a:rPr lang="en-US" smtClean="0"/>
              <a:t>1/27/2025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3030970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250F6-6622-49C1-A7E8-6783E94BCA89}"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925490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250F6-6622-49C1-A7E8-6783E94BCA89}"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DD3EF-D8FD-47CF-9FAF-F536AEA909DE}" type="slidenum">
              <a:rPr lang="en-US" smtClean="0"/>
              <a:t>‹#›</a:t>
            </a:fld>
            <a:endParaRPr lang="en-US"/>
          </a:p>
        </p:txBody>
      </p:sp>
    </p:spTree>
    <p:extLst>
      <p:ext uri="{BB962C8B-B14F-4D97-AF65-F5344CB8AC3E}">
        <p14:creationId xmlns:p14="http://schemas.microsoft.com/office/powerpoint/2010/main" val="1994214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5.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E4250F6-6622-49C1-A7E8-6783E94BCA89}" type="datetimeFigureOut">
              <a:rPr lang="en-US" smtClean="0"/>
              <a:t>1/27/2025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42DD3EF-D8FD-47CF-9FAF-F536AEA909DE}" type="slidenum">
              <a:rPr lang="en-US" smtClean="0"/>
              <a:t>‹#›</a:t>
            </a:fld>
            <a:endParaRPr lang="en-US"/>
          </a:p>
        </p:txBody>
      </p:sp>
    </p:spTree>
    <p:extLst>
      <p:ext uri="{BB962C8B-B14F-4D97-AF65-F5344CB8AC3E}">
        <p14:creationId xmlns:p14="http://schemas.microsoft.com/office/powerpoint/2010/main" val="28201569"/>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4250F6-6622-49C1-A7E8-6783E94BCA89}" type="datetimeFigureOut">
              <a:rPr lang="en-US" smtClean="0"/>
              <a:t>1/27/2025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2DD3EF-D8FD-47CF-9FAF-F536AEA909DE}" type="slidenum">
              <a:rPr lang="en-US" smtClean="0"/>
              <a:t>‹#›</a:t>
            </a:fld>
            <a:endParaRPr lang="en-US"/>
          </a:p>
        </p:txBody>
      </p:sp>
    </p:spTree>
    <p:extLst>
      <p:ext uri="{BB962C8B-B14F-4D97-AF65-F5344CB8AC3E}">
        <p14:creationId xmlns:p14="http://schemas.microsoft.com/office/powerpoint/2010/main" val="114874917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4250F6-6622-49C1-A7E8-6783E94BCA89}" type="datetimeFigureOut">
              <a:rPr lang="en-US" smtClean="0"/>
              <a:t>1/27/2025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2DD3EF-D8FD-47CF-9FAF-F536AEA909DE}" type="slidenum">
              <a:rPr lang="en-US" smtClean="0"/>
              <a:t>‹#›</a:t>
            </a:fld>
            <a:endParaRPr lang="en-US"/>
          </a:p>
        </p:txBody>
      </p:sp>
    </p:spTree>
    <p:extLst>
      <p:ext uri="{BB962C8B-B14F-4D97-AF65-F5344CB8AC3E}">
        <p14:creationId xmlns:p14="http://schemas.microsoft.com/office/powerpoint/2010/main" val="3867069062"/>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Presentation on Bangladeshi Tea Worker</a:t>
            </a:r>
            <a:endParaRPr lang="en-US" dirty="0"/>
          </a:p>
        </p:txBody>
      </p:sp>
      <p:sp>
        <p:nvSpPr>
          <p:cNvPr id="3" name="Subtitle 2"/>
          <p:cNvSpPr>
            <a:spLocks noGrp="1"/>
          </p:cNvSpPr>
          <p:nvPr>
            <p:ph type="subTitle" idx="1"/>
          </p:nvPr>
        </p:nvSpPr>
        <p:spPr/>
        <p:txBody>
          <a:bodyPr>
            <a:normAutofit lnSpcReduction="10000"/>
          </a:bodyPr>
          <a:lstStyle/>
          <a:p>
            <a:r>
              <a:rPr lang="en-US" dirty="0" smtClean="0"/>
              <a:t>Presented by</a:t>
            </a:r>
          </a:p>
          <a:p>
            <a:r>
              <a:rPr lang="en-US" dirty="0" smtClean="0"/>
              <a:t>Abdullah </a:t>
            </a:r>
            <a:r>
              <a:rPr lang="en-US" dirty="0" err="1" smtClean="0"/>
              <a:t>Haris</a:t>
            </a:r>
            <a:r>
              <a:rPr lang="en-US" dirty="0" smtClean="0"/>
              <a:t> Pasha</a:t>
            </a:r>
          </a:p>
          <a:p>
            <a:r>
              <a:rPr lang="en-US" dirty="0" smtClean="0"/>
              <a:t>SOM Batch 2, Roll: 18</a:t>
            </a:r>
            <a:endParaRPr lang="en-US" dirty="0"/>
          </a:p>
        </p:txBody>
      </p:sp>
    </p:spTree>
    <p:extLst>
      <p:ext uri="{BB962C8B-B14F-4D97-AF65-F5344CB8AC3E}">
        <p14:creationId xmlns:p14="http://schemas.microsoft.com/office/powerpoint/2010/main" val="590620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8457" y="600892"/>
            <a:ext cx="10737669" cy="563231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dirty="0" smtClean="0"/>
              <a:t>The tea industry in Bangladesh has a rich history, dating back to the British colonial era when tea plantations were first established.</a:t>
            </a:r>
          </a:p>
          <a:p>
            <a:pPr marL="285750" indent="-285750">
              <a:lnSpc>
                <a:spcPct val="150000"/>
              </a:lnSpc>
              <a:buFont typeface="Wingdings" panose="05000000000000000000" pitchFamily="2" charset="2"/>
              <a:buChar char="Ø"/>
            </a:pPr>
            <a:r>
              <a:rPr lang="en-US" sz="2400" dirty="0" smtClean="0"/>
              <a:t>Today, Bangladesh is one of the top tea-producing countries, with its tea gardens mainly located in the northeastern regions of Sylhet, </a:t>
            </a:r>
            <a:r>
              <a:rPr lang="en-US" sz="2400" dirty="0" err="1" smtClean="0"/>
              <a:t>Habiganj</a:t>
            </a:r>
            <a:r>
              <a:rPr lang="en-US" sz="2400" dirty="0" smtClean="0"/>
              <a:t>, and </a:t>
            </a:r>
            <a:r>
              <a:rPr lang="en-US" sz="2400" dirty="0" err="1" smtClean="0"/>
              <a:t>Moulvibazar</a:t>
            </a:r>
            <a:r>
              <a:rPr lang="en-US" sz="2400" dirty="0" smtClean="0"/>
              <a:t>. </a:t>
            </a:r>
          </a:p>
          <a:p>
            <a:pPr marL="285750" indent="-285750">
              <a:lnSpc>
                <a:spcPct val="150000"/>
              </a:lnSpc>
              <a:buFont typeface="Wingdings" panose="05000000000000000000" pitchFamily="2" charset="2"/>
              <a:buChar char="Ø"/>
            </a:pPr>
            <a:r>
              <a:rPr lang="en-US" sz="2400" dirty="0" smtClean="0"/>
              <a:t>The industry encompasses a variety of tea types, including black, green, and specialty teas, known for their distinctive flavors and high quality. </a:t>
            </a:r>
          </a:p>
          <a:p>
            <a:pPr marL="285750" indent="-285750">
              <a:lnSpc>
                <a:spcPct val="150000"/>
              </a:lnSpc>
              <a:buFont typeface="Wingdings" panose="05000000000000000000" pitchFamily="2" charset="2"/>
              <a:buChar char="Ø"/>
            </a:pPr>
            <a:r>
              <a:rPr lang="en-US" sz="2400" dirty="0" smtClean="0"/>
              <a:t>Over the years, Bangladesh has modernized its tea cultivation and processing techniques, enhancing both productivity and the international appeal of its teas.</a:t>
            </a:r>
            <a:endParaRPr lang="en-US" sz="2400" dirty="0"/>
          </a:p>
        </p:txBody>
      </p:sp>
    </p:spTree>
    <p:extLst>
      <p:ext uri="{BB962C8B-B14F-4D97-AF65-F5344CB8AC3E}">
        <p14:creationId xmlns:p14="http://schemas.microsoft.com/office/powerpoint/2010/main" val="3500826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685524"/>
            <a:ext cx="10580913" cy="5401767"/>
          </a:xfrm>
          <a:prstGeom prst="rect">
            <a:avLst/>
          </a:prstGeom>
        </p:spPr>
      </p:pic>
    </p:spTree>
    <p:extLst>
      <p:ext uri="{BB962C8B-B14F-4D97-AF65-F5344CB8AC3E}">
        <p14:creationId xmlns:p14="http://schemas.microsoft.com/office/powerpoint/2010/main" val="3117647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72514" cy="5869577"/>
          </a:xfrm>
        </p:spPr>
        <p:txBody>
          <a:bodyPr>
            <a:noAutofit/>
          </a:bodyPr>
          <a:lstStyle/>
          <a:p>
            <a:pPr algn="l"/>
            <a:r>
              <a:rPr lang="en-US" sz="2000" dirty="0"/>
              <a:t>Importance of Tea to the Economy</a:t>
            </a:r>
            <a:br>
              <a:rPr lang="en-US" sz="2000" dirty="0"/>
            </a:br>
            <a:r>
              <a:rPr lang="en-US" sz="2000" dirty="0"/>
              <a:t>Tea plays a vital role in the Bangladeshi economy in several </a:t>
            </a:r>
            <a:r>
              <a:rPr lang="en-US" sz="2000" dirty="0" smtClean="0"/>
              <a:t>ways</a:t>
            </a:r>
            <a:br>
              <a:rPr lang="en-US" sz="2000" dirty="0" smtClean="0"/>
            </a:br>
            <a:r>
              <a:rPr lang="en-US" sz="2000" dirty="0" smtClean="0"/>
              <a:t/>
            </a:r>
            <a:br>
              <a:rPr lang="en-US" sz="2000" dirty="0" smtClean="0"/>
            </a:br>
            <a:r>
              <a:rPr lang="en-US" sz="2000" b="0" cap="none" dirty="0" smtClean="0">
                <a:latin typeface="Times New Roman" panose="02020603050405020304" pitchFamily="18" charset="0"/>
                <a:cs typeface="Times New Roman" panose="02020603050405020304" pitchFamily="18" charset="0"/>
              </a:rPr>
              <a:t>Employment: The tea industry employs a significant number of people, providing livelihoods for hundreds of thousands of workers, many of whom are women. these workers are integral to the industry's operations, from plucking tea leaves to processing and packaging.</a:t>
            </a:r>
            <a:br>
              <a:rPr lang="en-US" sz="2000" b="0" cap="none" dirty="0" smtClean="0">
                <a:latin typeface="Times New Roman" panose="02020603050405020304" pitchFamily="18" charset="0"/>
                <a:cs typeface="Times New Roman" panose="02020603050405020304" pitchFamily="18" charset="0"/>
              </a:rPr>
            </a:br>
            <a:r>
              <a:rPr lang="en-US" sz="2000" b="0" cap="none" dirty="0" smtClean="0">
                <a:latin typeface="Times New Roman" panose="02020603050405020304" pitchFamily="18" charset="0"/>
                <a:cs typeface="Times New Roman" panose="02020603050405020304" pitchFamily="18" charset="0"/>
              </a:rPr>
              <a:t/>
            </a:r>
            <a:br>
              <a:rPr lang="en-US" sz="2000" b="0" cap="none" dirty="0" smtClean="0">
                <a:latin typeface="Times New Roman" panose="02020603050405020304" pitchFamily="18" charset="0"/>
                <a:cs typeface="Times New Roman" panose="02020603050405020304" pitchFamily="18" charset="0"/>
              </a:rPr>
            </a:br>
            <a:r>
              <a:rPr lang="en-US" sz="2000" b="0" cap="none" dirty="0" smtClean="0">
                <a:latin typeface="Times New Roman" panose="02020603050405020304" pitchFamily="18" charset="0"/>
                <a:cs typeface="Times New Roman" panose="02020603050405020304" pitchFamily="18" charset="0"/>
              </a:rPr>
              <a:t>Export Revenue: Tea is one of </a:t>
            </a:r>
            <a:r>
              <a:rPr lang="en-US" sz="2000" b="0" cap="none" dirty="0">
                <a:latin typeface="Times New Roman" panose="02020603050405020304" pitchFamily="18" charset="0"/>
                <a:cs typeface="Times New Roman" panose="02020603050405020304" pitchFamily="18" charset="0"/>
              </a:rPr>
              <a:t>B</a:t>
            </a:r>
            <a:r>
              <a:rPr lang="en-US" sz="2000" b="0" cap="none" dirty="0" smtClean="0">
                <a:latin typeface="Times New Roman" panose="02020603050405020304" pitchFamily="18" charset="0"/>
                <a:cs typeface="Times New Roman" panose="02020603050405020304" pitchFamily="18" charset="0"/>
              </a:rPr>
              <a:t>angladesh's major export commodities. the revenue generated from tea exports contributes substantially to the national economy, supporting economic growth and development.</a:t>
            </a:r>
            <a:br>
              <a:rPr lang="en-US" sz="2000" b="0" cap="none" dirty="0" smtClean="0">
                <a:latin typeface="Times New Roman" panose="02020603050405020304" pitchFamily="18" charset="0"/>
                <a:cs typeface="Times New Roman" panose="02020603050405020304" pitchFamily="18" charset="0"/>
              </a:rPr>
            </a:br>
            <a:r>
              <a:rPr lang="en-US" sz="2000" b="0" cap="none" dirty="0" smtClean="0">
                <a:latin typeface="Times New Roman" panose="02020603050405020304" pitchFamily="18" charset="0"/>
                <a:cs typeface="Times New Roman" panose="02020603050405020304" pitchFamily="18" charset="0"/>
              </a:rPr>
              <a:t/>
            </a:r>
            <a:br>
              <a:rPr lang="en-US" sz="2000" b="0" cap="none" dirty="0" smtClean="0">
                <a:latin typeface="Times New Roman" panose="02020603050405020304" pitchFamily="18" charset="0"/>
                <a:cs typeface="Times New Roman" panose="02020603050405020304" pitchFamily="18" charset="0"/>
              </a:rPr>
            </a:br>
            <a:r>
              <a:rPr lang="en-US" sz="2000" b="0" cap="none" dirty="0" smtClean="0">
                <a:latin typeface="Times New Roman" panose="02020603050405020304" pitchFamily="18" charset="0"/>
                <a:cs typeface="Times New Roman" panose="02020603050405020304" pitchFamily="18" charset="0"/>
              </a:rPr>
              <a:t>Rural Development: The presence of tea plantations in rural areas helps in the development of infrastructure, education, and healthcare facilities. the industry's investments in these regions contribute to overall community welfare.</a:t>
            </a:r>
            <a:br>
              <a:rPr lang="en-US" sz="2000" b="0" cap="none" dirty="0" smtClean="0">
                <a:latin typeface="Times New Roman" panose="02020603050405020304" pitchFamily="18" charset="0"/>
                <a:cs typeface="Times New Roman" panose="02020603050405020304" pitchFamily="18" charset="0"/>
              </a:rPr>
            </a:br>
            <a:r>
              <a:rPr lang="en-US" sz="2000" b="0" cap="none" dirty="0" smtClean="0">
                <a:latin typeface="Times New Roman" panose="02020603050405020304" pitchFamily="18" charset="0"/>
                <a:cs typeface="Times New Roman" panose="02020603050405020304" pitchFamily="18" charset="0"/>
              </a:rPr>
              <a:t/>
            </a:r>
            <a:br>
              <a:rPr lang="en-US" sz="2000" b="0" cap="none" dirty="0" smtClean="0">
                <a:latin typeface="Times New Roman" panose="02020603050405020304" pitchFamily="18" charset="0"/>
                <a:cs typeface="Times New Roman" panose="02020603050405020304" pitchFamily="18" charset="0"/>
              </a:rPr>
            </a:br>
            <a:r>
              <a:rPr lang="en-US" sz="2000" b="0" cap="none" dirty="0" smtClean="0">
                <a:latin typeface="Times New Roman" panose="02020603050405020304" pitchFamily="18" charset="0"/>
                <a:cs typeface="Times New Roman" panose="02020603050405020304" pitchFamily="18" charset="0"/>
              </a:rPr>
              <a:t>Cultural Significance: Tea is an important part of </a:t>
            </a:r>
            <a:r>
              <a:rPr lang="en-US" sz="2000" b="0" cap="none" dirty="0">
                <a:latin typeface="Times New Roman" panose="02020603050405020304" pitchFamily="18" charset="0"/>
                <a:cs typeface="Times New Roman" panose="02020603050405020304" pitchFamily="18" charset="0"/>
              </a:rPr>
              <a:t>B</a:t>
            </a:r>
            <a:r>
              <a:rPr lang="en-US" sz="2000" b="0" cap="none" dirty="0" smtClean="0">
                <a:latin typeface="Times New Roman" panose="02020603050405020304" pitchFamily="18" charset="0"/>
                <a:cs typeface="Times New Roman" panose="02020603050405020304" pitchFamily="18" charset="0"/>
              </a:rPr>
              <a:t>angladeshi culture and daily life. it fosters social interactions and hospitality, making it an integral part of the country's cultural heritage.</a:t>
            </a:r>
            <a:br>
              <a:rPr lang="en-US" sz="2000" b="0" cap="none" dirty="0" smtClean="0">
                <a:latin typeface="Times New Roman" panose="02020603050405020304" pitchFamily="18" charset="0"/>
                <a:cs typeface="Times New Roman" panose="02020603050405020304" pitchFamily="18" charset="0"/>
              </a:rPr>
            </a:br>
            <a:endParaRPr lang="en-US"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0298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254948" cy="5947954"/>
          </a:xfrm>
        </p:spPr>
        <p:txBody>
          <a:bodyPr>
            <a:normAutofit fontScale="90000"/>
          </a:bodyPr>
          <a:lstStyle/>
          <a:p>
            <a:pPr algn="l"/>
            <a:r>
              <a:rPr lang="en-US" dirty="0"/>
              <a:t>Challenges Faced by Tea Workers</a:t>
            </a:r>
            <a:br>
              <a:rPr lang="en-US" dirty="0"/>
            </a:br>
            <a:r>
              <a:rPr lang="en-US" dirty="0" smtClean="0"/>
              <a:t/>
            </a:r>
            <a:br>
              <a:rPr lang="en-US" dirty="0" smtClean="0"/>
            </a:br>
            <a:r>
              <a:rPr lang="en-US" b="0" cap="none" dirty="0" smtClean="0">
                <a:latin typeface="Times New Roman" panose="02020603050405020304" pitchFamily="18" charset="0"/>
                <a:cs typeface="Times New Roman" panose="02020603050405020304" pitchFamily="18" charset="0"/>
              </a:rPr>
              <a:t>Low wages and long working hours</a:t>
            </a:r>
            <a:br>
              <a:rPr lang="en-US" b="0" cap="none" dirty="0" smtClean="0">
                <a:latin typeface="Times New Roman" panose="02020603050405020304" pitchFamily="18" charset="0"/>
                <a:cs typeface="Times New Roman" panose="02020603050405020304" pitchFamily="18" charset="0"/>
              </a:rPr>
            </a:br>
            <a:r>
              <a:rPr lang="en-US" b="0" cap="none" dirty="0" smtClean="0">
                <a:latin typeface="Times New Roman" panose="02020603050405020304" pitchFamily="18" charset="0"/>
                <a:cs typeface="Times New Roman" panose="02020603050405020304" pitchFamily="18" charset="0"/>
              </a:rPr>
              <a:t/>
            </a:r>
            <a:br>
              <a:rPr lang="en-US" b="0" cap="none" dirty="0" smtClean="0">
                <a:latin typeface="Times New Roman" panose="02020603050405020304" pitchFamily="18" charset="0"/>
                <a:cs typeface="Times New Roman" panose="02020603050405020304" pitchFamily="18" charset="0"/>
              </a:rPr>
            </a:br>
            <a:r>
              <a:rPr lang="en-US" b="0" cap="none" dirty="0" smtClean="0">
                <a:latin typeface="Times New Roman" panose="02020603050405020304" pitchFamily="18" charset="0"/>
                <a:cs typeface="Times New Roman" panose="02020603050405020304" pitchFamily="18" charset="0"/>
              </a:rPr>
              <a:t>health and safety concerns</a:t>
            </a:r>
            <a:br>
              <a:rPr lang="en-US" b="0" cap="none" dirty="0" smtClean="0">
                <a:latin typeface="Times New Roman" panose="02020603050405020304" pitchFamily="18" charset="0"/>
                <a:cs typeface="Times New Roman" panose="02020603050405020304" pitchFamily="18" charset="0"/>
              </a:rPr>
            </a:br>
            <a:r>
              <a:rPr lang="en-US" b="0" cap="none" dirty="0" smtClean="0">
                <a:latin typeface="Times New Roman" panose="02020603050405020304" pitchFamily="18" charset="0"/>
                <a:cs typeface="Times New Roman" panose="02020603050405020304" pitchFamily="18" charset="0"/>
              </a:rPr>
              <a:t/>
            </a:r>
            <a:br>
              <a:rPr lang="en-US" b="0" cap="none" dirty="0" smtClean="0">
                <a:latin typeface="Times New Roman" panose="02020603050405020304" pitchFamily="18" charset="0"/>
                <a:cs typeface="Times New Roman" panose="02020603050405020304" pitchFamily="18" charset="0"/>
              </a:rPr>
            </a:br>
            <a:r>
              <a:rPr lang="en-US" b="0" cap="none" dirty="0" smtClean="0">
                <a:latin typeface="Times New Roman" panose="02020603050405020304" pitchFamily="18" charset="0"/>
                <a:cs typeface="Times New Roman" panose="02020603050405020304" pitchFamily="18" charset="0"/>
              </a:rPr>
              <a:t>limited access to education and healthcare</a:t>
            </a:r>
            <a:br>
              <a:rPr lang="en-US" b="0" cap="none" dirty="0" smtClean="0">
                <a:latin typeface="Times New Roman" panose="02020603050405020304" pitchFamily="18" charset="0"/>
                <a:cs typeface="Times New Roman" panose="02020603050405020304" pitchFamily="18" charset="0"/>
              </a:rPr>
            </a:br>
            <a:r>
              <a:rPr lang="en-US" b="0" cap="none" dirty="0" smtClean="0">
                <a:latin typeface="Times New Roman" panose="02020603050405020304" pitchFamily="18" charset="0"/>
                <a:cs typeface="Times New Roman" panose="02020603050405020304" pitchFamily="18" charset="0"/>
              </a:rPr>
              <a:t/>
            </a:r>
            <a:br>
              <a:rPr lang="en-US" b="0"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
            </a:r>
            <a:br>
              <a:rPr lang="en-US" cap="none"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3958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692"/>
            <a:ext cx="11734799" cy="6021978"/>
          </a:xfrm>
        </p:spPr>
        <p:txBody>
          <a:bodyPr>
            <a:noAutofit/>
          </a:bodyPr>
          <a:lstStyle/>
          <a:p>
            <a:pPr>
              <a:lnSpc>
                <a:spcPct val="200000"/>
              </a:lnSpc>
            </a:pPr>
            <a:r>
              <a:rPr lang="en-US" sz="3200" b="1" dirty="0">
                <a:latin typeface="Times New Roman" panose="02020603050405020304" pitchFamily="18" charset="0"/>
                <a:cs typeface="Times New Roman" panose="02020603050405020304" pitchFamily="18" charset="0"/>
              </a:rPr>
              <a:t>Ongoing Initiatives to Improve Working and Living </a:t>
            </a:r>
            <a:r>
              <a:rPr lang="en-US" sz="3200" b="1" dirty="0" smtClean="0">
                <a:latin typeface="Times New Roman" panose="02020603050405020304" pitchFamily="18" charset="0"/>
                <a:cs typeface="Times New Roman" panose="02020603050405020304" pitchFamily="18" charset="0"/>
              </a:rPr>
              <a:t>Conditions</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cap="none" dirty="0" smtClean="0">
                <a:latin typeface="Times New Roman" panose="02020603050405020304" pitchFamily="18" charset="0"/>
                <a:cs typeface="Times New Roman" panose="02020603050405020304" pitchFamily="18" charset="0"/>
              </a:rPr>
              <a:t>Programs aimed at enhancing health and safety standards in tea plantations.</a:t>
            </a:r>
            <a:br>
              <a:rPr lang="en-US" sz="2400" cap="none" dirty="0" smtClean="0">
                <a:latin typeface="Times New Roman" panose="02020603050405020304" pitchFamily="18" charset="0"/>
                <a:cs typeface="Times New Roman" panose="02020603050405020304" pitchFamily="18" charset="0"/>
              </a:rPr>
            </a:br>
            <a:r>
              <a:rPr lang="en-US" sz="2400" cap="none" dirty="0" smtClean="0">
                <a:latin typeface="Times New Roman" panose="02020603050405020304" pitchFamily="18" charset="0"/>
                <a:cs typeface="Times New Roman" panose="02020603050405020304" pitchFamily="18" charset="0"/>
              </a:rPr>
              <a:t>Educational initiatives for tea workers' children to break the cycle of poverty.</a:t>
            </a:r>
            <a:br>
              <a:rPr lang="en-US" sz="2400" cap="none" dirty="0" smtClean="0">
                <a:latin typeface="Times New Roman" panose="02020603050405020304" pitchFamily="18" charset="0"/>
                <a:cs typeface="Times New Roman" panose="02020603050405020304" pitchFamily="18" charset="0"/>
              </a:rPr>
            </a:br>
            <a:r>
              <a:rPr lang="en-US" sz="2400" cap="none" dirty="0" smtClean="0">
                <a:latin typeface="Times New Roman" panose="02020603050405020304" pitchFamily="18" charset="0"/>
                <a:cs typeface="Times New Roman" panose="02020603050405020304" pitchFamily="18" charset="0"/>
              </a:rPr>
              <a:t>Infrastructure development projects to provide better housing, sanitation, and access to clean water.</a:t>
            </a:r>
            <a:br>
              <a:rPr lang="en-US" sz="2400" cap="none"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129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Role of Fair Trade and Ethical </a:t>
            </a:r>
            <a:r>
              <a:rPr lang="en-US" dirty="0" smtClean="0"/>
              <a:t>Consumerism</a:t>
            </a:r>
            <a:r>
              <a:rPr lang="en-US" dirty="0"/>
              <a:t/>
            </a:r>
            <a:br>
              <a:rPr lang="en-US" dirty="0"/>
            </a:br>
            <a:endParaRPr lang="en-US" dirty="0"/>
          </a:p>
        </p:txBody>
      </p:sp>
      <p:sp>
        <p:nvSpPr>
          <p:cNvPr id="3" name="TextBox 2"/>
          <p:cNvSpPr txBox="1"/>
          <p:nvPr/>
        </p:nvSpPr>
        <p:spPr>
          <a:xfrm>
            <a:off x="913795" y="2246811"/>
            <a:ext cx="10477016" cy="2743123"/>
          </a:xfrm>
          <a:prstGeom prst="rect">
            <a:avLst/>
          </a:prstGeom>
          <a:noFill/>
        </p:spPr>
        <p:txBody>
          <a:bodyPr wrap="square" rtlCol="0">
            <a:spAutoFit/>
          </a:bodyPr>
          <a:lstStyle/>
          <a:p>
            <a:pPr marL="285750" indent="-285750">
              <a:lnSpc>
                <a:spcPct val="250000"/>
              </a:lnSpc>
              <a:buFont typeface="Wingdings" panose="05000000000000000000" pitchFamily="2" charset="2"/>
              <a:buChar char="q"/>
            </a:pPr>
            <a:r>
              <a:rPr lang="en-US" dirty="0" smtClean="0"/>
              <a:t>Promoting fair trade certifications to ensure fair wages and working conditions for tea workers.</a:t>
            </a:r>
          </a:p>
          <a:p>
            <a:pPr marL="285750" indent="-285750">
              <a:lnSpc>
                <a:spcPct val="250000"/>
              </a:lnSpc>
              <a:buFont typeface="Wingdings" panose="05000000000000000000" pitchFamily="2" charset="2"/>
              <a:buChar char="q"/>
            </a:pPr>
            <a:r>
              <a:rPr lang="en-US" dirty="0" smtClean="0"/>
              <a:t>Encouraging consumers to support brands that adhere to ethical production practices.</a:t>
            </a:r>
          </a:p>
          <a:p>
            <a:pPr marL="285750" indent="-285750">
              <a:lnSpc>
                <a:spcPct val="250000"/>
              </a:lnSpc>
              <a:buFont typeface="Wingdings" panose="05000000000000000000" pitchFamily="2" charset="2"/>
              <a:buChar char="q"/>
            </a:pPr>
            <a:r>
              <a:rPr lang="en-US" dirty="0" smtClean="0"/>
              <a:t>Highlighting the impact of ethical consumerism on improving the lives of tea workers and their communities.</a:t>
            </a:r>
            <a:endParaRPr lang="en-US" dirty="0"/>
          </a:p>
        </p:txBody>
      </p:sp>
    </p:spTree>
    <p:extLst>
      <p:ext uri="{BB962C8B-B14F-4D97-AF65-F5344CB8AC3E}">
        <p14:creationId xmlns:p14="http://schemas.microsoft.com/office/powerpoint/2010/main" val="368818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0716" y="2810932"/>
            <a:ext cx="9601196" cy="1303867"/>
          </a:xfrm>
        </p:spPr>
        <p:txBody>
          <a:bodyPr/>
          <a:lstStyle/>
          <a:p>
            <a:r>
              <a:rPr lang="en-US" dirty="0" smtClean="0"/>
              <a:t>THANK YOU</a:t>
            </a:r>
            <a:endParaRPr lang="en-US" dirty="0"/>
          </a:p>
        </p:txBody>
      </p:sp>
    </p:spTree>
    <p:extLst>
      <p:ext uri="{BB962C8B-B14F-4D97-AF65-F5344CB8AC3E}">
        <p14:creationId xmlns:p14="http://schemas.microsoft.com/office/powerpoint/2010/main" val="29419879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1_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3.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TM04033921[[fn=Damask]]</Template>
  <TotalTime>40</TotalTime>
  <Words>195</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8</vt:i4>
      </vt:variant>
    </vt:vector>
  </HeadingPairs>
  <TitlesOfParts>
    <vt:vector size="18" baseType="lpstr">
      <vt:lpstr>Arial</vt:lpstr>
      <vt:lpstr>Bookman Old Style</vt:lpstr>
      <vt:lpstr>Corbel</vt:lpstr>
      <vt:lpstr>Garamond</vt:lpstr>
      <vt:lpstr>Rockwell</vt:lpstr>
      <vt:lpstr>Times New Roman</vt:lpstr>
      <vt:lpstr>Wingdings</vt:lpstr>
      <vt:lpstr>1_Damask</vt:lpstr>
      <vt:lpstr>Parallax</vt:lpstr>
      <vt:lpstr>Organic</vt:lpstr>
      <vt:lpstr>Presentation on Bangladeshi Tea Worker</vt:lpstr>
      <vt:lpstr>PowerPoint Presentation</vt:lpstr>
      <vt:lpstr>PowerPoint Presentation</vt:lpstr>
      <vt:lpstr>Importance of Tea to the Economy Tea plays a vital role in the Bangladeshi economy in several ways  Employment: The tea industry employs a significant number of people, providing livelihoods for hundreds of thousands of workers, many of whom are women. these workers are integral to the industry's operations, from plucking tea leaves to processing and packaging.  Export Revenue: Tea is one of Bangladesh's major export commodities. the revenue generated from tea exports contributes substantially to the national economy, supporting economic growth and development.  Rural Development: The presence of tea plantations in rural areas helps in the development of infrastructure, education, and healthcare facilities. the industry's investments in these regions contribute to overall community welfare.  Cultural Significance: Tea is an important part of Bangladeshi culture and daily life. it fosters social interactions and hospitality, making it an integral part of the country's cultural heritage. </vt:lpstr>
      <vt:lpstr>Challenges Faced by Tea Workers  Low wages and long working hours  health and safety concerns  limited access to education and healthcare   </vt:lpstr>
      <vt:lpstr>Ongoing Initiatives to Improve Working and Living Conditions Programs aimed at enhancing health and safety standards in tea plantations. Educational initiatives for tea workers' children to break the cycle of poverty. Infrastructure development projects to provide better housing, sanitation, and access to clean water. </vt:lpstr>
      <vt:lpstr>The Role of Fair Trade and Ethical Consumerism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Bangladeshi Tea Worker</dc:title>
  <dc:creator>CSE303LAB</dc:creator>
  <cp:lastModifiedBy>CSE303LAB</cp:lastModifiedBy>
  <cp:revision>3</cp:revision>
  <dcterms:created xsi:type="dcterms:W3CDTF">2025-01-27T12:52:55Z</dcterms:created>
  <dcterms:modified xsi:type="dcterms:W3CDTF">2025-01-27T13:33:44Z</dcterms:modified>
</cp:coreProperties>
</file>