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8" r:id="rId3"/>
    <p:sldId id="259" r:id="rId4"/>
    <p:sldId id="277" r:id="rId5"/>
    <p:sldId id="278" r:id="rId6"/>
    <p:sldId id="279" r:id="rId7"/>
    <p:sldId id="261"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Lst>
  <p:sldSz cx="9144000" cy="5143500" type="screen16x9"/>
  <p:notesSz cx="6858000" cy="9144000"/>
  <p:embeddedFontLst>
    <p:embeddedFont>
      <p:font typeface="Open Sans" panose="020B0604020202020204" charset="0"/>
      <p:regular r:id="rId36"/>
      <p:bold r:id="rId37"/>
      <p:italic r:id="rId38"/>
      <p:boldItalic r:id="rId39"/>
    </p:embeddedFont>
    <p:embeddedFont>
      <p:font typeface="PT Sans Narrow"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2zpu/DiLUq+AKmunw+FSgEG4I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2835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5441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1221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556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332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4242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315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611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3187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520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9221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6612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7936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6624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0361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7526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2581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6304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6721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300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5188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7554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3385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703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97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282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5769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7343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464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18"/>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18"/>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18"/>
          <p:cNvGrpSpPr/>
          <p:nvPr/>
        </p:nvGrpSpPr>
        <p:grpSpPr>
          <a:xfrm>
            <a:off x="1004144" y="1022025"/>
            <a:ext cx="7136668" cy="152400"/>
            <a:chOff x="1346429" y="1011300"/>
            <a:chExt cx="6452100" cy="152400"/>
          </a:xfrm>
        </p:grpSpPr>
        <p:cxnSp>
          <p:nvCxnSpPr>
            <p:cNvPr id="13" name="Google Shape;13;p18"/>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18"/>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18"/>
          <p:cNvGrpSpPr/>
          <p:nvPr/>
        </p:nvGrpSpPr>
        <p:grpSpPr>
          <a:xfrm>
            <a:off x="1004151" y="3969100"/>
            <a:ext cx="7136668" cy="152400"/>
            <a:chOff x="1346435" y="3969088"/>
            <a:chExt cx="6452100" cy="152400"/>
          </a:xfrm>
        </p:grpSpPr>
        <p:cxnSp>
          <p:nvCxnSpPr>
            <p:cNvPr id="16" name="Google Shape;16;p18"/>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18"/>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18"/>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18"/>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27"/>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7"/>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27"/>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9" name="Google Shape;5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19"/>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19"/>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 name="Google Shape;2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0"/>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0"/>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21"/>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2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24"/>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25"/>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2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25"/>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25"/>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2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26"/>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a:t>Natural Language Processing</a:t>
            </a:r>
            <a:endParaRPr/>
          </a:p>
        </p:txBody>
      </p:sp>
      <p:sp>
        <p:nvSpPr>
          <p:cNvPr id="67" name="Google Shape;67;p1"/>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University of Karachi</a:t>
            </a:r>
            <a:endParaRPr/>
          </a:p>
        </p:txBody>
      </p:sp>
      <p:sp>
        <p:nvSpPr>
          <p:cNvPr id="68" name="Google Shape;68;p1"/>
          <p:cNvSpPr txBox="1"/>
          <p:nvPr/>
        </p:nvSpPr>
        <p:spPr>
          <a:xfrm>
            <a:off x="4407985" y="4350900"/>
            <a:ext cx="48705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chemeClr val="dk2"/>
              </a:buClr>
              <a:buSzPts val="2400"/>
              <a:buFont typeface="Open Sans"/>
              <a:buNone/>
            </a:pPr>
            <a:r>
              <a:rPr lang="en" sz="2400" b="0" i="0" u="none" strike="noStrike" cap="none">
                <a:solidFill>
                  <a:schemeClr val="dk2"/>
                </a:solidFill>
                <a:latin typeface="Open Sans"/>
                <a:ea typeface="Open Sans"/>
                <a:cs typeface="Open Sans"/>
                <a:sym typeface="Open Sans"/>
              </a:rPr>
              <a:t>By: Kumail Abbas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MY" dirty="0"/>
              <a:t>Drawback of Bag of Words (</a:t>
            </a:r>
            <a:r>
              <a:rPr lang="en-MY" dirty="0" err="1"/>
              <a:t>BoW</a:t>
            </a:r>
            <a:r>
              <a:rPr lang="en-MY" dirty="0"/>
              <a:t>)</a:t>
            </a:r>
            <a:endParaRPr dirty="0"/>
          </a:p>
        </p:txBody>
      </p:sp>
      <p:sp>
        <p:nvSpPr>
          <p:cNvPr id="99" name="Google Shape;99;p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r>
              <a:rPr lang="en-US" dirty="0"/>
              <a:t>In the last example, we can have vectors of length 11. However, we start facing issues when we come across new sentences:</a:t>
            </a:r>
          </a:p>
          <a:p>
            <a:endParaRPr lang="en-US" dirty="0"/>
          </a:p>
          <a:p>
            <a:pPr lvl="1"/>
            <a:r>
              <a:rPr lang="en-US" dirty="0"/>
              <a:t>If the new sentences contain new words, then our vocabulary size would increase and thereby, the length of the vectors would increase too.</a:t>
            </a:r>
          </a:p>
          <a:p>
            <a:pPr lvl="1"/>
            <a:endParaRPr lang="en-US" dirty="0"/>
          </a:p>
          <a:p>
            <a:pPr lvl="1"/>
            <a:r>
              <a:rPr lang="en-US" dirty="0"/>
              <a:t>Additionally, the vectors would also contain many 0s, thereby resulting in a sparse matrix (which is what we would like to avoid to avoid computation cost)</a:t>
            </a:r>
          </a:p>
          <a:p>
            <a:pPr lvl="1"/>
            <a:endParaRPr lang="en-US" dirty="0"/>
          </a:p>
          <a:p>
            <a:pPr lvl="1"/>
            <a:r>
              <a:rPr lang="en-US" dirty="0"/>
              <a:t>We are retaining no information on the grammar of the sentences nor on the ordering of the words in the text.</a:t>
            </a:r>
            <a:endParaRPr lang="en-US" dirty="0">
              <a:effectLst/>
            </a:endParaRPr>
          </a:p>
        </p:txBody>
      </p:sp>
    </p:spTree>
    <p:extLst>
      <p:ext uri="{BB962C8B-B14F-4D97-AF65-F5344CB8AC3E}">
        <p14:creationId xmlns:p14="http://schemas.microsoft.com/office/powerpoint/2010/main" val="261934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US" dirty="0"/>
              <a:t>Term Frequency-Inverse Document Frequency (TF-IDF)</a:t>
            </a:r>
            <a:endParaRPr lang="en-US" dirty="0">
              <a:effectLst/>
            </a:endParaRPr>
          </a:p>
        </p:txBody>
      </p:sp>
      <p:sp>
        <p:nvSpPr>
          <p:cNvPr id="99" name="Google Shape;99;p6"/>
          <p:cNvSpPr txBox="1">
            <a:spLocks noGrp="1"/>
          </p:cNvSpPr>
          <p:nvPr>
            <p:ph type="body" idx="1"/>
          </p:nvPr>
        </p:nvSpPr>
        <p:spPr>
          <a:xfrm>
            <a:off x="311700" y="1266325"/>
            <a:ext cx="8832300" cy="3302700"/>
          </a:xfrm>
          <a:prstGeom prst="rect">
            <a:avLst/>
          </a:prstGeom>
          <a:noFill/>
          <a:ln>
            <a:noFill/>
          </a:ln>
        </p:spPr>
        <p:txBody>
          <a:bodyPr spcFirstLastPara="1" wrap="square" lIns="91425" tIns="91425" rIns="91425" bIns="91425" anchor="t" anchorCtr="0">
            <a:normAutofit/>
          </a:bodyPr>
          <a:lstStyle/>
          <a:p>
            <a:r>
              <a:rPr lang="en-US" dirty="0"/>
              <a:t>Let’s first put a formal definition around TF-IDF. Here’s how Wikipedia puts it:</a:t>
            </a:r>
          </a:p>
          <a:p>
            <a:endParaRPr lang="en-US" dirty="0"/>
          </a:p>
          <a:p>
            <a:pPr marL="114300" indent="0" algn="ctr">
              <a:buNone/>
            </a:pPr>
            <a:r>
              <a:rPr lang="en-US" dirty="0"/>
              <a:t>“Term frequency–inverse document frequency, is a numerical statistic that is intended to reflect how important a word is to a document in a collection or corpus (term used for collection of documents/text).”</a:t>
            </a:r>
          </a:p>
          <a:p>
            <a:endParaRPr lang="en-US" dirty="0">
              <a:effectLst/>
            </a:endParaRPr>
          </a:p>
        </p:txBody>
      </p:sp>
    </p:spTree>
    <p:extLst>
      <p:ext uri="{BB962C8B-B14F-4D97-AF65-F5344CB8AC3E}">
        <p14:creationId xmlns:p14="http://schemas.microsoft.com/office/powerpoint/2010/main" val="163343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US" dirty="0"/>
              <a:t>Term Frequency (TF)</a:t>
            </a:r>
            <a:endParaRPr lang="en-US" dirty="0">
              <a:effectLst/>
            </a:endParaRPr>
          </a:p>
        </p:txBody>
      </p:sp>
      <p:sp>
        <p:nvSpPr>
          <p:cNvPr id="99" name="Google Shape;99;p6"/>
          <p:cNvSpPr txBox="1">
            <a:spLocks noGrp="1"/>
          </p:cNvSpPr>
          <p:nvPr>
            <p:ph type="body" idx="1"/>
          </p:nvPr>
        </p:nvSpPr>
        <p:spPr>
          <a:xfrm>
            <a:off x="311700" y="1266325"/>
            <a:ext cx="8832300" cy="3302700"/>
          </a:xfrm>
          <a:prstGeom prst="rect">
            <a:avLst/>
          </a:prstGeom>
          <a:noFill/>
          <a:ln>
            <a:noFill/>
          </a:ln>
        </p:spPr>
        <p:txBody>
          <a:bodyPr spcFirstLastPara="1" wrap="square" lIns="91425" tIns="91425" rIns="91425" bIns="91425" anchor="t" anchorCtr="0">
            <a:normAutofit/>
          </a:bodyPr>
          <a:lstStyle/>
          <a:p>
            <a:r>
              <a:rPr lang="en-US" dirty="0"/>
              <a:t>Let’s first understand Term Frequent (TF). It is a measure of how frequently a term, t, appears in a document, d:</a:t>
            </a:r>
          </a:p>
          <a:p>
            <a:endParaRPr lang="en-US" dirty="0">
              <a:effectLst/>
            </a:endParaRPr>
          </a:p>
          <a:p>
            <a:endParaRPr lang="en-US" dirty="0"/>
          </a:p>
          <a:p>
            <a:endParaRPr lang="en-US" dirty="0">
              <a:effectLst/>
            </a:endParaRPr>
          </a:p>
          <a:p>
            <a:endParaRPr lang="en-US" dirty="0"/>
          </a:p>
          <a:p>
            <a:pPr marL="114300" indent="0">
              <a:buNone/>
            </a:pPr>
            <a:endParaRPr lang="en-US" dirty="0">
              <a:effectLst/>
            </a:endParaRPr>
          </a:p>
        </p:txBody>
      </p:sp>
      <p:pic>
        <p:nvPicPr>
          <p:cNvPr id="7170" name="Picture 2" descr="https://cdn.analyticsvidhya.com/wp-content/uploads/2020/02/tf-300x41.jpg">
            <a:extLst>
              <a:ext uri="{FF2B5EF4-FFF2-40B4-BE49-F238E27FC236}">
                <a16:creationId xmlns:a16="http://schemas.microsoft.com/office/drawing/2014/main" id="{2D9C2C6E-3799-451E-940B-7C078907B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2" y="2126457"/>
            <a:ext cx="2857500" cy="39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67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US" dirty="0"/>
              <a:t>Term Frequency (TF) - Calculation</a:t>
            </a:r>
            <a:endParaRPr lang="en-US" dirty="0">
              <a:effectLst/>
            </a:endParaRPr>
          </a:p>
        </p:txBody>
      </p:sp>
      <p:sp>
        <p:nvSpPr>
          <p:cNvPr id="99" name="Google Shape;99;p6"/>
          <p:cNvSpPr txBox="1">
            <a:spLocks noGrp="1"/>
          </p:cNvSpPr>
          <p:nvPr>
            <p:ph type="body" idx="1"/>
          </p:nvPr>
        </p:nvSpPr>
        <p:spPr>
          <a:xfrm>
            <a:off x="311700" y="1266325"/>
            <a:ext cx="8832300" cy="3302700"/>
          </a:xfrm>
          <a:prstGeom prst="rect">
            <a:avLst/>
          </a:prstGeom>
          <a:noFill/>
          <a:ln>
            <a:noFill/>
          </a:ln>
        </p:spPr>
        <p:txBody>
          <a:bodyPr spcFirstLastPara="1" wrap="square" lIns="91425" tIns="91425" rIns="91425" bIns="91425" anchor="t" anchorCtr="0">
            <a:normAutofit fontScale="85000" lnSpcReduction="20000"/>
          </a:bodyPr>
          <a:lstStyle/>
          <a:p>
            <a:pPr marL="114300" indent="0" algn="ctr">
              <a:buNone/>
            </a:pPr>
            <a:r>
              <a:rPr lang="en-US" i="1" dirty="0"/>
              <a:t>Review 2: This movie is not scary and is slow</a:t>
            </a:r>
            <a:endParaRPr lang="en-US" dirty="0"/>
          </a:p>
          <a:p>
            <a:endParaRPr lang="en-US" b="1" i="1" dirty="0"/>
          </a:p>
          <a:p>
            <a:r>
              <a:rPr lang="en-US" b="1" i="1" dirty="0"/>
              <a:t>For TF calculation, n is the number of times the term “t” appears in the document “d”.</a:t>
            </a:r>
          </a:p>
          <a:p>
            <a:endParaRPr lang="en-US" b="1" i="1" dirty="0"/>
          </a:p>
          <a:p>
            <a:r>
              <a:rPr lang="en-US" b="1" i="1" dirty="0"/>
              <a:t>Thus, each document and term would have its own TF value.</a:t>
            </a:r>
          </a:p>
          <a:p>
            <a:endParaRPr lang="en-US" dirty="0"/>
          </a:p>
          <a:p>
            <a:r>
              <a:rPr lang="en-US" dirty="0"/>
              <a:t>We will again use the same vocabulary we had built in the Bag-of-Words model to show how to calculate the TF for Review #2:</a:t>
            </a:r>
          </a:p>
          <a:p>
            <a:pPr marL="596900" lvl="1" indent="0">
              <a:buNone/>
            </a:pPr>
            <a:r>
              <a:rPr lang="en-US" dirty="0"/>
              <a:t>Vocabulary</a:t>
            </a:r>
            <a:r>
              <a:rPr lang="en-US" b="1" dirty="0"/>
              <a:t>:</a:t>
            </a:r>
            <a:r>
              <a:rPr lang="en-US" dirty="0"/>
              <a:t> ‘This’, ‘movie’, ‘is’, ‘very’, ‘scary’, ‘and’, ‘long’, ‘not’,  ‘slow’, ‘spooky’,  ‘good’</a:t>
            </a:r>
          </a:p>
          <a:p>
            <a:endParaRPr lang="en-US" dirty="0"/>
          </a:p>
          <a:p>
            <a:r>
              <a:rPr lang="en-US" dirty="0"/>
              <a:t>Number of words in Review 2 = 8</a:t>
            </a:r>
          </a:p>
          <a:p>
            <a:endParaRPr lang="en-US" dirty="0"/>
          </a:p>
          <a:p>
            <a:r>
              <a:rPr lang="en-US" dirty="0"/>
              <a:t>TF for the word ‘this’ = (number of times ‘this’ appears in review 2)/(number of terms in review 2) = 1/8</a:t>
            </a:r>
          </a:p>
          <a:p>
            <a:endParaRPr lang="en-US" dirty="0"/>
          </a:p>
          <a:p>
            <a:endParaRPr lang="en-US" dirty="0">
              <a:effectLst/>
            </a:endParaRPr>
          </a:p>
          <a:p>
            <a:endParaRPr lang="en-US" dirty="0"/>
          </a:p>
          <a:p>
            <a:pPr marL="114300" indent="0">
              <a:buNone/>
            </a:pPr>
            <a:endParaRPr lang="en-US" dirty="0">
              <a:effectLst/>
            </a:endParaRPr>
          </a:p>
        </p:txBody>
      </p:sp>
    </p:spTree>
    <p:extLst>
      <p:ext uri="{BB962C8B-B14F-4D97-AF65-F5344CB8AC3E}">
        <p14:creationId xmlns:p14="http://schemas.microsoft.com/office/powerpoint/2010/main" val="81001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US" dirty="0"/>
              <a:t>Term Frequency (TF) - Calculation</a:t>
            </a:r>
            <a:endParaRPr lang="en-US" dirty="0">
              <a:effectLst/>
            </a:endParaRPr>
          </a:p>
        </p:txBody>
      </p:sp>
      <p:sp>
        <p:nvSpPr>
          <p:cNvPr id="99" name="Google Shape;99;p6"/>
          <p:cNvSpPr txBox="1">
            <a:spLocks noGrp="1"/>
          </p:cNvSpPr>
          <p:nvPr>
            <p:ph type="body" idx="1"/>
          </p:nvPr>
        </p:nvSpPr>
        <p:spPr>
          <a:xfrm>
            <a:off x="311700" y="1266325"/>
            <a:ext cx="8832300" cy="3302700"/>
          </a:xfrm>
          <a:prstGeom prst="rect">
            <a:avLst/>
          </a:prstGeom>
          <a:noFill/>
          <a:ln>
            <a:noFill/>
          </a:ln>
        </p:spPr>
        <p:txBody>
          <a:bodyPr spcFirstLastPara="1" wrap="square" lIns="91425" tIns="91425" rIns="91425" bIns="91425" anchor="t" anchorCtr="0">
            <a:normAutofit fontScale="85000" lnSpcReduction="20000"/>
          </a:bodyPr>
          <a:lstStyle/>
          <a:p>
            <a:pPr marL="114300" indent="0" algn="ctr">
              <a:buNone/>
            </a:pPr>
            <a:r>
              <a:rPr lang="en-US" dirty="0"/>
              <a:t>Review 2: This movie is not scary and is slow</a:t>
            </a:r>
          </a:p>
          <a:p>
            <a:pPr marL="114300" indent="0">
              <a:buNone/>
            </a:pPr>
            <a:endParaRPr lang="en-MY" dirty="0"/>
          </a:p>
          <a:p>
            <a:pPr marL="114300" indent="0">
              <a:buNone/>
            </a:pPr>
            <a:endParaRPr lang="en-MY" dirty="0"/>
          </a:p>
          <a:p>
            <a:pPr marL="114300" indent="0">
              <a:buNone/>
            </a:pPr>
            <a:r>
              <a:rPr lang="en-MY" dirty="0"/>
              <a:t>TF(‘movie’) = ?</a:t>
            </a:r>
          </a:p>
          <a:p>
            <a:pPr marL="114300" indent="0">
              <a:buNone/>
            </a:pPr>
            <a:r>
              <a:rPr lang="en-MY" dirty="0"/>
              <a:t>TF(‘is’) = ?</a:t>
            </a:r>
          </a:p>
          <a:p>
            <a:pPr marL="114300" indent="0">
              <a:buNone/>
            </a:pPr>
            <a:r>
              <a:rPr lang="en-MY" dirty="0"/>
              <a:t>TF(‘very’) = ?</a:t>
            </a:r>
          </a:p>
          <a:p>
            <a:pPr marL="114300" indent="0">
              <a:buNone/>
            </a:pPr>
            <a:r>
              <a:rPr lang="en-MY" dirty="0"/>
              <a:t>TF(‘scary’) = ?</a:t>
            </a:r>
          </a:p>
          <a:p>
            <a:pPr marL="114300" indent="0">
              <a:buNone/>
            </a:pPr>
            <a:r>
              <a:rPr lang="en-MY" dirty="0"/>
              <a:t>TF(‘and’) = ?</a:t>
            </a:r>
          </a:p>
          <a:p>
            <a:pPr marL="114300" indent="0">
              <a:buNone/>
            </a:pPr>
            <a:r>
              <a:rPr lang="en-MY" dirty="0"/>
              <a:t>TF(‘long’) = ?</a:t>
            </a:r>
          </a:p>
          <a:p>
            <a:pPr marL="114300" indent="0">
              <a:buNone/>
            </a:pPr>
            <a:r>
              <a:rPr lang="en-MY" dirty="0"/>
              <a:t>TF(‘not’) = ?</a:t>
            </a:r>
          </a:p>
          <a:p>
            <a:pPr marL="114300" indent="0">
              <a:buNone/>
            </a:pPr>
            <a:r>
              <a:rPr lang="en-MY" dirty="0"/>
              <a:t>TF(‘slow’) = ?</a:t>
            </a:r>
          </a:p>
          <a:p>
            <a:pPr marL="114300" indent="0">
              <a:buNone/>
            </a:pPr>
            <a:r>
              <a:rPr lang="en-MY" dirty="0"/>
              <a:t>TF( ‘spooky’) = ?</a:t>
            </a:r>
          </a:p>
          <a:p>
            <a:pPr marL="114300" indent="0">
              <a:buNone/>
            </a:pPr>
            <a:r>
              <a:rPr lang="en-MY" dirty="0"/>
              <a:t>TF(‘good’) = ?</a:t>
            </a:r>
          </a:p>
          <a:p>
            <a:endParaRPr lang="en-US" dirty="0"/>
          </a:p>
          <a:p>
            <a:endParaRPr lang="en-US" dirty="0"/>
          </a:p>
          <a:p>
            <a:endParaRPr lang="en-US" dirty="0">
              <a:effectLst/>
            </a:endParaRPr>
          </a:p>
          <a:p>
            <a:endParaRPr lang="en-US" dirty="0"/>
          </a:p>
          <a:p>
            <a:pPr marL="114300" indent="0">
              <a:buNone/>
            </a:pPr>
            <a:endParaRPr lang="en-US" dirty="0">
              <a:effectLst/>
            </a:endParaRPr>
          </a:p>
        </p:txBody>
      </p:sp>
    </p:spTree>
    <p:extLst>
      <p:ext uri="{BB962C8B-B14F-4D97-AF65-F5344CB8AC3E}">
        <p14:creationId xmlns:p14="http://schemas.microsoft.com/office/powerpoint/2010/main" val="403079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US" dirty="0"/>
              <a:t>Term Frequency (TF) - Calculation</a:t>
            </a:r>
            <a:endParaRPr lang="en-US" dirty="0">
              <a:effectLst/>
            </a:endParaRPr>
          </a:p>
        </p:txBody>
      </p:sp>
      <p:sp>
        <p:nvSpPr>
          <p:cNvPr id="99" name="Google Shape;99;p6"/>
          <p:cNvSpPr txBox="1">
            <a:spLocks noGrp="1"/>
          </p:cNvSpPr>
          <p:nvPr>
            <p:ph type="body" idx="1"/>
          </p:nvPr>
        </p:nvSpPr>
        <p:spPr>
          <a:xfrm>
            <a:off x="311700" y="1266325"/>
            <a:ext cx="8832300" cy="3302700"/>
          </a:xfrm>
          <a:prstGeom prst="rect">
            <a:avLst/>
          </a:prstGeom>
          <a:noFill/>
          <a:ln>
            <a:noFill/>
          </a:ln>
        </p:spPr>
        <p:txBody>
          <a:bodyPr spcFirstLastPara="1" wrap="square" lIns="91425" tIns="91425" rIns="91425" bIns="91425" anchor="t" anchorCtr="0">
            <a:normAutofit fontScale="92500" lnSpcReduction="20000"/>
          </a:bodyPr>
          <a:lstStyle/>
          <a:p>
            <a:pPr marL="114300" indent="0" algn="ctr">
              <a:buNone/>
            </a:pPr>
            <a:r>
              <a:rPr lang="en-US" dirty="0"/>
              <a:t>Review 2: This movie is not scary and is slow</a:t>
            </a:r>
            <a:endParaRPr lang="en-MY" dirty="0"/>
          </a:p>
          <a:p>
            <a:pPr marL="114300" indent="0">
              <a:buNone/>
            </a:pPr>
            <a:endParaRPr lang="en-MY" dirty="0"/>
          </a:p>
          <a:p>
            <a:pPr marL="114300" indent="0">
              <a:buNone/>
            </a:pPr>
            <a:r>
              <a:rPr lang="en-MY" dirty="0"/>
              <a:t>TF(‘movie’) = 1/8</a:t>
            </a:r>
          </a:p>
          <a:p>
            <a:pPr marL="114300" indent="0">
              <a:buNone/>
            </a:pPr>
            <a:r>
              <a:rPr lang="en-MY" dirty="0"/>
              <a:t>TF(‘is’) = 2/8 = 1/4</a:t>
            </a:r>
          </a:p>
          <a:p>
            <a:pPr marL="114300" indent="0">
              <a:buNone/>
            </a:pPr>
            <a:r>
              <a:rPr lang="en-MY" dirty="0"/>
              <a:t>TF(‘very’) = 0/8 = 0</a:t>
            </a:r>
          </a:p>
          <a:p>
            <a:pPr marL="114300" indent="0">
              <a:buNone/>
            </a:pPr>
            <a:r>
              <a:rPr lang="en-MY" dirty="0"/>
              <a:t>TF(‘scary’) = 1/8</a:t>
            </a:r>
          </a:p>
          <a:p>
            <a:pPr marL="114300" indent="0">
              <a:buNone/>
            </a:pPr>
            <a:r>
              <a:rPr lang="en-MY" dirty="0"/>
              <a:t>TF(‘and’) = 1/8</a:t>
            </a:r>
          </a:p>
          <a:p>
            <a:pPr marL="114300" indent="0">
              <a:buNone/>
            </a:pPr>
            <a:r>
              <a:rPr lang="en-MY" dirty="0"/>
              <a:t>TF(‘long’) = 0/8 = 0</a:t>
            </a:r>
          </a:p>
          <a:p>
            <a:pPr marL="114300" indent="0">
              <a:buNone/>
            </a:pPr>
            <a:r>
              <a:rPr lang="en-MY" dirty="0"/>
              <a:t>TF(‘not’) = 1/8</a:t>
            </a:r>
          </a:p>
          <a:p>
            <a:pPr marL="114300" indent="0">
              <a:buNone/>
            </a:pPr>
            <a:r>
              <a:rPr lang="en-MY" dirty="0"/>
              <a:t>TF(‘slow’) = 1/8</a:t>
            </a:r>
          </a:p>
          <a:p>
            <a:pPr marL="114300" indent="0">
              <a:buNone/>
            </a:pPr>
            <a:r>
              <a:rPr lang="en-MY" dirty="0"/>
              <a:t>TF( ‘spooky’) = 0/8 = 0</a:t>
            </a:r>
          </a:p>
          <a:p>
            <a:pPr marL="114300" indent="0">
              <a:buNone/>
            </a:pPr>
            <a:r>
              <a:rPr lang="en-MY" dirty="0"/>
              <a:t>TF(‘good’) = 0/8 = 0</a:t>
            </a:r>
          </a:p>
          <a:p>
            <a:endParaRPr lang="en-US" dirty="0"/>
          </a:p>
          <a:p>
            <a:endParaRPr lang="en-US" dirty="0"/>
          </a:p>
          <a:p>
            <a:endParaRPr lang="en-US" dirty="0">
              <a:effectLst/>
            </a:endParaRPr>
          </a:p>
          <a:p>
            <a:endParaRPr lang="en-US" dirty="0"/>
          </a:p>
          <a:p>
            <a:pPr marL="114300" indent="0">
              <a:buNone/>
            </a:pPr>
            <a:endParaRPr lang="en-US" dirty="0">
              <a:effectLst/>
            </a:endParaRPr>
          </a:p>
        </p:txBody>
      </p:sp>
    </p:spTree>
    <p:extLst>
      <p:ext uri="{BB962C8B-B14F-4D97-AF65-F5344CB8AC3E}">
        <p14:creationId xmlns:p14="http://schemas.microsoft.com/office/powerpoint/2010/main" val="305832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US" dirty="0"/>
              <a:t>Term Frequency (TF) - Calculation</a:t>
            </a:r>
            <a:endParaRPr lang="en-US" dirty="0">
              <a:effectLst/>
            </a:endParaRPr>
          </a:p>
        </p:txBody>
      </p:sp>
      <p:sp>
        <p:nvSpPr>
          <p:cNvPr id="99" name="Google Shape;99;p6"/>
          <p:cNvSpPr txBox="1">
            <a:spLocks noGrp="1"/>
          </p:cNvSpPr>
          <p:nvPr>
            <p:ph type="body" idx="1"/>
          </p:nvPr>
        </p:nvSpPr>
        <p:spPr>
          <a:xfrm>
            <a:off x="311700" y="1266325"/>
            <a:ext cx="8832300" cy="3302700"/>
          </a:xfrm>
          <a:prstGeom prst="rect">
            <a:avLst/>
          </a:prstGeom>
          <a:noFill/>
          <a:ln>
            <a:noFill/>
          </a:ln>
        </p:spPr>
        <p:txBody>
          <a:bodyPr spcFirstLastPara="1" wrap="square" lIns="91425" tIns="91425" rIns="91425" bIns="91425" anchor="t" anchorCtr="0">
            <a:normAutofit/>
          </a:bodyPr>
          <a:lstStyle/>
          <a:p>
            <a:pPr marL="114300" indent="0">
              <a:buNone/>
            </a:pPr>
            <a:endParaRPr lang="en-US" dirty="0">
              <a:effectLst/>
            </a:endParaRPr>
          </a:p>
        </p:txBody>
      </p:sp>
      <p:pic>
        <p:nvPicPr>
          <p:cNvPr id="8194" name="Picture 2" descr="TF-matrix-1.png (513×286)">
            <a:extLst>
              <a:ext uri="{FF2B5EF4-FFF2-40B4-BE49-F238E27FC236}">
                <a16:creationId xmlns:a16="http://schemas.microsoft.com/office/drawing/2014/main" id="{980F5719-13B2-4ACE-A533-A8F3272C8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1331119"/>
            <a:ext cx="488632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79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Inverse Document Frequency (IDF)</a:t>
            </a:r>
          </a:p>
        </p:txBody>
      </p:sp>
      <p:sp>
        <p:nvSpPr>
          <p:cNvPr id="99" name="Google Shape;99;p6"/>
          <p:cNvSpPr txBox="1">
            <a:spLocks noGrp="1"/>
          </p:cNvSpPr>
          <p:nvPr>
            <p:ph type="body" idx="1"/>
          </p:nvPr>
        </p:nvSpPr>
        <p:spPr>
          <a:xfrm>
            <a:off x="311700" y="1266325"/>
            <a:ext cx="8175075" cy="3302700"/>
          </a:xfrm>
          <a:prstGeom prst="rect">
            <a:avLst/>
          </a:prstGeom>
          <a:noFill/>
          <a:ln>
            <a:noFill/>
          </a:ln>
        </p:spPr>
        <p:txBody>
          <a:bodyPr spcFirstLastPara="1" wrap="square" lIns="91425" tIns="91425" rIns="91425" bIns="91425" anchor="t" anchorCtr="0">
            <a:normAutofit fontScale="92500" lnSpcReduction="10000"/>
          </a:bodyPr>
          <a:lstStyle/>
          <a:p>
            <a:r>
              <a:rPr lang="en-US" dirty="0"/>
              <a:t>IDF is a measure of how important a term is. We need the IDF value because computing just the TF alone is not sufficient to understand the importance of word</a:t>
            </a:r>
          </a:p>
          <a:p>
            <a:endParaRPr lang="en-US" dirty="0">
              <a:effectLst/>
            </a:endParaRPr>
          </a:p>
          <a:p>
            <a:endParaRPr lang="en-US" dirty="0"/>
          </a:p>
          <a:p>
            <a:endParaRPr lang="en-US" dirty="0">
              <a:effectLst/>
            </a:endParaRPr>
          </a:p>
          <a:p>
            <a:endParaRPr lang="en-US" dirty="0"/>
          </a:p>
          <a:p>
            <a:r>
              <a:rPr lang="en-US" dirty="0"/>
              <a:t>We can calculate the IDF values for the all the words in Review 2:</a:t>
            </a:r>
          </a:p>
          <a:p>
            <a:endParaRPr lang="en-US" dirty="0"/>
          </a:p>
          <a:p>
            <a:pPr marL="114300" indent="0" algn="ctr">
              <a:buNone/>
            </a:pPr>
            <a:r>
              <a:rPr lang="en-US" dirty="0"/>
              <a:t>IDF(‘this’) =  log(number of documents/number of documents containing the word ‘this’) = log(3/3) = log(1) = 0</a:t>
            </a:r>
          </a:p>
          <a:p>
            <a:endParaRPr lang="en-US" dirty="0">
              <a:effectLst/>
            </a:endParaRPr>
          </a:p>
        </p:txBody>
      </p:sp>
      <p:pic>
        <p:nvPicPr>
          <p:cNvPr id="12290" name="Picture 2" descr="idf-300x44.jpg (300×44)">
            <a:extLst>
              <a:ext uri="{FF2B5EF4-FFF2-40B4-BE49-F238E27FC236}">
                <a16:creationId xmlns:a16="http://schemas.microsoft.com/office/drawing/2014/main" id="{EF4A8B43-0EF4-4217-A04E-5A4F56663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12" y="2498575"/>
            <a:ext cx="2857500"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91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Inverse Document Frequency (IDF) - Calculation</a:t>
            </a:r>
          </a:p>
        </p:txBody>
      </p:sp>
      <p:sp>
        <p:nvSpPr>
          <p:cNvPr id="99" name="Google Shape;99;p6"/>
          <p:cNvSpPr txBox="1">
            <a:spLocks noGrp="1"/>
          </p:cNvSpPr>
          <p:nvPr>
            <p:ph type="body" idx="1"/>
          </p:nvPr>
        </p:nvSpPr>
        <p:spPr>
          <a:xfrm>
            <a:off x="311700" y="1266325"/>
            <a:ext cx="8175075" cy="3302700"/>
          </a:xfrm>
          <a:prstGeom prst="rect">
            <a:avLst/>
          </a:prstGeom>
          <a:noFill/>
          <a:ln>
            <a:noFill/>
          </a:ln>
        </p:spPr>
        <p:txBody>
          <a:bodyPr spcFirstLastPara="1" wrap="square" lIns="91425" tIns="91425" rIns="91425" bIns="91425" anchor="t" anchorCtr="0">
            <a:normAutofit/>
          </a:bodyPr>
          <a:lstStyle/>
          <a:p>
            <a:pPr marL="114300" indent="0" algn="ctr">
              <a:buNone/>
            </a:pPr>
            <a:r>
              <a:rPr lang="en-US" dirty="0"/>
              <a:t>Review 2: This movie is not scary and is slow</a:t>
            </a:r>
            <a:endParaRPr lang="en-MY" dirty="0"/>
          </a:p>
          <a:p>
            <a:pPr marL="114300" indent="0">
              <a:buNone/>
            </a:pPr>
            <a:endParaRPr lang="en-MY" dirty="0"/>
          </a:p>
          <a:p>
            <a:pPr marL="114300" indent="0">
              <a:buNone/>
            </a:pPr>
            <a:r>
              <a:rPr lang="en-MY" dirty="0"/>
              <a:t>IDF(‘movie’, ) = ?</a:t>
            </a:r>
          </a:p>
          <a:p>
            <a:pPr marL="114300" indent="0">
              <a:buNone/>
            </a:pPr>
            <a:r>
              <a:rPr lang="en-MY" dirty="0"/>
              <a:t>IDF(‘is’) = ?</a:t>
            </a:r>
          </a:p>
          <a:p>
            <a:pPr marL="114300" indent="0">
              <a:buNone/>
            </a:pPr>
            <a:r>
              <a:rPr lang="en-MY" dirty="0"/>
              <a:t>IDF(‘not’) = ?</a:t>
            </a:r>
          </a:p>
          <a:p>
            <a:pPr marL="114300" indent="0">
              <a:buNone/>
            </a:pPr>
            <a:r>
              <a:rPr lang="en-MY" dirty="0"/>
              <a:t>IDF(‘scary’) = ?</a:t>
            </a:r>
          </a:p>
          <a:p>
            <a:pPr marL="114300" indent="0">
              <a:buNone/>
            </a:pPr>
            <a:r>
              <a:rPr lang="en-MY" dirty="0"/>
              <a:t>IDF(‘and’) = ?</a:t>
            </a:r>
          </a:p>
          <a:p>
            <a:pPr marL="114300" indent="0">
              <a:buNone/>
            </a:pPr>
            <a:r>
              <a:rPr lang="en-MY" dirty="0"/>
              <a:t>IDF(‘slow’) = ?</a:t>
            </a:r>
          </a:p>
        </p:txBody>
      </p:sp>
    </p:spTree>
    <p:extLst>
      <p:ext uri="{BB962C8B-B14F-4D97-AF65-F5344CB8AC3E}">
        <p14:creationId xmlns:p14="http://schemas.microsoft.com/office/powerpoint/2010/main" val="186618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Inverse Document Frequency (IDF) - Calculation</a:t>
            </a:r>
          </a:p>
        </p:txBody>
      </p:sp>
      <p:sp>
        <p:nvSpPr>
          <p:cNvPr id="99" name="Google Shape;99;p6"/>
          <p:cNvSpPr txBox="1">
            <a:spLocks noGrp="1"/>
          </p:cNvSpPr>
          <p:nvPr>
            <p:ph type="body" idx="1"/>
          </p:nvPr>
        </p:nvSpPr>
        <p:spPr>
          <a:xfrm>
            <a:off x="311700" y="1266325"/>
            <a:ext cx="8175075" cy="3302700"/>
          </a:xfrm>
          <a:prstGeom prst="rect">
            <a:avLst/>
          </a:prstGeom>
          <a:noFill/>
          <a:ln>
            <a:noFill/>
          </a:ln>
        </p:spPr>
        <p:txBody>
          <a:bodyPr spcFirstLastPara="1" wrap="square" lIns="91425" tIns="91425" rIns="91425" bIns="91425" anchor="t" anchorCtr="0">
            <a:normAutofit/>
          </a:bodyPr>
          <a:lstStyle/>
          <a:p>
            <a:pPr marL="114300" indent="0" algn="ctr">
              <a:buNone/>
            </a:pPr>
            <a:r>
              <a:rPr lang="en-US" dirty="0"/>
              <a:t>Review 2: This movie is not scary and is slow</a:t>
            </a:r>
            <a:endParaRPr lang="en-MY" dirty="0"/>
          </a:p>
          <a:p>
            <a:pPr marL="114300" indent="0">
              <a:buNone/>
            </a:pPr>
            <a:endParaRPr lang="en-MY" dirty="0"/>
          </a:p>
          <a:p>
            <a:pPr marL="114300" indent="0">
              <a:buNone/>
            </a:pPr>
            <a:r>
              <a:rPr lang="en-MY" dirty="0"/>
              <a:t>IDF(‘movie’, ) = log(3/3) = 0</a:t>
            </a:r>
          </a:p>
          <a:p>
            <a:pPr marL="114300" indent="0">
              <a:buNone/>
            </a:pPr>
            <a:r>
              <a:rPr lang="en-MY" dirty="0"/>
              <a:t>IDF(‘is’) = log(3/3) = 0</a:t>
            </a:r>
          </a:p>
          <a:p>
            <a:pPr marL="114300" indent="0">
              <a:buNone/>
            </a:pPr>
            <a:r>
              <a:rPr lang="en-MY" dirty="0"/>
              <a:t>IDF(‘not’) = log(3/1) = log(3) = 0.48</a:t>
            </a:r>
          </a:p>
          <a:p>
            <a:pPr marL="114300" indent="0">
              <a:buNone/>
            </a:pPr>
            <a:r>
              <a:rPr lang="en-MY" dirty="0"/>
              <a:t>IDF(‘scary’) = log(3/2) = 0.18</a:t>
            </a:r>
          </a:p>
          <a:p>
            <a:pPr marL="114300" indent="0">
              <a:buNone/>
            </a:pPr>
            <a:r>
              <a:rPr lang="en-MY" dirty="0"/>
              <a:t>IDF(‘and’) = log(3/3) = 0</a:t>
            </a:r>
          </a:p>
          <a:p>
            <a:pPr marL="114300" indent="0">
              <a:buNone/>
            </a:pPr>
            <a:r>
              <a:rPr lang="en-MY" dirty="0"/>
              <a:t>IDF(‘slow’) = log(3/1) = 0.48</a:t>
            </a:r>
          </a:p>
        </p:txBody>
      </p:sp>
    </p:spTree>
    <p:extLst>
      <p:ext uri="{BB962C8B-B14F-4D97-AF65-F5344CB8AC3E}">
        <p14:creationId xmlns:p14="http://schemas.microsoft.com/office/powerpoint/2010/main" val="350541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N</a:t>
            </a:r>
            <a:r>
              <a:rPr lang="en-MY" dirty="0"/>
              <a:t>LP Pipeline</a:t>
            </a:r>
            <a:endParaRPr dirty="0"/>
          </a:p>
        </p:txBody>
      </p:sp>
      <p:sp>
        <p:nvSpPr>
          <p:cNvPr id="3" name="Text Placeholder 2">
            <a:extLst>
              <a:ext uri="{FF2B5EF4-FFF2-40B4-BE49-F238E27FC236}">
                <a16:creationId xmlns:a16="http://schemas.microsoft.com/office/drawing/2014/main" id="{1927D840-BA80-4EAC-BFF5-0D8BFC885013}"/>
              </a:ext>
            </a:extLst>
          </p:cNvPr>
          <p:cNvSpPr>
            <a:spLocks noGrp="1"/>
          </p:cNvSpPr>
          <p:nvPr>
            <p:ph type="body" idx="1"/>
          </p:nvPr>
        </p:nvSpPr>
        <p:spPr/>
        <p:txBody>
          <a:bodyPr/>
          <a:lstStyle/>
          <a:p>
            <a:endParaRPr lang="en-MY"/>
          </a:p>
        </p:txBody>
      </p:sp>
      <p:pic>
        <p:nvPicPr>
          <p:cNvPr id="5" name="Picture 4">
            <a:extLst>
              <a:ext uri="{FF2B5EF4-FFF2-40B4-BE49-F238E27FC236}">
                <a16:creationId xmlns:a16="http://schemas.microsoft.com/office/drawing/2014/main" id="{4A8B0EA8-95AC-476B-984F-434D3AB8BA76}"/>
              </a:ext>
            </a:extLst>
          </p:cNvPr>
          <p:cNvPicPr>
            <a:picLocks noChangeAspect="1"/>
          </p:cNvPicPr>
          <p:nvPr/>
        </p:nvPicPr>
        <p:blipFill>
          <a:blip r:embed="rId3"/>
          <a:stretch>
            <a:fillRect/>
          </a:stretch>
        </p:blipFill>
        <p:spPr>
          <a:xfrm>
            <a:off x="311700" y="994220"/>
            <a:ext cx="7693819" cy="38469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Inverse Document Frequency (IDF) - Calculation</a:t>
            </a:r>
          </a:p>
        </p:txBody>
      </p:sp>
      <p:sp>
        <p:nvSpPr>
          <p:cNvPr id="99" name="Google Shape;99;p6"/>
          <p:cNvSpPr txBox="1">
            <a:spLocks noGrp="1"/>
          </p:cNvSpPr>
          <p:nvPr>
            <p:ph type="body" idx="1"/>
          </p:nvPr>
        </p:nvSpPr>
        <p:spPr>
          <a:xfrm>
            <a:off x="311700" y="1266325"/>
            <a:ext cx="8175075" cy="3302700"/>
          </a:xfrm>
          <a:prstGeom prst="rect">
            <a:avLst/>
          </a:prstGeom>
          <a:noFill/>
          <a:ln>
            <a:noFill/>
          </a:ln>
        </p:spPr>
        <p:txBody>
          <a:bodyPr spcFirstLastPara="1" wrap="square" lIns="91425" tIns="91425" rIns="91425" bIns="91425" anchor="t" anchorCtr="0">
            <a:normAutofit/>
          </a:bodyPr>
          <a:lstStyle/>
          <a:p>
            <a:r>
              <a:rPr lang="en-US" dirty="0"/>
              <a:t>We can calculate the IDF values for each word like this. Thus, the IDF values for the entire vocabulary would be: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effectLst/>
            </a:endParaRPr>
          </a:p>
        </p:txBody>
      </p:sp>
      <p:pic>
        <p:nvPicPr>
          <p:cNvPr id="2" name="Picture 1">
            <a:extLst>
              <a:ext uri="{FF2B5EF4-FFF2-40B4-BE49-F238E27FC236}">
                <a16:creationId xmlns:a16="http://schemas.microsoft.com/office/drawing/2014/main" id="{8ED5B7DA-CB61-4B92-8CFC-3F7414261A15}"/>
              </a:ext>
            </a:extLst>
          </p:cNvPr>
          <p:cNvPicPr>
            <a:picLocks noChangeAspect="1"/>
          </p:cNvPicPr>
          <p:nvPr/>
        </p:nvPicPr>
        <p:blipFill>
          <a:blip r:embed="rId3"/>
          <a:stretch>
            <a:fillRect/>
          </a:stretch>
        </p:blipFill>
        <p:spPr>
          <a:xfrm>
            <a:off x="2818087" y="2025850"/>
            <a:ext cx="3162300" cy="2543175"/>
          </a:xfrm>
          <a:prstGeom prst="rect">
            <a:avLst/>
          </a:prstGeom>
        </p:spPr>
      </p:pic>
    </p:spTree>
    <p:extLst>
      <p:ext uri="{BB962C8B-B14F-4D97-AF65-F5344CB8AC3E}">
        <p14:creationId xmlns:p14="http://schemas.microsoft.com/office/powerpoint/2010/main" val="2507415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Inverse Document Frequency (IDF) - Calculation</a:t>
            </a:r>
          </a:p>
        </p:txBody>
      </p:sp>
      <p:sp>
        <p:nvSpPr>
          <p:cNvPr id="99" name="Google Shape;99;p6"/>
          <p:cNvSpPr txBox="1">
            <a:spLocks noGrp="1"/>
          </p:cNvSpPr>
          <p:nvPr>
            <p:ph type="body" idx="1"/>
          </p:nvPr>
        </p:nvSpPr>
        <p:spPr>
          <a:xfrm>
            <a:off x="311700" y="1266325"/>
            <a:ext cx="8175075" cy="3302700"/>
          </a:xfrm>
          <a:prstGeom prst="rect">
            <a:avLst/>
          </a:prstGeom>
          <a:noFill/>
          <a:ln>
            <a:noFill/>
          </a:ln>
        </p:spPr>
        <p:txBody>
          <a:bodyPr spcFirstLastPara="1" wrap="square" lIns="91425" tIns="91425" rIns="91425" bIns="91425" anchor="t" anchorCtr="0">
            <a:normAutofit fontScale="62500" lnSpcReduction="20000"/>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Hence, we see that words like “is”, “this”, “and”, etc., are reduced to 0 and have little importance; while words like “scary”, “long”, “good”, etc. are words with more importance and thus have a higher value.</a:t>
            </a:r>
          </a:p>
          <a:p>
            <a:endParaRPr lang="en-US" dirty="0"/>
          </a:p>
          <a:p>
            <a:r>
              <a:rPr lang="en-US" dirty="0"/>
              <a:t>We can now compute the TF-IDF score for each word in the corpus. Words with a higher score are more important, and those with a lower score are less important.</a:t>
            </a:r>
          </a:p>
          <a:p>
            <a:endParaRPr lang="en-US" dirty="0"/>
          </a:p>
          <a:p>
            <a:endParaRPr lang="en-US" dirty="0">
              <a:effectLst/>
            </a:endParaRPr>
          </a:p>
        </p:txBody>
      </p:sp>
      <p:pic>
        <p:nvPicPr>
          <p:cNvPr id="2" name="Picture 1">
            <a:extLst>
              <a:ext uri="{FF2B5EF4-FFF2-40B4-BE49-F238E27FC236}">
                <a16:creationId xmlns:a16="http://schemas.microsoft.com/office/drawing/2014/main" id="{8ED5B7DA-CB61-4B92-8CFC-3F7414261A15}"/>
              </a:ext>
            </a:extLst>
          </p:cNvPr>
          <p:cNvPicPr>
            <a:picLocks noChangeAspect="1"/>
          </p:cNvPicPr>
          <p:nvPr/>
        </p:nvPicPr>
        <p:blipFill>
          <a:blip r:embed="rId3"/>
          <a:stretch>
            <a:fillRect/>
          </a:stretch>
        </p:blipFill>
        <p:spPr>
          <a:xfrm>
            <a:off x="2682356" y="1040012"/>
            <a:ext cx="3162300" cy="2543175"/>
          </a:xfrm>
          <a:prstGeom prst="rect">
            <a:avLst/>
          </a:prstGeom>
        </p:spPr>
      </p:pic>
    </p:spTree>
    <p:extLst>
      <p:ext uri="{BB962C8B-B14F-4D97-AF65-F5344CB8AC3E}">
        <p14:creationId xmlns:p14="http://schemas.microsoft.com/office/powerpoint/2010/main" val="1146092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Term </a:t>
            </a:r>
            <a:r>
              <a:rPr lang="en-MY" dirty="0" err="1"/>
              <a:t>Frequencey</a:t>
            </a:r>
            <a:r>
              <a:rPr lang="en-MY" dirty="0"/>
              <a:t> - Inverse Document Frequency (TF-IDF)</a:t>
            </a:r>
          </a:p>
        </p:txBody>
      </p:sp>
      <p:sp>
        <p:nvSpPr>
          <p:cNvPr id="99" name="Google Shape;99;p6"/>
          <p:cNvSpPr txBox="1">
            <a:spLocks noGrp="1"/>
          </p:cNvSpPr>
          <p:nvPr>
            <p:ph type="body" idx="1"/>
          </p:nvPr>
        </p:nvSpPr>
        <p:spPr>
          <a:xfrm>
            <a:off x="311700" y="1266325"/>
            <a:ext cx="8175075" cy="3302700"/>
          </a:xfrm>
          <a:prstGeom prst="rect">
            <a:avLst/>
          </a:prstGeom>
          <a:noFill/>
          <a:ln>
            <a:noFill/>
          </a:ln>
        </p:spPr>
        <p:txBody>
          <a:bodyPr spcFirstLastPara="1" wrap="square" lIns="91425" tIns="91425" rIns="91425" bIns="91425" anchor="t" anchorCtr="0">
            <a:normAutofit fontScale="62500" lnSpcReduction="20000"/>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Hence, we see that words like “is”, “this”, “and”, etc., are reduced to 0 and have little importance; while words like “scary”, “long”, “good”, etc. are words with more importance and thus have a higher value.</a:t>
            </a:r>
          </a:p>
          <a:p>
            <a:endParaRPr lang="en-US" dirty="0"/>
          </a:p>
          <a:p>
            <a:r>
              <a:rPr lang="en-US" dirty="0"/>
              <a:t>We can now compute the TF-IDF score for each word in the corpus. Words with a higher score are more important, and those with a lower score are less important.</a:t>
            </a:r>
          </a:p>
          <a:p>
            <a:endParaRPr lang="en-US" dirty="0"/>
          </a:p>
          <a:p>
            <a:endParaRPr lang="en-US" dirty="0">
              <a:effectLst/>
            </a:endParaRPr>
          </a:p>
        </p:txBody>
      </p:sp>
      <p:pic>
        <p:nvPicPr>
          <p:cNvPr id="7" name="Picture 6">
            <a:extLst>
              <a:ext uri="{FF2B5EF4-FFF2-40B4-BE49-F238E27FC236}">
                <a16:creationId xmlns:a16="http://schemas.microsoft.com/office/drawing/2014/main" id="{8CD49F50-82ED-4B5B-AB10-ACA6D5AB6F83}"/>
              </a:ext>
            </a:extLst>
          </p:cNvPr>
          <p:cNvPicPr>
            <a:picLocks noChangeAspect="1"/>
          </p:cNvPicPr>
          <p:nvPr/>
        </p:nvPicPr>
        <p:blipFill>
          <a:blip r:embed="rId3"/>
          <a:stretch>
            <a:fillRect/>
          </a:stretch>
        </p:blipFill>
        <p:spPr>
          <a:xfrm>
            <a:off x="2890837" y="1266325"/>
            <a:ext cx="2676525" cy="485775"/>
          </a:xfrm>
          <a:prstGeom prst="rect">
            <a:avLst/>
          </a:prstGeom>
        </p:spPr>
      </p:pic>
    </p:spTree>
    <p:extLst>
      <p:ext uri="{BB962C8B-B14F-4D97-AF65-F5344CB8AC3E}">
        <p14:creationId xmlns:p14="http://schemas.microsoft.com/office/powerpoint/2010/main" val="950239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TF-IDF -&gt; Calculation</a:t>
            </a:r>
          </a:p>
        </p:txBody>
      </p:sp>
      <p:sp>
        <p:nvSpPr>
          <p:cNvPr id="99" name="Google Shape;99;p6"/>
          <p:cNvSpPr txBox="1">
            <a:spLocks noGrp="1"/>
          </p:cNvSpPr>
          <p:nvPr>
            <p:ph type="body" idx="1"/>
          </p:nvPr>
        </p:nvSpPr>
        <p:spPr>
          <a:xfrm>
            <a:off x="311700" y="1266325"/>
            <a:ext cx="8175075" cy="3302700"/>
          </a:xfrm>
          <a:prstGeom prst="rect">
            <a:avLst/>
          </a:prstGeom>
          <a:noFill/>
          <a:ln>
            <a:noFill/>
          </a:ln>
        </p:spPr>
        <p:txBody>
          <a:bodyPr spcFirstLastPara="1" wrap="square" lIns="91425" tIns="91425" rIns="91425" bIns="91425" anchor="t" anchorCtr="0">
            <a:normAutofit/>
          </a:bodyPr>
          <a:lstStyle/>
          <a:p>
            <a:endParaRPr lang="en-US" b="1" dirty="0"/>
          </a:p>
        </p:txBody>
      </p:sp>
      <p:pic>
        <p:nvPicPr>
          <p:cNvPr id="7" name="Picture 6">
            <a:extLst>
              <a:ext uri="{FF2B5EF4-FFF2-40B4-BE49-F238E27FC236}">
                <a16:creationId xmlns:a16="http://schemas.microsoft.com/office/drawing/2014/main" id="{8CD49F50-82ED-4B5B-AB10-ACA6D5AB6F83}"/>
              </a:ext>
            </a:extLst>
          </p:cNvPr>
          <p:cNvPicPr>
            <a:picLocks noChangeAspect="1"/>
          </p:cNvPicPr>
          <p:nvPr/>
        </p:nvPicPr>
        <p:blipFill>
          <a:blip r:embed="rId3"/>
          <a:stretch>
            <a:fillRect/>
          </a:stretch>
        </p:blipFill>
        <p:spPr>
          <a:xfrm>
            <a:off x="2890837" y="1266325"/>
            <a:ext cx="2676525" cy="485775"/>
          </a:xfrm>
          <a:prstGeom prst="rect">
            <a:avLst/>
          </a:prstGeom>
        </p:spPr>
      </p:pic>
      <p:pic>
        <p:nvPicPr>
          <p:cNvPr id="5" name="Picture 4">
            <a:extLst>
              <a:ext uri="{FF2B5EF4-FFF2-40B4-BE49-F238E27FC236}">
                <a16:creationId xmlns:a16="http://schemas.microsoft.com/office/drawing/2014/main" id="{78F45E13-4E8D-4FC5-9FB5-04DEA9F6E4AF}"/>
              </a:ext>
            </a:extLst>
          </p:cNvPr>
          <p:cNvPicPr>
            <a:picLocks noChangeAspect="1"/>
          </p:cNvPicPr>
          <p:nvPr/>
        </p:nvPicPr>
        <p:blipFill>
          <a:blip r:embed="rId4"/>
          <a:stretch>
            <a:fillRect/>
          </a:stretch>
        </p:blipFill>
        <p:spPr>
          <a:xfrm>
            <a:off x="3585923" y="1921669"/>
            <a:ext cx="3162300" cy="2464092"/>
          </a:xfrm>
          <a:prstGeom prst="rect">
            <a:avLst/>
          </a:prstGeom>
        </p:spPr>
      </p:pic>
      <p:pic>
        <p:nvPicPr>
          <p:cNvPr id="6" name="Picture 2" descr="TF-matrix-1.png (513×286)">
            <a:extLst>
              <a:ext uri="{FF2B5EF4-FFF2-40B4-BE49-F238E27FC236}">
                <a16:creationId xmlns:a16="http://schemas.microsoft.com/office/drawing/2014/main" id="{21B7B25C-AD3E-4731-A1CA-D9C074ECDB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155" y="1700212"/>
            <a:ext cx="4886325" cy="2685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78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TF-IDF -&gt; Calculation</a:t>
            </a:r>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have now obtained the TF-IDF scores for our vocabulary. TF-IDF also gives larger values for less frequent words and is high when both IDF and TF values are high </a:t>
            </a:r>
            <a:r>
              <a:rPr lang="en-US" dirty="0" err="1"/>
              <a:t>i.e</a:t>
            </a:r>
            <a:r>
              <a:rPr lang="en-US" dirty="0"/>
              <a:t> the word is rare in all the documents combined but frequent in a single document.</a:t>
            </a:r>
            <a:endParaRPr lang="en-MY" dirty="0"/>
          </a:p>
        </p:txBody>
      </p:sp>
      <p:pic>
        <p:nvPicPr>
          <p:cNvPr id="4" name="Picture 3">
            <a:extLst>
              <a:ext uri="{FF2B5EF4-FFF2-40B4-BE49-F238E27FC236}">
                <a16:creationId xmlns:a16="http://schemas.microsoft.com/office/drawing/2014/main" id="{77FAC52E-070B-453C-B2DE-D2E8B25CF9FD}"/>
              </a:ext>
            </a:extLst>
          </p:cNvPr>
          <p:cNvPicPr>
            <a:picLocks noChangeAspect="1"/>
          </p:cNvPicPr>
          <p:nvPr/>
        </p:nvPicPr>
        <p:blipFill>
          <a:blip r:embed="rId3"/>
          <a:stretch>
            <a:fillRect/>
          </a:stretch>
        </p:blipFill>
        <p:spPr>
          <a:xfrm>
            <a:off x="1589087" y="959644"/>
            <a:ext cx="5619750" cy="2552700"/>
          </a:xfrm>
          <a:prstGeom prst="rect">
            <a:avLst/>
          </a:prstGeom>
        </p:spPr>
      </p:pic>
    </p:spTree>
    <p:extLst>
      <p:ext uri="{BB962C8B-B14F-4D97-AF65-F5344CB8AC3E}">
        <p14:creationId xmlns:p14="http://schemas.microsoft.com/office/powerpoint/2010/main" val="1453169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One-Hot Encoding</a:t>
            </a:r>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r>
              <a:rPr lang="en-US" dirty="0"/>
              <a:t>Let us consider the two sentences </a:t>
            </a:r>
          </a:p>
          <a:p>
            <a:pPr marL="596900" lvl="1" indent="0">
              <a:buNone/>
            </a:pPr>
            <a:r>
              <a:rPr lang="en-US" dirty="0"/>
              <a:t>“You can scale your business.”</a:t>
            </a:r>
          </a:p>
          <a:p>
            <a:pPr marL="596900" lvl="1" indent="0">
              <a:buNone/>
            </a:pPr>
            <a:r>
              <a:rPr lang="en-US" dirty="0"/>
              <a:t>And</a:t>
            </a:r>
          </a:p>
          <a:p>
            <a:pPr marL="596900" lvl="1" indent="0">
              <a:buNone/>
            </a:pPr>
            <a:r>
              <a:rPr lang="en-US" dirty="0"/>
              <a:t>“You can grow your business.”</a:t>
            </a:r>
          </a:p>
          <a:p>
            <a:endParaRPr lang="en-US" dirty="0"/>
          </a:p>
          <a:p>
            <a:r>
              <a:rPr lang="en-US" dirty="0"/>
              <a:t>Vocabulary for these sentences will be:</a:t>
            </a:r>
            <a:br>
              <a:rPr lang="en-US" dirty="0"/>
            </a:br>
            <a:r>
              <a:rPr lang="en-US" b="1" dirty="0"/>
              <a:t>{You, can, scale, grow, your, business}</a:t>
            </a:r>
            <a:r>
              <a:rPr lang="en-US" dirty="0"/>
              <a:t>.</a:t>
            </a:r>
          </a:p>
          <a:p>
            <a:endParaRPr lang="en-US" dirty="0"/>
          </a:p>
          <a:p>
            <a:r>
              <a:rPr lang="en-US" dirty="0"/>
              <a:t>A one-hot encoding of these words would create a vector of length 6 (equal to vocabulary length).</a:t>
            </a:r>
          </a:p>
          <a:p>
            <a:endParaRPr lang="en-US" dirty="0"/>
          </a:p>
          <a:p>
            <a:r>
              <a:rPr lang="en-US" dirty="0"/>
              <a:t>The encodings for each of the words would look like this:</a:t>
            </a:r>
          </a:p>
          <a:p>
            <a:pPr marL="596900" lvl="1" indent="0">
              <a:buNone/>
            </a:pPr>
            <a:r>
              <a:rPr lang="en-US" b="1" dirty="0"/>
              <a:t>You</a:t>
            </a:r>
            <a:r>
              <a:rPr lang="en-US" dirty="0"/>
              <a:t>: [1,0,0,0,0,0], </a:t>
            </a:r>
            <a:r>
              <a:rPr lang="en-US" b="1" dirty="0"/>
              <a:t>Can</a:t>
            </a:r>
            <a:r>
              <a:rPr lang="en-US" dirty="0"/>
              <a:t>: [0,1,0,0,0,0], </a:t>
            </a:r>
            <a:r>
              <a:rPr lang="en-US" b="1" dirty="0"/>
              <a:t>Scale</a:t>
            </a:r>
            <a:r>
              <a:rPr lang="en-US" dirty="0"/>
              <a:t>: [0,0,1,0,0,0], </a:t>
            </a:r>
            <a:r>
              <a:rPr lang="en-US" b="1" dirty="0"/>
              <a:t>Grow</a:t>
            </a:r>
            <a:r>
              <a:rPr lang="en-US" dirty="0"/>
              <a:t>: [0,0,0,1,0,0], </a:t>
            </a:r>
            <a:r>
              <a:rPr lang="en-US" b="1" dirty="0"/>
              <a:t>Your</a:t>
            </a:r>
            <a:r>
              <a:rPr lang="en-US" dirty="0"/>
              <a:t>: [0,0,0,0,1,0], </a:t>
            </a:r>
            <a:r>
              <a:rPr lang="en-US" b="1" dirty="0"/>
              <a:t>Business</a:t>
            </a:r>
            <a:r>
              <a:rPr lang="en-US" dirty="0"/>
              <a:t>: [0,0,0,0,0,1]</a:t>
            </a:r>
          </a:p>
        </p:txBody>
      </p:sp>
    </p:spTree>
    <p:extLst>
      <p:ext uri="{BB962C8B-B14F-4D97-AF65-F5344CB8AC3E}">
        <p14:creationId xmlns:p14="http://schemas.microsoft.com/office/powerpoint/2010/main" val="224241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Word2Vec</a:t>
            </a:r>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dirty="0"/>
              <a:t>Let us consider the two sentences again</a:t>
            </a:r>
          </a:p>
          <a:p>
            <a:pPr marL="596900" lvl="1" indent="0">
              <a:buNone/>
            </a:pPr>
            <a:r>
              <a:rPr lang="en-US" dirty="0"/>
              <a:t>“You can scale your business.”</a:t>
            </a:r>
          </a:p>
          <a:p>
            <a:pPr marL="596900" lvl="1" indent="0">
              <a:buNone/>
            </a:pPr>
            <a:r>
              <a:rPr lang="en-US" dirty="0"/>
              <a:t>And</a:t>
            </a:r>
          </a:p>
          <a:p>
            <a:pPr marL="596900" lvl="1" indent="0">
              <a:buNone/>
            </a:pPr>
            <a:r>
              <a:rPr lang="en-US" dirty="0"/>
              <a:t>“You can grow your business.”</a:t>
            </a:r>
          </a:p>
          <a:p>
            <a:endParaRPr lang="en-US" dirty="0"/>
          </a:p>
          <a:p>
            <a:r>
              <a:rPr lang="en-US" dirty="0"/>
              <a:t>Both the sentences have same meanings but none of previous techniques can incorporate this.</a:t>
            </a:r>
          </a:p>
          <a:p>
            <a:endParaRPr lang="en-US" dirty="0"/>
          </a:p>
          <a:p>
            <a:r>
              <a:rPr lang="en-US" b="1" dirty="0"/>
              <a:t>Word2Vec</a:t>
            </a:r>
            <a:r>
              <a:rPr lang="en-US" dirty="0"/>
              <a:t>, a </a:t>
            </a:r>
            <a:r>
              <a:rPr lang="en-US" b="1" dirty="0"/>
              <a:t>word embedding methodology</a:t>
            </a:r>
            <a:r>
              <a:rPr lang="en-US" dirty="0"/>
              <a:t>, solves this issue and enables similar words to have similar dimensions and, consequently, helps bring context.</a:t>
            </a:r>
          </a:p>
        </p:txBody>
      </p:sp>
    </p:spTree>
    <p:extLst>
      <p:ext uri="{BB962C8B-B14F-4D97-AF65-F5344CB8AC3E}">
        <p14:creationId xmlns:p14="http://schemas.microsoft.com/office/powerpoint/2010/main" val="353673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Word2Vec (</a:t>
            </a:r>
            <a:r>
              <a:rPr lang="en-MY" dirty="0" err="1"/>
              <a:t>contd</a:t>
            </a:r>
            <a:r>
              <a:rPr lang="en-MY" dirty="0"/>
              <a:t>)</a:t>
            </a:r>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a:t>As seen in the image below where word embeddings are plotted, similar meaning words are closer in space, indicating their semantic similarity.</a:t>
            </a:r>
          </a:p>
        </p:txBody>
      </p:sp>
      <p:pic>
        <p:nvPicPr>
          <p:cNvPr id="21506" name="Picture 2" descr="Word2Vec For Word Embeddings">
            <a:extLst>
              <a:ext uri="{FF2B5EF4-FFF2-40B4-BE49-F238E27FC236}">
                <a16:creationId xmlns:a16="http://schemas.microsoft.com/office/drawing/2014/main" id="{9F14C5DC-9570-43C6-9567-E19C9A9F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969" y="2016125"/>
            <a:ext cx="29908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085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Word2Vec (</a:t>
            </a:r>
            <a:r>
              <a:rPr lang="en-MY" dirty="0" err="1"/>
              <a:t>contd</a:t>
            </a:r>
            <a:r>
              <a:rPr lang="en-MY" dirty="0"/>
              <a:t>)</a:t>
            </a:r>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a:t>This implies: king + woman = queen</a:t>
            </a:r>
          </a:p>
        </p:txBody>
      </p:sp>
      <p:pic>
        <p:nvPicPr>
          <p:cNvPr id="21506" name="Picture 2" descr="Word2Vec For Word Embeddings">
            <a:extLst>
              <a:ext uri="{FF2B5EF4-FFF2-40B4-BE49-F238E27FC236}">
                <a16:creationId xmlns:a16="http://schemas.microsoft.com/office/drawing/2014/main" id="{9F14C5DC-9570-43C6-9567-E19C9A9F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969" y="2016125"/>
            <a:ext cx="29908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740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Word2Vec (</a:t>
            </a:r>
            <a:r>
              <a:rPr lang="en-MY" dirty="0" err="1"/>
              <a:t>contd</a:t>
            </a:r>
            <a:r>
              <a:rPr lang="en-MY" dirty="0"/>
              <a:t>)</a:t>
            </a:r>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a:t>Two different model architectures that can be used by Word2Vec to create the word embeddings are the </a:t>
            </a:r>
            <a:r>
              <a:rPr lang="en-US" b="1" dirty="0"/>
              <a:t>Continuous Bag of Words (CBOW) model</a:t>
            </a:r>
            <a:r>
              <a:rPr lang="en-US" dirty="0"/>
              <a:t> &amp; the </a:t>
            </a:r>
            <a:r>
              <a:rPr lang="en-US" b="1" dirty="0"/>
              <a:t>Skip-Gram model</a:t>
            </a:r>
            <a:r>
              <a:rPr lang="en-US" dirty="0"/>
              <a:t>.</a:t>
            </a:r>
          </a:p>
          <a:p>
            <a:endParaRPr lang="en-US" dirty="0"/>
          </a:p>
          <a:p>
            <a:r>
              <a:rPr lang="en-US" dirty="0"/>
              <a:t>Even though Word2Vec is an </a:t>
            </a:r>
            <a:r>
              <a:rPr lang="en-US" b="1" dirty="0"/>
              <a:t>unsupervised</a:t>
            </a:r>
            <a:r>
              <a:rPr lang="en-US" dirty="0"/>
              <a:t> model where you can give a corpus without any label information and the model can create dense word embeddings, Word2Vec internally leverages a </a:t>
            </a:r>
            <a:r>
              <a:rPr lang="en-US" b="1" dirty="0"/>
              <a:t>supervised</a:t>
            </a:r>
            <a:r>
              <a:rPr lang="en-US" dirty="0"/>
              <a:t> classification model to get these embeddings from the corpus.</a:t>
            </a:r>
          </a:p>
        </p:txBody>
      </p:sp>
    </p:spTree>
    <p:extLst>
      <p:ext uri="{BB962C8B-B14F-4D97-AF65-F5344CB8AC3E}">
        <p14:creationId xmlns:p14="http://schemas.microsoft.com/office/powerpoint/2010/main" val="10200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Data Acquisition – N</a:t>
            </a:r>
            <a:r>
              <a:rPr lang="en-MY" dirty="0"/>
              <a:t>LP Pipeline</a:t>
            </a:r>
            <a:endParaRPr dirty="0"/>
          </a:p>
        </p:txBody>
      </p:sp>
      <p:sp>
        <p:nvSpPr>
          <p:cNvPr id="86" name="Google Shape;86;p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85000" lnSpcReduction="20000"/>
          </a:bodyPr>
          <a:lstStyle/>
          <a:p>
            <a:pPr fontAlgn="base"/>
            <a:r>
              <a:rPr lang="en-US" b="1" dirty="0"/>
              <a:t>Public Dataset:</a:t>
            </a:r>
            <a:r>
              <a:rPr lang="en-US" dirty="0"/>
              <a:t>  We can search for publicly available data as per our problem statement. </a:t>
            </a:r>
          </a:p>
          <a:p>
            <a:pPr fontAlgn="base"/>
            <a:r>
              <a:rPr lang="en-US" b="1" u="sng" dirty="0"/>
              <a:t>Web Scrapping:</a:t>
            </a:r>
            <a:r>
              <a:rPr lang="en-US" dirty="0"/>
              <a:t> Web Scrapping is a technique to scrap data from a website. For this, we can use Beautiful Soup to scrape the text data from the web page. </a:t>
            </a:r>
          </a:p>
          <a:p>
            <a:pPr fontAlgn="base"/>
            <a:r>
              <a:rPr lang="en-US" b="1" u="sng" dirty="0"/>
              <a:t>Image to Text</a:t>
            </a:r>
            <a:r>
              <a:rPr lang="en-US" dirty="0"/>
              <a:t>:  We can also scrap the data from the image files with the help of  Optical character recognition (OCR). There is a library Tesseract that uses OCR to convert image to text data.</a:t>
            </a:r>
          </a:p>
          <a:p>
            <a:pPr fontAlgn="base"/>
            <a:r>
              <a:rPr lang="en-US" b="1" u="sng" dirty="0"/>
              <a:t>pdf to Text</a:t>
            </a:r>
            <a:r>
              <a:rPr lang="en-US" dirty="0"/>
              <a:t>:  We have multiple Python packages to convert the data into text. With the PyPDF2 library, pdf data can be extracted in the .text file.</a:t>
            </a:r>
          </a:p>
          <a:p>
            <a:pPr fontAlgn="base"/>
            <a:r>
              <a:rPr lang="en-US" b="1" u="sng" dirty="0"/>
              <a:t>Data augmentation</a:t>
            </a:r>
            <a:r>
              <a:rPr lang="en-US" dirty="0"/>
              <a:t>: if our acquired data is not very sufficient for our problem statement then we can generate fake data from the existing data by Synonym replacement, Back Translation, Bigram flipping, or Adding some noise in data. This technique is known as Data augmentation.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Word2Vec (</a:t>
            </a:r>
            <a:r>
              <a:rPr lang="en-MY" dirty="0" err="1"/>
              <a:t>contd</a:t>
            </a:r>
            <a:r>
              <a:rPr lang="en-MY" dirty="0"/>
              <a:t>)</a:t>
            </a:r>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a:t>Two different model architectures that can be used by Word2Vec to create the word embeddings are the Continuous Bag of Words (CBOW) model &amp; the Skip-Gram model.</a:t>
            </a:r>
          </a:p>
          <a:p>
            <a:endParaRPr lang="en-US" dirty="0"/>
          </a:p>
          <a:p>
            <a:r>
              <a:rPr lang="en-US" dirty="0"/>
              <a:t>Even though Word2Vec is an </a:t>
            </a:r>
            <a:r>
              <a:rPr lang="en-US" b="1" dirty="0"/>
              <a:t>unsupervised</a:t>
            </a:r>
            <a:r>
              <a:rPr lang="en-US" dirty="0"/>
              <a:t> model where you can give a corpus without any label information and the model can create dense word embeddings, Word2Vec internally leverages a </a:t>
            </a:r>
            <a:r>
              <a:rPr lang="en-US" b="1" dirty="0"/>
              <a:t>supervised</a:t>
            </a:r>
            <a:r>
              <a:rPr lang="en-US" dirty="0"/>
              <a:t> classification model to get these embeddings from the corpus.</a:t>
            </a:r>
          </a:p>
        </p:txBody>
      </p:sp>
    </p:spTree>
    <p:extLst>
      <p:ext uri="{BB962C8B-B14F-4D97-AF65-F5344CB8AC3E}">
        <p14:creationId xmlns:p14="http://schemas.microsoft.com/office/powerpoint/2010/main" val="1620267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Word2Vec - </a:t>
            </a:r>
            <a:r>
              <a:rPr lang="en-US" dirty="0"/>
              <a:t>Continuous Bag of Words (CBOW) model</a:t>
            </a:r>
            <a:endParaRPr lang="en-MY" dirty="0"/>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r>
              <a:rPr lang="en-US" dirty="0"/>
              <a:t>The CBOW architecture comprises a deep learning classification model in which we take in context words as input, X, and try to predict our target word, Y.</a:t>
            </a:r>
          </a:p>
          <a:p>
            <a:endParaRPr lang="en-US" dirty="0"/>
          </a:p>
          <a:p>
            <a:r>
              <a:rPr lang="en-US" dirty="0"/>
              <a:t>For example, if we consider the sentence – “</a:t>
            </a:r>
            <a:r>
              <a:rPr lang="en-US" b="1" dirty="0"/>
              <a:t>Word2Vec has a deep learning model working in the backend</a:t>
            </a:r>
            <a:r>
              <a:rPr lang="en-US" dirty="0"/>
              <a:t>.”, there can be pairs of context words and target (center) words.</a:t>
            </a:r>
          </a:p>
          <a:p>
            <a:endParaRPr lang="en-US" dirty="0"/>
          </a:p>
          <a:p>
            <a:r>
              <a:rPr lang="en-US" dirty="0"/>
              <a:t>If we consider a context window size of 2, we will have pairs like </a:t>
            </a:r>
            <a:r>
              <a:rPr lang="en-US" b="1" dirty="0"/>
              <a:t>([deep, model], learning), ([model, in], working), ([a, learning), deep)</a:t>
            </a:r>
            <a:r>
              <a:rPr lang="en-US" dirty="0"/>
              <a:t> </a:t>
            </a:r>
            <a:r>
              <a:rPr lang="en-US" dirty="0" err="1"/>
              <a:t>etc</a:t>
            </a:r>
            <a:r>
              <a:rPr lang="en-US" dirty="0"/>
              <a:t> in format </a:t>
            </a:r>
            <a:r>
              <a:rPr lang="en-US" b="1" dirty="0"/>
              <a:t>([input 1,input 2],output)</a:t>
            </a:r>
            <a:r>
              <a:rPr lang="en-US" dirty="0"/>
              <a:t>. The deep learning model would try to predict these target words based on the context words.</a:t>
            </a:r>
          </a:p>
        </p:txBody>
      </p:sp>
    </p:spTree>
    <p:extLst>
      <p:ext uri="{BB962C8B-B14F-4D97-AF65-F5344CB8AC3E}">
        <p14:creationId xmlns:p14="http://schemas.microsoft.com/office/powerpoint/2010/main" val="3520041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Word2Vec - </a:t>
            </a:r>
            <a:r>
              <a:rPr lang="en-US" dirty="0"/>
              <a:t>Skip-Gram model</a:t>
            </a:r>
            <a:endParaRPr lang="en-MY" dirty="0"/>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a:t>Considering the same sentence – “</a:t>
            </a:r>
            <a:r>
              <a:rPr lang="en-US" b="1" dirty="0"/>
              <a:t>Word2Vec has a deep learning model working in the backend.</a:t>
            </a:r>
            <a:r>
              <a:rPr lang="en-US" dirty="0"/>
              <a:t>” and a context window size of 2, given the </a:t>
            </a:r>
            <a:r>
              <a:rPr lang="en-US" dirty="0" err="1"/>
              <a:t>centre</a:t>
            </a:r>
            <a:r>
              <a:rPr lang="en-US" dirty="0"/>
              <a:t> word ‘</a:t>
            </a:r>
            <a:r>
              <a:rPr lang="en-US" b="1" dirty="0"/>
              <a:t>learning</a:t>
            </a:r>
            <a:r>
              <a:rPr lang="en-US" dirty="0"/>
              <a:t>’, the model tries to predict </a:t>
            </a:r>
            <a:r>
              <a:rPr lang="en-US" b="1" dirty="0"/>
              <a:t>[‘deep’, ’model’]</a:t>
            </a:r>
            <a:r>
              <a:rPr lang="en-US" dirty="0"/>
              <a:t> and so on.</a:t>
            </a:r>
          </a:p>
          <a:p>
            <a:endParaRPr lang="en-US" dirty="0"/>
          </a:p>
          <a:p>
            <a:r>
              <a:rPr lang="en-US" dirty="0"/>
              <a:t>Since the skip-gram model has to predict multiple words from a single given word, we feed the model pairs of (X, Y) where X is our input and Y is our label. This is done by creating </a:t>
            </a:r>
            <a:r>
              <a:rPr lang="en-US" b="1" i="1" dirty="0"/>
              <a:t>positive input samples and negative input samples.</a:t>
            </a:r>
            <a:endParaRPr lang="en-US" dirty="0"/>
          </a:p>
        </p:txBody>
      </p:sp>
    </p:spTree>
    <p:extLst>
      <p:ext uri="{BB962C8B-B14F-4D97-AF65-F5344CB8AC3E}">
        <p14:creationId xmlns:p14="http://schemas.microsoft.com/office/powerpoint/2010/main" val="3435121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r>
              <a:rPr lang="en-MY" dirty="0"/>
              <a:t>Word2Vec - </a:t>
            </a:r>
            <a:r>
              <a:rPr lang="en-US" dirty="0"/>
              <a:t>Skip-Gram model (contd.)</a:t>
            </a:r>
            <a:endParaRPr lang="en-MY" dirty="0"/>
          </a:p>
        </p:txBody>
      </p:sp>
      <p:sp>
        <p:nvSpPr>
          <p:cNvPr id="2" name="AutoShape 2" descr="https://cdn.analyticsvidhya.com/wp-content/uploads/2020/02/TF_IDF-matrix.png">
            <a:extLst>
              <a:ext uri="{FF2B5EF4-FFF2-40B4-BE49-F238E27FC236}">
                <a16:creationId xmlns:a16="http://schemas.microsoft.com/office/drawing/2014/main" id="{7FC8B13A-4F6F-4346-B163-7263E3AB5C14}"/>
              </a:ext>
            </a:extLst>
          </p:cNvPr>
          <p:cNvSpPr>
            <a:spLocks noGrp="1" noChangeAspect="1" noChangeArrowheads="1"/>
          </p:cNvSpPr>
          <p:nvPr>
            <p:ph type="body" idx="1"/>
          </p:nvPr>
        </p:nvSpPr>
        <p:spPr bwMode="auto">
          <a:xfrm>
            <a:off x="311150" y="1266825"/>
            <a:ext cx="8175625"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77500" lnSpcReduction="20000"/>
          </a:bodyPr>
          <a:lstStyle/>
          <a:p>
            <a:r>
              <a:rPr lang="en-US" dirty="0"/>
              <a:t>Considering the same sentence – “</a:t>
            </a:r>
            <a:r>
              <a:rPr lang="en-US" b="1" dirty="0"/>
              <a:t>Word2Vec has a deep learning model working in the backend.</a:t>
            </a:r>
            <a:r>
              <a:rPr lang="en-US" dirty="0"/>
              <a:t>” and a context window size of 2, given the </a:t>
            </a:r>
            <a:r>
              <a:rPr lang="en-US" dirty="0" err="1"/>
              <a:t>centre</a:t>
            </a:r>
            <a:r>
              <a:rPr lang="en-US" dirty="0"/>
              <a:t> word ‘</a:t>
            </a:r>
            <a:r>
              <a:rPr lang="en-US" b="1" dirty="0"/>
              <a:t>learning</a:t>
            </a:r>
            <a:r>
              <a:rPr lang="en-US" dirty="0"/>
              <a:t>’, the model tries to predict </a:t>
            </a:r>
            <a:r>
              <a:rPr lang="en-US" b="1" dirty="0"/>
              <a:t>[‘deep’, ’model’]</a:t>
            </a:r>
            <a:r>
              <a:rPr lang="en-US" dirty="0"/>
              <a:t> and so on.</a:t>
            </a:r>
          </a:p>
          <a:p>
            <a:endParaRPr lang="en-US" dirty="0"/>
          </a:p>
          <a:p>
            <a:r>
              <a:rPr lang="en-US" dirty="0"/>
              <a:t>Positive Input Samples will have the training data in this form: </a:t>
            </a:r>
            <a:r>
              <a:rPr lang="en-US" b="1" dirty="0"/>
              <a:t>[(target, context),1] </a:t>
            </a:r>
            <a:r>
              <a:rPr lang="en-US" dirty="0"/>
              <a:t>where the target is the target or </a:t>
            </a:r>
            <a:r>
              <a:rPr lang="en-US" dirty="0" err="1"/>
              <a:t>centre</a:t>
            </a:r>
            <a:r>
              <a:rPr lang="en-US" dirty="0"/>
              <a:t> word, context represents the surrounding context words, and label 1 indicates if it is a relevant pair.</a:t>
            </a:r>
          </a:p>
          <a:p>
            <a:endParaRPr lang="en-US" dirty="0"/>
          </a:p>
          <a:p>
            <a:r>
              <a:rPr lang="en-US" dirty="0"/>
              <a:t>Negative Input Samples will have the training data in the same form: </a:t>
            </a:r>
            <a:r>
              <a:rPr lang="en-US" b="1" dirty="0"/>
              <a:t>[(target, random),0]</a:t>
            </a:r>
            <a:r>
              <a:rPr lang="en-US" dirty="0"/>
              <a:t>. In this case, instead of the actual surrounding words, randomly selected words are fed in along with the target words with a label of 0 indicating that it’s an irrelevant pair.</a:t>
            </a:r>
          </a:p>
          <a:p>
            <a:endParaRPr lang="en-US" dirty="0"/>
          </a:p>
          <a:p>
            <a:r>
              <a:rPr lang="en-US" dirty="0"/>
              <a:t>In our example: positive sample would be </a:t>
            </a:r>
            <a:r>
              <a:rPr lang="en-US" b="1" dirty="0"/>
              <a:t>[(</a:t>
            </a:r>
            <a:r>
              <a:rPr lang="en-US" b="1" dirty="0" err="1"/>
              <a:t>leaning,model</a:t>
            </a:r>
            <a:r>
              <a:rPr lang="en-US" b="1" dirty="0"/>
              <a:t>),1]</a:t>
            </a:r>
            <a:r>
              <a:rPr lang="en-US" dirty="0"/>
              <a:t> and negative sample would be </a:t>
            </a:r>
            <a:r>
              <a:rPr lang="en-US" b="1" dirty="0"/>
              <a:t>[(</a:t>
            </a:r>
            <a:r>
              <a:rPr lang="en-US" b="1" dirty="0" err="1"/>
              <a:t>learning,working</a:t>
            </a:r>
            <a:r>
              <a:rPr lang="en-US" b="1" dirty="0"/>
              <a:t>),0]</a:t>
            </a:r>
          </a:p>
        </p:txBody>
      </p:sp>
    </p:spTree>
    <p:extLst>
      <p:ext uri="{BB962C8B-B14F-4D97-AF65-F5344CB8AC3E}">
        <p14:creationId xmlns:p14="http://schemas.microsoft.com/office/powerpoint/2010/main" val="22660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Text Cleaning– N</a:t>
            </a:r>
            <a:r>
              <a:rPr lang="en-MY" dirty="0"/>
              <a:t>LP Pipeline</a:t>
            </a:r>
            <a:endParaRPr dirty="0"/>
          </a:p>
        </p:txBody>
      </p:sp>
      <p:sp>
        <p:nvSpPr>
          <p:cNvPr id="86" name="Google Shape;86;p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fontAlgn="base"/>
            <a:r>
              <a:rPr lang="en-US" b="1" u="sng" dirty="0"/>
              <a:t>Unicode Normalization</a:t>
            </a:r>
            <a:r>
              <a:rPr lang="en-US" b="1" dirty="0"/>
              <a:t>:</a:t>
            </a:r>
            <a:r>
              <a:rPr lang="en-US" dirty="0"/>
              <a:t> if text data may contain symbols, emojis, graphic characters, or special characters. Either we can remove these characters or we can convert this to machine-readable text.  </a:t>
            </a:r>
          </a:p>
          <a:p>
            <a:pPr fontAlgn="base"/>
            <a:endParaRPr lang="en-US" dirty="0"/>
          </a:p>
          <a:p>
            <a:pPr fontAlgn="base"/>
            <a:r>
              <a:rPr lang="en-US" b="1" u="sng" dirty="0"/>
              <a:t>Spelling corrections</a:t>
            </a:r>
            <a:r>
              <a:rPr lang="en-US" b="1" dirty="0"/>
              <a:t>: </a:t>
            </a:r>
            <a:r>
              <a:rPr lang="en-US" dirty="0"/>
              <a:t> When our data is extracted from social media. Spelling mistakes are very common in that case. To overcome this problem we can create a corpus or dictionary of the most common mistype words and replace these common mistakes with the correct word.</a:t>
            </a:r>
          </a:p>
          <a:p>
            <a:pPr fontAlgn="base"/>
            <a:endParaRPr lang="en-US" dirty="0"/>
          </a:p>
        </p:txBody>
      </p:sp>
    </p:spTree>
    <p:extLst>
      <p:ext uri="{BB962C8B-B14F-4D97-AF65-F5344CB8AC3E}">
        <p14:creationId xmlns:p14="http://schemas.microsoft.com/office/powerpoint/2010/main" val="82919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Text Preprocessing Pipeline– N</a:t>
            </a:r>
            <a:r>
              <a:rPr lang="en-MY" dirty="0"/>
              <a:t>LP Pipeline</a:t>
            </a:r>
            <a:endParaRPr dirty="0"/>
          </a:p>
        </p:txBody>
      </p:sp>
      <p:sp>
        <p:nvSpPr>
          <p:cNvPr id="86" name="Google Shape;86;p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85000" lnSpcReduction="20000"/>
          </a:bodyPr>
          <a:lstStyle/>
          <a:p>
            <a:pPr>
              <a:buFont typeface="+mj-lt"/>
              <a:buAutoNum type="arabicPeriod"/>
            </a:pPr>
            <a:r>
              <a:rPr lang="en-US" b="1" dirty="0"/>
              <a:t>Tokenization:</a:t>
            </a:r>
            <a:r>
              <a:rPr lang="en-US" dirty="0"/>
              <a:t> Tokenization breaks the text into individual words or tokens, creating a list of discrete linguistic units.</a:t>
            </a:r>
          </a:p>
          <a:p>
            <a:pPr>
              <a:buFont typeface="+mj-lt"/>
              <a:buAutoNum type="arabicPeriod"/>
            </a:pPr>
            <a:r>
              <a:rPr lang="en-US" b="1" dirty="0"/>
              <a:t>Text Normalization:</a:t>
            </a:r>
            <a:r>
              <a:rPr lang="en-US" dirty="0"/>
              <a:t> Text normalization includes processes like converting text to lowercase, stemming (reducing words to their base form), and lemmatization (reducing words to their dictionary form).</a:t>
            </a:r>
          </a:p>
          <a:p>
            <a:pPr>
              <a:buFont typeface="+mj-lt"/>
              <a:buAutoNum type="arabicPeriod"/>
            </a:pPr>
            <a:r>
              <a:rPr lang="en-US" b="1" dirty="0" err="1"/>
              <a:t>Stopword</a:t>
            </a:r>
            <a:r>
              <a:rPr lang="en-US" b="1" dirty="0"/>
              <a:t> Removal:</a:t>
            </a:r>
            <a:r>
              <a:rPr lang="en-US" dirty="0"/>
              <a:t> </a:t>
            </a:r>
            <a:r>
              <a:rPr lang="en-US" dirty="0" err="1"/>
              <a:t>Stopwords</a:t>
            </a:r>
            <a:r>
              <a:rPr lang="en-US" dirty="0"/>
              <a:t> are commonly used words (e.g., "the," "and," "is") that are often removed from the text as they do not carry significant meaning.</a:t>
            </a:r>
          </a:p>
          <a:p>
            <a:pPr>
              <a:buFont typeface="+mj-lt"/>
              <a:buAutoNum type="arabicPeriod"/>
            </a:pPr>
            <a:r>
              <a:rPr lang="en-US" b="1" dirty="0"/>
              <a:t>Sentence Segmentation:</a:t>
            </a:r>
            <a:r>
              <a:rPr lang="en-US" dirty="0"/>
              <a:t> In tasks that require sentence-level analysis, text is split into individual sentences.</a:t>
            </a:r>
          </a:p>
          <a:p>
            <a:pPr>
              <a:buFont typeface="+mj-lt"/>
              <a:buAutoNum type="arabicPeriod"/>
            </a:pPr>
            <a:r>
              <a:rPr lang="en-US" b="1" dirty="0"/>
              <a:t>Part-of-Speech Tagging (POS):</a:t>
            </a:r>
            <a:r>
              <a:rPr lang="en-US" dirty="0"/>
              <a:t> POS tagging labels each token with its grammatical category, such as noun, verb, adjective, etc.</a:t>
            </a:r>
          </a:p>
          <a:p>
            <a:pPr>
              <a:buFont typeface="+mj-lt"/>
              <a:buAutoNum type="arabicPeriod"/>
            </a:pPr>
            <a:r>
              <a:rPr lang="en-US" b="1" dirty="0"/>
              <a:t>Named Entity Recognition (NER):</a:t>
            </a:r>
            <a:r>
              <a:rPr lang="en-US" dirty="0"/>
              <a:t> NER identifies and classifies named entities in the text, such as names of people, organizations, locations, etc.</a:t>
            </a:r>
          </a:p>
        </p:txBody>
      </p:sp>
    </p:spTree>
    <p:extLst>
      <p:ext uri="{BB962C8B-B14F-4D97-AF65-F5344CB8AC3E}">
        <p14:creationId xmlns:p14="http://schemas.microsoft.com/office/powerpoint/2010/main" val="14844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Text Preprocessing Pipeline– N</a:t>
            </a:r>
            <a:r>
              <a:rPr lang="en-MY" dirty="0"/>
              <a:t>LP Pipeline</a:t>
            </a:r>
            <a:endParaRPr dirty="0"/>
          </a:p>
        </p:txBody>
      </p:sp>
      <p:sp>
        <p:nvSpPr>
          <p:cNvPr id="86" name="Google Shape;86;p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85000" lnSpcReduction="20000"/>
          </a:bodyPr>
          <a:lstStyle/>
          <a:p>
            <a:pPr>
              <a:buFont typeface="+mj-lt"/>
              <a:buAutoNum type="arabicPeriod"/>
            </a:pPr>
            <a:r>
              <a:rPr lang="en-US" b="1" dirty="0"/>
              <a:t>Tokenization:</a:t>
            </a:r>
            <a:r>
              <a:rPr lang="en-US" dirty="0"/>
              <a:t> Tokenization breaks the text into individual words or tokens, creating a list of discrete linguistic units.</a:t>
            </a:r>
          </a:p>
          <a:p>
            <a:pPr>
              <a:buFont typeface="+mj-lt"/>
              <a:buAutoNum type="arabicPeriod"/>
            </a:pPr>
            <a:r>
              <a:rPr lang="en-US" b="1" dirty="0"/>
              <a:t>Text Normalization:</a:t>
            </a:r>
            <a:r>
              <a:rPr lang="en-US" dirty="0"/>
              <a:t> Text normalization includes processes like converting text to lowercase, stemming (reducing words to their base form), and lemmatization (reducing words to their dictionary form).</a:t>
            </a:r>
          </a:p>
          <a:p>
            <a:pPr>
              <a:buFont typeface="+mj-lt"/>
              <a:buAutoNum type="arabicPeriod"/>
            </a:pPr>
            <a:r>
              <a:rPr lang="en-US" b="1" dirty="0" err="1"/>
              <a:t>Stopword</a:t>
            </a:r>
            <a:r>
              <a:rPr lang="en-US" b="1" dirty="0"/>
              <a:t> Removal:</a:t>
            </a:r>
            <a:r>
              <a:rPr lang="en-US" dirty="0"/>
              <a:t> </a:t>
            </a:r>
            <a:r>
              <a:rPr lang="en-US" dirty="0" err="1"/>
              <a:t>Stopwords</a:t>
            </a:r>
            <a:r>
              <a:rPr lang="en-US" dirty="0"/>
              <a:t> are commonly used words (e.g., "the," "and," "is") that are often removed from the text as they do not carry significant meaning.</a:t>
            </a:r>
          </a:p>
          <a:p>
            <a:pPr>
              <a:buFont typeface="+mj-lt"/>
              <a:buAutoNum type="arabicPeriod"/>
            </a:pPr>
            <a:r>
              <a:rPr lang="en-US" b="1" dirty="0"/>
              <a:t>Sentence Segmentation:</a:t>
            </a:r>
            <a:r>
              <a:rPr lang="en-US" dirty="0"/>
              <a:t> In tasks that require sentence-level analysis, text is split into individual sentences.</a:t>
            </a:r>
          </a:p>
          <a:p>
            <a:pPr>
              <a:buFont typeface="+mj-lt"/>
              <a:buAutoNum type="arabicPeriod"/>
            </a:pPr>
            <a:r>
              <a:rPr lang="en-US" b="1" dirty="0"/>
              <a:t>Part-of-Speech Tagging (POS):</a:t>
            </a:r>
            <a:r>
              <a:rPr lang="en-US" dirty="0"/>
              <a:t> POS tagging labels each token with its grammatical category, such as noun, verb, adjective, etc.</a:t>
            </a:r>
          </a:p>
          <a:p>
            <a:pPr>
              <a:buFont typeface="+mj-lt"/>
              <a:buAutoNum type="arabicPeriod"/>
            </a:pPr>
            <a:r>
              <a:rPr lang="en-US" b="1" dirty="0"/>
              <a:t>Named Entity Recognition (NER):</a:t>
            </a:r>
            <a:r>
              <a:rPr lang="en-US" dirty="0"/>
              <a:t> NER identifies and classifies named entities in the text, such as names of people, organizations, locations, etc.</a:t>
            </a:r>
          </a:p>
        </p:txBody>
      </p:sp>
    </p:spTree>
    <p:extLst>
      <p:ext uri="{BB962C8B-B14F-4D97-AF65-F5344CB8AC3E}">
        <p14:creationId xmlns:p14="http://schemas.microsoft.com/office/powerpoint/2010/main" val="133228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MY" dirty="0"/>
              <a:t>Feature Engineering - Creating Vectors (Arrays) from Text</a:t>
            </a:r>
            <a:endParaRPr dirty="0"/>
          </a:p>
        </p:txBody>
      </p:sp>
      <p:sp>
        <p:nvSpPr>
          <p:cNvPr id="99" name="Google Shape;99;p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ts val="1800"/>
              <a:buChar char="●"/>
            </a:pPr>
            <a:r>
              <a:rPr lang="en-US" dirty="0"/>
              <a:t>In order to process text data, we need to convert it to numbers</a:t>
            </a:r>
          </a:p>
          <a:p>
            <a:pPr marL="457200" lvl="0" indent="-342900" algn="l" rtl="0">
              <a:lnSpc>
                <a:spcPct val="115000"/>
              </a:lnSpc>
              <a:spcBef>
                <a:spcPts val="0"/>
              </a:spcBef>
              <a:spcAft>
                <a:spcPts val="0"/>
              </a:spcAft>
              <a:buSzPts val="1800"/>
              <a:buChar char="●"/>
            </a:pPr>
            <a:endParaRPr lang="en-US" dirty="0"/>
          </a:p>
          <a:p>
            <a:pPr marL="457200" lvl="0" indent="-342900" algn="l" rtl="0">
              <a:lnSpc>
                <a:spcPct val="115000"/>
              </a:lnSpc>
              <a:spcBef>
                <a:spcPts val="0"/>
              </a:spcBef>
              <a:spcAft>
                <a:spcPts val="0"/>
              </a:spcAft>
              <a:buSzPts val="1800"/>
              <a:buChar char="●"/>
            </a:pPr>
            <a:r>
              <a:rPr lang="en-US" dirty="0"/>
              <a:t>We call it </a:t>
            </a:r>
            <a:r>
              <a:rPr lang="en-US" b="1" dirty="0"/>
              <a:t>Word Embeddings</a:t>
            </a:r>
          </a:p>
          <a:p>
            <a:pPr marL="457200" lvl="0" indent="-342900" algn="l" rtl="0">
              <a:lnSpc>
                <a:spcPct val="115000"/>
              </a:lnSpc>
              <a:spcBef>
                <a:spcPts val="0"/>
              </a:spcBef>
              <a:spcAft>
                <a:spcPts val="0"/>
              </a:spcAft>
              <a:buSzPts val="1800"/>
              <a:buChar char="●"/>
            </a:pPr>
            <a:endParaRPr lang="en-US" b="1" dirty="0"/>
          </a:p>
          <a:p>
            <a:pPr marL="457200" lvl="0" indent="-342900" algn="l" rtl="0">
              <a:lnSpc>
                <a:spcPct val="115000"/>
              </a:lnSpc>
              <a:spcBef>
                <a:spcPts val="0"/>
              </a:spcBef>
              <a:spcAft>
                <a:spcPts val="0"/>
              </a:spcAft>
              <a:buSzPts val="1800"/>
              <a:buChar char="●"/>
            </a:pPr>
            <a:r>
              <a:rPr lang="en-US" dirty="0"/>
              <a:t>The most simplest form of Word Embedding techniques:</a:t>
            </a:r>
          </a:p>
          <a:p>
            <a:pPr lvl="1" indent="-342900">
              <a:buSzPts val="1800"/>
              <a:buChar char="●"/>
            </a:pPr>
            <a:r>
              <a:rPr lang="en-US" dirty="0"/>
              <a:t>Bag of Words (</a:t>
            </a:r>
            <a:r>
              <a:rPr lang="en-US" dirty="0" err="1"/>
              <a:t>BoW</a:t>
            </a:r>
            <a:r>
              <a:rPr lang="en-US" dirty="0"/>
              <a:t>)</a:t>
            </a:r>
          </a:p>
          <a:p>
            <a:pPr lvl="1" indent="-342900">
              <a:buSzPts val="1800"/>
              <a:buChar char="●"/>
            </a:pPr>
            <a:r>
              <a:rPr lang="en-US" dirty="0"/>
              <a:t>TF-IDF (Term Frequency – Inverse Document Frequency)</a:t>
            </a:r>
          </a:p>
          <a:p>
            <a:pPr lvl="1" indent="-342900">
              <a:buSzPts val="1800"/>
              <a:buChar char="●"/>
            </a:pPr>
            <a:r>
              <a:rPr lang="en-US" dirty="0"/>
              <a:t>One-hot encoding</a:t>
            </a:r>
          </a:p>
          <a:p>
            <a:pPr marL="457200" lvl="0" indent="-342900" algn="l" rtl="0">
              <a:lnSpc>
                <a:spcPct val="115000"/>
              </a:lnSpc>
              <a:spcBef>
                <a:spcPts val="0"/>
              </a:spcBef>
              <a:spcAft>
                <a:spcPts val="0"/>
              </a:spcAft>
              <a:buSzPts val="1800"/>
              <a:buChar char="●"/>
            </a:pPr>
            <a:endParaRPr lang="en-US" dirty="0"/>
          </a:p>
          <a:p>
            <a:pPr marL="457200" lvl="0" indent="-342900" algn="l" rtl="0">
              <a:lnSpc>
                <a:spcPct val="115000"/>
              </a:lnSpc>
              <a:spcBef>
                <a:spcPts val="0"/>
              </a:spcBef>
              <a:spcAft>
                <a:spcPts val="0"/>
              </a:spcAft>
              <a:buSzPts val="1800"/>
              <a:buChar char="●"/>
            </a:pPr>
            <a:r>
              <a:rPr lang="en-US" dirty="0"/>
              <a:t>Word2Vec is advanced form of embedding technique which use semantics (meaning) from the sentences to form vectors</a:t>
            </a:r>
          </a:p>
          <a:p>
            <a:pPr marL="457200" lvl="0" indent="-342900" algn="l" rtl="0">
              <a:lnSpc>
                <a:spcPct val="115000"/>
              </a:lnSpc>
              <a:spcBef>
                <a:spcPts val="0"/>
              </a:spcBef>
              <a:spcAft>
                <a:spcPts val="0"/>
              </a:spcAft>
              <a:buSzPts val="1800"/>
              <a:buChar char="●"/>
            </a:pPr>
            <a:endParaRPr lang="en-US" dirty="0"/>
          </a:p>
          <a:p>
            <a:pPr marL="457200" lvl="0" indent="-342900" algn="l" rtl="0">
              <a:lnSpc>
                <a:spcPct val="115000"/>
              </a:lnSpc>
              <a:spcBef>
                <a:spcPts val="0"/>
              </a:spcBef>
              <a:spcAft>
                <a:spcPts val="0"/>
              </a:spcAft>
              <a:buSzPts val="1800"/>
              <a:buChar char="●"/>
            </a:pPr>
            <a:r>
              <a:rPr lang="en-US" dirty="0"/>
              <a:t>They are used for feature extraction from text</a:t>
            </a:r>
            <a:endParaRPr lang="en-MY" dirty="0"/>
          </a:p>
          <a:p>
            <a:pPr lvl="0"/>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MY" dirty="0"/>
              <a:t>Bag of Words (</a:t>
            </a:r>
            <a:r>
              <a:rPr lang="en-MY" dirty="0" err="1"/>
              <a:t>BoW</a:t>
            </a:r>
            <a:r>
              <a:rPr lang="en-MY" dirty="0"/>
              <a:t>)</a:t>
            </a:r>
            <a:endParaRPr dirty="0"/>
          </a:p>
        </p:txBody>
      </p:sp>
      <p:sp>
        <p:nvSpPr>
          <p:cNvPr id="99" name="Google Shape;99;p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92500" lnSpcReduction="20000"/>
          </a:bodyPr>
          <a:lstStyle/>
          <a:p>
            <a:pPr lvl="0"/>
            <a:r>
              <a:rPr lang="en-US" dirty="0"/>
              <a:t>The Bag of Words (</a:t>
            </a:r>
            <a:r>
              <a:rPr lang="en-US" dirty="0" err="1"/>
              <a:t>BoW</a:t>
            </a:r>
            <a:r>
              <a:rPr lang="en-US" dirty="0"/>
              <a:t>) model is the simplest form of text representation in numbers. Like the term itself, we can represent a sentence as a bag of words vector (a string of numbers).</a:t>
            </a:r>
          </a:p>
          <a:p>
            <a:pPr lvl="0"/>
            <a:endParaRPr lang="en-US" dirty="0"/>
          </a:p>
          <a:p>
            <a:r>
              <a:rPr lang="en-US" dirty="0"/>
              <a:t>Let’s consider these three types of movie reviews:</a:t>
            </a:r>
          </a:p>
          <a:p>
            <a:pPr marL="114300" indent="0">
              <a:buNone/>
            </a:pPr>
            <a:r>
              <a:rPr lang="en-US" dirty="0"/>
              <a:t>	Review 1: This movie is very scary and long</a:t>
            </a:r>
          </a:p>
          <a:p>
            <a:pPr marL="114300" indent="0">
              <a:buNone/>
            </a:pPr>
            <a:r>
              <a:rPr lang="en-US" dirty="0"/>
              <a:t>	Review 2: This movie is not scary and is slow</a:t>
            </a:r>
          </a:p>
          <a:p>
            <a:pPr marL="114300" indent="0">
              <a:buNone/>
            </a:pPr>
            <a:r>
              <a:rPr lang="en-US" dirty="0"/>
              <a:t>	Review 3: This movie is spooky and good</a:t>
            </a:r>
          </a:p>
          <a:p>
            <a:pPr lvl="0"/>
            <a:endParaRPr lang="en-US" dirty="0"/>
          </a:p>
          <a:p>
            <a:pPr lvl="0"/>
            <a:r>
              <a:rPr lang="en-US" dirty="0"/>
              <a:t>We will first build a vocabulary from all the unique words in the above three reviews. The vocabulary consists of these 11 words: ‘This’, ‘movie’, ‘is’, ‘very’, ‘scary’, ‘and’, ‘long’, ‘not’,  ‘slow’, ‘spooky’,  ‘good’.</a:t>
            </a:r>
            <a:endParaRPr dirty="0"/>
          </a:p>
        </p:txBody>
      </p:sp>
    </p:spTree>
    <p:extLst>
      <p:ext uri="{BB962C8B-B14F-4D97-AF65-F5344CB8AC3E}">
        <p14:creationId xmlns:p14="http://schemas.microsoft.com/office/powerpoint/2010/main" val="199699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MY" dirty="0"/>
              <a:t>Bag of Words (</a:t>
            </a:r>
            <a:r>
              <a:rPr lang="en-MY" dirty="0" err="1"/>
              <a:t>BoW</a:t>
            </a:r>
            <a:r>
              <a:rPr lang="en-MY" dirty="0"/>
              <a:t>) – contd.</a:t>
            </a:r>
            <a:endParaRPr dirty="0"/>
          </a:p>
        </p:txBody>
      </p:sp>
      <p:sp>
        <p:nvSpPr>
          <p:cNvPr id="99" name="Google Shape;99;p6"/>
          <p:cNvSpPr txBox="1">
            <a:spLocks noGrp="1"/>
          </p:cNvSpPr>
          <p:nvPr>
            <p:ph type="body" idx="1"/>
          </p:nvPr>
        </p:nvSpPr>
        <p:spPr>
          <a:xfrm>
            <a:off x="311700" y="1266324"/>
            <a:ext cx="8520600" cy="3877176"/>
          </a:xfrm>
          <a:prstGeom prst="rect">
            <a:avLst/>
          </a:prstGeom>
          <a:noFill/>
          <a:ln>
            <a:noFill/>
          </a:ln>
        </p:spPr>
        <p:txBody>
          <a:bodyPr spcFirstLastPara="1" wrap="square" lIns="91425" tIns="91425" rIns="91425" bIns="91425" anchor="t" anchorCtr="0">
            <a:normAutofit fontScale="92500" lnSpcReduction="10000"/>
          </a:bodyPr>
          <a:lstStyle/>
          <a:p>
            <a:pPr lvl="0"/>
            <a:r>
              <a:rPr lang="en-US" dirty="0"/>
              <a:t>We can now take each of these words and mark their occurrence in the three movie reviews above with 1s and 0s. This will give us 3 vectors for 3 reviews:</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marL="114300" indent="0">
              <a:buNone/>
            </a:pPr>
            <a:r>
              <a:rPr lang="en-US" dirty="0"/>
              <a:t>	Vector of Review 1: [1 1 1 1 1 1 1 0 0 0 0]</a:t>
            </a:r>
          </a:p>
          <a:p>
            <a:pPr marL="114300" indent="0">
              <a:buNone/>
            </a:pPr>
            <a:r>
              <a:rPr lang="en-US" dirty="0"/>
              <a:t>	Vector of Review 2: [1 1 2 0 0 1 1 0 1 0 0]</a:t>
            </a:r>
          </a:p>
          <a:p>
            <a:pPr marL="114300" indent="0">
              <a:buNone/>
            </a:pPr>
            <a:r>
              <a:rPr lang="en-US" dirty="0"/>
              <a:t>	Vector of Review 3: [1 1 1 0 0 0 1 0 0 1 1]</a:t>
            </a:r>
          </a:p>
          <a:p>
            <a:pPr marL="114300" indent="0">
              <a:buNone/>
            </a:pPr>
            <a:endParaRPr lang="en-US" dirty="0"/>
          </a:p>
          <a:p>
            <a:r>
              <a:rPr lang="en-US" dirty="0"/>
              <a:t>And that’s the core idea behind a Bag of Words (</a:t>
            </a:r>
            <a:r>
              <a:rPr lang="en-US" dirty="0" err="1"/>
              <a:t>BoW</a:t>
            </a:r>
            <a:r>
              <a:rPr lang="en-US" dirty="0"/>
              <a:t>) model.</a:t>
            </a:r>
          </a:p>
          <a:p>
            <a:pPr lvl="0"/>
            <a:endParaRPr dirty="0"/>
          </a:p>
        </p:txBody>
      </p:sp>
      <p:pic>
        <p:nvPicPr>
          <p:cNvPr id="3074" name="Picture 2" descr="https://cdn.analyticsvidhya.com/wp-content/uploads/2020/02/BoWBag-of-Words-model-2.png">
            <a:extLst>
              <a:ext uri="{FF2B5EF4-FFF2-40B4-BE49-F238E27FC236}">
                <a16:creationId xmlns:a16="http://schemas.microsoft.com/office/drawing/2014/main" id="{0E262DC8-DBA4-4C46-BF2C-9336E59D0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49" y="1905500"/>
            <a:ext cx="668655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185190"/>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7874</TotalTime>
  <Words>2804</Words>
  <Application>Microsoft Office PowerPoint</Application>
  <PresentationFormat>On-screen Show (16:9)</PresentationFormat>
  <Paragraphs>264</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Open Sans</vt:lpstr>
      <vt:lpstr>Arial</vt:lpstr>
      <vt:lpstr>PT Sans Narrow</vt:lpstr>
      <vt:lpstr>Tropic</vt:lpstr>
      <vt:lpstr>Natural Language Processing</vt:lpstr>
      <vt:lpstr>NLP Pipeline</vt:lpstr>
      <vt:lpstr>Data Acquisition – NLP Pipeline</vt:lpstr>
      <vt:lpstr>Text Cleaning– NLP Pipeline</vt:lpstr>
      <vt:lpstr>Text Preprocessing Pipeline– NLP Pipeline</vt:lpstr>
      <vt:lpstr>Text Preprocessing Pipeline– NLP Pipeline</vt:lpstr>
      <vt:lpstr>Feature Engineering - Creating Vectors (Arrays) from Text</vt:lpstr>
      <vt:lpstr>Bag of Words (BoW)</vt:lpstr>
      <vt:lpstr>Bag of Words (BoW) – contd.</vt:lpstr>
      <vt:lpstr>Drawback of Bag of Words (BoW)</vt:lpstr>
      <vt:lpstr>Term Frequency-Inverse Document Frequency (TF-IDF)</vt:lpstr>
      <vt:lpstr>Term Frequency (TF)</vt:lpstr>
      <vt:lpstr>Term Frequency (TF) - Calculation</vt:lpstr>
      <vt:lpstr>Term Frequency (TF) - Calculation</vt:lpstr>
      <vt:lpstr>Term Frequency (TF) - Calculation</vt:lpstr>
      <vt:lpstr>Term Frequency (TF) - Calculation</vt:lpstr>
      <vt:lpstr>Inverse Document Frequency (IDF)</vt:lpstr>
      <vt:lpstr>Inverse Document Frequency (IDF) - Calculation</vt:lpstr>
      <vt:lpstr>Inverse Document Frequency (IDF) - Calculation</vt:lpstr>
      <vt:lpstr>Inverse Document Frequency (IDF) - Calculation</vt:lpstr>
      <vt:lpstr>Inverse Document Frequency (IDF) - Calculation</vt:lpstr>
      <vt:lpstr>Term Frequencey - Inverse Document Frequency (TF-IDF)</vt:lpstr>
      <vt:lpstr>TF-IDF -&gt; Calculation</vt:lpstr>
      <vt:lpstr>TF-IDF -&gt; Calculation</vt:lpstr>
      <vt:lpstr>One-Hot Encoding</vt:lpstr>
      <vt:lpstr>Word2Vec</vt:lpstr>
      <vt:lpstr>Word2Vec (contd)</vt:lpstr>
      <vt:lpstr>Word2Vec (contd)</vt:lpstr>
      <vt:lpstr>Word2Vec (contd)</vt:lpstr>
      <vt:lpstr>Word2Vec (contd)</vt:lpstr>
      <vt:lpstr>Word2Vec - Continuous Bag of Words (CBOW) model</vt:lpstr>
      <vt:lpstr>Word2Vec - Skip-Gram model</vt:lpstr>
      <vt:lpstr>Word2Vec - Skip-Gram model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cp:lastModifiedBy>Asus</cp:lastModifiedBy>
  <cp:revision>45</cp:revision>
  <dcterms:modified xsi:type="dcterms:W3CDTF">2023-08-02T14:17:52Z</dcterms:modified>
</cp:coreProperties>
</file>