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7" r:id="rId1"/>
  </p:sldMasterIdLst>
  <p:notesMasterIdLst>
    <p:notesMasterId r:id="rId17"/>
  </p:notesMasterIdLst>
  <p:sldIdLst>
    <p:sldId id="256" r:id="rId2"/>
    <p:sldId id="257" r:id="rId3"/>
    <p:sldId id="299" r:id="rId4"/>
    <p:sldId id="258" r:id="rId5"/>
    <p:sldId id="260" r:id="rId6"/>
    <p:sldId id="261" r:id="rId7"/>
    <p:sldId id="300" r:id="rId8"/>
    <p:sldId id="263" r:id="rId9"/>
    <p:sldId id="315" r:id="rId10"/>
    <p:sldId id="268" r:id="rId11"/>
    <p:sldId id="301" r:id="rId12"/>
    <p:sldId id="307" r:id="rId13"/>
    <p:sldId id="308" r:id="rId14"/>
    <p:sldId id="309" r:id="rId15"/>
    <p:sldId id="306" r:id="rId16"/>
  </p:sldIdLst>
  <p:sldSz cx="9144000" cy="5143500" type="screen16x9"/>
  <p:notesSz cx="6858000" cy="9144000"/>
  <p:embeddedFontLst>
    <p:embeddedFont>
      <p:font typeface="Exo 2" panose="020B0604020202020204" charset="0"/>
      <p:regular r:id="rId18"/>
      <p:bold r:id="rId19"/>
      <p:italic r:id="rId20"/>
      <p:boldItalic r:id="rId21"/>
    </p:embeddedFont>
    <p:embeddedFont>
      <p:font typeface="Fira Sans Extra Condensed Medium" panose="020B0604020202020204" charset="0"/>
      <p:regular r:id="rId22"/>
      <p:bold r:id="rId23"/>
      <p:italic r:id="rId24"/>
      <p:boldItalic r:id="rId25"/>
    </p:embeddedFont>
    <p:embeddedFont>
      <p:font typeface="Nunito Light" pitchFamily="2" charset="0"/>
      <p:regular r:id="rId26"/>
      <p:italic r:id="rId27"/>
    </p:embeddedFont>
    <p:embeddedFont>
      <p:font typeface="Roboto Condensed" panose="02000000000000000000" pitchFamily="2" charset="0"/>
      <p:regular r:id="rId28"/>
      <p:bold r:id="rId29"/>
      <p:italic r:id="rId30"/>
      <p:boldItalic r:id="rId31"/>
    </p:embeddedFont>
    <p:embeddedFont>
      <p:font typeface="Roboto Condensed Light" panose="02000000000000000000" pitchFamily="2" charset="0"/>
      <p:regular r:id="rId32"/>
      <p:bold r:id="rId33"/>
      <p:italic r:id="rId34"/>
      <p:boldItalic r:id="rId35"/>
    </p:embeddedFont>
    <p:embeddedFont>
      <p:font typeface="Roboto Light" panose="02000000000000000000" pitchFamily="2" charset="0"/>
      <p:regular r:id="rId36"/>
      <p:italic r:id="rId37"/>
    </p:embeddedFont>
    <p:embeddedFont>
      <p:font typeface="Roboto Medium" panose="02000000000000000000" pitchFamily="2" charset="0"/>
      <p:regular r:id="rId38"/>
      <p:italic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8159F28-548E-4CB0-A711-9F32B8E78F77}">
  <a:tblStyle styleId="{A8159F28-548E-4CB0-A711-9F32B8E78F7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9" Type="http://schemas.openxmlformats.org/officeDocument/2006/relationships/font" Target="fonts/font22.fntdata"/><Relationship Id="rId21" Type="http://schemas.openxmlformats.org/officeDocument/2006/relationships/font" Target="fonts/font4.fntdata"/><Relationship Id="rId34" Type="http://schemas.openxmlformats.org/officeDocument/2006/relationships/font" Target="fonts/font17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font" Target="fonts/font15.fntdata"/><Relationship Id="rId37" Type="http://schemas.openxmlformats.org/officeDocument/2006/relationships/font" Target="fonts/font20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36" Type="http://schemas.openxmlformats.org/officeDocument/2006/relationships/font" Target="fonts/font19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font" Target="fonts/font1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35" Type="http://schemas.openxmlformats.org/officeDocument/2006/relationships/font" Target="fonts/font18.fntdata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font" Target="fonts/font16.fntdata"/><Relationship Id="rId38" Type="http://schemas.openxmlformats.org/officeDocument/2006/relationships/font" Target="fonts/font2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9baafe93df_0_6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9baafe93df_0_6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83705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9baafe93df_0_6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9baafe93df_0_6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97891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9baafe93df_0_6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9baafe93df_0_6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31065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9baafe93df_0_6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9baafe93df_0_6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06500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9baafe93df_0_3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9baafe93df_0_3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02455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9baafe93df_0_3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9baafe93df_0_3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9baafe93df_0_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9baafe93df_0_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9baafe93df_0_3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9baafe93df_0_3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9baafe93df_0_4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9baafe93df_0_4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9baafe93df_0_4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9baafe93df_0_4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11161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9baafe93df_0_4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9baafe93df_0_4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9baafe93df_0_4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9baafe93df_0_4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89542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9baafe93df_0_6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9baafe93df_0_6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135981" y="1393699"/>
            <a:ext cx="6886800" cy="17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670681" y="2933522"/>
            <a:ext cx="4352100" cy="71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None/>
              <a:defRPr sz="14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13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2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7" name="Google Shape;107;p22"/>
          <p:cNvSpPr txBox="1">
            <a:spLocks noGrp="1"/>
          </p:cNvSpPr>
          <p:nvPr>
            <p:ph type="ctrTitle" idx="2"/>
          </p:nvPr>
        </p:nvSpPr>
        <p:spPr>
          <a:xfrm>
            <a:off x="464478" y="1806500"/>
            <a:ext cx="17805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08" name="Google Shape;108;p22"/>
          <p:cNvSpPr txBox="1">
            <a:spLocks noGrp="1"/>
          </p:cNvSpPr>
          <p:nvPr>
            <p:ph type="subTitle" idx="1"/>
          </p:nvPr>
        </p:nvSpPr>
        <p:spPr>
          <a:xfrm>
            <a:off x="616128" y="2100749"/>
            <a:ext cx="14772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109" name="Google Shape;109;p22"/>
          <p:cNvSpPr txBox="1">
            <a:spLocks noGrp="1"/>
          </p:cNvSpPr>
          <p:nvPr>
            <p:ph type="ctrTitle" idx="3"/>
          </p:nvPr>
        </p:nvSpPr>
        <p:spPr>
          <a:xfrm>
            <a:off x="2077426" y="1806500"/>
            <a:ext cx="17805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subTitle" idx="4"/>
          </p:nvPr>
        </p:nvSpPr>
        <p:spPr>
          <a:xfrm>
            <a:off x="2229076" y="2100749"/>
            <a:ext cx="14772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ctrTitle" idx="5"/>
          </p:nvPr>
        </p:nvSpPr>
        <p:spPr>
          <a:xfrm>
            <a:off x="3690375" y="1806500"/>
            <a:ext cx="17805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ubTitle" idx="6"/>
          </p:nvPr>
        </p:nvSpPr>
        <p:spPr>
          <a:xfrm>
            <a:off x="3842025" y="2100749"/>
            <a:ext cx="14772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113" name="Google Shape;113;p22"/>
          <p:cNvSpPr txBox="1">
            <a:spLocks noGrp="1"/>
          </p:cNvSpPr>
          <p:nvPr>
            <p:ph type="ctrTitle" idx="7"/>
          </p:nvPr>
        </p:nvSpPr>
        <p:spPr>
          <a:xfrm>
            <a:off x="3707117" y="3549862"/>
            <a:ext cx="17805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14" name="Google Shape;114;p22"/>
          <p:cNvSpPr txBox="1">
            <a:spLocks noGrp="1"/>
          </p:cNvSpPr>
          <p:nvPr>
            <p:ph type="subTitle" idx="8"/>
          </p:nvPr>
        </p:nvSpPr>
        <p:spPr>
          <a:xfrm>
            <a:off x="3858772" y="3890201"/>
            <a:ext cx="14772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115" name="Google Shape;115;p22"/>
          <p:cNvSpPr txBox="1">
            <a:spLocks noGrp="1"/>
          </p:cNvSpPr>
          <p:nvPr>
            <p:ph type="ctrTitle" idx="9"/>
          </p:nvPr>
        </p:nvSpPr>
        <p:spPr>
          <a:xfrm>
            <a:off x="5343519" y="3549862"/>
            <a:ext cx="17805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16" name="Google Shape;116;p22"/>
          <p:cNvSpPr txBox="1">
            <a:spLocks noGrp="1"/>
          </p:cNvSpPr>
          <p:nvPr>
            <p:ph type="subTitle" idx="13"/>
          </p:nvPr>
        </p:nvSpPr>
        <p:spPr>
          <a:xfrm>
            <a:off x="5500261" y="3890201"/>
            <a:ext cx="14772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117" name="Google Shape;117;p22"/>
          <p:cNvSpPr txBox="1">
            <a:spLocks noGrp="1"/>
          </p:cNvSpPr>
          <p:nvPr>
            <p:ph type="ctrTitle" idx="14"/>
          </p:nvPr>
        </p:nvSpPr>
        <p:spPr>
          <a:xfrm>
            <a:off x="6979921" y="3549862"/>
            <a:ext cx="17805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18" name="Google Shape;118;p22"/>
          <p:cNvSpPr txBox="1">
            <a:spLocks noGrp="1"/>
          </p:cNvSpPr>
          <p:nvPr>
            <p:ph type="subTitle" idx="15"/>
          </p:nvPr>
        </p:nvSpPr>
        <p:spPr>
          <a:xfrm>
            <a:off x="7141750" y="3890201"/>
            <a:ext cx="14568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870650" y="1144200"/>
            <a:ext cx="6919200" cy="351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794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00"/>
              <a:buFont typeface="Nunito Light"/>
              <a:buAutoNum type="arabicPeriod"/>
              <a:defRPr>
                <a:solidFill>
                  <a:srgbClr val="000000"/>
                </a:solidFill>
              </a:defRPr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AutoNum type="alphaLcPeriod"/>
              <a:defRPr>
                <a:solidFill>
                  <a:srgbClr val="000000"/>
                </a:solidFill>
              </a:defRPr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AutoNum type="romanLcPeriod"/>
              <a:defRPr>
                <a:solidFill>
                  <a:srgbClr val="000000"/>
                </a:solidFill>
              </a:defRPr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AutoNum type="arabicPeriod"/>
              <a:defRPr>
                <a:solidFill>
                  <a:srgbClr val="000000"/>
                </a:solidFill>
              </a:defRPr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AutoNum type="alphaLcPeriod"/>
              <a:defRPr>
                <a:solidFill>
                  <a:srgbClr val="000000"/>
                </a:solidFill>
              </a:defRPr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AutoNum type="romanLcPeriod"/>
              <a:defRPr>
                <a:solidFill>
                  <a:srgbClr val="000000"/>
                </a:solidFill>
              </a:defRPr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AutoNum type="arabicPeriod"/>
              <a:defRPr>
                <a:solidFill>
                  <a:srgbClr val="000000"/>
                </a:solidFill>
              </a:defRPr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AutoNum type="alphaLcPeriod"/>
              <a:defRPr>
                <a:solidFill>
                  <a:srgbClr val="000000"/>
                </a:solidFill>
              </a:defRPr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Nunito Light"/>
              <a:buAutoNum type="romanLcPeriod"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>
            <a:spLocks noGrp="1"/>
          </p:cNvSpPr>
          <p:nvPr>
            <p:ph type="ctrTitle"/>
          </p:nvPr>
        </p:nvSpPr>
        <p:spPr>
          <a:xfrm>
            <a:off x="2638350" y="376498"/>
            <a:ext cx="3867300" cy="20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subTitle" idx="1"/>
          </p:nvPr>
        </p:nvSpPr>
        <p:spPr>
          <a:xfrm>
            <a:off x="2580225" y="2314225"/>
            <a:ext cx="3983400" cy="10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>
            <a:spLocks noGrp="1"/>
          </p:cNvSpPr>
          <p:nvPr>
            <p:ph type="ctrTitle"/>
          </p:nvPr>
        </p:nvSpPr>
        <p:spPr>
          <a:xfrm>
            <a:off x="1600733" y="985228"/>
            <a:ext cx="2673600" cy="20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000">
                <a:solidFill>
                  <a:srgbClr val="000000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000">
                <a:solidFill>
                  <a:srgbClr val="000000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000">
                <a:solidFill>
                  <a:srgbClr val="000000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000">
                <a:solidFill>
                  <a:srgbClr val="000000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000">
                <a:solidFill>
                  <a:srgbClr val="000000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000">
                <a:solidFill>
                  <a:srgbClr val="000000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000">
                <a:solidFill>
                  <a:srgbClr val="000000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subTitle" idx="1"/>
          </p:nvPr>
        </p:nvSpPr>
        <p:spPr>
          <a:xfrm>
            <a:off x="1665825" y="3058425"/>
            <a:ext cx="2608500" cy="17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dk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ctrTitle" idx="2"/>
          </p:nvPr>
        </p:nvSpPr>
        <p:spPr>
          <a:xfrm>
            <a:off x="1964850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0"/>
          <p:cNvSpPr txBox="1">
            <a:spLocks noGrp="1"/>
          </p:cNvSpPr>
          <p:nvPr>
            <p:ph type="ctrTitle"/>
          </p:nvPr>
        </p:nvSpPr>
        <p:spPr>
          <a:xfrm flipH="1">
            <a:off x="695425" y="1514475"/>
            <a:ext cx="3559800" cy="78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10"/>
          <p:cNvSpPr txBox="1">
            <a:spLocks noGrp="1"/>
          </p:cNvSpPr>
          <p:nvPr>
            <p:ph type="subTitle" idx="1"/>
          </p:nvPr>
        </p:nvSpPr>
        <p:spPr>
          <a:xfrm flipH="1">
            <a:off x="1581025" y="2559200"/>
            <a:ext cx="267420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1"/>
          <p:cNvSpPr txBox="1">
            <a:spLocks noGrp="1"/>
          </p:cNvSpPr>
          <p:nvPr>
            <p:ph type="title" hasCustomPrompt="1"/>
          </p:nvPr>
        </p:nvSpPr>
        <p:spPr>
          <a:xfrm>
            <a:off x="2250675" y="1001350"/>
            <a:ext cx="61911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98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0" name="Google Shape;40;p11"/>
          <p:cNvSpPr txBox="1">
            <a:spLocks noGrp="1"/>
          </p:cNvSpPr>
          <p:nvPr>
            <p:ph type="body" idx="1"/>
          </p:nvPr>
        </p:nvSpPr>
        <p:spPr>
          <a:xfrm>
            <a:off x="2107950" y="2895050"/>
            <a:ext cx="6191100" cy="69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914400" lvl="1" indent="-3048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algn="ctr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algn="ctr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algn="ctr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algn="ctr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algn="ctr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algn="ctr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algn="ctr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3"/>
          <p:cNvSpPr txBox="1">
            <a:spLocks noGrp="1"/>
          </p:cNvSpPr>
          <p:nvPr>
            <p:ph type="ctrTitle"/>
          </p:nvPr>
        </p:nvSpPr>
        <p:spPr>
          <a:xfrm>
            <a:off x="3385875" y="2098650"/>
            <a:ext cx="2372400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4" name="Google Shape;44;p13"/>
          <p:cNvSpPr txBox="1">
            <a:spLocks noGrp="1"/>
          </p:cNvSpPr>
          <p:nvPr>
            <p:ph type="ctrTitle" idx="2"/>
          </p:nvPr>
        </p:nvSpPr>
        <p:spPr>
          <a:xfrm>
            <a:off x="390296" y="201653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45" name="Google Shape;45;p13"/>
          <p:cNvSpPr txBox="1">
            <a:spLocks noGrp="1"/>
          </p:cNvSpPr>
          <p:nvPr>
            <p:ph type="subTitle" idx="1"/>
          </p:nvPr>
        </p:nvSpPr>
        <p:spPr>
          <a:xfrm>
            <a:off x="690446" y="580278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46" name="Google Shape;46;p13"/>
          <p:cNvSpPr txBox="1">
            <a:spLocks noGrp="1"/>
          </p:cNvSpPr>
          <p:nvPr>
            <p:ph type="title" idx="3" hasCustomPrompt="1"/>
          </p:nvPr>
        </p:nvSpPr>
        <p:spPr>
          <a:xfrm>
            <a:off x="2118448" y="544448"/>
            <a:ext cx="1107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7" name="Google Shape;47;p13"/>
          <p:cNvSpPr txBox="1">
            <a:spLocks noGrp="1"/>
          </p:cNvSpPr>
          <p:nvPr>
            <p:ph type="title" idx="4" hasCustomPrompt="1"/>
          </p:nvPr>
        </p:nvSpPr>
        <p:spPr>
          <a:xfrm>
            <a:off x="2105406" y="1515808"/>
            <a:ext cx="1107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3"/>
          <p:cNvSpPr txBox="1">
            <a:spLocks noGrp="1"/>
          </p:cNvSpPr>
          <p:nvPr>
            <p:ph type="title" idx="5" hasCustomPrompt="1"/>
          </p:nvPr>
        </p:nvSpPr>
        <p:spPr>
          <a:xfrm>
            <a:off x="2105406" y="2487168"/>
            <a:ext cx="1107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9" name="Google Shape;49;p13"/>
          <p:cNvSpPr txBox="1">
            <a:spLocks noGrp="1"/>
          </p:cNvSpPr>
          <p:nvPr>
            <p:ph type="title" idx="6" hasCustomPrompt="1"/>
          </p:nvPr>
        </p:nvSpPr>
        <p:spPr>
          <a:xfrm>
            <a:off x="5922008" y="2092638"/>
            <a:ext cx="10722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3"/>
          <p:cNvSpPr txBox="1">
            <a:spLocks noGrp="1"/>
          </p:cNvSpPr>
          <p:nvPr>
            <p:ph type="title" idx="7" hasCustomPrompt="1"/>
          </p:nvPr>
        </p:nvSpPr>
        <p:spPr>
          <a:xfrm>
            <a:off x="5922008" y="3112336"/>
            <a:ext cx="10722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3"/>
          <p:cNvSpPr txBox="1">
            <a:spLocks noGrp="1"/>
          </p:cNvSpPr>
          <p:nvPr>
            <p:ph type="title" idx="8" hasCustomPrompt="1"/>
          </p:nvPr>
        </p:nvSpPr>
        <p:spPr>
          <a:xfrm>
            <a:off x="5922008" y="4132033"/>
            <a:ext cx="10722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52" name="Google Shape;52;p13"/>
          <p:cNvSpPr txBox="1">
            <a:spLocks noGrp="1"/>
          </p:cNvSpPr>
          <p:nvPr>
            <p:ph type="ctrTitle" idx="9"/>
          </p:nvPr>
        </p:nvSpPr>
        <p:spPr>
          <a:xfrm>
            <a:off x="390296" y="1167854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ubTitle" idx="13"/>
          </p:nvPr>
        </p:nvSpPr>
        <p:spPr>
          <a:xfrm>
            <a:off x="690446" y="1546477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ctrTitle" idx="14"/>
          </p:nvPr>
        </p:nvSpPr>
        <p:spPr>
          <a:xfrm>
            <a:off x="390296" y="2141336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5"/>
          </p:nvPr>
        </p:nvSpPr>
        <p:spPr>
          <a:xfrm>
            <a:off x="690446" y="2519956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ctrTitle" idx="16"/>
          </p:nvPr>
        </p:nvSpPr>
        <p:spPr>
          <a:xfrm>
            <a:off x="6811558" y="1775180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subTitle" idx="17"/>
          </p:nvPr>
        </p:nvSpPr>
        <p:spPr>
          <a:xfrm>
            <a:off x="6811558" y="2153805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ctrTitle" idx="18"/>
          </p:nvPr>
        </p:nvSpPr>
        <p:spPr>
          <a:xfrm>
            <a:off x="6811558" y="2799095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subTitle" idx="19"/>
          </p:nvPr>
        </p:nvSpPr>
        <p:spPr>
          <a:xfrm>
            <a:off x="6811558" y="3177717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ctrTitle" idx="20"/>
          </p:nvPr>
        </p:nvSpPr>
        <p:spPr>
          <a:xfrm>
            <a:off x="6811558" y="3811353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subTitle" idx="21"/>
          </p:nvPr>
        </p:nvSpPr>
        <p:spPr>
          <a:xfrm>
            <a:off x="6811558" y="4189973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Exo 2"/>
              <a:buNone/>
              <a:defRPr sz="2800" b="1">
                <a:solidFill>
                  <a:srgbClr val="434343"/>
                </a:solidFill>
                <a:latin typeface="Exo 2"/>
                <a:ea typeface="Exo 2"/>
                <a:cs typeface="Exo 2"/>
                <a:sym typeface="Exo 2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 sz="12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 sz="12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 sz="12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 sz="12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 sz="12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 sz="12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 sz="12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 sz="12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0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 sz="12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3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3"/>
          <p:cNvSpPr txBox="1">
            <a:spLocks noGrp="1"/>
          </p:cNvSpPr>
          <p:nvPr>
            <p:ph type="ctrTitle"/>
          </p:nvPr>
        </p:nvSpPr>
        <p:spPr>
          <a:xfrm>
            <a:off x="4572000" y="1021969"/>
            <a:ext cx="3858647" cy="241161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-TR" sz="3600" dirty="0"/>
              <a:t>Şeker Hastalığın Erken Tahmini</a:t>
            </a:r>
            <a:endParaRPr lang="en-US" sz="3600" dirty="0"/>
          </a:p>
        </p:txBody>
      </p:sp>
      <p:sp>
        <p:nvSpPr>
          <p:cNvPr id="152" name="Google Shape;152;p33"/>
          <p:cNvSpPr txBox="1">
            <a:spLocks noGrp="1"/>
          </p:cNvSpPr>
          <p:nvPr>
            <p:ph type="subTitle" idx="1"/>
          </p:nvPr>
        </p:nvSpPr>
        <p:spPr>
          <a:xfrm>
            <a:off x="3677825" y="3433585"/>
            <a:ext cx="4352100" cy="71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Abdullah Jamous</a:t>
            </a:r>
            <a:endParaRPr sz="1600" dirty="0"/>
          </a:p>
        </p:txBody>
      </p:sp>
      <p:cxnSp>
        <p:nvCxnSpPr>
          <p:cNvPr id="153" name="Google Shape;153;p33"/>
          <p:cNvCxnSpPr/>
          <p:nvPr/>
        </p:nvCxnSpPr>
        <p:spPr>
          <a:xfrm>
            <a:off x="6684000" y="3668918"/>
            <a:ext cx="2460000" cy="0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00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>
            <a:extLst>
              <a:ext uri="{FF2B5EF4-FFF2-40B4-BE49-F238E27FC236}">
                <a16:creationId xmlns:a16="http://schemas.microsoft.com/office/drawing/2014/main" id="{323FCC38-6566-FCFE-B4CD-AB365ACBBE5D}"/>
              </a:ext>
            </a:extLst>
          </p:cNvPr>
          <p:cNvSpPr txBox="1"/>
          <p:nvPr/>
        </p:nvSpPr>
        <p:spPr>
          <a:xfrm>
            <a:off x="764381" y="289025"/>
            <a:ext cx="750093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Gaussian Naive Bayes (</a:t>
            </a:r>
            <a:r>
              <a:rPr lang="en-US" sz="2800" dirty="0" err="1"/>
              <a:t>GaussianNB</a:t>
            </a:r>
            <a:r>
              <a:rPr lang="en-US" sz="2800" dirty="0"/>
              <a:t>)</a:t>
            </a:r>
            <a:endParaRPr lang="en-US" sz="900" b="1" dirty="0"/>
          </a:p>
        </p:txBody>
      </p:sp>
      <p:sp>
        <p:nvSpPr>
          <p:cNvPr id="2" name="Google Shape;249;p40">
            <a:extLst>
              <a:ext uri="{FF2B5EF4-FFF2-40B4-BE49-F238E27FC236}">
                <a16:creationId xmlns:a16="http://schemas.microsoft.com/office/drawing/2014/main" id="{79D2F457-4B51-C22F-A1A9-159378DE1D98}"/>
              </a:ext>
            </a:extLst>
          </p:cNvPr>
          <p:cNvSpPr txBox="1">
            <a:spLocks/>
          </p:cNvSpPr>
          <p:nvPr/>
        </p:nvSpPr>
        <p:spPr>
          <a:xfrm>
            <a:off x="1385887" y="1367922"/>
            <a:ext cx="4050507" cy="9323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 Light"/>
              <a:buNone/>
              <a:defRPr sz="1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tr-TR" dirty="0"/>
              <a:t>Naive Bayes </a:t>
            </a:r>
            <a:r>
              <a:rPr lang="en-US" dirty="0" err="1"/>
              <a:t>algoritmanin</a:t>
            </a:r>
            <a:r>
              <a:rPr lang="en-US" dirty="0"/>
              <a:t> b</a:t>
            </a:r>
            <a:r>
              <a:rPr lang="tr-TR" dirty="0"/>
              <a:t>ir türüdür.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tr-TR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tr-TR" dirty="0"/>
              <a:t>Uygulanan denklemi aşağıdaki gibidir.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AB7666-01B6-1ADB-69CC-8D05632DE1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8437" y="2571750"/>
            <a:ext cx="3667125" cy="136207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3AAD6CD-B237-CD76-3A50-5D813E9237FA}"/>
              </a:ext>
            </a:extLst>
          </p:cNvPr>
          <p:cNvSpPr txBox="1"/>
          <p:nvPr/>
        </p:nvSpPr>
        <p:spPr>
          <a:xfrm>
            <a:off x="764381" y="289025"/>
            <a:ext cx="750093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r-TR" sz="2800" b="1" dirty="0"/>
              <a:t>Öğretim Sonucu</a:t>
            </a:r>
            <a:endParaRPr lang="en-US" sz="900" b="1" dirty="0"/>
          </a:p>
        </p:txBody>
      </p:sp>
      <p:sp>
        <p:nvSpPr>
          <p:cNvPr id="2" name="Google Shape;249;p40">
            <a:extLst>
              <a:ext uri="{FF2B5EF4-FFF2-40B4-BE49-F238E27FC236}">
                <a16:creationId xmlns:a16="http://schemas.microsoft.com/office/drawing/2014/main" id="{6A419B2D-6A68-0A21-FB49-3C96582FDD05}"/>
              </a:ext>
            </a:extLst>
          </p:cNvPr>
          <p:cNvSpPr txBox="1">
            <a:spLocks/>
          </p:cNvSpPr>
          <p:nvPr/>
        </p:nvSpPr>
        <p:spPr>
          <a:xfrm>
            <a:off x="1064418" y="1233382"/>
            <a:ext cx="7193757" cy="2676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 Light"/>
              <a:buNone/>
              <a:defRPr sz="1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tr-TR" dirty="0"/>
              <a:t>Öğretmiş oldum 4 algoritmalardan en başarılı olan GaussianNB algoritması.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tr-TR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tr-TR" dirty="0"/>
              <a:t>Başarılı oranı 84%a kadar etmiş.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tr-TR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tr-TR" dirty="0"/>
              <a:t>Ardından sırasıyla </a:t>
            </a:r>
            <a:r>
              <a:rPr lang="en-US" dirty="0"/>
              <a:t>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SVC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KNN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NBC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6D55975-3209-F432-84EF-5A91251403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1975" y="2571750"/>
            <a:ext cx="3893344" cy="1028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390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49;p40">
            <a:extLst>
              <a:ext uri="{FF2B5EF4-FFF2-40B4-BE49-F238E27FC236}">
                <a16:creationId xmlns:a16="http://schemas.microsoft.com/office/drawing/2014/main" id="{5D36C08E-AC46-A0C7-EE75-47FCA811514F}"/>
              </a:ext>
            </a:extLst>
          </p:cNvPr>
          <p:cNvSpPr txBox="1">
            <a:spLocks/>
          </p:cNvSpPr>
          <p:nvPr/>
        </p:nvSpPr>
        <p:spPr>
          <a:xfrm>
            <a:off x="542925" y="1205605"/>
            <a:ext cx="4714876" cy="15375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 Light"/>
              <a:buNone/>
              <a:defRPr sz="1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0" indent="0" algn="l"/>
            <a:endParaRPr lang="en-US" dirty="0"/>
          </a:p>
          <a:p>
            <a:pPr marL="0" indent="0" algn="l"/>
            <a:endParaRPr lang="ar-SA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dirty="0"/>
              <a:t>Cross-Validation </a:t>
            </a:r>
            <a:r>
              <a:rPr lang="en-US" sz="1400" dirty="0" err="1"/>
              <a:t>yapmak</a:t>
            </a:r>
            <a:r>
              <a:rPr lang="en-US" sz="1400" dirty="0"/>
              <a:t> </a:t>
            </a:r>
            <a:r>
              <a:rPr lang="tr-TR" sz="1400" dirty="0"/>
              <a:t>için dataseti parçalara ayırdım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tr-TR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tr-TR" sz="1400" dirty="0"/>
              <a:t>2</a:t>
            </a:r>
            <a:r>
              <a:rPr lang="en-US" dirty="0"/>
              <a:t>’</a:t>
            </a:r>
            <a:r>
              <a:rPr lang="tr-TR" sz="1400" dirty="0"/>
              <a:t>den 10 parçaya kadar denedikten sonra, en başarılı olan aşağıdaki gibi olmuş.</a:t>
            </a:r>
            <a:endParaRPr lang="en-US" b="1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tr-T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AAD6CD-B237-CD76-3A50-5D813E9237FA}"/>
              </a:ext>
            </a:extLst>
          </p:cNvPr>
          <p:cNvSpPr txBox="1"/>
          <p:nvPr/>
        </p:nvSpPr>
        <p:spPr>
          <a:xfrm>
            <a:off x="764381" y="289025"/>
            <a:ext cx="750093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dirty="0"/>
              <a:t>Cross-Validation</a:t>
            </a:r>
            <a:endParaRPr lang="en-US" sz="11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F60F31-5C21-7CAE-E938-EA5E8A497E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1120" y="1530713"/>
            <a:ext cx="3590924" cy="24249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AA83BD4-F0BE-4DEA-C634-30E6744FAD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563" y="3078264"/>
            <a:ext cx="4210044" cy="859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8826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3AAD6CD-B237-CD76-3A50-5D813E9237FA}"/>
              </a:ext>
            </a:extLst>
          </p:cNvPr>
          <p:cNvSpPr txBox="1"/>
          <p:nvPr/>
        </p:nvSpPr>
        <p:spPr>
          <a:xfrm>
            <a:off x="764381" y="289025"/>
            <a:ext cx="750093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dirty="0"/>
              <a:t>Confusion </a:t>
            </a:r>
            <a:r>
              <a:rPr lang="en-US" sz="4000" dirty="0" err="1"/>
              <a:t>matrisler</a:t>
            </a:r>
            <a:endParaRPr lang="en-US" sz="10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79E535-6926-51FF-53CA-AEE45179FB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8812" y="1074707"/>
            <a:ext cx="1811415" cy="17470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A42EC02-EF0B-D267-65F8-C15E16C3B8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4082" y="1066187"/>
            <a:ext cx="1811415" cy="179658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46515F7-B901-C7E9-BB32-AD35D1C79C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18811" y="2968262"/>
            <a:ext cx="1811415" cy="181891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84F81BB-54A3-B72C-E0DD-37B3D738202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62301" y="3009255"/>
            <a:ext cx="1813195" cy="1755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0136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49;p40">
            <a:extLst>
              <a:ext uri="{FF2B5EF4-FFF2-40B4-BE49-F238E27FC236}">
                <a16:creationId xmlns:a16="http://schemas.microsoft.com/office/drawing/2014/main" id="{5D36C08E-AC46-A0C7-EE75-47FCA811514F}"/>
              </a:ext>
            </a:extLst>
          </p:cNvPr>
          <p:cNvSpPr txBox="1">
            <a:spLocks/>
          </p:cNvSpPr>
          <p:nvPr/>
        </p:nvSpPr>
        <p:spPr>
          <a:xfrm>
            <a:off x="1564476" y="1205605"/>
            <a:ext cx="5550693" cy="13661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 Light"/>
              <a:buNone/>
              <a:defRPr sz="1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0" indent="0" algn="l"/>
            <a:endParaRPr lang="tr-T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AAD6CD-B237-CD76-3A50-5D813E9237FA}"/>
              </a:ext>
            </a:extLst>
          </p:cNvPr>
          <p:cNvSpPr txBox="1"/>
          <p:nvPr/>
        </p:nvSpPr>
        <p:spPr>
          <a:xfrm>
            <a:off x="764381" y="289025"/>
            <a:ext cx="750093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dirty="0"/>
              <a:t>K-Means </a:t>
            </a:r>
            <a:r>
              <a:rPr lang="en-US" sz="4000" dirty="0" err="1"/>
              <a:t>Kümeleme</a:t>
            </a:r>
            <a:endParaRPr lang="en-US" sz="10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31E1A3-06AA-2C98-82A7-D591697002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1675" y="1205605"/>
            <a:ext cx="5200650" cy="338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670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7" name="Google Shape;207;p37"/>
          <p:cNvCxnSpPr/>
          <p:nvPr/>
        </p:nvCxnSpPr>
        <p:spPr>
          <a:xfrm>
            <a:off x="4569600" y="1073018"/>
            <a:ext cx="4574400" cy="0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8" name="Google Shape;208;p37"/>
          <p:cNvCxnSpPr/>
          <p:nvPr/>
        </p:nvCxnSpPr>
        <p:spPr>
          <a:xfrm>
            <a:off x="57150" y="4339700"/>
            <a:ext cx="4574400" cy="0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" name="Google Shape;662;p56">
            <a:extLst>
              <a:ext uri="{FF2B5EF4-FFF2-40B4-BE49-F238E27FC236}">
                <a16:creationId xmlns:a16="http://schemas.microsoft.com/office/drawing/2014/main" id="{3D4D372E-B57E-DFEE-5079-120905D0C247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 flipH="1">
            <a:off x="1974150" y="1161000"/>
            <a:ext cx="5195700" cy="136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THANKS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20259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4"/>
          <p:cNvSpPr txBox="1">
            <a:spLocks noGrp="1"/>
          </p:cNvSpPr>
          <p:nvPr>
            <p:ph type="body" idx="1"/>
          </p:nvPr>
        </p:nvSpPr>
        <p:spPr>
          <a:xfrm>
            <a:off x="521494" y="921544"/>
            <a:ext cx="8101012" cy="37332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143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800" dirty="0">
              <a:solidFill>
                <a:srgbClr val="434343"/>
              </a:solidFill>
            </a:endParaRPr>
          </a:p>
          <a:p>
            <a:pPr marL="5143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rgbClr val="434343"/>
                </a:solidFill>
              </a:rPr>
              <a:t>Diyabet</a:t>
            </a:r>
            <a:r>
              <a:rPr lang="en-US" sz="1800" dirty="0">
                <a:solidFill>
                  <a:srgbClr val="434343"/>
                </a:solidFill>
              </a:rPr>
              <a:t>, </a:t>
            </a:r>
            <a:r>
              <a:rPr lang="en-US" sz="1800" dirty="0" err="1">
                <a:solidFill>
                  <a:srgbClr val="434343"/>
                </a:solidFill>
              </a:rPr>
              <a:t>kan</a:t>
            </a:r>
            <a:r>
              <a:rPr lang="en-US" sz="1800" dirty="0">
                <a:solidFill>
                  <a:srgbClr val="434343"/>
                </a:solidFill>
              </a:rPr>
              <a:t> </a:t>
            </a:r>
            <a:r>
              <a:rPr lang="en-US" sz="1800" dirty="0" err="1">
                <a:solidFill>
                  <a:srgbClr val="434343"/>
                </a:solidFill>
              </a:rPr>
              <a:t>şekeri</a:t>
            </a:r>
            <a:r>
              <a:rPr lang="en-US" sz="1800" dirty="0">
                <a:solidFill>
                  <a:srgbClr val="434343"/>
                </a:solidFill>
              </a:rPr>
              <a:t> </a:t>
            </a:r>
            <a:r>
              <a:rPr lang="en-US" sz="1800" dirty="0" err="1">
                <a:solidFill>
                  <a:srgbClr val="434343"/>
                </a:solidFill>
              </a:rPr>
              <a:t>metabolizmasında</a:t>
            </a:r>
            <a:r>
              <a:rPr lang="en-US" sz="1800" dirty="0">
                <a:solidFill>
                  <a:srgbClr val="434343"/>
                </a:solidFill>
              </a:rPr>
              <a:t> </a:t>
            </a:r>
            <a:r>
              <a:rPr lang="en-US" sz="1800" dirty="0" err="1">
                <a:solidFill>
                  <a:srgbClr val="434343"/>
                </a:solidFill>
              </a:rPr>
              <a:t>bir</a:t>
            </a:r>
            <a:r>
              <a:rPr lang="en-US" sz="1800" dirty="0">
                <a:solidFill>
                  <a:srgbClr val="434343"/>
                </a:solidFill>
              </a:rPr>
              <a:t> </a:t>
            </a:r>
            <a:r>
              <a:rPr lang="en-US" sz="1800" dirty="0" err="1">
                <a:solidFill>
                  <a:srgbClr val="434343"/>
                </a:solidFill>
              </a:rPr>
              <a:t>bozukluğa</a:t>
            </a:r>
            <a:r>
              <a:rPr lang="en-US" sz="1800" dirty="0">
                <a:solidFill>
                  <a:srgbClr val="434343"/>
                </a:solidFill>
              </a:rPr>
              <a:t> </a:t>
            </a:r>
            <a:r>
              <a:rPr lang="en-US" sz="1800" dirty="0" err="1">
                <a:solidFill>
                  <a:srgbClr val="434343"/>
                </a:solidFill>
              </a:rPr>
              <a:t>yol</a:t>
            </a:r>
            <a:r>
              <a:rPr lang="en-US" sz="1800" dirty="0">
                <a:solidFill>
                  <a:srgbClr val="434343"/>
                </a:solidFill>
              </a:rPr>
              <a:t> </a:t>
            </a:r>
            <a:r>
              <a:rPr lang="en-US" sz="1800" dirty="0" err="1">
                <a:solidFill>
                  <a:srgbClr val="434343"/>
                </a:solidFill>
              </a:rPr>
              <a:t>açan</a:t>
            </a:r>
            <a:r>
              <a:rPr lang="en-US" sz="1800" dirty="0">
                <a:solidFill>
                  <a:srgbClr val="434343"/>
                </a:solidFill>
              </a:rPr>
              <a:t> </a:t>
            </a:r>
            <a:r>
              <a:rPr lang="en-US" sz="1800" dirty="0" err="1">
                <a:solidFill>
                  <a:srgbClr val="434343"/>
                </a:solidFill>
              </a:rPr>
              <a:t>bir</a:t>
            </a:r>
            <a:r>
              <a:rPr lang="en-US" sz="1800" dirty="0">
                <a:solidFill>
                  <a:srgbClr val="434343"/>
                </a:solidFill>
              </a:rPr>
              <a:t> </a:t>
            </a:r>
            <a:r>
              <a:rPr lang="en-US" sz="1800" dirty="0" err="1">
                <a:solidFill>
                  <a:srgbClr val="434343"/>
                </a:solidFill>
              </a:rPr>
              <a:t>eksiklik</a:t>
            </a:r>
            <a:r>
              <a:rPr lang="en-US" sz="1800" dirty="0">
                <a:solidFill>
                  <a:srgbClr val="434343"/>
                </a:solidFill>
              </a:rPr>
              <a:t> </a:t>
            </a:r>
            <a:r>
              <a:rPr lang="en-US" sz="1800" dirty="0" err="1">
                <a:solidFill>
                  <a:srgbClr val="434343"/>
                </a:solidFill>
              </a:rPr>
              <a:t>veya</a:t>
            </a:r>
            <a:r>
              <a:rPr lang="en-US" sz="1800" dirty="0">
                <a:solidFill>
                  <a:srgbClr val="434343"/>
                </a:solidFill>
              </a:rPr>
              <a:t> </a:t>
            </a:r>
            <a:r>
              <a:rPr lang="en-US" sz="1800" dirty="0" err="1">
                <a:solidFill>
                  <a:srgbClr val="434343"/>
                </a:solidFill>
              </a:rPr>
              <a:t>insülin</a:t>
            </a:r>
            <a:r>
              <a:rPr lang="en-US" sz="1800" dirty="0">
                <a:solidFill>
                  <a:srgbClr val="434343"/>
                </a:solidFill>
              </a:rPr>
              <a:t> </a:t>
            </a:r>
            <a:r>
              <a:rPr lang="en-US" sz="1800" dirty="0" err="1">
                <a:solidFill>
                  <a:srgbClr val="434343"/>
                </a:solidFill>
              </a:rPr>
              <a:t>direnci</a:t>
            </a:r>
            <a:r>
              <a:rPr lang="en-US" sz="1800" dirty="0">
                <a:solidFill>
                  <a:srgbClr val="434343"/>
                </a:solidFill>
              </a:rPr>
              <a:t> </a:t>
            </a:r>
            <a:r>
              <a:rPr lang="en-US" sz="1800" dirty="0" err="1">
                <a:solidFill>
                  <a:srgbClr val="434343"/>
                </a:solidFill>
              </a:rPr>
              <a:t>nedeniyle</a:t>
            </a:r>
            <a:r>
              <a:rPr lang="en-US" sz="1800" dirty="0">
                <a:solidFill>
                  <a:srgbClr val="434343"/>
                </a:solidFill>
              </a:rPr>
              <a:t> </a:t>
            </a:r>
            <a:r>
              <a:rPr lang="en-US" sz="1800" dirty="0" err="1">
                <a:solidFill>
                  <a:srgbClr val="434343"/>
                </a:solidFill>
              </a:rPr>
              <a:t>kan</a:t>
            </a:r>
            <a:r>
              <a:rPr lang="en-US" sz="1800" dirty="0">
                <a:solidFill>
                  <a:srgbClr val="434343"/>
                </a:solidFill>
              </a:rPr>
              <a:t> </a:t>
            </a:r>
            <a:r>
              <a:rPr lang="en-US" sz="1800" dirty="0" err="1">
                <a:solidFill>
                  <a:srgbClr val="434343"/>
                </a:solidFill>
              </a:rPr>
              <a:t>şekerinizin</a:t>
            </a:r>
            <a:r>
              <a:rPr lang="en-US" sz="1800" dirty="0">
                <a:solidFill>
                  <a:srgbClr val="434343"/>
                </a:solidFill>
              </a:rPr>
              <a:t> </a:t>
            </a:r>
            <a:r>
              <a:rPr lang="en-US" sz="1800" dirty="0" err="1">
                <a:solidFill>
                  <a:srgbClr val="434343"/>
                </a:solidFill>
              </a:rPr>
              <a:t>sürekli</a:t>
            </a:r>
            <a:r>
              <a:rPr lang="en-US" sz="1800" dirty="0">
                <a:solidFill>
                  <a:srgbClr val="434343"/>
                </a:solidFill>
              </a:rPr>
              <a:t> </a:t>
            </a:r>
            <a:r>
              <a:rPr lang="en-US" sz="1800" dirty="0" err="1">
                <a:solidFill>
                  <a:srgbClr val="434343"/>
                </a:solidFill>
              </a:rPr>
              <a:t>olarak</a:t>
            </a:r>
            <a:r>
              <a:rPr lang="en-US" sz="1800" dirty="0">
                <a:solidFill>
                  <a:srgbClr val="434343"/>
                </a:solidFill>
              </a:rPr>
              <a:t> </a:t>
            </a:r>
            <a:r>
              <a:rPr lang="en-US" sz="1800" dirty="0" err="1">
                <a:solidFill>
                  <a:srgbClr val="434343"/>
                </a:solidFill>
              </a:rPr>
              <a:t>normalden</a:t>
            </a:r>
            <a:r>
              <a:rPr lang="en-US" sz="1800" dirty="0">
                <a:solidFill>
                  <a:srgbClr val="434343"/>
                </a:solidFill>
              </a:rPr>
              <a:t> </a:t>
            </a:r>
            <a:r>
              <a:rPr lang="en-US" sz="1800" dirty="0" err="1">
                <a:solidFill>
                  <a:srgbClr val="434343"/>
                </a:solidFill>
              </a:rPr>
              <a:t>yüksek</a:t>
            </a:r>
            <a:r>
              <a:rPr lang="en-US" sz="1800" dirty="0">
                <a:solidFill>
                  <a:srgbClr val="434343"/>
                </a:solidFill>
              </a:rPr>
              <a:t> </a:t>
            </a:r>
            <a:r>
              <a:rPr lang="en-US" sz="1800" dirty="0" err="1">
                <a:solidFill>
                  <a:srgbClr val="434343"/>
                </a:solidFill>
              </a:rPr>
              <a:t>olduğu</a:t>
            </a:r>
            <a:r>
              <a:rPr lang="en-US" sz="1800" dirty="0">
                <a:solidFill>
                  <a:srgbClr val="434343"/>
                </a:solidFill>
              </a:rPr>
              <a:t> </a:t>
            </a:r>
            <a:r>
              <a:rPr lang="en-US" sz="1800" dirty="0" err="1">
                <a:solidFill>
                  <a:srgbClr val="434343"/>
                </a:solidFill>
              </a:rPr>
              <a:t>bir</a:t>
            </a:r>
            <a:r>
              <a:rPr lang="en-US" sz="1800" dirty="0">
                <a:solidFill>
                  <a:srgbClr val="434343"/>
                </a:solidFill>
              </a:rPr>
              <a:t> </a:t>
            </a:r>
            <a:r>
              <a:rPr lang="en-US" sz="1800" dirty="0" err="1">
                <a:solidFill>
                  <a:srgbClr val="434343"/>
                </a:solidFill>
              </a:rPr>
              <a:t>durumdur</a:t>
            </a:r>
            <a:r>
              <a:rPr lang="en-US" sz="1800" dirty="0">
                <a:solidFill>
                  <a:srgbClr val="434343"/>
                </a:solidFill>
              </a:rPr>
              <a:t>.</a:t>
            </a:r>
          </a:p>
          <a:p>
            <a:pPr marL="228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rgbClr val="434343"/>
              </a:solidFill>
            </a:endParaRPr>
          </a:p>
          <a:p>
            <a:pPr marL="5143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434343"/>
                </a:solidFill>
              </a:rPr>
              <a:t>2012 </a:t>
            </a:r>
            <a:r>
              <a:rPr lang="en-US" sz="1800" dirty="0" err="1">
                <a:solidFill>
                  <a:srgbClr val="434343"/>
                </a:solidFill>
              </a:rPr>
              <a:t>yılında</a:t>
            </a:r>
            <a:r>
              <a:rPr lang="en-US" sz="1800" dirty="0">
                <a:solidFill>
                  <a:srgbClr val="434343"/>
                </a:solidFill>
              </a:rPr>
              <a:t> </a:t>
            </a:r>
            <a:r>
              <a:rPr lang="en-US" sz="1800" dirty="0" err="1">
                <a:solidFill>
                  <a:srgbClr val="434343"/>
                </a:solidFill>
              </a:rPr>
              <a:t>gelişmekte</a:t>
            </a:r>
            <a:r>
              <a:rPr lang="en-US" sz="1800" dirty="0">
                <a:solidFill>
                  <a:srgbClr val="434343"/>
                </a:solidFill>
              </a:rPr>
              <a:t> </a:t>
            </a:r>
            <a:r>
              <a:rPr lang="en-US" sz="1800" dirty="0" err="1">
                <a:solidFill>
                  <a:srgbClr val="434343"/>
                </a:solidFill>
              </a:rPr>
              <a:t>olan</a:t>
            </a:r>
            <a:r>
              <a:rPr lang="en-US" sz="1800" dirty="0">
                <a:solidFill>
                  <a:srgbClr val="434343"/>
                </a:solidFill>
              </a:rPr>
              <a:t> </a:t>
            </a:r>
            <a:r>
              <a:rPr lang="en-US" sz="1800" dirty="0" err="1">
                <a:solidFill>
                  <a:srgbClr val="434343"/>
                </a:solidFill>
              </a:rPr>
              <a:t>ülkelerde</a:t>
            </a:r>
            <a:r>
              <a:rPr lang="en-US" sz="1800" dirty="0">
                <a:solidFill>
                  <a:srgbClr val="434343"/>
                </a:solidFill>
              </a:rPr>
              <a:t> </a:t>
            </a:r>
            <a:r>
              <a:rPr lang="en-US" sz="1800" dirty="0" err="1">
                <a:solidFill>
                  <a:srgbClr val="434343"/>
                </a:solidFill>
              </a:rPr>
              <a:t>ve</a:t>
            </a:r>
            <a:r>
              <a:rPr lang="en-US" sz="1800" dirty="0">
                <a:solidFill>
                  <a:srgbClr val="434343"/>
                </a:solidFill>
              </a:rPr>
              <a:t> </a:t>
            </a:r>
            <a:r>
              <a:rPr lang="en-US" sz="1800" dirty="0" err="1">
                <a:solidFill>
                  <a:srgbClr val="434343"/>
                </a:solidFill>
              </a:rPr>
              <a:t>özellikle</a:t>
            </a:r>
            <a:r>
              <a:rPr lang="en-US" sz="1800" dirty="0">
                <a:solidFill>
                  <a:srgbClr val="434343"/>
                </a:solidFill>
              </a:rPr>
              <a:t> </a:t>
            </a:r>
            <a:r>
              <a:rPr lang="en-US" sz="1800" dirty="0" err="1">
                <a:solidFill>
                  <a:srgbClr val="434343"/>
                </a:solidFill>
              </a:rPr>
              <a:t>gelişmiş</a:t>
            </a:r>
            <a:r>
              <a:rPr lang="en-US" sz="1800" dirty="0">
                <a:solidFill>
                  <a:srgbClr val="434343"/>
                </a:solidFill>
              </a:rPr>
              <a:t> </a:t>
            </a:r>
            <a:r>
              <a:rPr lang="en-US" sz="1800" dirty="0" err="1">
                <a:solidFill>
                  <a:srgbClr val="434343"/>
                </a:solidFill>
              </a:rPr>
              <a:t>ülkelerde</a:t>
            </a:r>
            <a:r>
              <a:rPr lang="en-US" sz="1800" dirty="0">
                <a:solidFill>
                  <a:srgbClr val="434343"/>
                </a:solidFill>
              </a:rPr>
              <a:t> </a:t>
            </a:r>
            <a:r>
              <a:rPr lang="en-US" sz="1800" dirty="0" err="1">
                <a:solidFill>
                  <a:srgbClr val="434343"/>
                </a:solidFill>
              </a:rPr>
              <a:t>önde</a:t>
            </a:r>
            <a:r>
              <a:rPr lang="en-US" sz="1800" dirty="0">
                <a:solidFill>
                  <a:srgbClr val="434343"/>
                </a:solidFill>
              </a:rPr>
              <a:t> </a:t>
            </a:r>
            <a:r>
              <a:rPr lang="en-US" sz="1800" dirty="0" err="1">
                <a:solidFill>
                  <a:srgbClr val="434343"/>
                </a:solidFill>
              </a:rPr>
              <a:t>gelen</a:t>
            </a:r>
            <a:r>
              <a:rPr lang="en-US" sz="1800" dirty="0">
                <a:solidFill>
                  <a:srgbClr val="434343"/>
                </a:solidFill>
              </a:rPr>
              <a:t> </a:t>
            </a:r>
            <a:r>
              <a:rPr lang="en-US" sz="1800" dirty="0" err="1">
                <a:solidFill>
                  <a:srgbClr val="434343"/>
                </a:solidFill>
              </a:rPr>
              <a:t>sekiz</a:t>
            </a:r>
            <a:r>
              <a:rPr lang="en-US" sz="1800" dirty="0">
                <a:solidFill>
                  <a:srgbClr val="434343"/>
                </a:solidFill>
              </a:rPr>
              <a:t> </a:t>
            </a:r>
            <a:r>
              <a:rPr lang="en-US" sz="1800" dirty="0" err="1">
                <a:solidFill>
                  <a:srgbClr val="434343"/>
                </a:solidFill>
              </a:rPr>
              <a:t>ölüm</a:t>
            </a:r>
            <a:r>
              <a:rPr lang="en-US" sz="1800" dirty="0">
                <a:solidFill>
                  <a:srgbClr val="434343"/>
                </a:solidFill>
              </a:rPr>
              <a:t> </a:t>
            </a:r>
            <a:r>
              <a:rPr lang="en-US" sz="1800" dirty="0" err="1">
                <a:solidFill>
                  <a:srgbClr val="434343"/>
                </a:solidFill>
              </a:rPr>
              <a:t>nedeninden</a:t>
            </a:r>
            <a:r>
              <a:rPr lang="en-US" sz="1800" dirty="0">
                <a:solidFill>
                  <a:srgbClr val="434343"/>
                </a:solidFill>
              </a:rPr>
              <a:t> </a:t>
            </a:r>
            <a:r>
              <a:rPr lang="en-US" sz="1800" dirty="0" err="1">
                <a:solidFill>
                  <a:srgbClr val="434343"/>
                </a:solidFill>
              </a:rPr>
              <a:t>biridir</a:t>
            </a:r>
            <a:r>
              <a:rPr lang="en-US" sz="1800" dirty="0">
                <a:solidFill>
                  <a:srgbClr val="434343"/>
                </a:solidFill>
              </a:rPr>
              <a:t>. </a:t>
            </a:r>
          </a:p>
          <a:p>
            <a:pPr marL="5143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tr-TR" sz="1800" dirty="0">
              <a:solidFill>
                <a:srgbClr val="434343"/>
              </a:solidFill>
            </a:endParaRPr>
          </a:p>
          <a:p>
            <a:pPr marL="5143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rgbClr val="434343"/>
                </a:solidFill>
              </a:rPr>
              <a:t>Uluslararası</a:t>
            </a:r>
            <a:r>
              <a:rPr lang="en-US" sz="1800" dirty="0">
                <a:solidFill>
                  <a:srgbClr val="434343"/>
                </a:solidFill>
              </a:rPr>
              <a:t> </a:t>
            </a:r>
            <a:r>
              <a:rPr lang="en-US" sz="1800" dirty="0" err="1">
                <a:solidFill>
                  <a:srgbClr val="434343"/>
                </a:solidFill>
              </a:rPr>
              <a:t>Diyabet</a:t>
            </a:r>
            <a:r>
              <a:rPr lang="en-US" sz="1800" dirty="0">
                <a:solidFill>
                  <a:srgbClr val="434343"/>
                </a:solidFill>
              </a:rPr>
              <a:t> </a:t>
            </a:r>
            <a:r>
              <a:rPr lang="en-US" sz="1800" dirty="0" err="1">
                <a:solidFill>
                  <a:srgbClr val="434343"/>
                </a:solidFill>
              </a:rPr>
              <a:t>Federasyonu'na</a:t>
            </a:r>
            <a:r>
              <a:rPr lang="en-US" sz="1800" dirty="0">
                <a:solidFill>
                  <a:srgbClr val="434343"/>
                </a:solidFill>
              </a:rPr>
              <a:t> (IDF)</a:t>
            </a:r>
            <a:r>
              <a:rPr lang="tr-TR" sz="1800" dirty="0">
                <a:solidFill>
                  <a:srgbClr val="434343"/>
                </a:solidFill>
              </a:rPr>
              <a:t> </a:t>
            </a:r>
            <a:r>
              <a:rPr lang="en-US" sz="1800" dirty="0" err="1">
                <a:solidFill>
                  <a:srgbClr val="434343"/>
                </a:solidFill>
              </a:rPr>
              <a:t>göre</a:t>
            </a:r>
            <a:r>
              <a:rPr lang="en-US" sz="1800" dirty="0">
                <a:solidFill>
                  <a:srgbClr val="434343"/>
                </a:solidFill>
              </a:rPr>
              <a:t>, 20 </a:t>
            </a:r>
            <a:r>
              <a:rPr lang="en-US" sz="1800" dirty="0" err="1">
                <a:solidFill>
                  <a:srgbClr val="434343"/>
                </a:solidFill>
              </a:rPr>
              <a:t>ila</a:t>
            </a:r>
            <a:r>
              <a:rPr lang="en-US" sz="1800" dirty="0">
                <a:solidFill>
                  <a:srgbClr val="434343"/>
                </a:solidFill>
              </a:rPr>
              <a:t> 79 </a:t>
            </a:r>
            <a:r>
              <a:rPr lang="en-US" sz="1800" dirty="0" err="1">
                <a:solidFill>
                  <a:srgbClr val="434343"/>
                </a:solidFill>
              </a:rPr>
              <a:t>yaşları</a:t>
            </a:r>
            <a:r>
              <a:rPr lang="en-US" sz="1800" dirty="0">
                <a:solidFill>
                  <a:srgbClr val="434343"/>
                </a:solidFill>
              </a:rPr>
              <a:t> </a:t>
            </a:r>
            <a:r>
              <a:rPr lang="en-US" sz="1800" dirty="0" err="1">
                <a:solidFill>
                  <a:srgbClr val="434343"/>
                </a:solidFill>
              </a:rPr>
              <a:t>arasında</a:t>
            </a:r>
            <a:r>
              <a:rPr lang="en-US" sz="1800" dirty="0">
                <a:solidFill>
                  <a:srgbClr val="434343"/>
                </a:solidFill>
              </a:rPr>
              <a:t> </a:t>
            </a:r>
            <a:r>
              <a:rPr lang="en-US" sz="1800" dirty="0" err="1">
                <a:solidFill>
                  <a:srgbClr val="434343"/>
                </a:solidFill>
              </a:rPr>
              <a:t>yaklaşık</a:t>
            </a:r>
            <a:r>
              <a:rPr lang="en-US" sz="1800" dirty="0">
                <a:solidFill>
                  <a:srgbClr val="434343"/>
                </a:solidFill>
              </a:rPr>
              <a:t> 463 </a:t>
            </a:r>
            <a:r>
              <a:rPr lang="en-US" sz="1800" dirty="0" err="1">
                <a:solidFill>
                  <a:srgbClr val="434343"/>
                </a:solidFill>
              </a:rPr>
              <a:t>milyon</a:t>
            </a:r>
            <a:r>
              <a:rPr lang="en-US" sz="1800" dirty="0">
                <a:solidFill>
                  <a:srgbClr val="434343"/>
                </a:solidFill>
              </a:rPr>
              <a:t> </a:t>
            </a:r>
            <a:r>
              <a:rPr lang="en-US" sz="1800" dirty="0" err="1">
                <a:solidFill>
                  <a:srgbClr val="434343"/>
                </a:solidFill>
              </a:rPr>
              <a:t>yetişkin</a:t>
            </a:r>
            <a:r>
              <a:rPr lang="en-US" sz="1800" dirty="0">
                <a:solidFill>
                  <a:srgbClr val="434343"/>
                </a:solidFill>
              </a:rPr>
              <a:t> </a:t>
            </a:r>
            <a:r>
              <a:rPr lang="en-US" sz="1800" dirty="0" err="1">
                <a:solidFill>
                  <a:srgbClr val="434343"/>
                </a:solidFill>
              </a:rPr>
              <a:t>diyabetle</a:t>
            </a:r>
            <a:r>
              <a:rPr lang="en-US" sz="1800" dirty="0">
                <a:solidFill>
                  <a:srgbClr val="434343"/>
                </a:solidFill>
              </a:rPr>
              <a:t> </a:t>
            </a:r>
            <a:r>
              <a:rPr lang="en-US" sz="1800" dirty="0" err="1">
                <a:solidFill>
                  <a:srgbClr val="434343"/>
                </a:solidFill>
              </a:rPr>
              <a:t>yaşıyor</a:t>
            </a:r>
            <a:r>
              <a:rPr lang="en-US" sz="1800" dirty="0">
                <a:solidFill>
                  <a:srgbClr val="434343"/>
                </a:solidFill>
              </a:rPr>
              <a:t>, 2045 </a:t>
            </a:r>
            <a:r>
              <a:rPr lang="en-US" sz="1800" dirty="0" err="1">
                <a:solidFill>
                  <a:srgbClr val="434343"/>
                </a:solidFill>
              </a:rPr>
              <a:t>yılına</a:t>
            </a:r>
            <a:r>
              <a:rPr lang="en-US" sz="1800" dirty="0">
                <a:solidFill>
                  <a:srgbClr val="434343"/>
                </a:solidFill>
              </a:rPr>
              <a:t> </a:t>
            </a:r>
            <a:r>
              <a:rPr lang="en-US" sz="1800" dirty="0" err="1">
                <a:solidFill>
                  <a:srgbClr val="434343"/>
                </a:solidFill>
              </a:rPr>
              <a:t>kadar</a:t>
            </a:r>
            <a:r>
              <a:rPr lang="en-US" sz="1800" dirty="0">
                <a:solidFill>
                  <a:srgbClr val="434343"/>
                </a:solidFill>
              </a:rPr>
              <a:t> </a:t>
            </a:r>
            <a:r>
              <a:rPr lang="en-US" sz="1800" dirty="0" err="1">
                <a:solidFill>
                  <a:srgbClr val="434343"/>
                </a:solidFill>
              </a:rPr>
              <a:t>diyabetli</a:t>
            </a:r>
            <a:r>
              <a:rPr lang="en-US" sz="1800" dirty="0">
                <a:solidFill>
                  <a:srgbClr val="434343"/>
                </a:solidFill>
              </a:rPr>
              <a:t> </a:t>
            </a:r>
            <a:r>
              <a:rPr lang="en-US" sz="1800" dirty="0" err="1">
                <a:solidFill>
                  <a:srgbClr val="434343"/>
                </a:solidFill>
              </a:rPr>
              <a:t>insan</a:t>
            </a:r>
            <a:r>
              <a:rPr lang="en-US" sz="1800" dirty="0">
                <a:solidFill>
                  <a:srgbClr val="434343"/>
                </a:solidFill>
              </a:rPr>
              <a:t> </a:t>
            </a:r>
            <a:r>
              <a:rPr lang="en-US" sz="1800" dirty="0" err="1">
                <a:solidFill>
                  <a:srgbClr val="434343"/>
                </a:solidFill>
              </a:rPr>
              <a:t>sayısı</a:t>
            </a:r>
            <a:r>
              <a:rPr lang="en-US" sz="1800" dirty="0">
                <a:solidFill>
                  <a:srgbClr val="434343"/>
                </a:solidFill>
              </a:rPr>
              <a:t> </a:t>
            </a:r>
            <a:r>
              <a:rPr lang="en-US" sz="1800" dirty="0" err="1">
                <a:solidFill>
                  <a:srgbClr val="434343"/>
                </a:solidFill>
              </a:rPr>
              <a:t>yaklaşık</a:t>
            </a:r>
            <a:r>
              <a:rPr lang="en-US" sz="1800" dirty="0">
                <a:solidFill>
                  <a:srgbClr val="434343"/>
                </a:solidFill>
              </a:rPr>
              <a:t> 700 </a:t>
            </a:r>
            <a:r>
              <a:rPr lang="en-US" sz="1800" dirty="0" err="1">
                <a:solidFill>
                  <a:srgbClr val="434343"/>
                </a:solidFill>
              </a:rPr>
              <a:t>milyona</a:t>
            </a:r>
            <a:r>
              <a:rPr lang="en-US" sz="1800" dirty="0">
                <a:solidFill>
                  <a:srgbClr val="434343"/>
                </a:solidFill>
              </a:rPr>
              <a:t> </a:t>
            </a:r>
            <a:r>
              <a:rPr lang="en-US" sz="1800" dirty="0" err="1">
                <a:solidFill>
                  <a:srgbClr val="434343"/>
                </a:solidFill>
              </a:rPr>
              <a:t>çıkıyor</a:t>
            </a:r>
            <a:r>
              <a:rPr lang="en-US" sz="1800" dirty="0">
                <a:solidFill>
                  <a:srgbClr val="434343"/>
                </a:solidFill>
              </a:rPr>
              <a:t>.</a:t>
            </a:r>
            <a:endParaRPr lang="tr-TR" sz="1800" dirty="0">
              <a:solidFill>
                <a:srgbClr val="434343"/>
              </a:solidFill>
            </a:endParaRPr>
          </a:p>
          <a:p>
            <a:pPr marL="5143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tr-TR" sz="1800" dirty="0">
              <a:solidFill>
                <a:srgbClr val="434343"/>
              </a:solidFill>
            </a:endParaRPr>
          </a:p>
          <a:p>
            <a:pPr marL="5143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tr-TR" sz="1800" dirty="0">
              <a:solidFill>
                <a:srgbClr val="434343"/>
              </a:solidFill>
            </a:endParaRPr>
          </a:p>
          <a:p>
            <a:pPr marL="5143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800" dirty="0">
              <a:solidFill>
                <a:srgbClr val="434343"/>
              </a:solidFill>
            </a:endParaRPr>
          </a:p>
          <a:p>
            <a:pPr marL="5143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800" dirty="0">
              <a:solidFill>
                <a:srgbClr val="434343"/>
              </a:solidFill>
            </a:endParaRPr>
          </a:p>
          <a:p>
            <a:pPr marL="5143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800" dirty="0">
              <a:solidFill>
                <a:srgbClr val="434343"/>
              </a:solidFill>
            </a:endParaRPr>
          </a:p>
          <a:p>
            <a:pPr marL="5143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434343"/>
              </a:solidFill>
            </a:endParaRPr>
          </a:p>
        </p:txBody>
      </p:sp>
      <p:sp>
        <p:nvSpPr>
          <p:cNvPr id="159" name="Google Shape;159;p34"/>
          <p:cNvSpPr txBox="1">
            <a:spLocks noGrp="1"/>
          </p:cNvSpPr>
          <p:nvPr>
            <p:ph type="ctrTitle"/>
          </p:nvPr>
        </p:nvSpPr>
        <p:spPr>
          <a:xfrm>
            <a:off x="1921827" y="381425"/>
            <a:ext cx="5300345" cy="7627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2400" dirty="0"/>
              <a:t>Şeker Hastalığın</a:t>
            </a:r>
            <a:r>
              <a:rPr lang="ar-SA" sz="2400" dirty="0"/>
              <a:t> </a:t>
            </a:r>
            <a:r>
              <a:rPr lang="en-US" sz="2400" dirty="0" err="1"/>
              <a:t>Riski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F4CCC77-C2F2-6355-A198-95186484E2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4932" y="1379944"/>
            <a:ext cx="6919200" cy="3510600"/>
          </a:xfrm>
        </p:spPr>
        <p:txBody>
          <a:bodyPr/>
          <a:lstStyle/>
          <a:p>
            <a:pPr marL="5143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nn-NO" sz="1600" dirty="0">
                <a:solidFill>
                  <a:srgbClr val="434343"/>
                </a:solidFill>
              </a:rPr>
              <a:t>İki tür hastalık vardır: tip 1 ve tip 2. </a:t>
            </a:r>
            <a:endParaRPr lang="tr-TR" sz="1600" dirty="0">
              <a:solidFill>
                <a:srgbClr val="434343"/>
              </a:solidFill>
            </a:endParaRPr>
          </a:p>
          <a:p>
            <a:pPr marL="5143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tr-TR" sz="1600" dirty="0">
              <a:solidFill>
                <a:srgbClr val="434343"/>
              </a:solidFill>
            </a:endParaRPr>
          </a:p>
          <a:p>
            <a:pPr marL="5143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434343"/>
                </a:solidFill>
              </a:rPr>
              <a:t>1. Tip, </a:t>
            </a:r>
            <a:r>
              <a:rPr lang="en-US" sz="1600" dirty="0" err="1">
                <a:solidFill>
                  <a:srgbClr val="434343"/>
                </a:solidFill>
              </a:rPr>
              <a:t>doğumda</a:t>
            </a:r>
            <a:r>
              <a:rPr lang="en-US" sz="1600" dirty="0">
                <a:solidFill>
                  <a:srgbClr val="434343"/>
                </a:solidFill>
              </a:rPr>
              <a:t> </a:t>
            </a:r>
            <a:r>
              <a:rPr lang="en-US" sz="1600" dirty="0" err="1">
                <a:solidFill>
                  <a:srgbClr val="434343"/>
                </a:solidFill>
              </a:rPr>
              <a:t>doğuştan</a:t>
            </a:r>
            <a:r>
              <a:rPr lang="en-US" sz="1600" dirty="0">
                <a:solidFill>
                  <a:srgbClr val="434343"/>
                </a:solidFill>
              </a:rPr>
              <a:t> </a:t>
            </a:r>
            <a:r>
              <a:rPr lang="en-US" sz="1600" dirty="0" err="1">
                <a:solidFill>
                  <a:srgbClr val="434343"/>
                </a:solidFill>
              </a:rPr>
              <a:t>gelen</a:t>
            </a:r>
            <a:r>
              <a:rPr lang="en-US" sz="1600" dirty="0">
                <a:solidFill>
                  <a:srgbClr val="434343"/>
                </a:solidFill>
              </a:rPr>
              <a:t> </a:t>
            </a:r>
            <a:r>
              <a:rPr lang="en-US" sz="1600" dirty="0" err="1">
                <a:solidFill>
                  <a:srgbClr val="434343"/>
                </a:solidFill>
              </a:rPr>
              <a:t>bir</a:t>
            </a:r>
            <a:r>
              <a:rPr lang="en-US" sz="1600" dirty="0">
                <a:solidFill>
                  <a:srgbClr val="434343"/>
                </a:solidFill>
              </a:rPr>
              <a:t> genital </a:t>
            </a:r>
            <a:r>
              <a:rPr lang="en-US" sz="1600" dirty="0" err="1">
                <a:solidFill>
                  <a:srgbClr val="434343"/>
                </a:solidFill>
              </a:rPr>
              <a:t>kusur</a:t>
            </a:r>
            <a:r>
              <a:rPr lang="en-US" sz="1600" dirty="0">
                <a:solidFill>
                  <a:srgbClr val="434343"/>
                </a:solidFill>
              </a:rPr>
              <a:t> </a:t>
            </a:r>
            <a:r>
              <a:rPr lang="en-US" sz="1600" dirty="0" err="1">
                <a:solidFill>
                  <a:srgbClr val="434343"/>
                </a:solidFill>
              </a:rPr>
              <a:t>nedeniyle</a:t>
            </a:r>
            <a:r>
              <a:rPr lang="en-US" sz="1600" dirty="0">
                <a:solidFill>
                  <a:srgbClr val="434343"/>
                </a:solidFill>
              </a:rPr>
              <a:t> </a:t>
            </a:r>
            <a:r>
              <a:rPr lang="en-US" sz="1600" dirty="0" err="1">
                <a:solidFill>
                  <a:srgbClr val="434343"/>
                </a:solidFill>
              </a:rPr>
              <a:t>pankreasın</a:t>
            </a:r>
            <a:r>
              <a:rPr lang="en-US" sz="1600" dirty="0">
                <a:solidFill>
                  <a:srgbClr val="434343"/>
                </a:solidFill>
              </a:rPr>
              <a:t> </a:t>
            </a:r>
            <a:r>
              <a:rPr lang="en-US" sz="1600" dirty="0" err="1">
                <a:solidFill>
                  <a:srgbClr val="434343"/>
                </a:solidFill>
              </a:rPr>
              <a:t>yeterince</a:t>
            </a:r>
            <a:r>
              <a:rPr lang="en-US" sz="1600" dirty="0">
                <a:solidFill>
                  <a:srgbClr val="434343"/>
                </a:solidFill>
              </a:rPr>
              <a:t> </a:t>
            </a:r>
            <a:r>
              <a:rPr lang="en-US" sz="1600" dirty="0" err="1">
                <a:solidFill>
                  <a:srgbClr val="434343"/>
                </a:solidFill>
              </a:rPr>
              <a:t>insülin</a:t>
            </a:r>
            <a:r>
              <a:rPr lang="en-US" sz="1600" dirty="0">
                <a:solidFill>
                  <a:srgbClr val="434343"/>
                </a:solidFill>
              </a:rPr>
              <a:t> </a:t>
            </a:r>
            <a:r>
              <a:rPr lang="en-US" sz="1600" dirty="0" err="1">
                <a:solidFill>
                  <a:srgbClr val="434343"/>
                </a:solidFill>
              </a:rPr>
              <a:t>üretmemesi</a:t>
            </a:r>
            <a:r>
              <a:rPr lang="en-US" sz="1600" dirty="0">
                <a:solidFill>
                  <a:srgbClr val="434343"/>
                </a:solidFill>
              </a:rPr>
              <a:t> </a:t>
            </a:r>
            <a:r>
              <a:rPr lang="en-US" sz="1600" dirty="0" err="1">
                <a:solidFill>
                  <a:srgbClr val="434343"/>
                </a:solidFill>
              </a:rPr>
              <a:t>veya</a:t>
            </a:r>
            <a:r>
              <a:rPr lang="en-US" sz="1600" dirty="0">
                <a:solidFill>
                  <a:srgbClr val="434343"/>
                </a:solidFill>
              </a:rPr>
              <a:t> </a:t>
            </a:r>
            <a:r>
              <a:rPr lang="en-US" sz="1600" dirty="0" err="1">
                <a:solidFill>
                  <a:srgbClr val="434343"/>
                </a:solidFill>
              </a:rPr>
              <a:t>üretememesi</a:t>
            </a:r>
            <a:r>
              <a:rPr lang="en-US" sz="1600" dirty="0">
                <a:solidFill>
                  <a:srgbClr val="434343"/>
                </a:solidFill>
              </a:rPr>
              <a:t> </a:t>
            </a:r>
            <a:r>
              <a:rPr lang="en-US" sz="1600" dirty="0" err="1">
                <a:solidFill>
                  <a:srgbClr val="434343"/>
                </a:solidFill>
              </a:rPr>
              <a:t>nedeniyle</a:t>
            </a:r>
            <a:r>
              <a:rPr lang="en-US" sz="1600" dirty="0">
                <a:solidFill>
                  <a:srgbClr val="434343"/>
                </a:solidFill>
              </a:rPr>
              <a:t> </a:t>
            </a:r>
            <a:r>
              <a:rPr lang="en-US" sz="1600" dirty="0" err="1">
                <a:solidFill>
                  <a:srgbClr val="434343"/>
                </a:solidFill>
              </a:rPr>
              <a:t>insülin</a:t>
            </a:r>
            <a:r>
              <a:rPr lang="en-US" sz="1600" dirty="0">
                <a:solidFill>
                  <a:srgbClr val="434343"/>
                </a:solidFill>
              </a:rPr>
              <a:t> </a:t>
            </a:r>
            <a:r>
              <a:rPr lang="en-US" sz="1600" dirty="0" err="1">
                <a:solidFill>
                  <a:srgbClr val="434343"/>
                </a:solidFill>
              </a:rPr>
              <a:t>eksikliğinin</a:t>
            </a:r>
            <a:r>
              <a:rPr lang="en-US" sz="1600" dirty="0">
                <a:solidFill>
                  <a:srgbClr val="434343"/>
                </a:solidFill>
              </a:rPr>
              <a:t> </a:t>
            </a:r>
            <a:r>
              <a:rPr lang="en-US" sz="1600" dirty="0" err="1">
                <a:solidFill>
                  <a:srgbClr val="434343"/>
                </a:solidFill>
              </a:rPr>
              <a:t>ortaya</a:t>
            </a:r>
            <a:r>
              <a:rPr lang="en-US" sz="1600" dirty="0">
                <a:solidFill>
                  <a:srgbClr val="434343"/>
                </a:solidFill>
              </a:rPr>
              <a:t> </a:t>
            </a:r>
            <a:r>
              <a:rPr lang="en-US" sz="1600" dirty="0" err="1">
                <a:solidFill>
                  <a:srgbClr val="434343"/>
                </a:solidFill>
              </a:rPr>
              <a:t>çıkmasıdır</a:t>
            </a:r>
            <a:r>
              <a:rPr lang="en-US" sz="1600" dirty="0">
                <a:solidFill>
                  <a:srgbClr val="434343"/>
                </a:solidFill>
              </a:rPr>
              <a:t>.</a:t>
            </a:r>
            <a:endParaRPr lang="tr-TR" sz="1600" dirty="0">
              <a:solidFill>
                <a:srgbClr val="434343"/>
              </a:solidFill>
            </a:endParaRPr>
          </a:p>
          <a:p>
            <a:pPr marL="5143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tr-TR" sz="1600" dirty="0">
              <a:solidFill>
                <a:srgbClr val="434343"/>
              </a:solidFill>
            </a:endParaRPr>
          </a:p>
          <a:p>
            <a:pPr marL="5143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434343"/>
                </a:solidFill>
              </a:rPr>
              <a:t>Tip 2 </a:t>
            </a:r>
            <a:r>
              <a:rPr lang="en-US" sz="1600" dirty="0" err="1">
                <a:solidFill>
                  <a:srgbClr val="434343"/>
                </a:solidFill>
              </a:rPr>
              <a:t>ile</a:t>
            </a:r>
            <a:r>
              <a:rPr lang="en-US" sz="1600" dirty="0">
                <a:solidFill>
                  <a:srgbClr val="434343"/>
                </a:solidFill>
              </a:rPr>
              <a:t> </a:t>
            </a:r>
            <a:r>
              <a:rPr lang="en-US" sz="1600" dirty="0" err="1">
                <a:solidFill>
                  <a:srgbClr val="434343"/>
                </a:solidFill>
              </a:rPr>
              <a:t>hastalar</a:t>
            </a:r>
            <a:r>
              <a:rPr lang="en-US" sz="1600" dirty="0">
                <a:solidFill>
                  <a:srgbClr val="434343"/>
                </a:solidFill>
              </a:rPr>
              <a:t> </a:t>
            </a:r>
            <a:r>
              <a:rPr lang="en-US" sz="1600" dirty="0" err="1">
                <a:solidFill>
                  <a:srgbClr val="434343"/>
                </a:solidFill>
              </a:rPr>
              <a:t>insüline</a:t>
            </a:r>
            <a:r>
              <a:rPr lang="en-US" sz="1600" dirty="0">
                <a:solidFill>
                  <a:srgbClr val="434343"/>
                </a:solidFill>
              </a:rPr>
              <a:t> </a:t>
            </a:r>
            <a:r>
              <a:rPr lang="en-US" sz="1600" dirty="0" err="1">
                <a:solidFill>
                  <a:srgbClr val="434343"/>
                </a:solidFill>
              </a:rPr>
              <a:t>dirençlidir</a:t>
            </a:r>
            <a:r>
              <a:rPr lang="en-US" sz="1600" dirty="0">
                <a:solidFill>
                  <a:srgbClr val="434343"/>
                </a:solidFill>
              </a:rPr>
              <a:t>.</a:t>
            </a:r>
            <a:endParaRPr lang="tr-TR" sz="1600" dirty="0">
              <a:solidFill>
                <a:srgbClr val="434343"/>
              </a:solidFill>
            </a:endParaRPr>
          </a:p>
          <a:p>
            <a:pPr marL="5143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tr-TR" sz="1600" dirty="0">
              <a:solidFill>
                <a:srgbClr val="434343"/>
              </a:solidFill>
            </a:endParaRPr>
          </a:p>
          <a:p>
            <a:pPr marL="5143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rgbClr val="434343"/>
                </a:solidFill>
              </a:rPr>
              <a:t>Dünyadaki</a:t>
            </a:r>
            <a:r>
              <a:rPr lang="en-US" sz="1600" dirty="0">
                <a:solidFill>
                  <a:srgbClr val="434343"/>
                </a:solidFill>
              </a:rPr>
              <a:t> </a:t>
            </a:r>
            <a:r>
              <a:rPr lang="en-US" sz="1600" dirty="0" err="1">
                <a:solidFill>
                  <a:srgbClr val="434343"/>
                </a:solidFill>
              </a:rPr>
              <a:t>diyabet</a:t>
            </a:r>
            <a:r>
              <a:rPr lang="en-US" sz="1600" dirty="0">
                <a:solidFill>
                  <a:srgbClr val="434343"/>
                </a:solidFill>
              </a:rPr>
              <a:t> </a:t>
            </a:r>
            <a:r>
              <a:rPr lang="en-US" sz="1600" dirty="0" err="1">
                <a:solidFill>
                  <a:srgbClr val="434343"/>
                </a:solidFill>
              </a:rPr>
              <a:t>hastalarının</a:t>
            </a:r>
            <a:r>
              <a:rPr lang="en-US" sz="1600" dirty="0">
                <a:solidFill>
                  <a:srgbClr val="434343"/>
                </a:solidFill>
              </a:rPr>
              <a:t> </a:t>
            </a:r>
            <a:r>
              <a:rPr lang="en-US" sz="1600" dirty="0" err="1">
                <a:solidFill>
                  <a:srgbClr val="434343"/>
                </a:solidFill>
              </a:rPr>
              <a:t>yaklaşık</a:t>
            </a:r>
            <a:r>
              <a:rPr lang="en-US" sz="1600" dirty="0">
                <a:solidFill>
                  <a:srgbClr val="434343"/>
                </a:solidFill>
              </a:rPr>
              <a:t> %90'ı tip 2'dir.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01EC17C-7A67-6F8C-809C-40291B4727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sz="2400" dirty="0"/>
              <a:t>Şeker Hastalığın</a:t>
            </a:r>
            <a:r>
              <a:rPr lang="ar-SA" sz="2400" dirty="0"/>
              <a:t> </a:t>
            </a:r>
            <a:r>
              <a:rPr lang="tr-TR" sz="2400" dirty="0"/>
              <a:t>Türleri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3452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5"/>
          <p:cNvSpPr txBox="1">
            <a:spLocks noGrp="1"/>
          </p:cNvSpPr>
          <p:nvPr>
            <p:ph type="ctrTitle"/>
          </p:nvPr>
        </p:nvSpPr>
        <p:spPr>
          <a:xfrm>
            <a:off x="642938" y="97456"/>
            <a:ext cx="7693817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2800" dirty="0"/>
              <a:t>Dataset </a:t>
            </a:r>
            <a:endParaRPr lang="en-US" sz="2800" dirty="0"/>
          </a:p>
        </p:txBody>
      </p:sp>
      <p:sp>
        <p:nvSpPr>
          <p:cNvPr id="179" name="Google Shape;179;p35"/>
          <p:cNvSpPr txBox="1">
            <a:spLocks noGrp="1"/>
          </p:cNvSpPr>
          <p:nvPr>
            <p:ph type="subTitle" idx="17"/>
          </p:nvPr>
        </p:nvSpPr>
        <p:spPr>
          <a:xfrm>
            <a:off x="196455" y="1335882"/>
            <a:ext cx="4607719" cy="17609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Bu </a:t>
            </a:r>
            <a:r>
              <a:rPr lang="en-US" sz="1400" dirty="0" err="1"/>
              <a:t>veri</a:t>
            </a:r>
            <a:r>
              <a:rPr lang="en-US" sz="1400" dirty="0"/>
              <a:t> </a:t>
            </a:r>
            <a:r>
              <a:rPr lang="en-US" sz="1400" dirty="0" err="1"/>
              <a:t>seti</a:t>
            </a:r>
            <a:r>
              <a:rPr lang="en-US" sz="1400" dirty="0"/>
              <a:t>, </a:t>
            </a:r>
            <a:r>
              <a:rPr lang="en-US" sz="1400" dirty="0" err="1"/>
              <a:t>bir</a:t>
            </a:r>
            <a:r>
              <a:rPr lang="en-US" sz="1400" dirty="0"/>
              <a:t> </a:t>
            </a:r>
            <a:r>
              <a:rPr lang="en-US" sz="1400" dirty="0" err="1"/>
              <a:t>hastanede</a:t>
            </a:r>
            <a:r>
              <a:rPr lang="en-US" sz="1400" dirty="0"/>
              <a:t> </a:t>
            </a:r>
            <a:r>
              <a:rPr lang="en-US" sz="1400" dirty="0" err="1"/>
              <a:t>doğrudan</a:t>
            </a:r>
            <a:r>
              <a:rPr lang="en-US" sz="1400" dirty="0"/>
              <a:t> </a:t>
            </a:r>
            <a:r>
              <a:rPr lang="en-US" sz="1400" dirty="0" err="1"/>
              <a:t>ve</a:t>
            </a:r>
            <a:r>
              <a:rPr lang="en-US" sz="1400" dirty="0"/>
              <a:t> </a:t>
            </a:r>
            <a:r>
              <a:rPr lang="en-US" sz="1400" dirty="0" err="1"/>
              <a:t>manuel</a:t>
            </a:r>
            <a:r>
              <a:rPr lang="en-US" sz="1400" dirty="0"/>
              <a:t> </a:t>
            </a:r>
            <a:r>
              <a:rPr lang="en-US" sz="1400" dirty="0" err="1"/>
              <a:t>olarak</a:t>
            </a:r>
            <a:r>
              <a:rPr lang="en-US" sz="1400" dirty="0"/>
              <a:t> </a:t>
            </a:r>
            <a:r>
              <a:rPr lang="en-US" sz="1400" dirty="0" err="1"/>
              <a:t>hastaların</a:t>
            </a:r>
            <a:r>
              <a:rPr lang="en-US" sz="1400" dirty="0"/>
              <a:t> </a:t>
            </a:r>
            <a:r>
              <a:rPr lang="en-US" sz="1400" dirty="0" err="1"/>
              <a:t>bilgilerinden</a:t>
            </a:r>
            <a:r>
              <a:rPr lang="en-US" sz="1400" dirty="0"/>
              <a:t> </a:t>
            </a:r>
            <a:r>
              <a:rPr lang="en-US" sz="1400" dirty="0" err="1"/>
              <a:t>hazırlanmıştır</a:t>
            </a:r>
            <a:endParaRPr lang="tr-TR" sz="14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tr-TR" sz="14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tr-TR" sz="14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 err="1"/>
              <a:t>Tüm</a:t>
            </a:r>
            <a:r>
              <a:rPr lang="en-US" sz="1400" dirty="0"/>
              <a:t> </a:t>
            </a:r>
            <a:r>
              <a:rPr lang="en-US" sz="1400" dirty="0" err="1"/>
              <a:t>bu</a:t>
            </a:r>
            <a:r>
              <a:rPr lang="en-US" sz="1400" dirty="0"/>
              <a:t> </a:t>
            </a:r>
            <a:r>
              <a:rPr lang="en-US" sz="1400" dirty="0" err="1"/>
              <a:t>veriler</a:t>
            </a:r>
            <a:r>
              <a:rPr lang="en-US" sz="1400" dirty="0"/>
              <a:t>, </a:t>
            </a:r>
            <a:r>
              <a:rPr lang="en-US" sz="1400" dirty="0" err="1"/>
              <a:t>Irak'ın</a:t>
            </a:r>
            <a:r>
              <a:rPr lang="en-US" sz="1400" dirty="0"/>
              <a:t> Erbil </a:t>
            </a:r>
            <a:r>
              <a:rPr lang="en-US" sz="1400" dirty="0" err="1"/>
              <a:t>şehrinde</a:t>
            </a:r>
            <a:r>
              <a:rPr lang="en-US" sz="1400" dirty="0"/>
              <a:t> </a:t>
            </a:r>
            <a:r>
              <a:rPr lang="en-US" sz="1400" dirty="0" err="1"/>
              <a:t>bulunan</a:t>
            </a:r>
            <a:r>
              <a:rPr lang="en-US" sz="1400" dirty="0"/>
              <a:t> </a:t>
            </a:r>
            <a:r>
              <a:rPr lang="en-US" sz="1400" dirty="0" err="1"/>
              <a:t>özel</a:t>
            </a:r>
            <a:r>
              <a:rPr lang="en-US" sz="1400" dirty="0"/>
              <a:t> </a:t>
            </a:r>
            <a:r>
              <a:rPr lang="en-US" sz="1400" dirty="0" err="1"/>
              <a:t>bir</a:t>
            </a:r>
            <a:r>
              <a:rPr lang="en-US" sz="1400" dirty="0"/>
              <a:t> </a:t>
            </a:r>
            <a:r>
              <a:rPr lang="en-US" sz="1400" dirty="0" err="1"/>
              <a:t>hastane</a:t>
            </a:r>
            <a:r>
              <a:rPr lang="en-US" sz="1400" dirty="0"/>
              <a:t> </a:t>
            </a:r>
            <a:r>
              <a:rPr lang="en-US" sz="1400" dirty="0" err="1"/>
              <a:t>ve</a:t>
            </a:r>
            <a:r>
              <a:rPr lang="en-US" sz="1400" dirty="0"/>
              <a:t> </a:t>
            </a:r>
            <a:r>
              <a:rPr lang="en-US" sz="1400" dirty="0" err="1"/>
              <a:t>kalp</a:t>
            </a:r>
            <a:r>
              <a:rPr lang="en-US" sz="1400" dirty="0"/>
              <a:t> </a:t>
            </a:r>
            <a:r>
              <a:rPr lang="en-US" sz="1400" dirty="0" err="1"/>
              <a:t>merkezi</a:t>
            </a:r>
            <a:r>
              <a:rPr lang="en-US" sz="1400" dirty="0"/>
              <a:t> </a:t>
            </a:r>
            <a:r>
              <a:rPr lang="en-US" sz="1400" dirty="0" err="1"/>
              <a:t>olan</a:t>
            </a:r>
            <a:r>
              <a:rPr lang="en-US" sz="1400" dirty="0"/>
              <a:t> Medical Help </a:t>
            </a:r>
            <a:r>
              <a:rPr lang="en-US" sz="1400" dirty="0" err="1"/>
              <a:t>Center'da</a:t>
            </a:r>
            <a:r>
              <a:rPr lang="en-US" sz="1400" dirty="0"/>
              <a:t> </a:t>
            </a:r>
            <a:r>
              <a:rPr lang="en-US" sz="1400" dirty="0" err="1"/>
              <a:t>toplanmıştır</a:t>
            </a:r>
            <a:r>
              <a:rPr lang="en-US" sz="1400" dirty="0"/>
              <a:t>.</a:t>
            </a:r>
            <a:endParaRPr lang="tr-TR" sz="14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tr-TR" sz="14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tr-TR" sz="1400" b="1" u="sng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b="1" u="sn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B18F74-3A0E-5590-0084-A62E0995C8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9237" y="1265813"/>
            <a:ext cx="4158295" cy="1831003"/>
          </a:xfrm>
          <a:prstGeom prst="rect">
            <a:avLst/>
          </a:prstGeom>
        </p:spPr>
      </p:pic>
      <p:sp>
        <p:nvSpPr>
          <p:cNvPr id="6" name="Google Shape;179;p35">
            <a:extLst>
              <a:ext uri="{FF2B5EF4-FFF2-40B4-BE49-F238E27FC236}">
                <a16:creationId xmlns:a16="http://schemas.microsoft.com/office/drawing/2014/main" id="{0ACE1860-F379-5F0C-32EB-BBC47925FE4E}"/>
              </a:ext>
            </a:extLst>
          </p:cNvPr>
          <p:cNvSpPr txBox="1">
            <a:spLocks/>
          </p:cNvSpPr>
          <p:nvPr/>
        </p:nvSpPr>
        <p:spPr>
          <a:xfrm>
            <a:off x="196455" y="3154665"/>
            <a:ext cx="7628333" cy="17609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Roboto Condensed Light"/>
              <a:buNone/>
              <a:defRPr sz="12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Roboto Condensed Light"/>
              <a:buNone/>
              <a:defRPr sz="9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Roboto Condensed Light"/>
              <a:buNone/>
              <a:defRPr sz="9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Roboto Condensed Light"/>
              <a:buNone/>
              <a:defRPr sz="9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Roboto Condensed Light"/>
              <a:buNone/>
              <a:defRPr sz="9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Roboto Condensed Light"/>
              <a:buNone/>
              <a:defRPr sz="9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Roboto Condensed Light"/>
              <a:buNone/>
              <a:defRPr sz="9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Roboto Condensed Light"/>
              <a:buNone/>
              <a:defRPr sz="9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Roboto Condensed Light"/>
              <a:buNone/>
              <a:defRPr sz="9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400" dirty="0"/>
              <a:t>Toplanan veriler beş kategoriye ayrılmıştır. Bazıları hastanın demografik bilgileri, bazıları hastanın öyküsü, bazıları fizik muayene ve semptomatik, bazıları tıbbi laboratuvar testleri ve bazıları da tanısal özelliklerdir.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tr-TR" sz="14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tr-TR" sz="1400" dirty="0"/>
              <a:t>Datasetimiz 350 örnek, 20 özellik ve sınıf sütunden oluşmaktadır.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7"/>
          <p:cNvSpPr txBox="1">
            <a:spLocks noGrp="1"/>
          </p:cNvSpPr>
          <p:nvPr>
            <p:ph type="ctrTitle"/>
          </p:nvPr>
        </p:nvSpPr>
        <p:spPr>
          <a:xfrm>
            <a:off x="907255" y="310880"/>
            <a:ext cx="7515225" cy="55893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/>
              <a:t>Missing Data</a:t>
            </a:r>
            <a:endParaRPr dirty="0"/>
          </a:p>
        </p:txBody>
      </p:sp>
      <p:cxnSp>
        <p:nvCxnSpPr>
          <p:cNvPr id="207" name="Google Shape;207;p37"/>
          <p:cNvCxnSpPr/>
          <p:nvPr/>
        </p:nvCxnSpPr>
        <p:spPr>
          <a:xfrm>
            <a:off x="4569600" y="965862"/>
            <a:ext cx="4574400" cy="0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8" name="Google Shape;208;p37"/>
          <p:cNvCxnSpPr/>
          <p:nvPr/>
        </p:nvCxnSpPr>
        <p:spPr>
          <a:xfrm>
            <a:off x="0" y="4618306"/>
            <a:ext cx="4574400" cy="0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" name="Google Shape;179;p35">
            <a:extLst>
              <a:ext uri="{FF2B5EF4-FFF2-40B4-BE49-F238E27FC236}">
                <a16:creationId xmlns:a16="http://schemas.microsoft.com/office/drawing/2014/main" id="{95AEF722-2EE7-8AAB-D443-93E70D57B739}"/>
              </a:ext>
            </a:extLst>
          </p:cNvPr>
          <p:cNvSpPr txBox="1">
            <a:spLocks/>
          </p:cNvSpPr>
          <p:nvPr/>
        </p:nvSpPr>
        <p:spPr>
          <a:xfrm>
            <a:off x="1176136" y="1400175"/>
            <a:ext cx="6516829" cy="30575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>
                <a:latin typeface="Roboto Condensed" panose="02000000000000000000" pitchFamily="2" charset="0"/>
                <a:ea typeface="Roboto Condensed" panose="02000000000000000000" pitchFamily="2" charset="0"/>
              </a:rPr>
              <a:t>Kontrot ettikten sonra yaş özelliğinde 18 örnekte boş değer girilmiştir.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>
              <a:latin typeface="Roboto Condensed" panose="02000000000000000000" pitchFamily="2" charset="0"/>
              <a:ea typeface="Roboto Condensed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>
                <a:latin typeface="Roboto Condensed" panose="02000000000000000000" pitchFamily="2" charset="0"/>
                <a:ea typeface="Roboto Condensed" panose="02000000000000000000" pitchFamily="2" charset="0"/>
              </a:rPr>
              <a:t>Yaş özelliği önemli bir özellik olduğu için her hangi bir algoritma kullanmamak doğrudan satırları silme işlemi yapmak karar verdim.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>
              <a:latin typeface="Roboto Condensed" panose="02000000000000000000" pitchFamily="2" charset="0"/>
              <a:ea typeface="Roboto Condensed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>
                <a:latin typeface="Roboto Condensed" panose="02000000000000000000" pitchFamily="2" charset="0"/>
                <a:ea typeface="Roboto Condensed" panose="02000000000000000000" pitchFamily="2" charset="0"/>
              </a:rPr>
              <a:t> Datasetide son halı 332 örnekten oluşmuş oldu.</a:t>
            </a:r>
            <a:endParaRPr lang="tr-TR" b="1" u="sng" dirty="0">
              <a:latin typeface="Roboto Condensed" panose="02000000000000000000" pitchFamily="2" charset="0"/>
              <a:ea typeface="Roboto Condensed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u="sng" dirty="0"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8"/>
          <p:cNvSpPr txBox="1">
            <a:spLocks noGrp="1"/>
          </p:cNvSpPr>
          <p:nvPr>
            <p:ph type="ctrTitle"/>
          </p:nvPr>
        </p:nvSpPr>
        <p:spPr>
          <a:xfrm>
            <a:off x="378619" y="274268"/>
            <a:ext cx="8236743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2800" dirty="0"/>
              <a:t>Aykırı Değer</a:t>
            </a:r>
            <a:endParaRPr sz="2800" dirty="0"/>
          </a:p>
        </p:txBody>
      </p:sp>
      <p:sp>
        <p:nvSpPr>
          <p:cNvPr id="2" name="Google Shape;205;p37">
            <a:extLst>
              <a:ext uri="{FF2B5EF4-FFF2-40B4-BE49-F238E27FC236}">
                <a16:creationId xmlns:a16="http://schemas.microsoft.com/office/drawing/2014/main" id="{C03CBF20-A9C5-955C-86C4-047B45E81268}"/>
              </a:ext>
            </a:extLst>
          </p:cNvPr>
          <p:cNvSpPr txBox="1">
            <a:spLocks/>
          </p:cNvSpPr>
          <p:nvPr/>
        </p:nvSpPr>
        <p:spPr>
          <a:xfrm>
            <a:off x="1208465" y="1073018"/>
            <a:ext cx="6722269" cy="360613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endParaRPr lang="ar-SA" sz="1600" dirty="0">
              <a:latin typeface="Roboto Medium" panose="02000000000000000000" pitchFamily="2" charset="0"/>
              <a:ea typeface="Roboto Medium" panose="02000000000000000000" pitchFamily="2" charset="0"/>
              <a:cs typeface="+mj-cs"/>
            </a:endParaRPr>
          </a:p>
        </p:txBody>
      </p:sp>
      <p:sp>
        <p:nvSpPr>
          <p:cNvPr id="3" name="Google Shape;205;p37">
            <a:extLst>
              <a:ext uri="{FF2B5EF4-FFF2-40B4-BE49-F238E27FC236}">
                <a16:creationId xmlns:a16="http://schemas.microsoft.com/office/drawing/2014/main" id="{F98454C7-02A7-721B-878A-D266CC7527DC}"/>
              </a:ext>
            </a:extLst>
          </p:cNvPr>
          <p:cNvSpPr txBox="1">
            <a:spLocks/>
          </p:cNvSpPr>
          <p:nvPr/>
        </p:nvSpPr>
        <p:spPr>
          <a:xfrm>
            <a:off x="457200" y="1800224"/>
            <a:ext cx="5079206" cy="26717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>
                <a:latin typeface="Roboto Light" panose="020B0604020202020204" pitchFamily="2" charset="0"/>
                <a:ea typeface="Roboto Light" panose="020B0604020202020204" pitchFamily="2" charset="0"/>
              </a:rPr>
              <a:t>Özelliklerde ne kadar dağılım var olduğunu hesaplamak için aykırı değer kullanılır</a:t>
            </a:r>
            <a:r>
              <a:rPr lang="en-US" dirty="0">
                <a:latin typeface="Roboto Light" panose="020B0604020202020204" pitchFamily="2" charset="0"/>
                <a:ea typeface="Roboto Light" panose="020B0604020202020204" pitchFamily="2" charset="0"/>
              </a:rPr>
              <a:t>.</a:t>
            </a:r>
            <a:endParaRPr lang="tr-TR" dirty="0">
              <a:latin typeface="Roboto Light" panose="020B0604020202020204" pitchFamily="2" charset="0"/>
              <a:ea typeface="Roboto Light" panose="020B06040202020202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>
              <a:latin typeface="Roboto Light" panose="020B0604020202020204" pitchFamily="2" charset="0"/>
              <a:ea typeface="Roboto Light" panose="020B06040202020202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>
                <a:latin typeface="Roboto Light" panose="020B0604020202020204" pitchFamily="2" charset="0"/>
                <a:ea typeface="Roboto Light" panose="020B0604020202020204" pitchFamily="2" charset="0"/>
              </a:rPr>
              <a:t>Bütün özellikler için aykırı değer hesapladım, işlem sonucunda 0.0001'den düşük ayırt edicilik skoruna sahip olan feature </a:t>
            </a:r>
            <a:r>
              <a:rPr lang="en-US" dirty="0">
                <a:latin typeface="Roboto Light" panose="020B0604020202020204" pitchFamily="2" charset="0"/>
                <a:ea typeface="Roboto Light" panose="020B0604020202020204" pitchFamily="2" charset="0"/>
              </a:rPr>
              <a:t>“</a:t>
            </a:r>
            <a:r>
              <a:rPr lang="tr-TR" dirty="0">
                <a:latin typeface="Roboto Light" panose="020B0604020202020204" pitchFamily="2" charset="0"/>
                <a:ea typeface="Roboto Light" panose="020B0604020202020204" pitchFamily="2" charset="0"/>
              </a:rPr>
              <a:t>ecgpatt</a:t>
            </a:r>
            <a:r>
              <a:rPr lang="en-US" dirty="0">
                <a:latin typeface="Roboto Light" panose="020B0604020202020204" pitchFamily="2" charset="0"/>
                <a:ea typeface="Roboto Light" panose="020B0604020202020204" pitchFamily="2" charset="0"/>
              </a:rPr>
              <a:t>”</a:t>
            </a:r>
            <a:r>
              <a:rPr lang="tr-TR" dirty="0">
                <a:latin typeface="Roboto Light" panose="020B0604020202020204" pitchFamily="2" charset="0"/>
                <a:ea typeface="Roboto Light" panose="020B0604020202020204" pitchFamily="2" charset="0"/>
              </a:rPr>
              <a:t> değerlerinin veriden çıkartılmasına karar aldım.</a:t>
            </a:r>
            <a:endParaRPr lang="ar-SA" dirty="0">
              <a:latin typeface="Roboto Light" panose="020B0604020202020204" pitchFamily="2" charset="0"/>
              <a:ea typeface="Roboto Light" panose="020B0604020202020204" pitchFamily="2" charset="0"/>
            </a:endParaRPr>
          </a:p>
          <a:p>
            <a:endParaRPr lang="en-US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060A00-BB41-5A4E-2399-BD54D2D819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0142" y="1114479"/>
            <a:ext cx="3080438" cy="350612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05;p37">
            <a:extLst>
              <a:ext uri="{FF2B5EF4-FFF2-40B4-BE49-F238E27FC236}">
                <a16:creationId xmlns:a16="http://schemas.microsoft.com/office/drawing/2014/main" id="{84C2217D-1C7D-AB37-C2F4-20A726EBD053}"/>
              </a:ext>
            </a:extLst>
          </p:cNvPr>
          <p:cNvSpPr txBox="1">
            <a:spLocks/>
          </p:cNvSpPr>
          <p:nvPr/>
        </p:nvSpPr>
        <p:spPr>
          <a:xfrm>
            <a:off x="528638" y="1141351"/>
            <a:ext cx="6900862" cy="34806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B0604020202020204" pitchFamily="2" charset="0"/>
                <a:ea typeface="Roboto Light" panose="020B0604020202020204" pitchFamily="2" charset="0"/>
                <a:cs typeface="Roboto Light" panose="020B0604020202020204" pitchFamily="2" charset="0"/>
              </a:rPr>
              <a:t>Bir </a:t>
            </a:r>
            <a:r>
              <a:rPr lang="en-US" dirty="0" err="1">
                <a:latin typeface="Roboto Light" panose="020B0604020202020204" pitchFamily="2" charset="0"/>
                <a:ea typeface="Roboto Light" panose="020B0604020202020204" pitchFamily="2" charset="0"/>
                <a:cs typeface="Roboto Light" panose="020B0604020202020204" pitchFamily="2" charset="0"/>
              </a:rPr>
              <a:t>örnek</a:t>
            </a:r>
            <a:r>
              <a:rPr lang="en-US" dirty="0">
                <a:latin typeface="Roboto Light" panose="020B0604020202020204" pitchFamily="2" charset="0"/>
                <a:ea typeface="Roboto Light" panose="020B0604020202020204" pitchFamily="2" charset="0"/>
                <a:cs typeface="Roboto Light" panose="020B0604020202020204" pitchFamily="2" charset="0"/>
              </a:rPr>
              <a:t>, K </a:t>
            </a:r>
            <a:r>
              <a:rPr lang="en-US" dirty="0" err="1">
                <a:latin typeface="Roboto Light" panose="020B0604020202020204" pitchFamily="2" charset="0"/>
                <a:ea typeface="Roboto Light" panose="020B0604020202020204" pitchFamily="2" charset="0"/>
                <a:cs typeface="Roboto Light" panose="020B0604020202020204" pitchFamily="2" charset="0"/>
              </a:rPr>
              <a:t>komşusuna</a:t>
            </a:r>
            <a:r>
              <a:rPr lang="en-US" dirty="0">
                <a:latin typeface="Roboto Light" panose="020B0604020202020204" pitchFamily="2" charset="0"/>
                <a:ea typeface="Roboto Light" panose="020B0604020202020204" pitchFamily="2" charset="0"/>
                <a:cs typeface="Roboto Light" panose="020B0604020202020204" pitchFamily="2" charset="0"/>
              </a:rPr>
              <a:t> </a:t>
            </a:r>
            <a:r>
              <a:rPr lang="en-US" dirty="0" err="1">
                <a:latin typeface="Roboto Light" panose="020B0604020202020204" pitchFamily="2" charset="0"/>
                <a:ea typeface="Roboto Light" panose="020B0604020202020204" pitchFamily="2" charset="0"/>
                <a:cs typeface="Roboto Light" panose="020B0604020202020204" pitchFamily="2" charset="0"/>
              </a:rPr>
              <a:t>göre</a:t>
            </a:r>
            <a:r>
              <a:rPr lang="en-US" dirty="0">
                <a:latin typeface="Roboto Light" panose="020B0604020202020204" pitchFamily="2" charset="0"/>
                <a:ea typeface="Roboto Light" panose="020B0604020202020204" pitchFamily="2" charset="0"/>
                <a:cs typeface="Roboto Light" panose="020B0604020202020204" pitchFamily="2" charset="0"/>
              </a:rPr>
              <a:t> </a:t>
            </a:r>
            <a:r>
              <a:rPr lang="en-US" dirty="0" err="1">
                <a:latin typeface="Roboto Light" panose="020B0604020202020204" pitchFamily="2" charset="0"/>
                <a:ea typeface="Roboto Light" panose="020B0604020202020204" pitchFamily="2" charset="0"/>
                <a:cs typeface="Roboto Light" panose="020B0604020202020204" pitchFamily="2" charset="0"/>
              </a:rPr>
              <a:t>sınıflandırılır</a:t>
            </a:r>
            <a:r>
              <a:rPr lang="en-US" dirty="0">
                <a:latin typeface="Roboto Light" panose="020B0604020202020204" pitchFamily="2" charset="0"/>
                <a:ea typeface="Roboto Light" panose="020B0604020202020204" pitchFamily="2" charset="0"/>
                <a:cs typeface="Roboto Light" panose="020B0604020202020204" pitchFamily="2" charset="0"/>
              </a:rPr>
              <a:t>. K, </a:t>
            </a:r>
            <a:r>
              <a:rPr lang="en-US" dirty="0" err="1">
                <a:latin typeface="Roboto Light" panose="020B0604020202020204" pitchFamily="2" charset="0"/>
                <a:ea typeface="Roboto Light" panose="020B0604020202020204" pitchFamily="2" charset="0"/>
                <a:cs typeface="Roboto Light" panose="020B0604020202020204" pitchFamily="2" charset="0"/>
              </a:rPr>
              <a:t>algoritmayı</a:t>
            </a:r>
            <a:r>
              <a:rPr lang="en-US" dirty="0">
                <a:latin typeface="Roboto Light" panose="020B0604020202020204" pitchFamily="2" charset="0"/>
                <a:ea typeface="Roboto Light" panose="020B0604020202020204" pitchFamily="2" charset="0"/>
                <a:cs typeface="Roboto Light" panose="020B0604020202020204" pitchFamily="2" charset="0"/>
              </a:rPr>
              <a:t> </a:t>
            </a:r>
            <a:r>
              <a:rPr lang="en-US" dirty="0" err="1">
                <a:latin typeface="Roboto Light" panose="020B0604020202020204" pitchFamily="2" charset="0"/>
                <a:ea typeface="Roboto Light" panose="020B0604020202020204" pitchFamily="2" charset="0"/>
                <a:cs typeface="Roboto Light" panose="020B0604020202020204" pitchFamily="2" charset="0"/>
              </a:rPr>
              <a:t>gerçekleştirmeden</a:t>
            </a:r>
            <a:r>
              <a:rPr lang="en-US" dirty="0">
                <a:latin typeface="Roboto Light" panose="020B0604020202020204" pitchFamily="2" charset="0"/>
                <a:ea typeface="Roboto Light" panose="020B0604020202020204" pitchFamily="2" charset="0"/>
                <a:cs typeface="Roboto Light" panose="020B0604020202020204" pitchFamily="2" charset="0"/>
              </a:rPr>
              <a:t> </a:t>
            </a:r>
            <a:r>
              <a:rPr lang="en-US" dirty="0" err="1">
                <a:latin typeface="Roboto Light" panose="020B0604020202020204" pitchFamily="2" charset="0"/>
                <a:ea typeface="Roboto Light" panose="020B0604020202020204" pitchFamily="2" charset="0"/>
                <a:cs typeface="Roboto Light" panose="020B0604020202020204" pitchFamily="2" charset="0"/>
              </a:rPr>
              <a:t>önce</a:t>
            </a:r>
            <a:r>
              <a:rPr lang="en-US" dirty="0">
                <a:latin typeface="Roboto Light" panose="020B0604020202020204" pitchFamily="2" charset="0"/>
                <a:ea typeface="Roboto Light" panose="020B0604020202020204" pitchFamily="2" charset="0"/>
                <a:cs typeface="Roboto Light" panose="020B0604020202020204" pitchFamily="2" charset="0"/>
              </a:rPr>
              <a:t> </a:t>
            </a:r>
            <a:r>
              <a:rPr lang="en-US" dirty="0" err="1">
                <a:latin typeface="Roboto Light" panose="020B0604020202020204" pitchFamily="2" charset="0"/>
                <a:ea typeface="Roboto Light" panose="020B0604020202020204" pitchFamily="2" charset="0"/>
                <a:cs typeface="Roboto Light" panose="020B0604020202020204" pitchFamily="2" charset="0"/>
              </a:rPr>
              <a:t>belirlenen</a:t>
            </a:r>
            <a:r>
              <a:rPr lang="en-US" dirty="0">
                <a:latin typeface="Roboto Light" panose="020B0604020202020204" pitchFamily="2" charset="0"/>
                <a:ea typeface="Roboto Light" panose="020B0604020202020204" pitchFamily="2" charset="0"/>
                <a:cs typeface="Roboto Light" panose="020B0604020202020204" pitchFamily="2" charset="0"/>
              </a:rPr>
              <a:t> </a:t>
            </a:r>
            <a:r>
              <a:rPr lang="en-US" dirty="0" err="1">
                <a:latin typeface="Roboto Light" panose="020B0604020202020204" pitchFamily="2" charset="0"/>
                <a:ea typeface="Roboto Light" panose="020B0604020202020204" pitchFamily="2" charset="0"/>
                <a:cs typeface="Roboto Light" panose="020B0604020202020204" pitchFamily="2" charset="0"/>
              </a:rPr>
              <a:t>pozitif</a:t>
            </a:r>
            <a:r>
              <a:rPr lang="en-US" dirty="0">
                <a:latin typeface="Roboto Light" panose="020B0604020202020204" pitchFamily="2" charset="0"/>
                <a:ea typeface="Roboto Light" panose="020B0604020202020204" pitchFamily="2" charset="0"/>
                <a:cs typeface="Roboto Light" panose="020B0604020202020204" pitchFamily="2" charset="0"/>
              </a:rPr>
              <a:t> </a:t>
            </a:r>
            <a:r>
              <a:rPr lang="en-US" dirty="0" err="1">
                <a:latin typeface="Roboto Light" panose="020B0604020202020204" pitchFamily="2" charset="0"/>
                <a:ea typeface="Roboto Light" panose="020B0604020202020204" pitchFamily="2" charset="0"/>
                <a:cs typeface="Roboto Light" panose="020B0604020202020204" pitchFamily="2" charset="0"/>
              </a:rPr>
              <a:t>bir</a:t>
            </a:r>
            <a:r>
              <a:rPr lang="en-US" dirty="0">
                <a:latin typeface="Roboto Light" panose="020B0604020202020204" pitchFamily="2" charset="0"/>
                <a:ea typeface="Roboto Light" panose="020B0604020202020204" pitchFamily="2" charset="0"/>
                <a:cs typeface="Roboto Light" panose="020B0604020202020204" pitchFamily="2" charset="0"/>
              </a:rPr>
              <a:t> tam </a:t>
            </a:r>
            <a:r>
              <a:rPr lang="en-US" dirty="0" err="1">
                <a:latin typeface="Roboto Light" panose="020B0604020202020204" pitchFamily="2" charset="0"/>
                <a:ea typeface="Roboto Light" panose="020B0604020202020204" pitchFamily="2" charset="0"/>
                <a:cs typeface="Roboto Light" panose="020B0604020202020204" pitchFamily="2" charset="0"/>
              </a:rPr>
              <a:t>sayıdır</a:t>
            </a:r>
            <a:r>
              <a:rPr lang="en-US" dirty="0">
                <a:latin typeface="Roboto Light" panose="020B0604020202020204" pitchFamily="2" charset="0"/>
                <a:ea typeface="Roboto Light" panose="020B0604020202020204" pitchFamily="2" charset="0"/>
                <a:cs typeface="Roboto Light" panose="020B0604020202020204" pitchFamily="2" charset="0"/>
              </a:rPr>
              <a:t>. </a:t>
            </a:r>
            <a:r>
              <a:rPr lang="en-US" dirty="0" err="1">
                <a:latin typeface="Roboto Light" panose="020B0604020202020204" pitchFamily="2" charset="0"/>
                <a:ea typeface="Roboto Light" panose="020B0604020202020204" pitchFamily="2" charset="0"/>
                <a:cs typeface="Roboto Light" panose="020B0604020202020204" pitchFamily="2" charset="0"/>
              </a:rPr>
              <a:t>İnsanlar</a:t>
            </a:r>
            <a:r>
              <a:rPr lang="en-US" dirty="0">
                <a:latin typeface="Roboto Light" panose="020B0604020202020204" pitchFamily="2" charset="0"/>
                <a:ea typeface="Roboto Light" panose="020B0604020202020204" pitchFamily="2" charset="0"/>
                <a:cs typeface="Roboto Light" panose="020B0604020202020204" pitchFamily="2" charset="0"/>
              </a:rPr>
              <a:t> </a:t>
            </a:r>
            <a:r>
              <a:rPr lang="en-US" dirty="0" err="1">
                <a:latin typeface="Roboto Light" panose="020B0604020202020204" pitchFamily="2" charset="0"/>
                <a:ea typeface="Roboto Light" panose="020B0604020202020204" pitchFamily="2" charset="0"/>
                <a:cs typeface="Roboto Light" panose="020B0604020202020204" pitchFamily="2" charset="0"/>
              </a:rPr>
              <a:t>genellikle</a:t>
            </a:r>
            <a:r>
              <a:rPr lang="en-US" dirty="0">
                <a:latin typeface="Roboto Light" panose="020B0604020202020204" pitchFamily="2" charset="0"/>
                <a:ea typeface="Roboto Light" panose="020B0604020202020204" pitchFamily="2" charset="0"/>
                <a:cs typeface="Roboto Light" panose="020B0604020202020204" pitchFamily="2" charset="0"/>
              </a:rPr>
              <a:t> </a:t>
            </a:r>
            <a:r>
              <a:rPr lang="en-US" dirty="0" err="1">
                <a:latin typeface="Roboto Light" panose="020B0604020202020204" pitchFamily="2" charset="0"/>
                <a:ea typeface="Roboto Light" panose="020B0604020202020204" pitchFamily="2" charset="0"/>
                <a:cs typeface="Roboto Light" panose="020B0604020202020204" pitchFamily="2" charset="0"/>
              </a:rPr>
              <a:t>nesneler</a:t>
            </a:r>
            <a:r>
              <a:rPr lang="en-US" dirty="0">
                <a:latin typeface="Roboto Light" panose="020B0604020202020204" pitchFamily="2" charset="0"/>
                <a:ea typeface="Roboto Light" panose="020B0604020202020204" pitchFamily="2" charset="0"/>
                <a:cs typeface="Roboto Light" panose="020B0604020202020204" pitchFamily="2" charset="0"/>
              </a:rPr>
              <a:t> </a:t>
            </a:r>
            <a:r>
              <a:rPr lang="en-US" dirty="0" err="1">
                <a:latin typeface="Roboto Light" panose="020B0604020202020204" pitchFamily="2" charset="0"/>
                <a:ea typeface="Roboto Light" panose="020B0604020202020204" pitchFamily="2" charset="0"/>
                <a:cs typeface="Roboto Light" panose="020B0604020202020204" pitchFamily="2" charset="0"/>
              </a:rPr>
              <a:t>arasındaki</a:t>
            </a:r>
            <a:r>
              <a:rPr lang="en-US" dirty="0">
                <a:latin typeface="Roboto Light" panose="020B0604020202020204" pitchFamily="2" charset="0"/>
                <a:ea typeface="Roboto Light" panose="020B0604020202020204" pitchFamily="2" charset="0"/>
                <a:cs typeface="Roboto Light" panose="020B0604020202020204" pitchFamily="2" charset="0"/>
              </a:rPr>
              <a:t> </a:t>
            </a:r>
            <a:r>
              <a:rPr lang="en-US" dirty="0" err="1">
                <a:latin typeface="Roboto Light" panose="020B0604020202020204" pitchFamily="2" charset="0"/>
                <a:ea typeface="Roboto Light" panose="020B0604020202020204" pitchFamily="2" charset="0"/>
                <a:cs typeface="Roboto Light" panose="020B0604020202020204" pitchFamily="2" charset="0"/>
              </a:rPr>
              <a:t>mesafeyi</a:t>
            </a:r>
            <a:r>
              <a:rPr lang="en-US" dirty="0">
                <a:latin typeface="Roboto Light" panose="020B0604020202020204" pitchFamily="2" charset="0"/>
                <a:ea typeface="Roboto Light" panose="020B0604020202020204" pitchFamily="2" charset="0"/>
                <a:cs typeface="Roboto Light" panose="020B0604020202020204" pitchFamily="2" charset="0"/>
              </a:rPr>
              <a:t> </a:t>
            </a:r>
            <a:r>
              <a:rPr lang="en-US" dirty="0" err="1">
                <a:latin typeface="Roboto Light" panose="020B0604020202020204" pitchFamily="2" charset="0"/>
                <a:ea typeface="Roboto Light" panose="020B0604020202020204" pitchFamily="2" charset="0"/>
                <a:cs typeface="Roboto Light" panose="020B0604020202020204" pitchFamily="2" charset="0"/>
              </a:rPr>
              <a:t>hesaplamak</a:t>
            </a:r>
            <a:r>
              <a:rPr lang="en-US" dirty="0">
                <a:latin typeface="Roboto Light" panose="020B0604020202020204" pitchFamily="2" charset="0"/>
                <a:ea typeface="Roboto Light" panose="020B0604020202020204" pitchFamily="2" charset="0"/>
                <a:cs typeface="Roboto Light" panose="020B0604020202020204" pitchFamily="2" charset="0"/>
              </a:rPr>
              <a:t> </a:t>
            </a:r>
            <a:r>
              <a:rPr lang="en-US" dirty="0" err="1">
                <a:latin typeface="Roboto Light" panose="020B0604020202020204" pitchFamily="2" charset="0"/>
                <a:ea typeface="Roboto Light" panose="020B0604020202020204" pitchFamily="2" charset="0"/>
                <a:cs typeface="Roboto Light" panose="020B0604020202020204" pitchFamily="2" charset="0"/>
              </a:rPr>
              <a:t>için</a:t>
            </a:r>
            <a:r>
              <a:rPr lang="en-US" dirty="0">
                <a:latin typeface="Roboto Light" panose="020B0604020202020204" pitchFamily="2" charset="0"/>
                <a:ea typeface="Roboto Light" panose="020B0604020202020204" pitchFamily="2" charset="0"/>
                <a:cs typeface="Roboto Light" panose="020B0604020202020204" pitchFamily="2" charset="0"/>
              </a:rPr>
              <a:t> </a:t>
            </a:r>
            <a:r>
              <a:rPr lang="en-US" dirty="0" err="1">
                <a:latin typeface="Roboto Light" panose="020B0604020202020204" pitchFamily="2" charset="0"/>
                <a:ea typeface="Roboto Light" panose="020B0604020202020204" pitchFamily="2" charset="0"/>
                <a:cs typeface="Roboto Light" panose="020B0604020202020204" pitchFamily="2" charset="0"/>
              </a:rPr>
              <a:t>Öklid</a:t>
            </a:r>
            <a:r>
              <a:rPr lang="en-US" dirty="0">
                <a:latin typeface="Roboto Light" panose="020B0604020202020204" pitchFamily="2" charset="0"/>
                <a:ea typeface="Roboto Light" panose="020B0604020202020204" pitchFamily="2" charset="0"/>
                <a:cs typeface="Roboto Light" panose="020B0604020202020204" pitchFamily="2" charset="0"/>
              </a:rPr>
              <a:t> </a:t>
            </a:r>
            <a:r>
              <a:rPr lang="en-US" dirty="0" err="1">
                <a:latin typeface="Roboto Light" panose="020B0604020202020204" pitchFamily="2" charset="0"/>
                <a:ea typeface="Roboto Light" panose="020B0604020202020204" pitchFamily="2" charset="0"/>
                <a:cs typeface="Roboto Light" panose="020B0604020202020204" pitchFamily="2" charset="0"/>
              </a:rPr>
              <a:t>mesafesini</a:t>
            </a:r>
            <a:r>
              <a:rPr lang="en-US" dirty="0">
                <a:latin typeface="Roboto Light" panose="020B0604020202020204" pitchFamily="2" charset="0"/>
                <a:ea typeface="Roboto Light" panose="020B0604020202020204" pitchFamily="2" charset="0"/>
                <a:cs typeface="Roboto Light" panose="020B0604020202020204" pitchFamily="2" charset="0"/>
              </a:rPr>
              <a:t> </a:t>
            </a:r>
            <a:r>
              <a:rPr lang="en-US" dirty="0" err="1">
                <a:latin typeface="Roboto Light" panose="020B0604020202020204" pitchFamily="2" charset="0"/>
                <a:ea typeface="Roboto Light" panose="020B0604020202020204" pitchFamily="2" charset="0"/>
                <a:cs typeface="Roboto Light" panose="020B0604020202020204" pitchFamily="2" charset="0"/>
              </a:rPr>
              <a:t>kullanır</a:t>
            </a:r>
            <a:r>
              <a:rPr lang="en-US" dirty="0">
                <a:latin typeface="Roboto Light" panose="020B0604020202020204" pitchFamily="2" charset="0"/>
                <a:ea typeface="Roboto Light" panose="020B0604020202020204" pitchFamily="2" charset="0"/>
                <a:cs typeface="Roboto Light" panose="020B0604020202020204" pitchFamily="2" charset="0"/>
              </a:rPr>
              <a:t>. </a:t>
            </a:r>
            <a:r>
              <a:rPr lang="en-US" dirty="0" err="1">
                <a:latin typeface="Roboto Light" panose="020B0604020202020204" pitchFamily="2" charset="0"/>
                <a:ea typeface="Roboto Light" panose="020B0604020202020204" pitchFamily="2" charset="0"/>
                <a:cs typeface="Roboto Light" panose="020B0604020202020204" pitchFamily="2" charset="0"/>
              </a:rPr>
              <a:t>Öklid</a:t>
            </a:r>
            <a:r>
              <a:rPr lang="en-US" dirty="0">
                <a:latin typeface="Roboto Light" panose="020B0604020202020204" pitchFamily="2" charset="0"/>
                <a:ea typeface="Roboto Light" panose="020B0604020202020204" pitchFamily="2" charset="0"/>
                <a:cs typeface="Roboto Light" panose="020B0604020202020204" pitchFamily="2" charset="0"/>
              </a:rPr>
              <a:t> </a:t>
            </a:r>
            <a:r>
              <a:rPr lang="en-US" dirty="0" err="1">
                <a:latin typeface="Roboto Light" panose="020B0604020202020204" pitchFamily="2" charset="0"/>
                <a:ea typeface="Roboto Light" panose="020B0604020202020204" pitchFamily="2" charset="0"/>
                <a:cs typeface="Roboto Light" panose="020B0604020202020204" pitchFamily="2" charset="0"/>
              </a:rPr>
              <a:t>mesafesi</a:t>
            </a:r>
            <a:r>
              <a:rPr lang="en-US" dirty="0">
                <a:latin typeface="Roboto Light" panose="020B0604020202020204" pitchFamily="2" charset="0"/>
                <a:ea typeface="Roboto Light" panose="020B0604020202020204" pitchFamily="2" charset="0"/>
                <a:cs typeface="Roboto Light" panose="020B0604020202020204" pitchFamily="2" charset="0"/>
              </a:rPr>
              <a:t> </a:t>
            </a:r>
            <a:r>
              <a:rPr lang="en-US" dirty="0" err="1">
                <a:latin typeface="Roboto Light" panose="020B0604020202020204" pitchFamily="2" charset="0"/>
                <a:ea typeface="Roboto Light" panose="020B0604020202020204" pitchFamily="2" charset="0"/>
                <a:cs typeface="Roboto Light" panose="020B0604020202020204" pitchFamily="2" charset="0"/>
              </a:rPr>
              <a:t>aşağıdaki</a:t>
            </a:r>
            <a:r>
              <a:rPr lang="en-US" dirty="0">
                <a:latin typeface="Roboto Light" panose="020B0604020202020204" pitchFamily="2" charset="0"/>
                <a:ea typeface="Roboto Light" panose="020B0604020202020204" pitchFamily="2" charset="0"/>
                <a:cs typeface="Roboto Light" panose="020B0604020202020204" pitchFamily="2" charset="0"/>
              </a:rPr>
              <a:t> </a:t>
            </a:r>
            <a:r>
              <a:rPr lang="en-US" dirty="0" err="1">
                <a:latin typeface="Roboto Light" panose="020B0604020202020204" pitchFamily="2" charset="0"/>
                <a:ea typeface="Roboto Light" panose="020B0604020202020204" pitchFamily="2" charset="0"/>
                <a:cs typeface="Roboto Light" panose="020B0604020202020204" pitchFamily="2" charset="0"/>
              </a:rPr>
              <a:t>denklemde</a:t>
            </a:r>
            <a:r>
              <a:rPr lang="en-US" dirty="0">
                <a:latin typeface="Roboto Light" panose="020B0604020202020204" pitchFamily="2" charset="0"/>
                <a:ea typeface="Roboto Light" panose="020B0604020202020204" pitchFamily="2" charset="0"/>
                <a:cs typeface="Roboto Light" panose="020B0604020202020204" pitchFamily="2" charset="0"/>
              </a:rPr>
              <a:t> </a:t>
            </a:r>
            <a:r>
              <a:rPr lang="en-US" dirty="0" err="1">
                <a:latin typeface="Roboto Light" panose="020B0604020202020204" pitchFamily="2" charset="0"/>
                <a:ea typeface="Roboto Light" panose="020B0604020202020204" pitchFamily="2" charset="0"/>
                <a:cs typeface="Roboto Light" panose="020B0604020202020204" pitchFamily="2" charset="0"/>
              </a:rPr>
              <a:t>hesaplanabilir</a:t>
            </a:r>
            <a:r>
              <a:rPr lang="en-US" dirty="0">
                <a:latin typeface="Roboto Light" panose="020B0604020202020204" pitchFamily="2" charset="0"/>
                <a:ea typeface="Roboto Light" panose="020B0604020202020204" pitchFamily="2" charset="0"/>
                <a:cs typeface="Roboto Light" panose="020B0604020202020204" pitchFamily="2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Roboto Light" panose="020B0604020202020204" pitchFamily="2" charset="0"/>
              <a:ea typeface="Roboto Light" panose="020B0604020202020204" pitchFamily="2" charset="0"/>
              <a:cs typeface="Roboto Light" panose="020B06040202020202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Roboto Light" panose="020B0604020202020204" pitchFamily="2" charset="0"/>
              <a:ea typeface="Roboto Light" panose="020B0604020202020204" pitchFamily="2" charset="0"/>
              <a:cs typeface="Roboto Light" panose="020B06040202020202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Roboto Light" panose="020B0604020202020204" pitchFamily="2" charset="0"/>
              <a:ea typeface="Roboto Light" panose="020B0604020202020204" pitchFamily="2" charset="0"/>
              <a:cs typeface="Roboto Light" panose="020B06040202020202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Roboto Light" panose="020B0604020202020204" pitchFamily="2" charset="0"/>
              <a:ea typeface="Roboto Light" panose="020B0604020202020204" pitchFamily="2" charset="0"/>
              <a:cs typeface="Roboto Light" panose="020B06040202020202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Roboto Light" panose="020B0604020202020204" pitchFamily="2" charset="0"/>
              <a:ea typeface="Roboto Light" panose="020B0604020202020204" pitchFamily="2" charset="0"/>
              <a:cs typeface="Roboto Light" panose="020B06040202020202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Roboto Light" panose="020B0604020202020204" pitchFamily="2" charset="0"/>
              <a:ea typeface="Roboto Light" panose="020B0604020202020204" pitchFamily="2" charset="0"/>
              <a:cs typeface="Roboto Light" panose="020B06040202020202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Roboto Light" panose="020B0604020202020204" pitchFamily="2" charset="0"/>
              <a:ea typeface="Roboto Light" panose="020B0604020202020204" pitchFamily="2" charset="0"/>
              <a:cs typeface="Roboto Light" panose="020B0604020202020204" pitchFamily="2" charset="0"/>
            </a:endParaRPr>
          </a:p>
          <a:p>
            <a:endParaRPr lang="en-US" sz="1600" dirty="0">
              <a:latin typeface="Roboto Light" panose="020B0604020202020204" pitchFamily="2" charset="0"/>
              <a:ea typeface="Roboto Light" panose="020B0604020202020204" pitchFamily="2" charset="0"/>
              <a:cs typeface="Roboto Light" panose="020B06040202020202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Roboto Light" panose="020B0604020202020204" pitchFamily="2" charset="0"/>
                <a:ea typeface="Roboto Light" panose="020B0604020202020204" pitchFamily="2" charset="0"/>
                <a:cs typeface="Roboto Light" panose="020B0604020202020204" pitchFamily="2" charset="0"/>
              </a:rPr>
              <a:t>K </a:t>
            </a:r>
            <a:r>
              <a:rPr lang="en-US" sz="1600" dirty="0" err="1">
                <a:latin typeface="Roboto Light" panose="020B0604020202020204" pitchFamily="2" charset="0"/>
                <a:ea typeface="Roboto Light" panose="020B0604020202020204" pitchFamily="2" charset="0"/>
                <a:cs typeface="Roboto Light" panose="020B0604020202020204" pitchFamily="2" charset="0"/>
              </a:rPr>
              <a:t>değerini</a:t>
            </a:r>
            <a:r>
              <a:rPr lang="en-US" sz="1600" dirty="0">
                <a:latin typeface="Roboto Light" panose="020B0604020202020204" pitchFamily="2" charset="0"/>
                <a:ea typeface="Roboto Light" panose="020B0604020202020204" pitchFamily="2" charset="0"/>
                <a:cs typeface="Roboto Light" panose="020B0604020202020204" pitchFamily="2" charset="0"/>
              </a:rPr>
              <a:t> </a:t>
            </a:r>
            <a:r>
              <a:rPr lang="en-US" sz="1600" dirty="0" err="1">
                <a:latin typeface="Roboto Light" panose="020B0604020202020204" pitchFamily="2" charset="0"/>
                <a:ea typeface="Roboto Light" panose="020B0604020202020204" pitchFamily="2" charset="0"/>
                <a:cs typeface="Roboto Light" panose="020B0604020202020204" pitchFamily="2" charset="0"/>
              </a:rPr>
              <a:t>belirleyin</a:t>
            </a:r>
            <a:r>
              <a:rPr lang="en-US" sz="1600" dirty="0">
                <a:latin typeface="Roboto Light" panose="020B0604020202020204" pitchFamily="2" charset="0"/>
                <a:ea typeface="Roboto Light" panose="020B0604020202020204" pitchFamily="2" charset="0"/>
                <a:cs typeface="Roboto Light" panose="020B0604020202020204" pitchFamily="2" charset="0"/>
              </a:rPr>
              <a:t> (</a:t>
            </a:r>
            <a:r>
              <a:rPr lang="en-US" sz="1600" dirty="0" err="1">
                <a:latin typeface="Roboto Light" panose="020B0604020202020204" pitchFamily="2" charset="0"/>
                <a:ea typeface="Roboto Light" panose="020B0604020202020204" pitchFamily="2" charset="0"/>
                <a:cs typeface="Roboto Light" panose="020B0604020202020204" pitchFamily="2" charset="0"/>
              </a:rPr>
              <a:t>en</a:t>
            </a:r>
            <a:r>
              <a:rPr lang="en-US" sz="1600" dirty="0">
                <a:latin typeface="Roboto Light" panose="020B0604020202020204" pitchFamily="2" charset="0"/>
                <a:ea typeface="Roboto Light" panose="020B0604020202020204" pitchFamily="2" charset="0"/>
                <a:cs typeface="Roboto Light" panose="020B0604020202020204" pitchFamily="2" charset="0"/>
              </a:rPr>
              <a:t> </a:t>
            </a:r>
            <a:r>
              <a:rPr lang="en-US" sz="1600" dirty="0" err="1">
                <a:latin typeface="Roboto Light" panose="020B0604020202020204" pitchFamily="2" charset="0"/>
                <a:ea typeface="Roboto Light" panose="020B0604020202020204" pitchFamily="2" charset="0"/>
                <a:cs typeface="Roboto Light" panose="020B0604020202020204" pitchFamily="2" charset="0"/>
              </a:rPr>
              <a:t>yakın</a:t>
            </a:r>
            <a:r>
              <a:rPr lang="en-US" sz="1600" dirty="0">
                <a:latin typeface="Roboto Light" panose="020B0604020202020204" pitchFamily="2" charset="0"/>
                <a:ea typeface="Roboto Light" panose="020B0604020202020204" pitchFamily="2" charset="0"/>
                <a:cs typeface="Roboto Light" panose="020B0604020202020204" pitchFamily="2" charset="0"/>
              </a:rPr>
              <a:t> </a:t>
            </a:r>
            <a:r>
              <a:rPr lang="en-US" sz="1600" dirty="0" err="1">
                <a:latin typeface="Roboto Light" panose="020B0604020202020204" pitchFamily="2" charset="0"/>
                <a:ea typeface="Roboto Light" panose="020B0604020202020204" pitchFamily="2" charset="0"/>
                <a:cs typeface="Roboto Light" panose="020B0604020202020204" pitchFamily="2" charset="0"/>
              </a:rPr>
              <a:t>komşu</a:t>
            </a:r>
            <a:r>
              <a:rPr lang="en-US" sz="1600" dirty="0">
                <a:latin typeface="Roboto Light" panose="020B0604020202020204" pitchFamily="2" charset="0"/>
                <a:ea typeface="Roboto Light" panose="020B0604020202020204" pitchFamily="2" charset="0"/>
                <a:cs typeface="Roboto Light" panose="020B0604020202020204" pitchFamily="2" charset="0"/>
              </a:rPr>
              <a:t> </a:t>
            </a:r>
            <a:r>
              <a:rPr lang="en-US" sz="1600" dirty="0" err="1">
                <a:latin typeface="Roboto Light" panose="020B0604020202020204" pitchFamily="2" charset="0"/>
                <a:ea typeface="Roboto Light" panose="020B0604020202020204" pitchFamily="2" charset="0"/>
                <a:cs typeface="Roboto Light" panose="020B0604020202020204" pitchFamily="2" charset="0"/>
              </a:rPr>
              <a:t>sayısı</a:t>
            </a:r>
            <a:r>
              <a:rPr lang="en-US" sz="1600" dirty="0">
                <a:latin typeface="Roboto Light" panose="020B0604020202020204" pitchFamily="2" charset="0"/>
                <a:ea typeface="Roboto Light" panose="020B0604020202020204" pitchFamily="2" charset="0"/>
                <a:cs typeface="Roboto Light" panose="020B0604020202020204" pitchFamily="2" charset="0"/>
              </a:rPr>
              <a:t>)</a:t>
            </a:r>
          </a:p>
          <a:p>
            <a:endParaRPr lang="en-US" sz="1600" dirty="0">
              <a:latin typeface="Roboto Light" panose="020B0604020202020204" pitchFamily="2" charset="0"/>
              <a:ea typeface="Roboto Light" panose="020B0604020202020204" pitchFamily="2" charset="0"/>
              <a:cs typeface="Roboto Light" panose="020B0604020202020204" pitchFamily="2" charset="0"/>
            </a:endParaRPr>
          </a:p>
        </p:txBody>
      </p:sp>
      <p:sp>
        <p:nvSpPr>
          <p:cNvPr id="4" name="Google Shape;213;p38">
            <a:extLst>
              <a:ext uri="{FF2B5EF4-FFF2-40B4-BE49-F238E27FC236}">
                <a16:creationId xmlns:a16="http://schemas.microsoft.com/office/drawing/2014/main" id="{97220F50-D83F-F3D9-ED39-B52B446E8861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378619" y="274268"/>
            <a:ext cx="8236743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800" dirty="0"/>
              <a:t>K - NEAREST NEIGHBOR (KNN)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0B89D7-57CB-CBF9-4E95-4D145897EA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5248" y="2434083"/>
            <a:ext cx="4449834" cy="1387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2482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0"/>
          <p:cNvSpPr txBox="1">
            <a:spLocks noGrp="1"/>
          </p:cNvSpPr>
          <p:nvPr>
            <p:ph type="ctrTitle" idx="2"/>
          </p:nvPr>
        </p:nvSpPr>
        <p:spPr>
          <a:xfrm>
            <a:off x="1285875" y="352850"/>
            <a:ext cx="6972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DESTEK VEKTÖR MAKİNASI (SVM)</a:t>
            </a:r>
            <a:endParaRPr dirty="0"/>
          </a:p>
        </p:txBody>
      </p:sp>
      <p:sp>
        <p:nvSpPr>
          <p:cNvPr id="9" name="Google Shape;249;p40">
            <a:extLst>
              <a:ext uri="{FF2B5EF4-FFF2-40B4-BE49-F238E27FC236}">
                <a16:creationId xmlns:a16="http://schemas.microsoft.com/office/drawing/2014/main" id="{46B7040D-2826-17DB-D4F1-41131B10A8E1}"/>
              </a:ext>
            </a:extLst>
          </p:cNvPr>
          <p:cNvSpPr txBox="1">
            <a:spLocks/>
          </p:cNvSpPr>
          <p:nvPr/>
        </p:nvSpPr>
        <p:spPr>
          <a:xfrm>
            <a:off x="1064419" y="1233382"/>
            <a:ext cx="4071938" cy="2948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 Light"/>
              <a:buNone/>
              <a:defRPr sz="1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 err="1"/>
              <a:t>Daha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aykırı</a:t>
            </a:r>
            <a:r>
              <a:rPr lang="en-US" dirty="0"/>
              <a:t> </a:t>
            </a:r>
            <a:r>
              <a:rPr lang="en-US" dirty="0" err="1"/>
              <a:t>değer</a:t>
            </a:r>
            <a:r>
              <a:rPr lang="en-US" dirty="0"/>
              <a:t> </a:t>
            </a:r>
            <a:r>
              <a:rPr lang="en-US" dirty="0" err="1"/>
              <a:t>içeren</a:t>
            </a:r>
            <a:r>
              <a:rPr lang="en-US" dirty="0"/>
              <a:t> </a:t>
            </a:r>
            <a:r>
              <a:rPr lang="en-US" dirty="0" err="1"/>
              <a:t>nispeten</a:t>
            </a:r>
            <a:r>
              <a:rPr lang="en-US" dirty="0"/>
              <a:t> </a:t>
            </a:r>
            <a:r>
              <a:rPr lang="en-US" dirty="0" err="1"/>
              <a:t>küçük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/>
              <a:t>seti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uygundur</a:t>
            </a:r>
            <a:r>
              <a:rPr lang="en-US" dirty="0"/>
              <a:t>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Bu </a:t>
            </a:r>
            <a:r>
              <a:rPr lang="en-US" dirty="0" err="1"/>
              <a:t>hiper</a:t>
            </a:r>
            <a:r>
              <a:rPr lang="en-US" dirty="0"/>
              <a:t> </a:t>
            </a:r>
            <a:r>
              <a:rPr lang="en-US" dirty="0" err="1"/>
              <a:t>düzlem</a:t>
            </a:r>
            <a:r>
              <a:rPr lang="en-US" dirty="0"/>
              <a:t>, </a:t>
            </a:r>
            <a:r>
              <a:rPr lang="en-US" dirty="0" err="1"/>
              <a:t>alanı</a:t>
            </a:r>
            <a:r>
              <a:rPr lang="en-US" dirty="0"/>
              <a:t> </a:t>
            </a:r>
            <a:r>
              <a:rPr lang="en-US" dirty="0" err="1"/>
              <a:t>farklı</a:t>
            </a:r>
            <a:r>
              <a:rPr lang="en-US" dirty="0"/>
              <a:t> </a:t>
            </a:r>
            <a:r>
              <a:rPr lang="en-US" dirty="0" err="1"/>
              <a:t>alanlara</a:t>
            </a:r>
            <a:r>
              <a:rPr lang="en-US" dirty="0"/>
              <a:t> </a:t>
            </a:r>
            <a:r>
              <a:rPr lang="en-US" dirty="0" err="1"/>
              <a:t>bölecek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her </a:t>
            </a:r>
            <a:r>
              <a:rPr lang="en-US" dirty="0" err="1"/>
              <a:t>alan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tür</a:t>
            </a:r>
            <a:r>
              <a:rPr lang="en-US" dirty="0"/>
              <a:t> </a:t>
            </a:r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/>
              <a:t>içerecektir</a:t>
            </a:r>
            <a:r>
              <a:rPr lang="en-US" dirty="0"/>
              <a:t>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 err="1"/>
              <a:t>Hedefimiz</a:t>
            </a:r>
            <a:r>
              <a:rPr lang="en-US" dirty="0"/>
              <a:t> </a:t>
            </a:r>
            <a:r>
              <a:rPr lang="en-US" dirty="0" err="1"/>
              <a:t>maksimum</a:t>
            </a:r>
            <a:r>
              <a:rPr lang="en-US" dirty="0"/>
              <a:t> </a:t>
            </a:r>
            <a:r>
              <a:rPr lang="en-US" dirty="0" err="1"/>
              <a:t>marja</a:t>
            </a:r>
            <a:r>
              <a:rPr lang="en-US" dirty="0"/>
              <a:t> </a:t>
            </a:r>
            <a:r>
              <a:rPr lang="en-US" dirty="0" err="1"/>
              <a:t>sahip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düzlem</a:t>
            </a:r>
            <a:r>
              <a:rPr lang="en-US" dirty="0"/>
              <a:t> </a:t>
            </a:r>
            <a:r>
              <a:rPr lang="en-US" dirty="0" err="1"/>
              <a:t>bulmaktır</a:t>
            </a:r>
            <a:r>
              <a:rPr lang="en-US" dirty="0"/>
              <a:t>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Marj, </a:t>
            </a:r>
            <a:r>
              <a:rPr lang="en-US" dirty="0" err="1"/>
              <a:t>hiperdüzlem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iki</a:t>
            </a:r>
            <a:r>
              <a:rPr lang="en-US" dirty="0"/>
              <a:t> alt </a:t>
            </a:r>
            <a:r>
              <a:rPr lang="en-US" dirty="0" err="1"/>
              <a:t>sınıfa</a:t>
            </a:r>
            <a:r>
              <a:rPr lang="en-US" dirty="0"/>
              <a:t> </a:t>
            </a:r>
            <a:r>
              <a:rPr lang="en-US" dirty="0" err="1"/>
              <a:t>karşılık</a:t>
            </a:r>
            <a:r>
              <a:rPr lang="en-US" dirty="0"/>
              <a:t> </a:t>
            </a:r>
            <a:r>
              <a:rPr lang="en-US" dirty="0" err="1"/>
              <a:t>gelen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yakın</a:t>
            </a:r>
            <a:r>
              <a:rPr lang="en-US" dirty="0"/>
              <a:t> </a:t>
            </a:r>
            <a:r>
              <a:rPr lang="en-US" dirty="0" err="1"/>
              <a:t>iki</a:t>
            </a:r>
            <a:r>
              <a:rPr lang="en-US" dirty="0"/>
              <a:t> </a:t>
            </a:r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/>
              <a:t>noktası</a:t>
            </a:r>
            <a:r>
              <a:rPr lang="en-US" dirty="0"/>
              <a:t> </a:t>
            </a:r>
            <a:r>
              <a:rPr lang="en-US" dirty="0" err="1"/>
              <a:t>arasındaki</a:t>
            </a:r>
            <a:r>
              <a:rPr lang="en-US" dirty="0"/>
              <a:t> </a:t>
            </a:r>
            <a:r>
              <a:rPr lang="en-US" dirty="0" err="1"/>
              <a:t>mesafedir</a:t>
            </a:r>
            <a:r>
              <a:rPr lang="en-US" dirty="0"/>
              <a:t>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EC35D26-88C8-602B-0B38-6C7B825FE6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1941" y="1233382"/>
            <a:ext cx="3227234" cy="294851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0"/>
          <p:cNvSpPr txBox="1">
            <a:spLocks noGrp="1"/>
          </p:cNvSpPr>
          <p:nvPr>
            <p:ph type="ctrTitle" idx="2"/>
          </p:nvPr>
        </p:nvSpPr>
        <p:spPr>
          <a:xfrm>
            <a:off x="1285875" y="352850"/>
            <a:ext cx="6972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NAÏVE BAYESIAN CLASSIFIER (NBC)</a:t>
            </a:r>
          </a:p>
        </p:txBody>
      </p:sp>
      <p:sp>
        <p:nvSpPr>
          <p:cNvPr id="9" name="Google Shape;249;p40">
            <a:extLst>
              <a:ext uri="{FF2B5EF4-FFF2-40B4-BE49-F238E27FC236}">
                <a16:creationId xmlns:a16="http://schemas.microsoft.com/office/drawing/2014/main" id="{46B7040D-2826-17DB-D4F1-41131B10A8E1}"/>
              </a:ext>
            </a:extLst>
          </p:cNvPr>
          <p:cNvSpPr txBox="1">
            <a:spLocks/>
          </p:cNvSpPr>
          <p:nvPr/>
        </p:nvSpPr>
        <p:spPr>
          <a:xfrm>
            <a:off x="1064418" y="1233382"/>
            <a:ext cx="7193757" cy="2676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 Light"/>
              <a:buNone/>
              <a:defRPr sz="1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tr-TR" dirty="0"/>
              <a:t>NBC, anlaşılması görece kolay ve oldukça doğru olduğundan, toplanan bir veri kümesine dayalı olarak en doğru tahminleri yapmak için sıklıkla kullanılan algoritma ritimlerinden biridir.</a:t>
            </a:r>
            <a:endParaRPr lang="en-US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Bayes </a:t>
            </a:r>
            <a:r>
              <a:rPr lang="en-US" dirty="0" err="1"/>
              <a:t>teoremine</a:t>
            </a:r>
            <a:r>
              <a:rPr lang="en-US" dirty="0"/>
              <a:t> </a:t>
            </a:r>
            <a:r>
              <a:rPr lang="en-US" dirty="0" err="1"/>
              <a:t>göre</a:t>
            </a:r>
            <a:r>
              <a:rPr lang="en-US" dirty="0"/>
              <a:t>, x </a:t>
            </a:r>
            <a:r>
              <a:rPr lang="en-US" dirty="0" err="1"/>
              <a:t>değerine</a:t>
            </a:r>
            <a:r>
              <a:rPr lang="en-US" dirty="0"/>
              <a:t> </a:t>
            </a:r>
            <a:r>
              <a:rPr lang="en-US" dirty="0" err="1"/>
              <a:t>bağlı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y </a:t>
            </a:r>
            <a:r>
              <a:rPr lang="en-US" dirty="0" err="1"/>
              <a:t>değerinin</a:t>
            </a:r>
            <a:r>
              <a:rPr lang="en-US" dirty="0"/>
              <a:t> </a:t>
            </a:r>
            <a:r>
              <a:rPr lang="en-US" dirty="0" err="1"/>
              <a:t>rastgele</a:t>
            </a:r>
            <a:r>
              <a:rPr lang="en-US" dirty="0"/>
              <a:t> </a:t>
            </a:r>
            <a:r>
              <a:rPr lang="en-US" dirty="0" err="1"/>
              <a:t>olasılığını</a:t>
            </a:r>
            <a:r>
              <a:rPr lang="en-US" dirty="0"/>
              <a:t> </a:t>
            </a:r>
            <a:r>
              <a:rPr lang="en-US" dirty="0" err="1"/>
              <a:t>hesaplamak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kullanılan</a:t>
            </a:r>
            <a:r>
              <a:rPr lang="en-US" dirty="0"/>
              <a:t> </a:t>
            </a:r>
            <a:r>
              <a:rPr lang="en-US" dirty="0" err="1"/>
              <a:t>denklem</a:t>
            </a:r>
            <a:r>
              <a:rPr lang="en-US" dirty="0"/>
              <a:t>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x </a:t>
            </a:r>
            <a:r>
              <a:rPr lang="en-US" dirty="0" err="1"/>
              <a:t>ile</a:t>
            </a:r>
            <a:r>
              <a:rPr lang="en-US" dirty="0"/>
              <a:t>, x = (x1,x2,x3,...,</a:t>
            </a:r>
            <a:r>
              <a:rPr lang="en-US" dirty="0" err="1"/>
              <a:t>xn</a:t>
            </a:r>
            <a:r>
              <a:rPr lang="en-US" dirty="0"/>
              <a:t>) </a:t>
            </a:r>
            <a:r>
              <a:rPr lang="en-US" dirty="0" err="1"/>
              <a:t>şeklinde</a:t>
            </a:r>
            <a:r>
              <a:rPr lang="en-US" dirty="0"/>
              <a:t> </a:t>
            </a:r>
            <a:r>
              <a:rPr lang="en-US" dirty="0" err="1"/>
              <a:t>yazılabilen</a:t>
            </a:r>
            <a:r>
              <a:rPr lang="en-US" dirty="0"/>
              <a:t> </a:t>
            </a:r>
          </a:p>
          <a:p>
            <a:pPr marL="0" indent="0" algn="l"/>
            <a:r>
              <a:rPr lang="en-US" dirty="0"/>
              <a:t>      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vektördür</a:t>
            </a:r>
            <a:r>
              <a:rPr lang="en-US" dirty="0"/>
              <a:t>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BC0AC22-042A-24A9-62A7-D828E8BFC1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3097" y="2636044"/>
            <a:ext cx="2694059" cy="678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270736"/>
      </p:ext>
    </p:extLst>
  </p:cSld>
  <p:clrMapOvr>
    <a:masterClrMapping/>
  </p:clrMapOvr>
</p:sld>
</file>

<file path=ppt/theme/theme1.xml><?xml version="1.0" encoding="utf-8"?>
<a:theme xmlns:a="http://schemas.openxmlformats.org/drawingml/2006/main" name="Tech Newsletter XL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3F3F3"/>
      </a:accent1>
      <a:accent2>
        <a:srgbClr val="D9D9D9"/>
      </a:accent2>
      <a:accent3>
        <a:srgbClr val="B7B7B7"/>
      </a:accent3>
      <a:accent4>
        <a:srgbClr val="999999"/>
      </a:accent4>
      <a:accent5>
        <a:srgbClr val="666666"/>
      </a:accent5>
      <a:accent6>
        <a:srgbClr val="000000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532</TotalTime>
  <Words>547</Words>
  <Application>Microsoft Office PowerPoint</Application>
  <PresentationFormat>On-screen Show (16:9)</PresentationFormat>
  <Paragraphs>90</Paragraphs>
  <Slides>15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Nunito Light</vt:lpstr>
      <vt:lpstr>Fira Sans Extra Condensed Medium</vt:lpstr>
      <vt:lpstr>Exo 2</vt:lpstr>
      <vt:lpstr>Roboto Light</vt:lpstr>
      <vt:lpstr>Roboto Condensed Light</vt:lpstr>
      <vt:lpstr>Roboto Condensed</vt:lpstr>
      <vt:lpstr>Arial</vt:lpstr>
      <vt:lpstr>Roboto Medium</vt:lpstr>
      <vt:lpstr>Tech Newsletter XL by Slidesgo</vt:lpstr>
      <vt:lpstr>Şeker Hastalığın Erken Tahmini</vt:lpstr>
      <vt:lpstr>Şeker Hastalığın Riski</vt:lpstr>
      <vt:lpstr>Şeker Hastalığın Türleri</vt:lpstr>
      <vt:lpstr>Dataset </vt:lpstr>
      <vt:lpstr>Missing Data</vt:lpstr>
      <vt:lpstr>Aykırı Değer</vt:lpstr>
      <vt:lpstr>K - NEAREST NEIGHBOR (KNN)</vt:lpstr>
      <vt:lpstr> DESTEK VEKTÖR MAKİNASI (SVM)</vt:lpstr>
      <vt:lpstr>NAÏVE BAYESIAN CLASSIFIER (NBC)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 of refactoring to microservices</dc:title>
  <cp:lastModifiedBy>ABDULLAH JAMOUS</cp:lastModifiedBy>
  <cp:revision>18</cp:revision>
  <dcterms:modified xsi:type="dcterms:W3CDTF">2022-12-30T12:04:32Z</dcterms:modified>
</cp:coreProperties>
</file>