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79" r:id="rId15"/>
    <p:sldId id="268" r:id="rId16"/>
    <p:sldId id="278" r:id="rId17"/>
    <p:sldId id="281" r:id="rId18"/>
    <p:sldId id="282" r:id="rId19"/>
    <p:sldId id="283" r:id="rId20"/>
    <p:sldId id="284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5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60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8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61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7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3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4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2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2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6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6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8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195513" y="2184400"/>
            <a:ext cx="8915399" cy="1005481"/>
          </a:xfrm>
        </p:spPr>
        <p:txBody>
          <a:bodyPr/>
          <a:lstStyle/>
          <a:p>
            <a:r>
              <a:rPr lang="tr-TR" dirty="0" smtClean="0"/>
              <a:t>TAŞ KAĞIT MAKAS OYUNU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13011704 – Abdullah KAYAHAN</a:t>
            </a:r>
          </a:p>
          <a:p>
            <a:r>
              <a:rPr lang="tr-TR" dirty="0" smtClean="0"/>
              <a:t>13011705 – </a:t>
            </a:r>
            <a:r>
              <a:rPr lang="tr-TR" dirty="0" err="1" smtClean="0"/>
              <a:t>Uhud</a:t>
            </a:r>
            <a:r>
              <a:rPr lang="tr-TR" dirty="0" smtClean="0"/>
              <a:t> POYRAZ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332943"/>
            <a:ext cx="8564170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6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r>
              <a:rPr lang="tr-TR" dirty="0" smtClean="0"/>
              <a:t>Eğitim modülünde, yapılan işlem elin HOG </a:t>
            </a:r>
            <a:r>
              <a:rPr lang="tr-TR" dirty="0" err="1" smtClean="0"/>
              <a:t>Desciption</a:t>
            </a:r>
            <a:r>
              <a:rPr lang="tr-TR" dirty="0" smtClean="0"/>
              <a:t> değerinin çıkartılması ve bu değerlerin </a:t>
            </a:r>
            <a:r>
              <a:rPr lang="tr-TR" dirty="0" err="1" smtClean="0"/>
              <a:t>veritabanına</a:t>
            </a:r>
            <a:r>
              <a:rPr lang="tr-TR" dirty="0" smtClean="0"/>
              <a:t> kayıt edilmesi işlemidir.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HOG DESCRIPTION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92925" y="1681163"/>
            <a:ext cx="8915400" cy="3777622"/>
          </a:xfrm>
        </p:spPr>
        <p:txBody>
          <a:bodyPr/>
          <a:lstStyle/>
          <a:p>
            <a:r>
              <a:rPr lang="tr-TR" dirty="0" smtClean="0"/>
              <a:t>Açılımı </a:t>
            </a:r>
            <a:r>
              <a:rPr lang="tr-TR" dirty="0"/>
              <a:t>"</a:t>
            </a:r>
            <a:r>
              <a:rPr lang="tr-TR" dirty="0" err="1"/>
              <a:t>Histogram</a:t>
            </a:r>
            <a:r>
              <a:rPr lang="tr-TR" dirty="0"/>
              <a:t> of </a:t>
            </a:r>
            <a:r>
              <a:rPr lang="tr-TR" dirty="0" err="1"/>
              <a:t>Oriented</a:t>
            </a:r>
            <a:r>
              <a:rPr lang="tr-TR" dirty="0"/>
              <a:t> </a:t>
            </a:r>
            <a:r>
              <a:rPr lang="tr-TR" dirty="0" err="1"/>
              <a:t>Gradients</a:t>
            </a:r>
            <a:r>
              <a:rPr lang="tr-TR" dirty="0"/>
              <a:t>" olan HOG kullanımı ilk defa </a:t>
            </a:r>
            <a:r>
              <a:rPr lang="tr-TR" dirty="0" err="1"/>
              <a:t>Shashua</a:t>
            </a:r>
            <a:r>
              <a:rPr lang="tr-TR" dirty="0"/>
              <a:t> ve </a:t>
            </a:r>
            <a:r>
              <a:rPr lang="tr-TR" dirty="0" err="1"/>
              <a:t>Dalal</a:t>
            </a:r>
            <a:r>
              <a:rPr lang="tr-TR" dirty="0"/>
              <a:t> tarafından önerilmiştir. HOG yönteminde amaç görüntüyü bir grup lokal </a:t>
            </a:r>
            <a:r>
              <a:rPr lang="tr-TR" dirty="0" err="1"/>
              <a:t>histogram</a:t>
            </a:r>
            <a:r>
              <a:rPr lang="tr-TR" dirty="0"/>
              <a:t> olarak tanımlamaktır. Bu gruplar, görüntünün lokal bir bölgesindeki </a:t>
            </a:r>
            <a:r>
              <a:rPr lang="tr-TR" dirty="0" err="1"/>
              <a:t>gradyanların</a:t>
            </a:r>
            <a:r>
              <a:rPr lang="tr-TR" dirty="0"/>
              <a:t> yönelimlerinde, </a:t>
            </a:r>
            <a:r>
              <a:rPr lang="tr-TR" dirty="0" err="1"/>
              <a:t>gradyanların</a:t>
            </a:r>
            <a:r>
              <a:rPr lang="tr-TR" dirty="0"/>
              <a:t> büyüklüklerinin toplandığı </a:t>
            </a:r>
            <a:r>
              <a:rPr lang="tr-TR" dirty="0" err="1"/>
              <a:t>histogramlardır</a:t>
            </a:r>
            <a:r>
              <a:rPr lang="tr-TR" dirty="0"/>
              <a:t>. </a:t>
            </a:r>
          </a:p>
          <a:p>
            <a:r>
              <a:rPr lang="tr-TR" dirty="0"/>
              <a:t>Bir görüntünün HOG değerlerinin </a:t>
            </a:r>
            <a:r>
              <a:rPr lang="tr-TR" dirty="0" smtClean="0"/>
              <a:t>çıkarılması </a:t>
            </a:r>
            <a:r>
              <a:rPr lang="tr-TR" dirty="0"/>
              <a:t>için gerekli olan hesaplamalar şu şekilde </a:t>
            </a:r>
            <a:r>
              <a:rPr lang="tr-TR" dirty="0" err="1"/>
              <a:t>gerçeklenmektedir</a:t>
            </a:r>
            <a:r>
              <a:rPr lang="tr-TR" dirty="0"/>
              <a:t>. İlk olarak görüntünün, yatay ve dikey </a:t>
            </a:r>
            <a:r>
              <a:rPr lang="tr-TR" dirty="0" err="1"/>
              <a:t>Sobel</a:t>
            </a:r>
            <a:r>
              <a:rPr lang="tr-TR" dirty="0"/>
              <a:t> filtreleri uygulanarak, </a:t>
            </a:r>
            <a:r>
              <a:rPr lang="tr-TR" dirty="0" err="1"/>
              <a:t>Ix</a:t>
            </a:r>
            <a:r>
              <a:rPr lang="tr-TR" dirty="0"/>
              <a:t> ve </a:t>
            </a:r>
            <a:r>
              <a:rPr lang="tr-TR" dirty="0" err="1"/>
              <a:t>Iy</a:t>
            </a:r>
            <a:r>
              <a:rPr lang="tr-TR" dirty="0"/>
              <a:t> olmak üzere kenarları belirlenir . </a:t>
            </a:r>
            <a:r>
              <a:rPr lang="tr-TR" dirty="0" err="1"/>
              <a:t>Sobel</a:t>
            </a:r>
            <a:r>
              <a:rPr lang="tr-TR" dirty="0"/>
              <a:t> filtresi uygulanmış  </a:t>
            </a:r>
            <a:r>
              <a:rPr lang="tr-TR" dirty="0" err="1"/>
              <a:t>Ix</a:t>
            </a:r>
            <a:r>
              <a:rPr lang="tr-TR" dirty="0"/>
              <a:t> ve </a:t>
            </a:r>
            <a:r>
              <a:rPr lang="tr-TR" dirty="0" err="1"/>
              <a:t>Iy</a:t>
            </a:r>
            <a:r>
              <a:rPr lang="tr-TR" dirty="0"/>
              <a:t>  görüntüleri kullanılarak, </a:t>
            </a:r>
            <a:r>
              <a:rPr lang="tr-TR" dirty="0" err="1"/>
              <a:t>gradyan</a:t>
            </a:r>
            <a:r>
              <a:rPr lang="tr-TR" dirty="0"/>
              <a:t> ve bu </a:t>
            </a:r>
            <a:r>
              <a:rPr lang="tr-TR" dirty="0" err="1"/>
              <a:t>gradyanların</a:t>
            </a:r>
            <a:r>
              <a:rPr lang="tr-TR" dirty="0"/>
              <a:t> yönelim açılarının hesaplanması için (G ve </a:t>
            </a:r>
            <a:r>
              <a:rPr lang="el-GR" dirty="0"/>
              <a:t>θ</a:t>
            </a:r>
            <a:r>
              <a:rPr lang="tr-TR" dirty="0"/>
              <a:t> ) aşağıdaki formüller kullanılır.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42283"/>
            <a:ext cx="1638300" cy="19386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850900"/>
            <a:ext cx="8915400" cy="5060322"/>
          </a:xfrm>
        </p:spPr>
        <p:txBody>
          <a:bodyPr>
            <a:normAutofit/>
          </a:bodyPr>
          <a:lstStyle/>
          <a:p>
            <a:r>
              <a:rPr lang="tr-TR" dirty="0" smtClean="0"/>
              <a:t>Bu işlemelerin ardından elimizde bir HOG </a:t>
            </a:r>
            <a:r>
              <a:rPr lang="tr-TR" dirty="0" err="1" smtClean="0"/>
              <a:t>Description</a:t>
            </a:r>
            <a:r>
              <a:rPr lang="tr-TR" dirty="0" smtClean="0"/>
              <a:t> vektör oluşur. </a:t>
            </a:r>
            <a:endParaRPr lang="tr-TR" dirty="0"/>
          </a:p>
          <a:p>
            <a:r>
              <a:rPr lang="tr-TR" dirty="0" smtClean="0"/>
              <a:t>Vektör 5940 uzunluğundadır. Bu değer </a:t>
            </a:r>
            <a:r>
              <a:rPr lang="tr-TR" dirty="0" err="1" smtClean="0"/>
              <a:t>HOG’un</a:t>
            </a:r>
            <a:r>
              <a:rPr lang="tr-TR" dirty="0" smtClean="0"/>
              <a:t> uygulandığı görüntünün boyutlarına, seçilen </a:t>
            </a:r>
            <a:r>
              <a:rPr lang="tr-TR" dirty="0" err="1" smtClean="0"/>
              <a:t>cell</a:t>
            </a:r>
            <a:r>
              <a:rPr lang="tr-TR" dirty="0" smtClean="0"/>
              <a:t> size, </a:t>
            </a:r>
            <a:r>
              <a:rPr lang="tr-TR" dirty="0" err="1" smtClean="0"/>
              <a:t>block</a:t>
            </a:r>
            <a:r>
              <a:rPr lang="tr-TR" dirty="0" smtClean="0"/>
              <a:t> size ve bin değerlerine göre değişkenlik göstermektedir.</a:t>
            </a:r>
          </a:p>
          <a:p>
            <a:r>
              <a:rPr lang="tr-TR" dirty="0" smtClean="0"/>
              <a:t>Projede,</a:t>
            </a:r>
          </a:p>
          <a:p>
            <a:pPr lvl="1"/>
            <a:r>
              <a:rPr lang="tr-TR" dirty="0" err="1" smtClean="0"/>
              <a:t>Block</a:t>
            </a:r>
            <a:r>
              <a:rPr lang="tr-TR" dirty="0" smtClean="0"/>
              <a:t> </a:t>
            </a:r>
            <a:r>
              <a:rPr lang="tr-TR" dirty="0"/>
              <a:t>Size: (8x8) Görüntüyü tarayacağı blokların boyutunu ifade eder. Bu bloklar görüntü üzerinde birer kare atlayarak soldan sağa ve yukarıdan aşağıya doğru gezerek görüntünün </a:t>
            </a:r>
            <a:r>
              <a:rPr lang="tr-TR" dirty="0" err="1"/>
              <a:t>histogramını</a:t>
            </a:r>
            <a:r>
              <a:rPr lang="tr-TR" dirty="0"/>
              <a:t> çıkarmak için kullanılmaktadır. </a:t>
            </a:r>
            <a:endParaRPr lang="tr-TR" dirty="0" smtClean="0"/>
          </a:p>
          <a:p>
            <a:pPr lvl="1"/>
            <a:r>
              <a:rPr lang="tr-TR" dirty="0" smtClean="0"/>
              <a:t>Cell </a:t>
            </a:r>
            <a:r>
              <a:rPr lang="tr-TR" dirty="0"/>
              <a:t>Size: (4x4) Her bir </a:t>
            </a:r>
            <a:r>
              <a:rPr lang="tr-TR" dirty="0" err="1"/>
              <a:t>block</a:t>
            </a:r>
            <a:r>
              <a:rPr lang="tr-TR" dirty="0"/>
              <a:t> içerisindeki kareleri verilen değer kadar yeni karelere ayırmaktadır. Bu sayı ne kadar fazla olursa </a:t>
            </a:r>
            <a:r>
              <a:rPr lang="tr-TR" dirty="0" err="1"/>
              <a:t>histogram</a:t>
            </a:r>
            <a:r>
              <a:rPr lang="tr-TR" dirty="0"/>
              <a:t> değeri o kadar hassas ve </a:t>
            </a:r>
            <a:r>
              <a:rPr lang="tr-TR" dirty="0" err="1"/>
              <a:t>desciptionun</a:t>
            </a:r>
            <a:r>
              <a:rPr lang="tr-TR" dirty="0"/>
              <a:t> boyutu o kadar uzun olmaktadır.   </a:t>
            </a:r>
            <a:endParaRPr lang="tr-TR" dirty="0" smtClean="0"/>
          </a:p>
          <a:p>
            <a:pPr lvl="1"/>
            <a:r>
              <a:rPr lang="tr-TR" dirty="0" smtClean="0"/>
              <a:t>Win </a:t>
            </a:r>
            <a:r>
              <a:rPr lang="tr-TR" dirty="0"/>
              <a:t>Size: (64x48) Sisteme giren görüntünün boyutunu ifade eder.   </a:t>
            </a:r>
            <a:endParaRPr lang="tr-TR" dirty="0" smtClean="0"/>
          </a:p>
          <a:p>
            <a:pPr lvl="1"/>
            <a:r>
              <a:rPr lang="tr-TR" dirty="0" smtClean="0"/>
              <a:t>Bin</a:t>
            </a:r>
            <a:r>
              <a:rPr lang="tr-TR" dirty="0"/>
              <a:t>: (9) </a:t>
            </a:r>
            <a:r>
              <a:rPr lang="tr-TR" dirty="0" err="1"/>
              <a:t>Histogram</a:t>
            </a:r>
            <a:r>
              <a:rPr lang="tr-TR" dirty="0"/>
              <a:t> oluşturmak için aralıkların belirlenmesi gerekir. Bin değeri </a:t>
            </a:r>
            <a:r>
              <a:rPr lang="tr-TR" dirty="0" err="1"/>
              <a:t>histogramın</a:t>
            </a:r>
            <a:r>
              <a:rPr lang="tr-TR" dirty="0"/>
              <a:t> kaç aralıktan oluşacağını belirtmektedir. </a:t>
            </a:r>
            <a:endParaRPr lang="tr-TR" dirty="0" smtClean="0"/>
          </a:p>
          <a:p>
            <a:r>
              <a:rPr lang="tr-TR" dirty="0" smtClean="0"/>
              <a:t>Olarak kullanılmaktadır.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68" y="1320800"/>
            <a:ext cx="9705940" cy="4660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Oyun Modülü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Eğitim Modülünde sınıf bilgisi ile kaydedilen HOG değerlerinin Oyun </a:t>
            </a:r>
            <a:r>
              <a:rPr lang="tr-TR" dirty="0"/>
              <a:t>M</a:t>
            </a:r>
            <a:r>
              <a:rPr lang="tr-TR" dirty="0" smtClean="0"/>
              <a:t>odülünde yeni gelen görüntüler ile karşılaştırılıp hangi şekli ifade ettiği bulunması gerekmektedir.</a:t>
            </a:r>
          </a:p>
          <a:p>
            <a:r>
              <a:rPr lang="tr-TR" dirty="0" smtClean="0"/>
              <a:t>Bu modüldeki işleyiş şu şekildedir;</a:t>
            </a:r>
          </a:p>
          <a:p>
            <a:pPr lvl="1"/>
            <a:r>
              <a:rPr lang="tr-TR" dirty="0" smtClean="0"/>
              <a:t>Kullanıcı kalibrasyon işlemi yapmalı</a:t>
            </a:r>
          </a:p>
          <a:p>
            <a:pPr lvl="1"/>
            <a:r>
              <a:rPr lang="tr-TR" dirty="0" smtClean="0"/>
              <a:t>Belirli bir süre zarfında taş-kağıt-makas şekillerinden birini yapmalı</a:t>
            </a:r>
          </a:p>
          <a:p>
            <a:pPr lvl="1"/>
            <a:r>
              <a:rPr lang="tr-TR" dirty="0" smtClean="0"/>
              <a:t>Bilgisayar bu sırada </a:t>
            </a:r>
            <a:r>
              <a:rPr lang="tr-TR" dirty="0" err="1" smtClean="0"/>
              <a:t>random</a:t>
            </a:r>
            <a:r>
              <a:rPr lang="tr-TR" dirty="0" smtClean="0"/>
              <a:t> bir şekil üretmeli</a:t>
            </a:r>
          </a:p>
          <a:p>
            <a:pPr lvl="1"/>
            <a:r>
              <a:rPr lang="tr-TR" dirty="0" smtClean="0"/>
              <a:t>Kullanıcının yaptığı şekil ile veri tabanındaki şekiller karşılaştırılarak en uygun şekil bilgisi ekrana getirilmeli.</a:t>
            </a:r>
          </a:p>
          <a:p>
            <a:pPr lvl="2"/>
            <a:r>
              <a:rPr lang="tr-TR" dirty="0" smtClean="0"/>
              <a:t>Bu işlem için </a:t>
            </a:r>
            <a:r>
              <a:rPr lang="tr-TR" dirty="0"/>
              <a:t>K-NN algoritması kullanılmıştır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Bilgisayarın yaptığı şekil ile kullanıcının yaptığı şekle göre kim kazandıysa ona puan eklenmeli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49" y="680637"/>
            <a:ext cx="7758351" cy="56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4" y="410171"/>
            <a:ext cx="8412666" cy="61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8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79" y="257394"/>
            <a:ext cx="8540922" cy="62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45" y="638260"/>
            <a:ext cx="8130355" cy="597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Oyun Hakkında Genel Bilgi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66912" y="1485900"/>
            <a:ext cx="8915400" cy="2844800"/>
          </a:xfrm>
        </p:spPr>
        <p:txBody>
          <a:bodyPr>
            <a:normAutofit/>
          </a:bodyPr>
          <a:lstStyle/>
          <a:p>
            <a:r>
              <a:rPr lang="tr-TR" dirty="0" smtClean="0"/>
              <a:t>Taş-Kağıt-Makas </a:t>
            </a:r>
            <a:r>
              <a:rPr lang="tr-TR" dirty="0"/>
              <a:t>oyunu iki </a:t>
            </a:r>
            <a:r>
              <a:rPr lang="tr-TR" dirty="0" smtClean="0"/>
              <a:t>kişi </a:t>
            </a:r>
            <a:r>
              <a:rPr lang="tr-TR" dirty="0"/>
              <a:t>arasında oynanan bir oyundur ve kuralları </a:t>
            </a:r>
            <a:r>
              <a:rPr lang="tr-TR" dirty="0" smtClean="0"/>
              <a:t>oldukça basittir</a:t>
            </a:r>
            <a:r>
              <a:rPr lang="tr-TR" dirty="0"/>
              <a:t>. Kurallar,</a:t>
            </a:r>
          </a:p>
          <a:p>
            <a:pPr lvl="1"/>
            <a:r>
              <a:rPr lang="tr-TR" dirty="0" smtClean="0"/>
              <a:t>Taş, </a:t>
            </a:r>
            <a:r>
              <a:rPr lang="tr-TR" dirty="0"/>
              <a:t>Makası kırarak yener,</a:t>
            </a:r>
          </a:p>
          <a:p>
            <a:pPr lvl="1"/>
            <a:r>
              <a:rPr lang="tr-TR" dirty="0" smtClean="0"/>
              <a:t>Kağıt</a:t>
            </a:r>
            <a:r>
              <a:rPr lang="tr-TR" dirty="0"/>
              <a:t>, </a:t>
            </a:r>
            <a:r>
              <a:rPr lang="tr-TR" dirty="0" smtClean="0"/>
              <a:t>Taşı </a:t>
            </a:r>
            <a:r>
              <a:rPr lang="tr-TR" dirty="0"/>
              <a:t>sararak yener,</a:t>
            </a:r>
          </a:p>
          <a:p>
            <a:pPr lvl="1"/>
            <a:r>
              <a:rPr lang="tr-TR" dirty="0" smtClean="0"/>
              <a:t>Makas</a:t>
            </a:r>
            <a:r>
              <a:rPr lang="tr-TR" dirty="0"/>
              <a:t>, </a:t>
            </a:r>
            <a:r>
              <a:rPr lang="tr-TR" dirty="0" smtClean="0"/>
              <a:t>Kağıdı </a:t>
            </a:r>
            <a:r>
              <a:rPr lang="tr-TR" dirty="0"/>
              <a:t>keserek yener,</a:t>
            </a:r>
          </a:p>
          <a:p>
            <a:pPr lvl="1"/>
            <a:r>
              <a:rPr lang="tr-TR" dirty="0" smtClean="0"/>
              <a:t>Beraberlik </a:t>
            </a:r>
            <a:r>
              <a:rPr lang="tr-TR" dirty="0"/>
              <a:t>durumunda oyun </a:t>
            </a:r>
            <a:r>
              <a:rPr lang="tr-TR" dirty="0" smtClean="0"/>
              <a:t>baştan başlatılır.</a:t>
            </a:r>
          </a:p>
          <a:p>
            <a:r>
              <a:rPr lang="tr-TR" dirty="0" smtClean="0"/>
              <a:t>Şeklinde sıralanabilir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44439" r="-1383"/>
          <a:stretch/>
        </p:blipFill>
        <p:spPr>
          <a:xfrm>
            <a:off x="3520855" y="4330700"/>
            <a:ext cx="5508845" cy="17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79" y="373660"/>
            <a:ext cx="8374621" cy="6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K-NN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Projenin en önemli parçalarından birini K-NN algoritması oluşturmaktadır.</a:t>
            </a:r>
          </a:p>
          <a:p>
            <a:r>
              <a:rPr lang="tr-TR" dirty="0" smtClean="0"/>
              <a:t>Bu algoritma projede, </a:t>
            </a:r>
            <a:r>
              <a:rPr lang="tr-TR" dirty="0" err="1" smtClean="0"/>
              <a:t>veritabanındaki</a:t>
            </a:r>
            <a:r>
              <a:rPr lang="tr-TR" dirty="0" smtClean="0"/>
              <a:t> görüntüler ve yeni gelen görüntülerin HOG </a:t>
            </a:r>
            <a:r>
              <a:rPr lang="tr-TR" dirty="0" err="1" smtClean="0"/>
              <a:t>Description’larını</a:t>
            </a:r>
            <a:r>
              <a:rPr lang="tr-TR" dirty="0" smtClean="0"/>
              <a:t> karşılaştırmak ve en yakın olan görüntünün hangi şekle ait olduğunu bulmak için kullanılır.</a:t>
            </a:r>
          </a:p>
          <a:p>
            <a:r>
              <a:rPr lang="tr-TR" dirty="0" smtClean="0"/>
              <a:t>Yani oyunun karar verme mekanizmasıdır.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Sonuçları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Projede sistem başarısı iki şekilde test edilmiştir</a:t>
            </a:r>
          </a:p>
          <a:p>
            <a:pPr lvl="1"/>
            <a:r>
              <a:rPr lang="tr-TR" dirty="0" smtClean="0"/>
              <a:t>1. Kullanıcı Sistemi Eğitmeden Önce</a:t>
            </a:r>
          </a:p>
          <a:p>
            <a:pPr lvl="1"/>
            <a:r>
              <a:rPr lang="tr-TR" dirty="0" smtClean="0"/>
              <a:t>2. Kullanıcı Sistemi Eğittikten Sonra</a:t>
            </a:r>
          </a:p>
          <a:p>
            <a:r>
              <a:rPr lang="tr-TR" dirty="0"/>
              <a:t>Kullanıcının sistemi eğitmesi </a:t>
            </a:r>
            <a:r>
              <a:rPr lang="tr-TR" dirty="0" smtClean="0"/>
              <a:t>ne </a:t>
            </a:r>
            <a:r>
              <a:rPr lang="tr-TR" dirty="0"/>
              <a:t>kadar </a:t>
            </a:r>
            <a:r>
              <a:rPr lang="tr-TR" dirty="0" smtClean="0"/>
              <a:t>önemli olduğu yapılan testlerle incelenmiştir.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Sistemi Eğitmeden Önce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test, kullanıcının daha önce sistemin eğitim modülünü hiç kullanmadığı ve </a:t>
            </a:r>
            <a:r>
              <a:rPr lang="tr-TR" dirty="0" err="1" smtClean="0"/>
              <a:t>veritabanında</a:t>
            </a:r>
            <a:r>
              <a:rPr lang="tr-TR" dirty="0" smtClean="0"/>
              <a:t> kullanıcıya ait hiçbir veri bulunmadığı durumunda yapılmıştır.</a:t>
            </a:r>
          </a:p>
          <a:p>
            <a:r>
              <a:rPr lang="tr-TR" dirty="0" smtClean="0"/>
              <a:t>Testin amacı, sisteme kayıtlı kullanıcıların verileri ile sisteme kayıtlı olmayan herhangi bir kullanıcının yaptığı şekillerin, sistem tarafından ne kadar başarı ile tanınacağı ve doğru sınıflandırılacağıdır.</a:t>
            </a:r>
          </a:p>
          <a:p>
            <a:r>
              <a:rPr lang="tr-TR" dirty="0" smtClean="0"/>
              <a:t>Bu aşamada </a:t>
            </a:r>
            <a:r>
              <a:rPr lang="tr-TR" dirty="0" err="1" smtClean="0"/>
              <a:t>Weka</a:t>
            </a:r>
            <a:r>
              <a:rPr lang="tr-TR" dirty="0" smtClean="0"/>
              <a:t> üzerinden yapılan K-NN en yakın 1 komşuluk testleri sonucunda %63 ile %86 arasında bir başarı olduğu gözlemlenmiştir.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Weka</a:t>
            </a:r>
            <a:r>
              <a:rPr lang="tr-TR" dirty="0" smtClean="0"/>
              <a:t> Sonuçları</a:t>
            </a:r>
            <a:br>
              <a:rPr lang="tr-TR" dirty="0" smtClean="0"/>
            </a:br>
            <a:r>
              <a:rPr lang="tr-TR" dirty="0" smtClean="0"/>
              <a:t>Eğitim Yapılmadan Önce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Correctly</a:t>
            </a:r>
            <a:r>
              <a:rPr lang="tr-TR" dirty="0" smtClean="0"/>
              <a:t> </a:t>
            </a:r>
            <a:r>
              <a:rPr lang="tr-TR" dirty="0" err="1"/>
              <a:t>Classified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 	</a:t>
            </a:r>
            <a:r>
              <a:rPr lang="tr-TR" dirty="0" smtClean="0"/>
              <a:t>19  		%</a:t>
            </a:r>
            <a:r>
              <a:rPr lang="tr-TR" dirty="0"/>
              <a:t>63.3333 </a:t>
            </a:r>
            <a:endParaRPr lang="tr-TR" dirty="0" smtClean="0"/>
          </a:p>
          <a:p>
            <a:r>
              <a:rPr lang="tr-TR" dirty="0" err="1" smtClean="0"/>
              <a:t>Kappa</a:t>
            </a:r>
            <a:r>
              <a:rPr lang="tr-TR" dirty="0" smtClean="0"/>
              <a:t> </a:t>
            </a:r>
            <a:r>
              <a:rPr lang="tr-TR" dirty="0" err="1"/>
              <a:t>statistic</a:t>
            </a:r>
            <a:r>
              <a:rPr lang="tr-TR" dirty="0"/>
              <a:t>:            </a:t>
            </a:r>
            <a:r>
              <a:rPr lang="tr-TR" dirty="0" smtClean="0"/>
              <a:t>					0.45   </a:t>
            </a:r>
          </a:p>
          <a:p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     </a:t>
            </a:r>
            <a:r>
              <a:rPr lang="tr-TR" dirty="0" smtClean="0"/>
              <a:t>			0.2459 </a:t>
            </a:r>
          </a:p>
          <a:p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 </a:t>
            </a:r>
            <a:r>
              <a:rPr lang="tr-TR" dirty="0" smtClean="0"/>
              <a:t>		0.4927 </a:t>
            </a:r>
          </a:p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</a:t>
            </a:r>
            <a:r>
              <a:rPr lang="tr-TR" dirty="0" smtClean="0"/>
              <a:t>			%</a:t>
            </a:r>
            <a:r>
              <a:rPr lang="tr-TR" dirty="0"/>
              <a:t>55.3191 </a:t>
            </a:r>
            <a:endParaRPr lang="tr-TR" dirty="0" smtClean="0"/>
          </a:p>
          <a:p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</a:t>
            </a:r>
            <a:r>
              <a:rPr lang="tr-TR" dirty="0" smtClean="0"/>
              <a:t>	 		%</a:t>
            </a:r>
            <a:r>
              <a:rPr lang="tr-TR" dirty="0"/>
              <a:t>104.5107 </a:t>
            </a:r>
            <a:endParaRPr lang="tr-TR" dirty="0" smtClean="0"/>
          </a:p>
          <a:p>
            <a:r>
              <a:rPr lang="tr-TR" dirty="0" smtClean="0"/>
              <a:t>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Instances</a:t>
            </a:r>
            <a:r>
              <a:rPr lang="tr-TR" dirty="0"/>
              <a:t>             </a:t>
            </a:r>
            <a:r>
              <a:rPr lang="tr-TR" dirty="0" smtClean="0"/>
              <a:t>30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24" y="5009521"/>
            <a:ext cx="3444875" cy="159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Correctly</a:t>
            </a:r>
            <a:r>
              <a:rPr lang="tr-TR" dirty="0" smtClean="0"/>
              <a:t> </a:t>
            </a:r>
            <a:r>
              <a:rPr lang="tr-TR" dirty="0" err="1"/>
              <a:t>Classified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 </a:t>
            </a:r>
            <a:r>
              <a:rPr lang="tr-TR" dirty="0" smtClean="0"/>
              <a:t>	26  		%</a:t>
            </a:r>
            <a:r>
              <a:rPr lang="tr-TR" dirty="0"/>
              <a:t>86.6667 </a:t>
            </a:r>
            <a:endParaRPr lang="tr-TR" dirty="0" smtClean="0"/>
          </a:p>
          <a:p>
            <a:r>
              <a:rPr lang="tr-TR" dirty="0" err="1" smtClean="0"/>
              <a:t>Kappa</a:t>
            </a:r>
            <a:r>
              <a:rPr lang="tr-TR" dirty="0" smtClean="0"/>
              <a:t> </a:t>
            </a:r>
            <a:r>
              <a:rPr lang="tr-TR" dirty="0" err="1"/>
              <a:t>statistic</a:t>
            </a:r>
            <a:r>
              <a:rPr lang="tr-TR" dirty="0"/>
              <a:t>                          </a:t>
            </a:r>
            <a:r>
              <a:rPr lang="tr-TR" dirty="0" smtClean="0"/>
              <a:t>				0.8   </a:t>
            </a:r>
          </a:p>
          <a:p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     </a:t>
            </a:r>
            <a:r>
              <a:rPr lang="tr-TR" dirty="0" smtClean="0"/>
              <a:t>			0.0914</a:t>
            </a:r>
          </a:p>
          <a:p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 </a:t>
            </a:r>
            <a:r>
              <a:rPr lang="tr-TR" dirty="0" smtClean="0"/>
              <a:t>		0.2971</a:t>
            </a:r>
          </a:p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</a:t>
            </a:r>
            <a:r>
              <a:rPr lang="tr-TR" dirty="0" smtClean="0"/>
              <a:t>			%</a:t>
            </a:r>
            <a:r>
              <a:rPr lang="tr-TR" dirty="0"/>
              <a:t>20.5674 </a:t>
            </a:r>
            <a:endParaRPr lang="tr-TR" dirty="0" smtClean="0"/>
          </a:p>
          <a:p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</a:t>
            </a:r>
            <a:r>
              <a:rPr lang="tr-TR" dirty="0" smtClean="0"/>
              <a:t>			%</a:t>
            </a:r>
            <a:r>
              <a:rPr lang="tr-TR" dirty="0"/>
              <a:t>63.0249 </a:t>
            </a:r>
            <a:endParaRPr lang="tr-TR" dirty="0" smtClean="0"/>
          </a:p>
          <a:p>
            <a:r>
              <a:rPr lang="tr-TR" dirty="0" smtClean="0"/>
              <a:t>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Instances</a:t>
            </a:r>
            <a:r>
              <a:rPr lang="tr-TR" dirty="0"/>
              <a:t>               </a:t>
            </a:r>
            <a:r>
              <a:rPr lang="tr-TR" dirty="0" smtClean="0"/>
              <a:t>30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62" y="5062127"/>
            <a:ext cx="3779838" cy="16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Sistemi </a:t>
            </a:r>
            <a:r>
              <a:rPr lang="tr-TR" dirty="0" smtClean="0"/>
              <a:t>Eğittikten Sonra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test, kullanıcının daha önce sistemin eğitim modülünü </a:t>
            </a:r>
            <a:r>
              <a:rPr lang="tr-TR" dirty="0" smtClean="0"/>
              <a:t>kullandığı </a:t>
            </a:r>
            <a:r>
              <a:rPr lang="tr-TR" dirty="0"/>
              <a:t>ve </a:t>
            </a:r>
            <a:r>
              <a:rPr lang="tr-TR" dirty="0" err="1"/>
              <a:t>veritabanında</a:t>
            </a:r>
            <a:r>
              <a:rPr lang="tr-TR" dirty="0"/>
              <a:t> kullanıcıya ait </a:t>
            </a:r>
            <a:r>
              <a:rPr lang="tr-TR" dirty="0" smtClean="0"/>
              <a:t>verilerin bulunduğu </a:t>
            </a:r>
            <a:r>
              <a:rPr lang="tr-TR" dirty="0"/>
              <a:t>durumunda yapılmıştır.</a:t>
            </a:r>
          </a:p>
          <a:p>
            <a:r>
              <a:rPr lang="tr-TR" dirty="0"/>
              <a:t>Testin amacı, sisteme kayıtlı kullanıcıların </a:t>
            </a:r>
            <a:r>
              <a:rPr lang="tr-TR" dirty="0" smtClean="0"/>
              <a:t>yaptığı </a:t>
            </a:r>
            <a:r>
              <a:rPr lang="tr-TR" dirty="0"/>
              <a:t>şekillerin, sistem tarafından ne kadar başarı ile tanınacağı ve doğru sınıflandırılacağıdır.</a:t>
            </a:r>
          </a:p>
          <a:p>
            <a:r>
              <a:rPr lang="tr-TR" dirty="0"/>
              <a:t>Bu aşamada </a:t>
            </a:r>
            <a:r>
              <a:rPr lang="tr-TR" dirty="0" err="1"/>
              <a:t>Weka</a:t>
            </a:r>
            <a:r>
              <a:rPr lang="tr-TR" dirty="0"/>
              <a:t> üzerinden yapılan K-NN en yakın 1 komşuluk testleri sonucunda </a:t>
            </a:r>
            <a:r>
              <a:rPr lang="tr-TR" dirty="0" smtClean="0"/>
              <a:t>%83 </a:t>
            </a:r>
            <a:r>
              <a:rPr lang="tr-TR" dirty="0"/>
              <a:t>ile </a:t>
            </a:r>
            <a:r>
              <a:rPr lang="tr-TR" dirty="0" smtClean="0"/>
              <a:t>%96 </a:t>
            </a:r>
            <a:r>
              <a:rPr lang="tr-TR" dirty="0"/>
              <a:t>arasında bir başarı olduğu gözlemlenmiştir.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Weka</a:t>
            </a:r>
            <a:r>
              <a:rPr lang="tr-TR" dirty="0" smtClean="0"/>
              <a:t> Sonuçları </a:t>
            </a:r>
            <a:br>
              <a:rPr lang="tr-TR" dirty="0" smtClean="0"/>
            </a:br>
            <a:r>
              <a:rPr lang="tr-TR" dirty="0" smtClean="0"/>
              <a:t>Eğitim Yapıldıktan Sonra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Correctly</a:t>
            </a:r>
            <a:r>
              <a:rPr lang="tr-TR" dirty="0" smtClean="0"/>
              <a:t> </a:t>
            </a:r>
            <a:r>
              <a:rPr lang="tr-TR" dirty="0" err="1"/>
              <a:t>Classified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         25         </a:t>
            </a:r>
            <a:r>
              <a:rPr lang="tr-TR" dirty="0" smtClean="0"/>
              <a:t>%</a:t>
            </a:r>
            <a:r>
              <a:rPr lang="tr-TR" dirty="0"/>
              <a:t>83.3333 </a:t>
            </a:r>
            <a:endParaRPr lang="tr-TR" dirty="0" smtClean="0"/>
          </a:p>
          <a:p>
            <a:r>
              <a:rPr lang="tr-TR" dirty="0" err="1" smtClean="0"/>
              <a:t>Kappa</a:t>
            </a:r>
            <a:r>
              <a:rPr lang="tr-TR" dirty="0" smtClean="0"/>
              <a:t> </a:t>
            </a:r>
            <a:r>
              <a:rPr lang="tr-TR" dirty="0" err="1"/>
              <a:t>statistic</a:t>
            </a:r>
            <a:r>
              <a:rPr lang="tr-TR" dirty="0"/>
              <a:t>                          </a:t>
            </a:r>
            <a:r>
              <a:rPr lang="tr-TR" dirty="0" smtClean="0"/>
              <a:t>				0.75  </a:t>
            </a:r>
          </a:p>
          <a:p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     </a:t>
            </a:r>
            <a:r>
              <a:rPr lang="tr-TR" dirty="0" smtClean="0"/>
              <a:t>			0.1133</a:t>
            </a:r>
          </a:p>
          <a:p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 </a:t>
            </a:r>
            <a:r>
              <a:rPr lang="tr-TR" dirty="0" smtClean="0"/>
              <a:t>		0.3322</a:t>
            </a:r>
          </a:p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</a:t>
            </a:r>
            <a:r>
              <a:rPr lang="tr-TR" dirty="0" smtClean="0"/>
              <a:t>			%25.4967</a:t>
            </a:r>
          </a:p>
          <a:p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</a:t>
            </a:r>
            <a:r>
              <a:rPr lang="tr-TR" dirty="0" smtClean="0"/>
              <a:t>			%70.4793</a:t>
            </a:r>
          </a:p>
          <a:p>
            <a:r>
              <a:rPr lang="tr-TR" dirty="0" smtClean="0"/>
              <a:t>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Instances</a:t>
            </a:r>
            <a:r>
              <a:rPr lang="tr-TR" dirty="0"/>
              <a:t>               30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4863472"/>
            <a:ext cx="3677997" cy="17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Correctly</a:t>
            </a:r>
            <a:r>
              <a:rPr lang="tr-TR" dirty="0"/>
              <a:t> </a:t>
            </a:r>
            <a:r>
              <a:rPr lang="tr-TR" dirty="0" err="1"/>
              <a:t>Classified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          29         </a:t>
            </a:r>
            <a:r>
              <a:rPr lang="tr-TR" dirty="0" smtClean="0"/>
              <a:t>%</a:t>
            </a:r>
            <a:r>
              <a:rPr lang="tr-TR" dirty="0"/>
              <a:t>96.6667 </a:t>
            </a:r>
            <a:endParaRPr lang="tr-TR" dirty="0" smtClean="0"/>
          </a:p>
          <a:p>
            <a:r>
              <a:rPr lang="tr-TR" dirty="0" err="1" smtClean="0"/>
              <a:t>Kappa</a:t>
            </a:r>
            <a:r>
              <a:rPr lang="tr-TR" dirty="0" smtClean="0"/>
              <a:t> </a:t>
            </a:r>
            <a:r>
              <a:rPr lang="tr-TR" dirty="0" err="1"/>
              <a:t>statistic</a:t>
            </a:r>
            <a:r>
              <a:rPr lang="tr-TR" dirty="0"/>
              <a:t>                          </a:t>
            </a:r>
            <a:r>
              <a:rPr lang="tr-TR" dirty="0" smtClean="0"/>
              <a:t>				0.95  </a:t>
            </a:r>
          </a:p>
          <a:p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     </a:t>
            </a:r>
            <a:r>
              <a:rPr lang="tr-TR" dirty="0" smtClean="0"/>
              <a:t>			0.025 </a:t>
            </a:r>
          </a:p>
          <a:p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 </a:t>
            </a:r>
            <a:r>
              <a:rPr lang="tr-TR" dirty="0" smtClean="0"/>
              <a:t>		0.1486</a:t>
            </a:r>
          </a:p>
          <a:p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     </a:t>
            </a:r>
            <a:r>
              <a:rPr lang="tr-TR" dirty="0" smtClean="0"/>
              <a:t>			%</a:t>
            </a:r>
            <a:r>
              <a:rPr lang="tr-TR" dirty="0"/>
              <a:t>5.6291 </a:t>
            </a:r>
            <a:endParaRPr lang="tr-TR" dirty="0" smtClean="0"/>
          </a:p>
          <a:p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squared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            </a:t>
            </a:r>
            <a:r>
              <a:rPr lang="tr-TR" dirty="0" smtClean="0"/>
              <a:t>			%</a:t>
            </a:r>
            <a:r>
              <a:rPr lang="tr-TR" dirty="0"/>
              <a:t>31.5248 </a:t>
            </a:r>
            <a:endParaRPr lang="tr-TR" dirty="0" smtClean="0"/>
          </a:p>
          <a:p>
            <a:r>
              <a:rPr lang="tr-TR" dirty="0" smtClean="0"/>
              <a:t>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Instances</a:t>
            </a:r>
            <a:r>
              <a:rPr lang="tr-TR" dirty="0"/>
              <a:t>               30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87" y="5003801"/>
            <a:ext cx="3723992" cy="16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38925" y="2833910"/>
            <a:ext cx="8911687" cy="1280890"/>
          </a:xfrm>
        </p:spPr>
        <p:txBody>
          <a:bodyPr/>
          <a:lstStyle/>
          <a:p>
            <a:r>
              <a:rPr lang="tr-TR" dirty="0" smtClean="0"/>
              <a:t>DİNLEDİĞİNİZ İÇİN TEŞEKKÜR EDERİZ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</a:t>
            </a:r>
            <a:r>
              <a:rPr lang="tr-TR" dirty="0" err="1" smtClean="0"/>
              <a:t>Gerçeklenmesi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kapsamında oyun, görüntü işleme yöntemleri kullanarak </a:t>
            </a:r>
            <a:r>
              <a:rPr lang="tr-TR" dirty="0" err="1" smtClean="0"/>
              <a:t>gerçeklenmiştir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Görüntü işleme yöntemleri, Java dili üzerinde </a:t>
            </a:r>
            <a:r>
              <a:rPr lang="tr-TR" dirty="0" err="1" smtClean="0"/>
              <a:t>OpenCv</a:t>
            </a:r>
            <a:r>
              <a:rPr lang="tr-TR" dirty="0" smtClean="0"/>
              <a:t> kütüphanesi kullanılarak uygulanmıştır.</a:t>
            </a:r>
          </a:p>
          <a:p>
            <a:r>
              <a:rPr lang="tr-TR" dirty="0" smtClean="0"/>
              <a:t>Proje 3 temel modüle ayrılarak </a:t>
            </a:r>
            <a:r>
              <a:rPr lang="tr-TR" dirty="0" err="1" smtClean="0"/>
              <a:t>gerçeklenmiştir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Modülleri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Kalibrasyon</a:t>
            </a:r>
          </a:p>
          <a:p>
            <a:r>
              <a:rPr lang="tr-TR" dirty="0" smtClean="0"/>
              <a:t>Eğitim</a:t>
            </a:r>
          </a:p>
          <a:p>
            <a:r>
              <a:rPr lang="tr-TR" dirty="0" smtClean="0"/>
              <a:t>Oyun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Kalibrasyon Modülü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435100"/>
            <a:ext cx="8915400" cy="3777622"/>
          </a:xfrm>
        </p:spPr>
        <p:txBody>
          <a:bodyPr>
            <a:normAutofit/>
          </a:bodyPr>
          <a:lstStyle/>
          <a:p>
            <a:r>
              <a:rPr lang="tr-TR" dirty="0" smtClean="0"/>
              <a:t>Bu modülde, amaç bir video çerçevesi içerisinden elin ayrılması işlemidir.</a:t>
            </a:r>
          </a:p>
          <a:p>
            <a:r>
              <a:rPr lang="tr-TR" dirty="0" smtClean="0"/>
              <a:t>Bu işlemin </a:t>
            </a:r>
            <a:r>
              <a:rPr lang="tr-TR" dirty="0" err="1" smtClean="0"/>
              <a:t>gerçeklenmebilmesi</a:t>
            </a:r>
            <a:r>
              <a:rPr lang="tr-TR" dirty="0" smtClean="0"/>
              <a:t> için, kullanıcı öncelikle ekrandaki küçük kare içerisine kalacak şekilde elini video çerçevesinde ayarlar. </a:t>
            </a:r>
          </a:p>
          <a:p>
            <a:r>
              <a:rPr lang="tr-TR" dirty="0" smtClean="0"/>
              <a:t>Daha sonra kalibre et butonuna basarak, elinin renk aralığını sisteme öğretmiş olur.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12385" r="26975" b="12727"/>
          <a:stretch/>
        </p:blipFill>
        <p:spPr>
          <a:xfrm>
            <a:off x="4432300" y="3187699"/>
            <a:ext cx="4432300" cy="3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28912" y="546100"/>
            <a:ext cx="8915400" cy="3777622"/>
          </a:xfrm>
        </p:spPr>
        <p:txBody>
          <a:bodyPr/>
          <a:lstStyle/>
          <a:p>
            <a:r>
              <a:rPr lang="tr-TR" dirty="0" smtClean="0"/>
              <a:t>Kalibrasyon işlemi ardından video çerçevesindeki görüntü aşağıdaki şekildeki gibi olacaktır.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t="13083" r="27016" b="13902"/>
          <a:stretch/>
        </p:blipFill>
        <p:spPr>
          <a:xfrm>
            <a:off x="3469579" y="1620052"/>
            <a:ext cx="6070600" cy="45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Kalibrasyon modülü projenin en temel modülüdür. </a:t>
            </a:r>
          </a:p>
          <a:p>
            <a:r>
              <a:rPr lang="tr-TR" dirty="0" smtClean="0"/>
              <a:t>Bu modül hem eğitim modülünde hem de oyun modülünde kullanılmaktadır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Eğitim Modülü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kapsamında tasarlanan oyunun belirli şekilleri öğrenmesi gerekmektedir. Bu öğrenme işlemi için Eğitim Modülü tasarlanmıştır.</a:t>
            </a:r>
          </a:p>
          <a:p>
            <a:r>
              <a:rPr lang="tr-TR" dirty="0" smtClean="0"/>
              <a:t>Bu modüldeki işleyiş şu şekildedir;</a:t>
            </a:r>
          </a:p>
          <a:p>
            <a:pPr lvl="1"/>
            <a:r>
              <a:rPr lang="tr-TR" dirty="0" smtClean="0"/>
              <a:t>Kullanıcı eğitim kısmına girer</a:t>
            </a:r>
          </a:p>
          <a:p>
            <a:pPr lvl="1"/>
            <a:r>
              <a:rPr lang="tr-TR" dirty="0" smtClean="0"/>
              <a:t>Kalibrasyon işlemini gerçekleştirir</a:t>
            </a:r>
          </a:p>
          <a:p>
            <a:pPr lvl="1"/>
            <a:r>
              <a:rPr lang="tr-TR" dirty="0" smtClean="0"/>
              <a:t>Taş kağıt ve makas şekillerinden birini yapar</a:t>
            </a:r>
          </a:p>
          <a:p>
            <a:pPr lvl="1"/>
            <a:r>
              <a:rPr lang="tr-TR" dirty="0" smtClean="0"/>
              <a:t>Yaptığı şekli sınıf bilgisi ile kayıt eder.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33" y="0"/>
            <a:ext cx="1520957" cy="162005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41" y="404385"/>
            <a:ext cx="8545118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809</Words>
  <Application>Microsoft Office PowerPoint</Application>
  <PresentationFormat>Geniş ekran</PresentationFormat>
  <Paragraphs>101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Duman</vt:lpstr>
      <vt:lpstr>TAŞ KAĞIT MAKAS OYUNU</vt:lpstr>
      <vt:lpstr>Oyun Hakkında Genel Bilgi</vt:lpstr>
      <vt:lpstr>Projenin Gerçeklenmesi</vt:lpstr>
      <vt:lpstr>Projenin Modülleri</vt:lpstr>
      <vt:lpstr>Kalibrasyon Modülü</vt:lpstr>
      <vt:lpstr>PowerPoint Sunusu</vt:lpstr>
      <vt:lpstr>PowerPoint Sunusu</vt:lpstr>
      <vt:lpstr>Eğitim Modülü</vt:lpstr>
      <vt:lpstr>PowerPoint Sunusu</vt:lpstr>
      <vt:lpstr>PowerPoint Sunusu</vt:lpstr>
      <vt:lpstr>PowerPoint Sunusu</vt:lpstr>
      <vt:lpstr>HOG DESCRIPTION </vt:lpstr>
      <vt:lpstr>PowerPoint Sunusu</vt:lpstr>
      <vt:lpstr>PowerPoint Sunusu</vt:lpstr>
      <vt:lpstr>Oyun Modülü</vt:lpstr>
      <vt:lpstr>PowerPoint Sunusu</vt:lpstr>
      <vt:lpstr>PowerPoint Sunusu</vt:lpstr>
      <vt:lpstr>PowerPoint Sunusu</vt:lpstr>
      <vt:lpstr>PowerPoint Sunusu</vt:lpstr>
      <vt:lpstr>PowerPoint Sunusu</vt:lpstr>
      <vt:lpstr>K-NN </vt:lpstr>
      <vt:lpstr>Test Sonuçları</vt:lpstr>
      <vt:lpstr>Kullanıcı Sistemi Eğitmeden Önce </vt:lpstr>
      <vt:lpstr>Weka Sonuçları Eğitim Yapılmadan Önce</vt:lpstr>
      <vt:lpstr>PowerPoint Sunusu</vt:lpstr>
      <vt:lpstr>Kullanıcı Sistemi Eğittikten Sonra</vt:lpstr>
      <vt:lpstr>Weka Sonuçları  Eğitim Yapıldıktan Sonra</vt:lpstr>
      <vt:lpstr>PowerPoint Sunusu</vt:lpstr>
      <vt:lpstr>DİNLEDİĞİNİZ İÇİN TEŞEKKÜR EDERİZ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 KAĞIT MAKAS OYUNU</dc:title>
  <dc:creator>Abdullah KAYAHAN</dc:creator>
  <cp:lastModifiedBy>Abdullah KAYAHAN</cp:lastModifiedBy>
  <cp:revision>19</cp:revision>
  <dcterms:created xsi:type="dcterms:W3CDTF">2017-01-08T08:45:22Z</dcterms:created>
  <dcterms:modified xsi:type="dcterms:W3CDTF">2017-01-08T16:14:59Z</dcterms:modified>
</cp:coreProperties>
</file>