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ND\Project%203\results%20(1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BAND\Project%203\results%20(3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MicrosoftEdgeDownloads\5b355cde-29aa-42b4-9632-4ca16168ad29\results%20(3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AppData\Local\Temp\MicrosoftEdgeDownloads\a1fb7c8a-4e23-493b-bb99-2469e7ea10ff\results%20(3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Top 3 genres with the highest revenue 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 (1)'!$C$1</c:f>
              <c:strCache>
                <c:ptCount val="1"/>
                <c:pt idx="0">
                  <c:v>revnue_usd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(1)'!$B$2:$B$4</c:f>
              <c:strCache>
                <c:ptCount val="3"/>
                <c:pt idx="0">
                  <c:v>Metal</c:v>
                </c:pt>
                <c:pt idx="1">
                  <c:v>Latin</c:v>
                </c:pt>
                <c:pt idx="2">
                  <c:v>Rock</c:v>
                </c:pt>
              </c:strCache>
            </c:strRef>
          </c:cat>
          <c:val>
            <c:numRef>
              <c:f>'results (1)'!$C$2:$C$4</c:f>
              <c:numCache>
                <c:formatCode>General</c:formatCode>
                <c:ptCount val="3"/>
                <c:pt idx="0">
                  <c:v>2093.13</c:v>
                </c:pt>
                <c:pt idx="1">
                  <c:v>3472.55</c:v>
                </c:pt>
                <c:pt idx="2">
                  <c:v>7720.02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B-42A2-8929-EDEF9E9F3C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36573840"/>
        <c:axId val="1136574320"/>
      </c:barChart>
      <c:catAx>
        <c:axId val="1136573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574320"/>
        <c:crosses val="autoZero"/>
        <c:auto val="1"/>
        <c:lblAlgn val="ctr"/>
        <c:lblOffset val="100"/>
        <c:noMultiLvlLbl val="0"/>
      </c:catAx>
      <c:valAx>
        <c:axId val="1136574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in 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57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USD</a:t>
            </a:r>
            <a:r>
              <a:rPr lang="en-US" baseline="0" dirty="0"/>
              <a:t> Revenue Per Country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(3)'!$B$1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'results (3)'!$A$2:$A$25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Portugal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Hungary</c:v>
                </c:pt>
                <c:pt idx="12">
                  <c:v>Austria</c:v>
                </c:pt>
                <c:pt idx="13">
                  <c:v>Finland</c:v>
                </c:pt>
                <c:pt idx="14">
                  <c:v>Netherlands</c:v>
                </c:pt>
                <c:pt idx="15">
                  <c:v>Norway</c:v>
                </c:pt>
                <c:pt idx="16">
                  <c:v>Sweden</c:v>
                </c:pt>
                <c:pt idx="17">
                  <c:v>Argentina</c:v>
                </c:pt>
                <c:pt idx="18">
                  <c:v>Belgium</c:v>
                </c:pt>
                <c:pt idx="19">
                  <c:v>Poland</c:v>
                </c:pt>
                <c:pt idx="20">
                  <c:v>Australia</c:v>
                </c:pt>
                <c:pt idx="21">
                  <c:v>Italy</c:v>
                </c:pt>
                <c:pt idx="22">
                  <c:v>Denmark</c:v>
                </c:pt>
                <c:pt idx="23">
                  <c:v>Spain</c:v>
                </c:pt>
              </c:strCache>
            </c:strRef>
          </c:cat>
          <c:val>
            <c:numRef>
              <c:f>'results (3)'!$B$2:$B$25</c:f>
              <c:numCache>
                <c:formatCode>General</c:formatCode>
                <c:ptCount val="24"/>
                <c:pt idx="0">
                  <c:v>523.05999999999995</c:v>
                </c:pt>
                <c:pt idx="1">
                  <c:v>303.95999999999998</c:v>
                </c:pt>
                <c:pt idx="2">
                  <c:v>195.1</c:v>
                </c:pt>
                <c:pt idx="3">
                  <c:v>190.1</c:v>
                </c:pt>
                <c:pt idx="4">
                  <c:v>156.47999999999999</c:v>
                </c:pt>
                <c:pt idx="5">
                  <c:v>112.86</c:v>
                </c:pt>
                <c:pt idx="6">
                  <c:v>90.24</c:v>
                </c:pt>
                <c:pt idx="7">
                  <c:v>77.239999999999995</c:v>
                </c:pt>
                <c:pt idx="8">
                  <c:v>75.260000000000005</c:v>
                </c:pt>
                <c:pt idx="9">
                  <c:v>46.62</c:v>
                </c:pt>
                <c:pt idx="10">
                  <c:v>45.62</c:v>
                </c:pt>
                <c:pt idx="11">
                  <c:v>45.62</c:v>
                </c:pt>
                <c:pt idx="12">
                  <c:v>42.62</c:v>
                </c:pt>
                <c:pt idx="13">
                  <c:v>41.62</c:v>
                </c:pt>
                <c:pt idx="14">
                  <c:v>40.619999999999997</c:v>
                </c:pt>
                <c:pt idx="15">
                  <c:v>39.619999999999997</c:v>
                </c:pt>
                <c:pt idx="16">
                  <c:v>38.619999999999997</c:v>
                </c:pt>
                <c:pt idx="17">
                  <c:v>37.619999999999997</c:v>
                </c:pt>
                <c:pt idx="18">
                  <c:v>37.619999999999997</c:v>
                </c:pt>
                <c:pt idx="19">
                  <c:v>37.619999999999997</c:v>
                </c:pt>
                <c:pt idx="20">
                  <c:v>37.619999999999997</c:v>
                </c:pt>
                <c:pt idx="21">
                  <c:v>37.619999999999997</c:v>
                </c:pt>
                <c:pt idx="22">
                  <c:v>37.619999999999997</c:v>
                </c:pt>
                <c:pt idx="23">
                  <c:v>37.619999999999997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A-42AD-9B56-205EDB8C3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689472"/>
        <c:axId val="607685632"/>
      </c:barChart>
      <c:catAx>
        <c:axId val="60768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685632"/>
        <c:crosses val="autoZero"/>
        <c:auto val="1"/>
        <c:lblAlgn val="ctr"/>
        <c:lblOffset val="100"/>
        <c:noMultiLvlLbl val="0"/>
      </c:catAx>
      <c:valAx>
        <c:axId val="60768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6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'results (3)'!$B$1</c:f>
              <c:strCache>
                <c:ptCount val="1"/>
                <c:pt idx="0">
                  <c:v>yearlyrevenue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'results (3)'!$A$2:$A$6</c:f>
              <c:numCache>
                <c:formatCode>General</c:formatCode>
                <c:ptCount val="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</c:numCache>
            </c:numRef>
          </c:cat>
          <c:val>
            <c:numRef>
              <c:f>'results (3)'!$B$2:$B$6</c:f>
              <c:numCache>
                <c:formatCode>General</c:formatCode>
                <c:ptCount val="5"/>
                <c:pt idx="0">
                  <c:v>449.46</c:v>
                </c:pt>
                <c:pt idx="1">
                  <c:v>481.45</c:v>
                </c:pt>
                <c:pt idx="2">
                  <c:v>469.58</c:v>
                </c:pt>
                <c:pt idx="3">
                  <c:v>477.53</c:v>
                </c:pt>
                <c:pt idx="4">
                  <c:v>450.58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C-40A6-8ACD-EB637C130A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67929199"/>
        <c:axId val="1167927279"/>
      </c:barChart>
      <c:catAx>
        <c:axId val="11679291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927279"/>
        <c:crosses val="autoZero"/>
        <c:auto val="1"/>
        <c:lblAlgn val="ctr"/>
        <c:lblOffset val="100"/>
        <c:noMultiLvlLbl val="0"/>
      </c:catAx>
      <c:valAx>
        <c:axId val="1167927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</a:t>
                </a:r>
                <a:r>
                  <a:rPr lang="en-US" baseline="0"/>
                  <a:t> Revenue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929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5 Artist With Most Tracks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'results (3)'!$B$2:$B$6</c:f>
              <c:strCache>
                <c:ptCount val="5"/>
                <c:pt idx="0">
                  <c:v>Iron Maiden</c:v>
                </c:pt>
                <c:pt idx="1">
                  <c:v>U2</c:v>
                </c:pt>
                <c:pt idx="2">
                  <c:v>Led Zeppelin</c:v>
                </c:pt>
                <c:pt idx="3">
                  <c:v>Metallica</c:v>
                </c:pt>
                <c:pt idx="4">
                  <c:v>Lost</c:v>
                </c:pt>
              </c:strCache>
            </c:strRef>
          </c:cat>
          <c:val>
            <c:numRef>
              <c:f>'results (3)'!$C$2:$C$6</c:f>
              <c:numCache>
                <c:formatCode>General</c:formatCode>
                <c:ptCount val="5"/>
                <c:pt idx="0">
                  <c:v>213</c:v>
                </c:pt>
                <c:pt idx="1">
                  <c:v>135</c:v>
                </c:pt>
                <c:pt idx="2">
                  <c:v>114</c:v>
                </c:pt>
                <c:pt idx="3">
                  <c:v>112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3-4C41-A6F1-705407D7B9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7060512"/>
        <c:axId val="1147053312"/>
      </c:barChart>
      <c:catAx>
        <c:axId val="1147060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Artist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53312"/>
        <c:crosses val="autoZero"/>
        <c:auto val="1"/>
        <c:lblAlgn val="ctr"/>
        <c:lblOffset val="100"/>
        <c:noMultiLvlLbl val="0"/>
      </c:catAx>
      <c:valAx>
        <c:axId val="114705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Tracks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60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chart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introduce top </a:t>
            </a:r>
            <a: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3 genres with the highest revenue.</a:t>
            </a:r>
            <a:b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b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The top genre with highest revenue is Rock with 7720.02 USD in revenue.</a:t>
            </a:r>
            <a:b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b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</a:br>
            <a:r>
              <a:rPr lang="en-US" sz="14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The second &amp; third place is for Latin and Metal genres with 3472.55  &amp; 2093.13 USD.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1. What is the top 3 genres with the highest revenue from sales?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66DD04-4A70-7E28-678A-E6B7E088C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476744"/>
              </p:ext>
            </p:extLst>
          </p:nvPr>
        </p:nvGraphicFramePr>
        <p:xfrm>
          <a:off x="333000" y="16388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chart shows the </a:t>
            </a:r>
            <a:r>
              <a:rPr lang="en-US" dirty="0"/>
              <a:t>USD</a:t>
            </a:r>
            <a:r>
              <a:rPr lang="en-US" baseline="0" dirty="0"/>
              <a:t> Revenue Per Country for all customers.</a:t>
            </a:r>
            <a:br>
              <a:rPr lang="en-US" baseline="0" dirty="0"/>
            </a:br>
            <a:br>
              <a:rPr lang="en-US" baseline="0" dirty="0"/>
            </a:br>
            <a:r>
              <a:rPr lang="en-US" dirty="0"/>
              <a:t>As shown in the chart we can clearly see that the USA has the highest revenue with 523.06 USD in revenue.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14543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2. Which country has the highest total sales revenue?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F5B6DF-E1A7-ED7B-8091-485542E78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4223094"/>
              </p:ext>
            </p:extLst>
          </p:nvPr>
        </p:nvGraphicFramePr>
        <p:xfrm>
          <a:off x="228832" y="1631698"/>
          <a:ext cx="4550700" cy="285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chart shows the total USD revenue per year.</a:t>
            </a:r>
            <a:br>
              <a:rPr lang="en" dirty="0">
                <a:latin typeface="Open Sans"/>
                <a:ea typeface="Open Sans"/>
                <a:cs typeface="Open Sans"/>
                <a:sym typeface="Open Sans"/>
              </a:rPr>
            </a:br>
            <a:br>
              <a:rPr lang="en" dirty="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Most profitable year was 2010 with 481.45 USD in revenue, while the least year in annual revenue was 2009 with 449.46 USD.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the distribution of revenue per year</a:t>
            </a:r>
            <a:r>
              <a:rPr lang="en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F4BA8FE-CEF2-FDBE-DA7E-6D494CC00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54195"/>
              </p:ext>
            </p:extLst>
          </p:nvPr>
        </p:nvGraphicFramePr>
        <p:xfrm>
          <a:off x="333000" y="17478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This Chart shows the </a:t>
            </a:r>
            <a:r>
              <a:rPr lang="en-US" dirty="0"/>
              <a:t>Top</a:t>
            </a:r>
            <a:r>
              <a:rPr lang="en-US" baseline="0" dirty="0"/>
              <a:t> 5 Artist With </a:t>
            </a:r>
            <a:r>
              <a:rPr lang="en-US" dirty="0"/>
              <a:t>M</a:t>
            </a:r>
            <a:r>
              <a:rPr lang="en-US" baseline="0" dirty="0"/>
              <a:t>ost Tracks.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4. What are the top 5 artists with the largest number of tracks?</a:t>
            </a:r>
            <a:endParaRPr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E8ABE3B-082D-0A2D-AA20-CB1EDEB61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387884"/>
              </p:ext>
            </p:extLst>
          </p:nvPr>
        </p:nvGraphicFramePr>
        <p:xfrm>
          <a:off x="354300" y="1583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Open Sans</vt:lpstr>
      <vt:lpstr>Arial</vt:lpstr>
      <vt:lpstr>Simple Light</vt:lpstr>
      <vt:lpstr>1. What is the top 3 genres with the highest revenue from sales?</vt:lpstr>
      <vt:lpstr>2. Which country has the highest total sales revenue?</vt:lpstr>
      <vt:lpstr>3. What is the distribution of revenue per year?</vt:lpstr>
      <vt:lpstr>4. What are the top 5 artists with the largest number of tracks?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Abdullah Khaled Mahmoud</cp:lastModifiedBy>
  <cp:revision>1</cp:revision>
  <dcterms:modified xsi:type="dcterms:W3CDTF">2024-11-16T19:22:47Z</dcterms:modified>
</cp:coreProperties>
</file>