
<file path=[Content_Types].xml><?xml version="1.0" encoding="utf-8"?>
<Types xmlns="http://schemas.openxmlformats.org/package/2006/content-types">
  <Default Extension="fntdata" ContentType="application/x-fontdata"/>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6"/>
  </p:notesMasterIdLst>
  <p:sldIdLst>
    <p:sldId id="256" r:id="rId2"/>
    <p:sldId id="257" r:id="rId3"/>
    <p:sldId id="258" r:id="rId4"/>
    <p:sldId id="259" r:id="rId5"/>
  </p:sldIdLst>
  <p:sldSz cx="9144000" cy="5143500" type="screen16x9"/>
  <p:notesSz cx="6858000" cy="9144000"/>
  <p:embeddedFontLst>
    <p:embeddedFont>
      <p:font typeface="Calibri" panose="020F0502020204030204" pitchFamily="34" charset="0"/>
      <p:regular r:id="rId7"/>
      <p:bold r:id="rId8"/>
      <p:italic r:id="rId9"/>
      <p:boldItalic r:id="rId10"/>
    </p:embeddedFont>
    <p:embeddedFont>
      <p:font typeface="Open Sans" panose="020B0606030504020204" pitchFamily="34" charset="0"/>
      <p:regular r:id="rId11"/>
      <p:bold r:id="rId12"/>
      <p:italic r:id="rId13"/>
      <p:boldItalic r:id="rId1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5" Type="http://schemas.openxmlformats.org/officeDocument/2006/relationships/chartUserShapes" Target="../drawings/drawing1.xml"/><Relationship Id="rId4"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[Q1.1.csv]Sheet1!PivotTable1</c:name>
    <c:fmtId val="1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600" b="0" i="0" baseline="0">
                <a:effectLst/>
              </a:rPr>
              <a:t>Rental rate across family friendly films</a:t>
            </a:r>
            <a:endParaRPr lang="en-US" sz="1200">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2371130105040551"/>
          <c:y val="8.3688085316928049E-2"/>
          <c:w val="0.84252349511259117"/>
          <c:h val="0.70142151164523603"/>
        </c:manualLayout>
      </c:layout>
      <c:barChart>
        <c:barDir val="col"/>
        <c:grouping val="clustered"/>
        <c:varyColors val="0"/>
        <c:ser>
          <c:idx val="0"/>
          <c:order val="0"/>
          <c:tx>
            <c:strRef>
              <c:f>Sheet1!$B$1</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6"/>
                <c:pt idx="0">
                  <c:v>Animation</c:v>
                </c:pt>
                <c:pt idx="1">
                  <c:v>Family</c:v>
                </c:pt>
                <c:pt idx="2">
                  <c:v>Children</c:v>
                </c:pt>
                <c:pt idx="3">
                  <c:v>Comedy</c:v>
                </c:pt>
                <c:pt idx="4">
                  <c:v>Classics</c:v>
                </c:pt>
                <c:pt idx="5">
                  <c:v>Music</c:v>
                </c:pt>
              </c:strCache>
            </c:strRef>
          </c:cat>
          <c:val>
            <c:numRef>
              <c:f>Sheet1!$B$2:$B$8</c:f>
              <c:numCache>
                <c:formatCode>General</c:formatCode>
                <c:ptCount val="6"/>
                <c:pt idx="0">
                  <c:v>1166</c:v>
                </c:pt>
                <c:pt idx="1">
                  <c:v>1096</c:v>
                </c:pt>
                <c:pt idx="2">
                  <c:v>945</c:v>
                </c:pt>
                <c:pt idx="3">
                  <c:v>941</c:v>
                </c:pt>
                <c:pt idx="4">
                  <c:v>939</c:v>
                </c:pt>
                <c:pt idx="5">
                  <c:v>830</c:v>
                </c:pt>
              </c:numCache>
            </c:numRef>
          </c:val>
          <c:extLst>
            <c:ext xmlns:c16="http://schemas.microsoft.com/office/drawing/2014/chart" uri="{C3380CC4-5D6E-409C-BE32-E72D297353CC}">
              <c16:uniqueId val="{00000000-3C12-4255-BED6-4F9AEDA85B23}"/>
            </c:ext>
          </c:extLst>
        </c:ser>
        <c:dLbls>
          <c:dLblPos val="outEnd"/>
          <c:showLegendKey val="0"/>
          <c:showVal val="1"/>
          <c:showCatName val="0"/>
          <c:showSerName val="0"/>
          <c:showPercent val="0"/>
          <c:showBubbleSize val="0"/>
        </c:dLbls>
        <c:gapWidth val="219"/>
        <c:overlap val="-27"/>
        <c:axId val="1840216144"/>
        <c:axId val="1840217104"/>
      </c:barChart>
      <c:catAx>
        <c:axId val="184021614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dirty="0">
                    <a:effectLst/>
                  </a:rPr>
                  <a:t>Family friendly Categories </a:t>
                </a:r>
                <a:endParaRPr lang="en-US" dirty="0"/>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0217104"/>
        <c:crosses val="autoZero"/>
        <c:auto val="1"/>
        <c:lblAlgn val="ctr"/>
        <c:lblOffset val="100"/>
        <c:noMultiLvlLbl val="0"/>
      </c:catAx>
      <c:valAx>
        <c:axId val="184021710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Rental</a:t>
                </a:r>
                <a:r>
                  <a:rPr lang="en-US" baseline="0"/>
                  <a:t> rate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4021614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[Q2.3.csv]Sheet2!PivotTable1</c:name>
    <c:fmtId val="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200"/>
              <a:t>Percentiles frequency distribution across all family friendly movies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Sheet2!$B$1</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Sheet2!$A$2:$A$6</c:f>
              <c:strCache>
                <c:ptCount val="4"/>
                <c:pt idx="0">
                  <c:v>4</c:v>
                </c:pt>
                <c:pt idx="1">
                  <c:v>2</c:v>
                </c:pt>
                <c:pt idx="2">
                  <c:v>1</c:v>
                </c:pt>
                <c:pt idx="3">
                  <c:v>3</c:v>
                </c:pt>
              </c:strCache>
            </c:strRef>
          </c:cat>
          <c:val>
            <c:numRef>
              <c:f>Sheet2!$B$2:$B$6</c:f>
              <c:numCache>
                <c:formatCode>General</c:formatCode>
                <c:ptCount val="4"/>
                <c:pt idx="0">
                  <c:v>99</c:v>
                </c:pt>
                <c:pt idx="1">
                  <c:v>94</c:v>
                </c:pt>
                <c:pt idx="2">
                  <c:v>90</c:v>
                </c:pt>
                <c:pt idx="3">
                  <c:v>78</c:v>
                </c:pt>
              </c:numCache>
            </c:numRef>
          </c:val>
          <c:extLst>
            <c:ext xmlns:c16="http://schemas.microsoft.com/office/drawing/2014/chart" uri="{C3380CC4-5D6E-409C-BE32-E72D297353CC}">
              <c16:uniqueId val="{00000000-335F-40D2-B3AB-A489E407708E}"/>
            </c:ext>
          </c:extLst>
        </c:ser>
        <c:dLbls>
          <c:dLblPos val="outEnd"/>
          <c:showLegendKey val="0"/>
          <c:showVal val="1"/>
          <c:showCatName val="0"/>
          <c:showSerName val="0"/>
          <c:showPercent val="0"/>
          <c:showBubbleSize val="0"/>
        </c:dLbls>
        <c:gapWidth val="219"/>
        <c:overlap val="-27"/>
        <c:axId val="815014703"/>
        <c:axId val="815016143"/>
      </c:barChart>
      <c:catAx>
        <c:axId val="81501470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Percentiles</a:t>
                </a:r>
              </a:p>
            </c:rich>
          </c:tx>
          <c:layout>
            <c:manualLayout>
              <c:xMode val="edge"/>
              <c:yMode val="edge"/>
              <c:x val="0.38086967181108"/>
              <c:y val="0.89704384962653017"/>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5016143"/>
        <c:crosses val="autoZero"/>
        <c:auto val="1"/>
        <c:lblAlgn val="ctr"/>
        <c:lblOffset val="100"/>
        <c:noMultiLvlLbl val="0"/>
      </c:catAx>
      <c:valAx>
        <c:axId val="815016143"/>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effectLst/>
                  </a:rPr>
                  <a:t>Percentiles frequency </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150147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[Q3.csv]Sheet1!PivotTable2</c:name>
    <c:fmtId val="8"/>
  </c:pivotSource>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r>
              <a:rPr lang="en-US" sz="1200" b="0" i="0" u="none" strike="noStrike" kern="1200" spc="0" baseline="0" dirty="0">
                <a:solidFill>
                  <a:prstClr val="black">
                    <a:lumMod val="65000"/>
                    <a:lumOff val="35000"/>
                  </a:prstClr>
                </a:solidFill>
                <a:latin typeface="+mn-lt"/>
                <a:ea typeface="+mn-ea"/>
                <a:cs typeface="+mn-cs"/>
              </a:rPr>
              <a:t>Movies count distribution across family friendly movies categories and rental length category</a:t>
            </a:r>
          </a:p>
          <a:p>
            <a:pPr marL="0" marR="0" lvl="0" indent="0" algn="ctr" defTabSz="914400" rtl="0" eaLnBrk="1" fontAlgn="auto" latinLnBrk="0" hangingPunct="1">
              <a:lnSpc>
                <a:spcPct val="100000"/>
              </a:lnSpc>
              <a:spcBef>
                <a:spcPts val="0"/>
              </a:spcBef>
              <a:spcAft>
                <a:spcPts val="0"/>
              </a:spcAft>
              <a:buClrTx/>
              <a:buSzTx/>
              <a:buFontTx/>
              <a:buNone/>
              <a:tabLst/>
              <a:defRPr>
                <a:solidFill>
                  <a:prstClr val="black">
                    <a:lumMod val="65000"/>
                    <a:lumOff val="35000"/>
                  </a:prstClr>
                </a:solidFill>
              </a:defRPr>
            </a:pPr>
            <a:endParaRPr lang="en-US" sz="1200" dirty="0"/>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black">
                  <a:lumMod val="65000"/>
                  <a:lumOff val="35000"/>
                </a:prst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Sheet1!$B$1:$B$2</c:f>
              <c:strCache>
                <c:ptCount val="1"/>
                <c:pt idx="0">
                  <c:v>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Sheet1!$A$3:$A$9</c:f>
              <c:strCache>
                <c:ptCount val="6"/>
                <c:pt idx="0">
                  <c:v>Animation</c:v>
                </c:pt>
                <c:pt idx="1">
                  <c:v>Children</c:v>
                </c:pt>
                <c:pt idx="2">
                  <c:v>Classics</c:v>
                </c:pt>
                <c:pt idx="3">
                  <c:v>Comedy</c:v>
                </c:pt>
                <c:pt idx="4">
                  <c:v>Family</c:v>
                </c:pt>
                <c:pt idx="5">
                  <c:v>Music</c:v>
                </c:pt>
              </c:strCache>
            </c:strRef>
          </c:cat>
          <c:val>
            <c:numRef>
              <c:f>Sheet1!$B$3:$B$9</c:f>
              <c:numCache>
                <c:formatCode>General</c:formatCode>
                <c:ptCount val="6"/>
                <c:pt idx="0">
                  <c:v>22</c:v>
                </c:pt>
                <c:pt idx="1">
                  <c:v>14</c:v>
                </c:pt>
                <c:pt idx="2">
                  <c:v>14</c:v>
                </c:pt>
                <c:pt idx="3">
                  <c:v>17</c:v>
                </c:pt>
                <c:pt idx="4">
                  <c:v>15</c:v>
                </c:pt>
                <c:pt idx="5">
                  <c:v>9</c:v>
                </c:pt>
              </c:numCache>
            </c:numRef>
          </c:val>
          <c:extLst>
            <c:ext xmlns:c16="http://schemas.microsoft.com/office/drawing/2014/chart" uri="{C3380CC4-5D6E-409C-BE32-E72D297353CC}">
              <c16:uniqueId val="{00000000-336F-4AD6-953D-E72D799EAE4E}"/>
            </c:ext>
          </c:extLst>
        </c:ser>
        <c:ser>
          <c:idx val="1"/>
          <c:order val="1"/>
          <c:tx>
            <c:strRef>
              <c:f>Sheet1!$C$1:$C$2</c:f>
              <c:strCache>
                <c:ptCount val="1"/>
                <c:pt idx="0">
                  <c:v>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Sheet1!$A$3:$A$9</c:f>
              <c:strCache>
                <c:ptCount val="6"/>
                <c:pt idx="0">
                  <c:v>Animation</c:v>
                </c:pt>
                <c:pt idx="1">
                  <c:v>Children</c:v>
                </c:pt>
                <c:pt idx="2">
                  <c:v>Classics</c:v>
                </c:pt>
                <c:pt idx="3">
                  <c:v>Comedy</c:v>
                </c:pt>
                <c:pt idx="4">
                  <c:v>Family</c:v>
                </c:pt>
                <c:pt idx="5">
                  <c:v>Music</c:v>
                </c:pt>
              </c:strCache>
            </c:strRef>
          </c:cat>
          <c:val>
            <c:numRef>
              <c:f>Sheet1!$C$3:$C$9</c:f>
              <c:numCache>
                <c:formatCode>General</c:formatCode>
                <c:ptCount val="6"/>
                <c:pt idx="0">
                  <c:v>12</c:v>
                </c:pt>
                <c:pt idx="1">
                  <c:v>18</c:v>
                </c:pt>
                <c:pt idx="2">
                  <c:v>15</c:v>
                </c:pt>
                <c:pt idx="3">
                  <c:v>15</c:v>
                </c:pt>
                <c:pt idx="4">
                  <c:v>17</c:v>
                </c:pt>
                <c:pt idx="5">
                  <c:v>13</c:v>
                </c:pt>
              </c:numCache>
            </c:numRef>
          </c:val>
          <c:extLst>
            <c:ext xmlns:c16="http://schemas.microsoft.com/office/drawing/2014/chart" uri="{C3380CC4-5D6E-409C-BE32-E72D297353CC}">
              <c16:uniqueId val="{00000001-336F-4AD6-953D-E72D799EAE4E}"/>
            </c:ext>
          </c:extLst>
        </c:ser>
        <c:ser>
          <c:idx val="2"/>
          <c:order val="2"/>
          <c:tx>
            <c:strRef>
              <c:f>Sheet1!$D$1:$D$2</c:f>
              <c:strCache>
                <c:ptCount val="1"/>
                <c:pt idx="0">
                  <c:v>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Sheet1!$A$3:$A$9</c:f>
              <c:strCache>
                <c:ptCount val="6"/>
                <c:pt idx="0">
                  <c:v>Animation</c:v>
                </c:pt>
                <c:pt idx="1">
                  <c:v>Children</c:v>
                </c:pt>
                <c:pt idx="2">
                  <c:v>Classics</c:v>
                </c:pt>
                <c:pt idx="3">
                  <c:v>Comedy</c:v>
                </c:pt>
                <c:pt idx="4">
                  <c:v>Family</c:v>
                </c:pt>
                <c:pt idx="5">
                  <c:v>Music</c:v>
                </c:pt>
              </c:strCache>
            </c:strRef>
          </c:cat>
          <c:val>
            <c:numRef>
              <c:f>Sheet1!$D$3:$D$9</c:f>
              <c:numCache>
                <c:formatCode>General</c:formatCode>
                <c:ptCount val="6"/>
                <c:pt idx="0">
                  <c:v>15</c:v>
                </c:pt>
                <c:pt idx="1">
                  <c:v>14</c:v>
                </c:pt>
                <c:pt idx="2">
                  <c:v>12</c:v>
                </c:pt>
                <c:pt idx="3">
                  <c:v>13</c:v>
                </c:pt>
                <c:pt idx="4">
                  <c:v>20</c:v>
                </c:pt>
                <c:pt idx="5">
                  <c:v>16</c:v>
                </c:pt>
              </c:numCache>
            </c:numRef>
          </c:val>
          <c:extLst>
            <c:ext xmlns:c16="http://schemas.microsoft.com/office/drawing/2014/chart" uri="{C3380CC4-5D6E-409C-BE32-E72D297353CC}">
              <c16:uniqueId val="{00000002-336F-4AD6-953D-E72D799EAE4E}"/>
            </c:ext>
          </c:extLst>
        </c:ser>
        <c:ser>
          <c:idx val="3"/>
          <c:order val="3"/>
          <c:tx>
            <c:strRef>
              <c:f>Sheet1!$E$1:$E$2</c:f>
              <c:strCache>
                <c:ptCount val="1"/>
                <c:pt idx="0">
                  <c:v>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Sheet1!$A$3:$A$9</c:f>
              <c:strCache>
                <c:ptCount val="6"/>
                <c:pt idx="0">
                  <c:v>Animation</c:v>
                </c:pt>
                <c:pt idx="1">
                  <c:v>Children</c:v>
                </c:pt>
                <c:pt idx="2">
                  <c:v>Classics</c:v>
                </c:pt>
                <c:pt idx="3">
                  <c:v>Comedy</c:v>
                </c:pt>
                <c:pt idx="4">
                  <c:v>Family</c:v>
                </c:pt>
                <c:pt idx="5">
                  <c:v>Music</c:v>
                </c:pt>
              </c:strCache>
            </c:strRef>
          </c:cat>
          <c:val>
            <c:numRef>
              <c:f>Sheet1!$E$3:$E$9</c:f>
              <c:numCache>
                <c:formatCode>General</c:formatCode>
                <c:ptCount val="6"/>
                <c:pt idx="0">
                  <c:v>17</c:v>
                </c:pt>
                <c:pt idx="1">
                  <c:v>14</c:v>
                </c:pt>
                <c:pt idx="2">
                  <c:v>16</c:v>
                </c:pt>
                <c:pt idx="3">
                  <c:v>13</c:v>
                </c:pt>
                <c:pt idx="4">
                  <c:v>17</c:v>
                </c:pt>
                <c:pt idx="5">
                  <c:v>13</c:v>
                </c:pt>
              </c:numCache>
            </c:numRef>
          </c:val>
          <c:extLst>
            <c:ext xmlns:c16="http://schemas.microsoft.com/office/drawing/2014/chart" uri="{C3380CC4-5D6E-409C-BE32-E72D297353CC}">
              <c16:uniqueId val="{00000003-336F-4AD6-953D-E72D799EAE4E}"/>
            </c:ext>
          </c:extLst>
        </c:ser>
        <c:dLbls>
          <c:dLblPos val="outEnd"/>
          <c:showLegendKey val="0"/>
          <c:showVal val="1"/>
          <c:showCatName val="0"/>
          <c:showSerName val="0"/>
          <c:showPercent val="0"/>
          <c:showBubbleSize val="0"/>
        </c:dLbls>
        <c:gapWidth val="219"/>
        <c:overlap val="-27"/>
        <c:axId val="993881679"/>
        <c:axId val="993882159"/>
      </c:barChart>
      <c:catAx>
        <c:axId val="993881679"/>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Movies Categories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3882159"/>
        <c:crosses val="autoZero"/>
        <c:auto val="1"/>
        <c:lblAlgn val="ctr"/>
        <c:lblOffset val="100"/>
        <c:noMultiLvlLbl val="0"/>
      </c:catAx>
      <c:valAx>
        <c:axId val="993882159"/>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Movies</a:t>
                </a:r>
                <a:r>
                  <a:rPr lang="en-US" baseline="0"/>
                  <a:t> count</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9388167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[Q44.csv]Sheet1!PivotTable1</c:name>
    <c:fmtId val="1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0" i="0" kern="1200" spc="0" baseline="0">
                <a:solidFill>
                  <a:srgbClr val="595959"/>
                </a:solidFill>
                <a:effectLst/>
              </a:rPr>
              <a:t>Orders per month for store 1 &amp;2</a:t>
            </a:r>
            <a:endParaRPr lang="en-US">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0252324846923563"/>
          <c:y val="0.17634267578994015"/>
          <c:w val="0.78861587866032878"/>
          <c:h val="0.62271617089530473"/>
        </c:manualLayout>
      </c:layout>
      <c:barChart>
        <c:barDir val="col"/>
        <c:grouping val="clustered"/>
        <c:varyColors val="0"/>
        <c:ser>
          <c:idx val="0"/>
          <c:order val="0"/>
          <c:tx>
            <c:strRef>
              <c:f>Sheet1!$B$1:$B$2</c:f>
              <c:strCache>
                <c:ptCount val="1"/>
                <c:pt idx="0">
                  <c:v>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Sheet1!$A$3:$A$8</c:f>
              <c:strCache>
                <c:ptCount val="5"/>
                <c:pt idx="0">
                  <c:v>2005-5</c:v>
                </c:pt>
                <c:pt idx="1">
                  <c:v>2005-6</c:v>
                </c:pt>
                <c:pt idx="2">
                  <c:v>2005-7</c:v>
                </c:pt>
                <c:pt idx="3">
                  <c:v>2005-8</c:v>
                </c:pt>
                <c:pt idx="4">
                  <c:v>2006-2</c:v>
                </c:pt>
              </c:strCache>
            </c:strRef>
          </c:cat>
          <c:val>
            <c:numRef>
              <c:f>Sheet1!$B$3:$B$8</c:f>
              <c:numCache>
                <c:formatCode>General</c:formatCode>
                <c:ptCount val="5"/>
                <c:pt idx="0">
                  <c:v>558</c:v>
                </c:pt>
                <c:pt idx="1">
                  <c:v>1163</c:v>
                </c:pt>
                <c:pt idx="2">
                  <c:v>3342</c:v>
                </c:pt>
                <c:pt idx="3">
                  <c:v>2892</c:v>
                </c:pt>
                <c:pt idx="4">
                  <c:v>85</c:v>
                </c:pt>
              </c:numCache>
            </c:numRef>
          </c:val>
          <c:extLst>
            <c:ext xmlns:c16="http://schemas.microsoft.com/office/drawing/2014/chart" uri="{C3380CC4-5D6E-409C-BE32-E72D297353CC}">
              <c16:uniqueId val="{00000000-40E4-4B48-A4F0-5CA28C9860C1}"/>
            </c:ext>
          </c:extLst>
        </c:ser>
        <c:ser>
          <c:idx val="1"/>
          <c:order val="1"/>
          <c:tx>
            <c:strRef>
              <c:f>Sheet1!$C$1:$C$2</c:f>
              <c:strCache>
                <c:ptCount val="1"/>
                <c:pt idx="0">
                  <c:v>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Sheet1!$A$3:$A$8</c:f>
              <c:strCache>
                <c:ptCount val="5"/>
                <c:pt idx="0">
                  <c:v>2005-5</c:v>
                </c:pt>
                <c:pt idx="1">
                  <c:v>2005-6</c:v>
                </c:pt>
                <c:pt idx="2">
                  <c:v>2005-7</c:v>
                </c:pt>
                <c:pt idx="3">
                  <c:v>2005-8</c:v>
                </c:pt>
                <c:pt idx="4">
                  <c:v>2006-2</c:v>
                </c:pt>
              </c:strCache>
            </c:strRef>
          </c:cat>
          <c:val>
            <c:numRef>
              <c:f>Sheet1!$C$3:$C$8</c:f>
              <c:numCache>
                <c:formatCode>General</c:formatCode>
                <c:ptCount val="5"/>
                <c:pt idx="0">
                  <c:v>598</c:v>
                </c:pt>
                <c:pt idx="1">
                  <c:v>1148</c:v>
                </c:pt>
                <c:pt idx="2">
                  <c:v>3367</c:v>
                </c:pt>
                <c:pt idx="3">
                  <c:v>2794</c:v>
                </c:pt>
                <c:pt idx="4">
                  <c:v>97</c:v>
                </c:pt>
              </c:numCache>
            </c:numRef>
          </c:val>
          <c:extLst>
            <c:ext xmlns:c16="http://schemas.microsoft.com/office/drawing/2014/chart" uri="{C3380CC4-5D6E-409C-BE32-E72D297353CC}">
              <c16:uniqueId val="{00000001-40E4-4B48-A4F0-5CA28C9860C1}"/>
            </c:ext>
          </c:extLst>
        </c:ser>
        <c:dLbls>
          <c:dLblPos val="outEnd"/>
          <c:showLegendKey val="0"/>
          <c:showVal val="1"/>
          <c:showCatName val="0"/>
          <c:showSerName val="0"/>
          <c:showPercent val="0"/>
          <c:showBubbleSize val="0"/>
        </c:dLbls>
        <c:gapWidth val="219"/>
        <c:overlap val="-27"/>
        <c:axId val="308791584"/>
        <c:axId val="308791104"/>
      </c:barChart>
      <c:catAx>
        <c:axId val="308791584"/>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kern="1200" baseline="0">
                    <a:solidFill>
                      <a:srgbClr val="595959"/>
                    </a:solidFill>
                    <a:effectLst/>
                  </a:rPr>
                  <a:t>Date</a:t>
                </a:r>
                <a:endParaRPr lang="en-US">
                  <a:effectLst/>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8791104"/>
        <c:crosses val="autoZero"/>
        <c:auto val="1"/>
        <c:lblAlgn val="ctr"/>
        <c:lblOffset val="100"/>
        <c:noMultiLvlLbl val="0"/>
      </c:catAx>
      <c:valAx>
        <c:axId val="308791104"/>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sz="1000" b="0" i="0" u="none" strike="noStrike" baseline="0">
                    <a:effectLst/>
                  </a:rPr>
                  <a:t>Orders</a:t>
                </a:r>
                <a:endParaRPr lang="en-US"/>
              </a:p>
            </c:rich>
          </c:tx>
          <c:layout>
            <c:manualLayout>
              <c:xMode val="edge"/>
              <c:yMode val="edge"/>
              <c:x val="0"/>
              <c:y val="0.4237418918668728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08791584"/>
        <c:crosses val="autoZero"/>
        <c:crossBetween val="between"/>
      </c:valAx>
      <c:spPr>
        <a:noFill/>
        <a:ln>
          <a:noFill/>
        </a:ln>
        <a:effectLst/>
      </c:spPr>
    </c:plotArea>
    <c:legend>
      <c:legendPos val="r"/>
      <c:layout>
        <c:manualLayout>
          <c:xMode val="edge"/>
          <c:yMode val="edge"/>
          <c:x val="0.94136742987771693"/>
          <c:y val="0.45449001166520853"/>
          <c:w val="4.7111832795094163E-2"/>
          <c:h val="0.1562510936132983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userShapes r:id="rId5"/>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0.84471</cdr:x>
      <cdr:y>0.43564</cdr:y>
    </cdr:from>
    <cdr:to>
      <cdr:x>0.96292</cdr:x>
      <cdr:y>0.60703</cdr:y>
    </cdr:to>
    <cdr:sp macro="" textlink="">
      <cdr:nvSpPr>
        <cdr:cNvPr id="2" name="TextBox 2">
          <a:extLst xmlns:a="http://schemas.openxmlformats.org/drawingml/2006/main">
            <a:ext uri="{FF2B5EF4-FFF2-40B4-BE49-F238E27FC236}">
              <a16:creationId xmlns:a16="http://schemas.microsoft.com/office/drawing/2014/main" id="{15E3B312-D732-5A83-CA12-FFB9110DD3D7}"/>
            </a:ext>
          </a:extLst>
        </cdr:cNvPr>
        <cdr:cNvSpPr txBox="1"/>
      </cdr:nvSpPr>
      <cdr:spPr>
        <a:xfrm xmlns:a="http://schemas.openxmlformats.org/drawingml/2006/main">
          <a:off x="4433215" y="1458879"/>
          <a:ext cx="620389" cy="573940"/>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xmlns:a="http://schemas.openxmlformats.org/drawingml/2006/main">
          <a:pPr>
            <a:lnSpc>
              <a:spcPct val="150000"/>
            </a:lnSpc>
          </a:pPr>
          <a:r>
            <a:rPr lang="en-US" sz="1100" kern="1200" dirty="0">
              <a:solidFill>
                <a:prstClr val="black">
                  <a:lumMod val="65000"/>
                  <a:lumOff val="35000"/>
                </a:prstClr>
              </a:solidFill>
              <a:latin typeface="+mn-lt"/>
              <a:ea typeface="+mn-ea"/>
              <a:cs typeface="+mn-cs"/>
            </a:rPr>
            <a:t>Store 1 </a:t>
          </a:r>
          <a:br>
            <a:rPr lang="en-US" sz="1100" kern="1200" dirty="0">
              <a:solidFill>
                <a:prstClr val="black">
                  <a:lumMod val="65000"/>
                  <a:lumOff val="35000"/>
                </a:prstClr>
              </a:solidFill>
              <a:latin typeface="+mn-lt"/>
              <a:ea typeface="+mn-ea"/>
              <a:cs typeface="+mn-cs"/>
            </a:rPr>
          </a:br>
          <a:r>
            <a:rPr lang="en-US" sz="1100" kern="1200" dirty="0">
              <a:solidFill>
                <a:prstClr val="black">
                  <a:lumMod val="65000"/>
                  <a:lumOff val="35000"/>
                </a:prstClr>
              </a:solidFill>
              <a:latin typeface="+mn-lt"/>
              <a:ea typeface="+mn-ea"/>
              <a:cs typeface="+mn-cs"/>
            </a:rPr>
            <a:t>Store 2</a:t>
          </a: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300" y="685800"/>
            <a:ext cx="6096075"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Shape 5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2" name="Shape 52"/>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Shape 5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59" name="Shape 59"/>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Shape 65"/>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66" name="Shape 66"/>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Shape 72"/>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73" name="Shape 73"/>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Shape 1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Shape 11"/>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Shape 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Shape 45"/>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Shape 46"/>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Shape 4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Shape 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Shape 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Shape 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Shape 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Shape 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Shape 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Shape 2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Shape 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Shape 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Shape 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Shape 2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Shape 3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Shape 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Shape 33"/>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Shape 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Shape 3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Shape 3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Shape 3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Shape 3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Shape 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Shape 4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Shape 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Shape 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Shape 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Shape 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Shape 54"/>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US" dirty="0">
                <a:latin typeface="Open Sans"/>
                <a:ea typeface="Open Sans"/>
                <a:cs typeface="Open Sans"/>
                <a:sym typeface="Open Sans"/>
              </a:rPr>
              <a:t>As shown in the graph, the top 2 categories are Animation and Family.</a:t>
            </a:r>
            <a:br>
              <a:rPr lang="en-US" dirty="0">
                <a:latin typeface="Open Sans"/>
                <a:ea typeface="Open Sans"/>
                <a:cs typeface="Open Sans"/>
                <a:sym typeface="Open Sans"/>
              </a:rPr>
            </a:br>
            <a:br>
              <a:rPr lang="en-US" dirty="0">
                <a:latin typeface="Open Sans"/>
                <a:ea typeface="Open Sans"/>
                <a:cs typeface="Open Sans"/>
                <a:sym typeface="Open Sans"/>
              </a:rPr>
            </a:br>
            <a:r>
              <a:rPr lang="en-US" dirty="0">
                <a:latin typeface="Open Sans"/>
                <a:ea typeface="Open Sans"/>
                <a:cs typeface="Open Sans"/>
                <a:sym typeface="Open Sans"/>
              </a:rPr>
              <a:t>While the least 2 categories that got rented are  Classics and Music</a:t>
            </a:r>
            <a:endParaRPr dirty="0">
              <a:latin typeface="Open Sans"/>
              <a:ea typeface="Open Sans"/>
              <a:cs typeface="Open Sans"/>
              <a:sym typeface="Open Sans"/>
            </a:endParaRPr>
          </a:p>
        </p:txBody>
      </p:sp>
      <p:sp>
        <p:nvSpPr>
          <p:cNvPr id="56" name="Shape 56"/>
          <p:cNvSpPr txBox="1">
            <a:spLocks noGrp="1"/>
          </p:cNvSpPr>
          <p:nvPr>
            <p:ph type="title"/>
          </p:nvPr>
        </p:nvSpPr>
        <p:spPr>
          <a:xfrm>
            <a:off x="0" y="0"/>
            <a:ext cx="9144000" cy="1021976"/>
          </a:xfrm>
          <a:prstGeom prst="rect">
            <a:avLst/>
          </a:prstGeom>
          <a:solidFill>
            <a:srgbClr val="073763"/>
          </a:solidFill>
        </p:spPr>
        <p:txBody>
          <a:bodyPr spcFirstLastPara="1" wrap="square" lIns="91425" tIns="91425" rIns="91425" bIns="91425" anchor="ctr" anchorCtr="0">
            <a:noAutofit/>
          </a:bodyPr>
          <a:lstStyle/>
          <a:p>
            <a:pPr algn="l"/>
            <a:r>
              <a:rPr lang="en-US" sz="1400" b="0" i="0" dirty="0">
                <a:solidFill>
                  <a:schemeClr val="bg1"/>
                </a:solidFill>
                <a:effectLst/>
                <a:latin typeface="Open Sans" panose="020B0606030504020204" pitchFamily="34" charset="0"/>
              </a:rPr>
              <a:t>We want to understand more about the movies that families are watching. The following categories are considered family movies: Animation, Children, Classics, Comedy, Family and Music.</a:t>
            </a:r>
            <a:br>
              <a:rPr lang="en-US" sz="1400" b="0" i="0" dirty="0">
                <a:solidFill>
                  <a:schemeClr val="bg1"/>
                </a:solidFill>
                <a:effectLst/>
                <a:latin typeface="Open Sans" panose="020B0606030504020204" pitchFamily="34" charset="0"/>
              </a:rPr>
            </a:br>
            <a:r>
              <a:rPr lang="en-US" sz="1400" b="1" i="0" dirty="0">
                <a:solidFill>
                  <a:schemeClr val="bg1"/>
                </a:solidFill>
                <a:effectLst/>
                <a:latin typeface="Open Sans" panose="020B0606030504020204" pitchFamily="34" charset="0"/>
              </a:rPr>
              <a:t>Create a query that lists each movie, the film category it is classified in, and the number of times it has been rented out.</a:t>
            </a:r>
            <a:endParaRPr lang="en-US" sz="1400" b="0" i="0" dirty="0">
              <a:solidFill>
                <a:schemeClr val="bg1"/>
              </a:solidFill>
              <a:effectLst/>
              <a:latin typeface="Open Sans" panose="020B0606030504020204" pitchFamily="34" charset="0"/>
            </a:endParaRPr>
          </a:p>
        </p:txBody>
      </p:sp>
      <p:graphicFrame>
        <p:nvGraphicFramePr>
          <p:cNvPr id="5" name="Chart 4">
            <a:extLst>
              <a:ext uri="{FF2B5EF4-FFF2-40B4-BE49-F238E27FC236}">
                <a16:creationId xmlns:a16="http://schemas.microsoft.com/office/drawing/2014/main" id="{E35D7D20-D83A-FF5C-9A02-92FAC9785636}"/>
              </a:ext>
            </a:extLst>
          </p:cNvPr>
          <p:cNvGraphicFramePr>
            <a:graphicFrameLocks/>
          </p:cNvGraphicFramePr>
          <p:nvPr>
            <p:extLst>
              <p:ext uri="{D42A27DB-BD31-4B8C-83A1-F6EECF244321}">
                <p14:modId xmlns:p14="http://schemas.microsoft.com/office/powerpoint/2010/main" val="1323138418"/>
              </p:ext>
            </p:extLst>
          </p:nvPr>
        </p:nvGraphicFramePr>
        <p:xfrm>
          <a:off x="-107576" y="1284673"/>
          <a:ext cx="5265776" cy="4193775"/>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Shape 61"/>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US" dirty="0">
                <a:latin typeface="Open Sans"/>
                <a:ea typeface="Open Sans"/>
                <a:cs typeface="Open Sans"/>
                <a:sym typeface="Open Sans"/>
              </a:rPr>
              <a:t>As shown in the graph, the 4</a:t>
            </a:r>
            <a:r>
              <a:rPr lang="en-US" baseline="30000" dirty="0">
                <a:latin typeface="Open Sans"/>
                <a:ea typeface="Open Sans"/>
                <a:cs typeface="Open Sans"/>
                <a:sym typeface="Open Sans"/>
              </a:rPr>
              <a:t>th</a:t>
            </a:r>
            <a:r>
              <a:rPr lang="en-US" dirty="0">
                <a:latin typeface="Open Sans"/>
                <a:ea typeface="Open Sans"/>
                <a:cs typeface="Open Sans"/>
                <a:sym typeface="Open Sans"/>
              </a:rPr>
              <a:t>  percentile dominates in the family friendly movies followed by 2</a:t>
            </a:r>
            <a:r>
              <a:rPr lang="en-US" baseline="30000" dirty="0">
                <a:latin typeface="Open Sans"/>
                <a:ea typeface="Open Sans"/>
                <a:cs typeface="Open Sans"/>
                <a:sym typeface="Open Sans"/>
              </a:rPr>
              <a:t>nd</a:t>
            </a:r>
            <a:r>
              <a:rPr lang="en-US" dirty="0">
                <a:latin typeface="Open Sans"/>
                <a:ea typeface="Open Sans"/>
                <a:cs typeface="Open Sans"/>
                <a:sym typeface="Open Sans"/>
              </a:rPr>
              <a:t> and 1</a:t>
            </a:r>
            <a:r>
              <a:rPr lang="en-US" baseline="30000" dirty="0">
                <a:latin typeface="Open Sans"/>
                <a:ea typeface="Open Sans"/>
                <a:cs typeface="Open Sans"/>
                <a:sym typeface="Open Sans"/>
              </a:rPr>
              <a:t>st</a:t>
            </a:r>
            <a:r>
              <a:rPr lang="en-US" dirty="0">
                <a:latin typeface="Open Sans"/>
                <a:ea typeface="Open Sans"/>
                <a:cs typeface="Open Sans"/>
                <a:sym typeface="Open Sans"/>
              </a:rPr>
              <a:t> and 3</a:t>
            </a:r>
            <a:r>
              <a:rPr lang="en-US" baseline="30000" dirty="0">
                <a:latin typeface="Open Sans"/>
                <a:ea typeface="Open Sans"/>
                <a:cs typeface="Open Sans"/>
                <a:sym typeface="Open Sans"/>
              </a:rPr>
              <a:t>rd</a:t>
            </a:r>
            <a:r>
              <a:rPr lang="en-US" dirty="0">
                <a:latin typeface="Open Sans"/>
                <a:ea typeface="Open Sans"/>
                <a:cs typeface="Open Sans"/>
                <a:sym typeface="Open Sans"/>
              </a:rPr>
              <a:t> percentiles. </a:t>
            </a:r>
            <a:br>
              <a:rPr lang="en-US" dirty="0">
                <a:latin typeface="Open Sans"/>
                <a:ea typeface="Open Sans"/>
                <a:cs typeface="Open Sans"/>
                <a:sym typeface="Open Sans"/>
              </a:rPr>
            </a:br>
            <a:endParaRPr lang="en-US" baseline="30000" dirty="0">
              <a:latin typeface="Open Sans"/>
              <a:ea typeface="Open Sans"/>
              <a:cs typeface="Open Sans"/>
              <a:sym typeface="Open Sans"/>
            </a:endParaRPr>
          </a:p>
        </p:txBody>
      </p:sp>
      <p:sp>
        <p:nvSpPr>
          <p:cNvPr id="63" name="Shape 63"/>
          <p:cNvSpPr txBox="1">
            <a:spLocks noGrp="1"/>
          </p:cNvSpPr>
          <p:nvPr>
            <p:ph type="title"/>
          </p:nvPr>
        </p:nvSpPr>
        <p:spPr>
          <a:xfrm>
            <a:off x="0" y="-1"/>
            <a:ext cx="9144000" cy="1167973"/>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US" sz="1400" b="0" i="0" dirty="0">
                <a:solidFill>
                  <a:schemeClr val="bg1"/>
                </a:solidFill>
                <a:effectLst/>
                <a:latin typeface="Open Sans" panose="020B0606030504020204" pitchFamily="34" charset="0"/>
              </a:rPr>
              <a:t>Now we need to know how the length of rental duration of these family-friendly movies compares to the duration that all movies are rented for. </a:t>
            </a:r>
            <a:r>
              <a:rPr lang="en-US" sz="1400" b="1" i="0" dirty="0">
                <a:solidFill>
                  <a:schemeClr val="bg1"/>
                </a:solidFill>
                <a:effectLst/>
                <a:latin typeface="Open Sans" panose="020B0606030504020204" pitchFamily="34" charset="0"/>
              </a:rPr>
              <a:t>Can you provide a table with the movie titles and divide them into 4 levels (</a:t>
            </a:r>
            <a:r>
              <a:rPr lang="en-US" sz="1400" b="1" i="0" dirty="0" err="1">
                <a:solidFill>
                  <a:schemeClr val="bg1"/>
                </a:solidFill>
                <a:effectLst/>
                <a:latin typeface="Open Sans" panose="020B0606030504020204" pitchFamily="34" charset="0"/>
              </a:rPr>
              <a:t>first_quarter</a:t>
            </a:r>
            <a:r>
              <a:rPr lang="en-US" sz="1400" b="1" i="0" dirty="0">
                <a:solidFill>
                  <a:schemeClr val="bg1"/>
                </a:solidFill>
                <a:effectLst/>
                <a:latin typeface="Open Sans" panose="020B0606030504020204" pitchFamily="34" charset="0"/>
              </a:rPr>
              <a:t>, </a:t>
            </a:r>
            <a:r>
              <a:rPr lang="en-US" sz="1400" b="1" i="0" dirty="0" err="1">
                <a:solidFill>
                  <a:schemeClr val="bg1"/>
                </a:solidFill>
                <a:effectLst/>
                <a:latin typeface="Open Sans" panose="020B0606030504020204" pitchFamily="34" charset="0"/>
              </a:rPr>
              <a:t>second_quarter</a:t>
            </a:r>
            <a:r>
              <a:rPr lang="en-US" sz="1400" b="1" i="0" dirty="0">
                <a:solidFill>
                  <a:schemeClr val="bg1"/>
                </a:solidFill>
                <a:effectLst/>
                <a:latin typeface="Open Sans" panose="020B0606030504020204" pitchFamily="34" charset="0"/>
              </a:rPr>
              <a:t>, </a:t>
            </a:r>
            <a:r>
              <a:rPr lang="en-US" sz="1400" b="1" i="0" dirty="0" err="1">
                <a:solidFill>
                  <a:schemeClr val="bg1"/>
                </a:solidFill>
                <a:effectLst/>
                <a:latin typeface="Open Sans" panose="020B0606030504020204" pitchFamily="34" charset="0"/>
              </a:rPr>
              <a:t>third_quarter</a:t>
            </a:r>
            <a:r>
              <a:rPr lang="en-US" sz="1400" b="1" i="0" dirty="0">
                <a:solidFill>
                  <a:schemeClr val="bg1"/>
                </a:solidFill>
                <a:effectLst/>
                <a:latin typeface="Open Sans" panose="020B0606030504020204" pitchFamily="34" charset="0"/>
              </a:rPr>
              <a:t>, and </a:t>
            </a:r>
            <a:r>
              <a:rPr lang="en-US" sz="1400" b="1" i="0" dirty="0" err="1">
                <a:solidFill>
                  <a:schemeClr val="bg1"/>
                </a:solidFill>
                <a:effectLst/>
                <a:latin typeface="Open Sans" panose="020B0606030504020204" pitchFamily="34" charset="0"/>
              </a:rPr>
              <a:t>final_quarter</a:t>
            </a:r>
            <a:r>
              <a:rPr lang="en-US" sz="1400" b="1" i="0" dirty="0">
                <a:solidFill>
                  <a:schemeClr val="bg1"/>
                </a:solidFill>
                <a:effectLst/>
                <a:latin typeface="Open Sans" panose="020B0606030504020204" pitchFamily="34" charset="0"/>
              </a:rPr>
              <a:t>) based on the quartiles (25%, 50%, 75%) of the average rental duration(in the number of days) for movies across all categories?</a:t>
            </a:r>
            <a:r>
              <a:rPr lang="en-US" sz="1400" b="0" i="0" dirty="0">
                <a:solidFill>
                  <a:schemeClr val="bg1"/>
                </a:solidFill>
                <a:effectLst/>
                <a:latin typeface="Open Sans" panose="020B0606030504020204" pitchFamily="34" charset="0"/>
              </a:rPr>
              <a:t> Make sure to also indicate the category that these family-friendly movies fall into.</a:t>
            </a:r>
            <a:endParaRPr sz="1400" dirty="0">
              <a:solidFill>
                <a:schemeClr val="bg1"/>
              </a:solidFill>
              <a:latin typeface="Open Sans"/>
              <a:ea typeface="Open Sans"/>
              <a:cs typeface="Open Sans"/>
              <a:sym typeface="Open Sans"/>
            </a:endParaRPr>
          </a:p>
        </p:txBody>
      </p:sp>
      <p:graphicFrame>
        <p:nvGraphicFramePr>
          <p:cNvPr id="10" name="Chart 9">
            <a:extLst>
              <a:ext uri="{FF2B5EF4-FFF2-40B4-BE49-F238E27FC236}">
                <a16:creationId xmlns:a16="http://schemas.microsoft.com/office/drawing/2014/main" id="{9E28749D-EF77-4001-D6C7-E8BE47185DCA}"/>
              </a:ext>
            </a:extLst>
          </p:cNvPr>
          <p:cNvGraphicFramePr>
            <a:graphicFrameLocks/>
          </p:cNvGraphicFramePr>
          <p:nvPr>
            <p:extLst>
              <p:ext uri="{D42A27DB-BD31-4B8C-83A1-F6EECF244321}">
                <p14:modId xmlns:p14="http://schemas.microsoft.com/office/powerpoint/2010/main" val="359210488"/>
              </p:ext>
            </p:extLst>
          </p:nvPr>
        </p:nvGraphicFramePr>
        <p:xfrm>
          <a:off x="0" y="1418450"/>
          <a:ext cx="5498327" cy="3457977"/>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Shape 68"/>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 dirty="0">
                <a:latin typeface="Open Sans"/>
                <a:ea typeface="Open Sans"/>
                <a:cs typeface="Open Sans"/>
                <a:sym typeface="Open Sans"/>
              </a:rPr>
              <a:t>As shown in the graph, the 1</a:t>
            </a:r>
            <a:r>
              <a:rPr lang="en" baseline="30000" dirty="0">
                <a:latin typeface="Open Sans"/>
                <a:ea typeface="Open Sans"/>
                <a:cs typeface="Open Sans"/>
                <a:sym typeface="Open Sans"/>
              </a:rPr>
              <a:t>st</a:t>
            </a:r>
            <a:r>
              <a:rPr lang="en" dirty="0">
                <a:latin typeface="Open Sans"/>
                <a:ea typeface="Open Sans"/>
                <a:cs typeface="Open Sans"/>
                <a:sym typeface="Open Sans"/>
              </a:rPr>
              <a:t> rental lentgh category dominates in the animation &amp; comedy category.</a:t>
            </a:r>
          </a:p>
          <a:p>
            <a:pPr marL="0" lvl="0" indent="0" rtl="0">
              <a:spcBef>
                <a:spcPts val="0"/>
              </a:spcBef>
              <a:spcAft>
                <a:spcPts val="1600"/>
              </a:spcAft>
              <a:buNone/>
            </a:pPr>
            <a:r>
              <a:rPr lang="en" dirty="0">
                <a:latin typeface="Open Sans"/>
                <a:ea typeface="Open Sans"/>
                <a:cs typeface="Open Sans"/>
                <a:sym typeface="Open Sans"/>
              </a:rPr>
              <a:t>While 3</a:t>
            </a:r>
            <a:r>
              <a:rPr lang="en" baseline="30000" dirty="0">
                <a:latin typeface="Open Sans"/>
                <a:ea typeface="Open Sans"/>
                <a:cs typeface="Open Sans"/>
                <a:sym typeface="Open Sans"/>
              </a:rPr>
              <a:t>rd</a:t>
            </a:r>
            <a:r>
              <a:rPr lang="en" dirty="0">
                <a:latin typeface="Open Sans"/>
                <a:ea typeface="Open Sans"/>
                <a:cs typeface="Open Sans"/>
                <a:sym typeface="Open Sans"/>
              </a:rPr>
              <a:t> rental lentgh category dominates in the family and the music category.</a:t>
            </a:r>
          </a:p>
          <a:p>
            <a:pPr marL="0" lvl="0" indent="0" rtl="0">
              <a:spcBef>
                <a:spcPts val="0"/>
              </a:spcBef>
              <a:spcAft>
                <a:spcPts val="1600"/>
              </a:spcAft>
              <a:buNone/>
            </a:pPr>
            <a:r>
              <a:rPr lang="en" dirty="0">
                <a:latin typeface="Open Sans"/>
                <a:ea typeface="Open Sans"/>
                <a:cs typeface="Open Sans"/>
                <a:sym typeface="Open Sans"/>
              </a:rPr>
              <a:t>And finally the 2</a:t>
            </a:r>
            <a:r>
              <a:rPr lang="en" baseline="30000" dirty="0">
                <a:latin typeface="Open Sans"/>
                <a:ea typeface="Open Sans"/>
                <a:cs typeface="Open Sans"/>
                <a:sym typeface="Open Sans"/>
              </a:rPr>
              <a:t>nd</a:t>
            </a:r>
            <a:r>
              <a:rPr lang="en" dirty="0">
                <a:latin typeface="Open Sans"/>
                <a:ea typeface="Open Sans"/>
                <a:cs typeface="Open Sans"/>
                <a:sym typeface="Open Sans"/>
              </a:rPr>
              <a:t> rental lentgh category is the most represtend in the children category, as well as the 4</a:t>
            </a:r>
            <a:r>
              <a:rPr lang="en" baseline="30000" dirty="0">
                <a:latin typeface="Open Sans"/>
                <a:ea typeface="Open Sans"/>
                <a:cs typeface="Open Sans"/>
                <a:sym typeface="Open Sans"/>
              </a:rPr>
              <a:t>th</a:t>
            </a:r>
            <a:r>
              <a:rPr lang="en" dirty="0">
                <a:latin typeface="Open Sans"/>
                <a:ea typeface="Open Sans"/>
                <a:cs typeface="Open Sans"/>
                <a:sym typeface="Open Sans"/>
              </a:rPr>
              <a:t> category  in the classics category.</a:t>
            </a:r>
            <a:endParaRPr dirty="0">
              <a:latin typeface="Open Sans"/>
              <a:ea typeface="Open Sans"/>
              <a:cs typeface="Open Sans"/>
              <a:sym typeface="Open Sans"/>
            </a:endParaRPr>
          </a:p>
        </p:txBody>
      </p:sp>
      <p:sp>
        <p:nvSpPr>
          <p:cNvPr id="70" name="Shape 70"/>
          <p:cNvSpPr txBox="1">
            <a:spLocks noGrp="1"/>
          </p:cNvSpPr>
          <p:nvPr>
            <p:ph type="title"/>
          </p:nvPr>
        </p:nvSpPr>
        <p:spPr>
          <a:xfrm>
            <a:off x="0" y="0"/>
            <a:ext cx="9144000" cy="1337022"/>
          </a:xfrm>
          <a:prstGeom prst="rect">
            <a:avLst/>
          </a:prstGeom>
          <a:solidFill>
            <a:srgbClr val="073763"/>
          </a:solidFill>
        </p:spPr>
        <p:txBody>
          <a:bodyPr spcFirstLastPara="1" wrap="square" lIns="91425" tIns="91425" rIns="91425" bIns="91425" anchor="ctr" anchorCtr="0">
            <a:noAutofit/>
          </a:bodyPr>
          <a:lstStyle/>
          <a:p>
            <a:pPr algn="l"/>
            <a:r>
              <a:rPr lang="en-US" sz="1400" dirty="0">
                <a:solidFill>
                  <a:schemeClr val="bg1"/>
                </a:solidFill>
                <a:latin typeface="Open Sans" panose="020B0606030504020204" pitchFamily="34" charset="0"/>
              </a:rPr>
              <a:t>Finally, provide a table with the family-friendly film category, each of the quartiles, and the corresponding count of movies within each combination of film category for each corresponding rental duration category. The resulting table should have three columns:</a:t>
            </a:r>
            <a:br>
              <a:rPr lang="en-US" sz="1400" dirty="0">
                <a:solidFill>
                  <a:schemeClr val="bg1"/>
                </a:solidFill>
                <a:latin typeface="Open Sans" panose="020B0606030504020204" pitchFamily="34" charset="0"/>
              </a:rPr>
            </a:br>
            <a:r>
              <a:rPr lang="en-US" sz="1400" dirty="0">
                <a:solidFill>
                  <a:schemeClr val="bg1"/>
                </a:solidFill>
                <a:latin typeface="Open Sans" panose="020B0606030504020204" pitchFamily="34" charset="0"/>
              </a:rPr>
              <a:t>-Category</a:t>
            </a:r>
            <a:br>
              <a:rPr lang="en-US" sz="1400" dirty="0">
                <a:solidFill>
                  <a:schemeClr val="bg1"/>
                </a:solidFill>
                <a:latin typeface="Open Sans" panose="020B0606030504020204" pitchFamily="34" charset="0"/>
              </a:rPr>
            </a:br>
            <a:r>
              <a:rPr lang="en-US" sz="1400" dirty="0">
                <a:solidFill>
                  <a:schemeClr val="bg1"/>
                </a:solidFill>
                <a:latin typeface="Open Sans" panose="020B0606030504020204" pitchFamily="34" charset="0"/>
              </a:rPr>
              <a:t>-Rental length category</a:t>
            </a:r>
            <a:br>
              <a:rPr lang="en-US" sz="1400" dirty="0">
                <a:solidFill>
                  <a:schemeClr val="bg1"/>
                </a:solidFill>
                <a:latin typeface="Open Sans" panose="020B0606030504020204" pitchFamily="34" charset="0"/>
              </a:rPr>
            </a:br>
            <a:r>
              <a:rPr lang="en-US" sz="1400" dirty="0">
                <a:solidFill>
                  <a:schemeClr val="bg1"/>
                </a:solidFill>
                <a:latin typeface="Open Sans" panose="020B0606030504020204" pitchFamily="34" charset="0"/>
              </a:rPr>
              <a:t>-Count</a:t>
            </a:r>
          </a:p>
        </p:txBody>
      </p:sp>
      <p:graphicFrame>
        <p:nvGraphicFramePr>
          <p:cNvPr id="4" name="Chart 3">
            <a:extLst>
              <a:ext uri="{FF2B5EF4-FFF2-40B4-BE49-F238E27FC236}">
                <a16:creationId xmlns:a16="http://schemas.microsoft.com/office/drawing/2014/main" id="{2797FDE3-5AE3-862E-076D-D71343D0AAD4}"/>
              </a:ext>
            </a:extLst>
          </p:cNvPr>
          <p:cNvGraphicFramePr>
            <a:graphicFrameLocks/>
          </p:cNvGraphicFramePr>
          <p:nvPr>
            <p:extLst>
              <p:ext uri="{D42A27DB-BD31-4B8C-83A1-F6EECF244321}">
                <p14:modId xmlns:p14="http://schemas.microsoft.com/office/powerpoint/2010/main" val="642877376"/>
              </p:ext>
            </p:extLst>
          </p:nvPr>
        </p:nvGraphicFramePr>
        <p:xfrm>
          <a:off x="-103367" y="1264257"/>
          <a:ext cx="5158200" cy="3879243"/>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EDF41AB8-2446-2257-749E-A35AF77131F1}"/>
              </a:ext>
            </a:extLst>
          </p:cNvPr>
          <p:cNvSpPr txBox="1"/>
          <p:nvPr/>
        </p:nvSpPr>
        <p:spPr>
          <a:xfrm rot="16200000">
            <a:off x="4024433" y="3120885"/>
            <a:ext cx="2017435" cy="261610"/>
          </a:xfrm>
          <a:prstGeom prst="rect">
            <a:avLst/>
          </a:prstGeom>
          <a:noFill/>
        </p:spPr>
        <p:txBody>
          <a:bodyPr wrap="square" rtlCol="0">
            <a:spAutoFit/>
          </a:bodyPr>
          <a:lstStyle/>
          <a:p>
            <a:r>
              <a:rPr lang="en-US" sz="1050" kern="1200" dirty="0">
                <a:solidFill>
                  <a:prstClr val="black">
                    <a:lumMod val="65000"/>
                    <a:lumOff val="35000"/>
                  </a:prstClr>
                </a:solidFill>
                <a:latin typeface="+mn-lt"/>
                <a:ea typeface="+mn-ea"/>
                <a:cs typeface="+mn-cs"/>
              </a:rPr>
              <a:t>Rental length category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Shape 75"/>
          <p:cNvSpPr txBox="1">
            <a:spLocks noGrp="1"/>
          </p:cNvSpPr>
          <p:nvPr>
            <p:ph type="body" idx="1"/>
          </p:nvPr>
        </p:nvSpPr>
        <p:spPr>
          <a:xfrm>
            <a:off x="5158200" y="1418450"/>
            <a:ext cx="3591300" cy="3072600"/>
          </a:xfrm>
          <a:prstGeom prst="rect">
            <a:avLst/>
          </a:prstGeom>
          <a:solidFill>
            <a:srgbClr val="EFEFEF"/>
          </a:solidFill>
          <a:ln w="9525" cap="flat" cmpd="sng">
            <a:solidFill>
              <a:srgbClr val="999999"/>
            </a:solidFill>
            <a:prstDash val="solid"/>
            <a:round/>
            <a:headEnd type="none" w="sm" len="sm"/>
            <a:tailEnd type="none" w="sm" len="sm"/>
          </a:ln>
        </p:spPr>
        <p:txBody>
          <a:bodyPr spcFirstLastPara="1" wrap="square" lIns="91425" tIns="91425" rIns="91425" bIns="91425" anchor="t" anchorCtr="0">
            <a:noAutofit/>
          </a:bodyPr>
          <a:lstStyle/>
          <a:p>
            <a:pPr marL="0" lvl="0" indent="0" rtl="0">
              <a:spcBef>
                <a:spcPts val="0"/>
              </a:spcBef>
              <a:spcAft>
                <a:spcPts val="1600"/>
              </a:spcAft>
              <a:buNone/>
            </a:pPr>
            <a:r>
              <a:rPr lang="en-US" dirty="0">
                <a:latin typeface="Open Sans"/>
                <a:ea typeface="Open Sans"/>
                <a:cs typeface="Open Sans"/>
                <a:sym typeface="Open Sans"/>
              </a:rPr>
              <a:t>As shown in the graph, the count of rental orders for the two stores are very close to each other. </a:t>
            </a:r>
          </a:p>
          <a:p>
            <a:pPr marL="0" lvl="0" indent="0" rtl="0">
              <a:spcBef>
                <a:spcPts val="0"/>
              </a:spcBef>
              <a:spcAft>
                <a:spcPts val="1600"/>
              </a:spcAft>
              <a:buNone/>
            </a:pPr>
            <a:r>
              <a:rPr lang="en-US" dirty="0">
                <a:latin typeface="Open Sans"/>
                <a:ea typeface="Open Sans"/>
                <a:cs typeface="Open Sans"/>
                <a:sym typeface="Open Sans"/>
              </a:rPr>
              <a:t>Still, store 1 is ahead in rental orders in </a:t>
            </a:r>
            <a:r>
              <a:rPr lang="en-US">
                <a:latin typeface="Open Sans"/>
                <a:ea typeface="Open Sans"/>
                <a:cs typeface="Open Sans"/>
                <a:sym typeface="Open Sans"/>
              </a:rPr>
              <a:t>2005-06 &amp; </a:t>
            </a:r>
            <a:r>
              <a:rPr lang="en-US" dirty="0">
                <a:latin typeface="Open Sans"/>
                <a:ea typeface="Open Sans"/>
                <a:cs typeface="Open Sans"/>
                <a:sym typeface="Open Sans"/>
              </a:rPr>
              <a:t>2005-08 by a small margin , and on the other hand store 2 is ahead in rental orders in 2005-05 , 2005-07 &amp; 2005-08 by a tiny margin as well.</a:t>
            </a:r>
          </a:p>
        </p:txBody>
      </p:sp>
      <p:sp>
        <p:nvSpPr>
          <p:cNvPr id="77" name="Shape 77"/>
          <p:cNvSpPr txBox="1">
            <a:spLocks noGrp="1"/>
          </p:cNvSpPr>
          <p:nvPr>
            <p:ph type="title"/>
          </p:nvPr>
        </p:nvSpPr>
        <p:spPr>
          <a:xfrm>
            <a:off x="0" y="0"/>
            <a:ext cx="9144000" cy="1176793"/>
          </a:xfrm>
          <a:prstGeom prst="rect">
            <a:avLst/>
          </a:prstGeom>
          <a:solidFill>
            <a:srgbClr val="073763"/>
          </a:solidFill>
        </p:spPr>
        <p:txBody>
          <a:bodyPr spcFirstLastPara="1" wrap="square" lIns="91425" tIns="91425" rIns="91425" bIns="91425" anchor="ctr" anchorCtr="0">
            <a:noAutofit/>
          </a:bodyPr>
          <a:lstStyle/>
          <a:p>
            <a:pPr marL="0" lvl="0" indent="0" rtl="0">
              <a:spcBef>
                <a:spcPts val="0"/>
              </a:spcBef>
              <a:spcAft>
                <a:spcPts val="0"/>
              </a:spcAft>
              <a:buNone/>
            </a:pPr>
            <a:r>
              <a:rPr lang="en-US" sz="1400" dirty="0">
                <a:solidFill>
                  <a:schemeClr val="bg1"/>
                </a:solidFill>
                <a:latin typeface="Open Sans" panose="020B0606030504020204" pitchFamily="34" charset="0"/>
              </a:rPr>
              <a:t>We want to find out how the two stores compare in their count of rental orders during every month for all the years we have data for. Write a query that returns the store ID for the store, the year and month and the number of rental orders each store has fulfilled for that month. Your table should include a column for each of the following: year, month, store ID and count of rental orders fulfilled during that month.</a:t>
            </a:r>
            <a:endParaRPr sz="1400" dirty="0">
              <a:solidFill>
                <a:schemeClr val="bg1"/>
              </a:solidFill>
              <a:latin typeface="Open Sans" panose="020B0606030504020204" pitchFamily="34" charset="0"/>
              <a:sym typeface="Open Sans"/>
            </a:endParaRPr>
          </a:p>
        </p:txBody>
      </p:sp>
      <p:graphicFrame>
        <p:nvGraphicFramePr>
          <p:cNvPr id="5" name="Chart 4">
            <a:extLst>
              <a:ext uri="{FF2B5EF4-FFF2-40B4-BE49-F238E27FC236}">
                <a16:creationId xmlns:a16="http://schemas.microsoft.com/office/drawing/2014/main" id="{C2610FF7-0408-B330-DA8F-C6A319CF57AC}"/>
              </a:ext>
            </a:extLst>
          </p:cNvPr>
          <p:cNvGraphicFramePr>
            <a:graphicFrameLocks/>
          </p:cNvGraphicFramePr>
          <p:nvPr>
            <p:extLst>
              <p:ext uri="{D42A27DB-BD31-4B8C-83A1-F6EECF244321}">
                <p14:modId xmlns:p14="http://schemas.microsoft.com/office/powerpoint/2010/main" val="3691411987"/>
              </p:ext>
            </p:extLst>
          </p:nvPr>
        </p:nvGraphicFramePr>
        <p:xfrm>
          <a:off x="0" y="1668876"/>
          <a:ext cx="5248195" cy="334879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286</TotalTime>
  <Words>538</Words>
  <Application>Microsoft Office PowerPoint</Application>
  <PresentationFormat>On-screen Show (16:9)</PresentationFormat>
  <Paragraphs>25</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Calibri</vt:lpstr>
      <vt:lpstr>Open Sans</vt:lpstr>
      <vt:lpstr>Arial</vt:lpstr>
      <vt:lpstr>Simple Light</vt:lpstr>
      <vt:lpstr>We want to understand more about the movies that families are watching. The following categories are considered family movies: Animation, Children, Classics, Comedy, Family and Music. Create a query that lists each movie, the film category it is classified in, and the number of times it has been rented out.</vt:lpstr>
      <vt:lpstr>Now we need to know how the length of rental duration of these family-friendly movies compares to the duration that all movies are rented for. Can you provide a table with the movie titles and divide them into 4 levels (first_quarter, second_quarter, third_quarter, and final_quarter) based on the quartiles (25%, 50%, 75%) of the average rental duration(in the number of days) for movies across all categories? Make sure to also indicate the category that these family-friendly movies fall into.</vt:lpstr>
      <vt:lpstr>Finally, provide a table with the family-friendly film category, each of the quartiles, and the corresponding count of movies within each combination of film category for each corresponding rental duration category. The resulting table should have three columns: -Category -Rental length category -Count</vt:lpstr>
      <vt:lpstr>We want to find out how the two stores compare in their count of rental orders during every month for all the years we have data for. Write a query that returns the store ID for the store, the year and month and the number of rental orders each store has fulfilled for that month. Your table should include a column for each of the following: year, month, store ID and count of rental orders fulfilled during that month.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 want to understand more about the movies that families are watching. The following categories are considered family movies: Animation, Children, Classics, Comedy, Family and Music. Create a query that lists each movie, the film category it is classified in, and the number of times it has been rented out.</dc:title>
  <cp:lastModifiedBy>Abdullah Khaled Mahmoud</cp:lastModifiedBy>
  <cp:revision>9</cp:revision>
  <dcterms:modified xsi:type="dcterms:W3CDTF">2023-04-11T10:51:59Z</dcterms:modified>
</cp:coreProperties>
</file>