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2.xml" ContentType="application/vnd.openxmlformats-officedocument.presentationml.notes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type="screen4x3" cy="6858000" cx="9144000"/>
  <p:notesSz cx="6577012" cy="9753600"/>
  <p:defaultTextStyle>
    <a:lvl1pPr algn="l" fontAlgn="base" indent="0" latinLnBrk="1" marL="0" rtl="0">
      <a:lnSpc>
        <a:spcPct val="100000"/>
      </a:lnSpc>
      <a:spcBef>
        <a:spcPct val="0"/>
      </a:spcBef>
      <a:spcAft>
        <a:spcPct val="0"/>
      </a:spcAft>
      <a:buFontTx/>
      <a:buNone/>
      <a:defRPr baseline="0" b="0" sz="24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20441" autoAdjust="0"/>
    <p:restoredTop sz="91741" autoAdjust="0"/>
  </p:normalViewPr>
  <p:slideViewPr>
    <p:cSldViewPr showGuides="0" snapToGrid="1" snapToObjects="0">
      <p:cViewPr varScale="1">
        <p:scale>
          <a:sx n="68" d="100"/>
          <a:sy n="68" d="100"/>
        </p:scale>
        <p:origin x="1248" y="66"/>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99" name=""/>
        <p:cNvGrpSpPr/>
        <p:nvPr/>
      </p:nvGrpSpPr>
      <p:grpSpPr>
        <a:xfrm rot="0">
          <a:off x="0" y="0"/>
          <a:ext cx="0" cy="0"/>
          <a:chOff x="0" y="0"/>
          <a:chExt cx="0" cy="0"/>
        </a:xfrm>
      </p:grpSpPr>
      <p:sp>
        <p:nvSpPr>
          <p:cNvPr id="1048824" name=""/>
          <p:cNvSpPr/>
          <p:nvPr>
            <p:ph type="hdr" sz="quarter" idx="0"/>
          </p:nvPr>
        </p:nvSpPr>
        <p:spPr>
          <a:xfrm rot="0">
            <a:off x="0" y="0"/>
            <a:ext cx="2851150" cy="487362"/>
          </a:xfrm>
          <a:prstGeom prst="rect"/>
          <a:noFill/>
          <a:ln>
            <a:noFill/>
          </a:ln>
        </p:spPr>
        <p:txBody>
          <a:bodyPr bIns="44636" lIns="89273" rIns="89273" tIns="44636"/>
          <a:p>
            <a:pPr eaLnBrk="1" hangingPunct="1" latinLnBrk="1" lvl="0"/>
            <a:endParaRPr altLang="en-US" sz="1200" lang="en-US"/>
          </a:p>
        </p:txBody>
      </p:sp>
      <p:sp>
        <p:nvSpPr>
          <p:cNvPr id="1048825" name=""/>
          <p:cNvSpPr/>
          <p:nvPr>
            <p:ph type="dt" sz="quarter" idx="1"/>
          </p:nvPr>
        </p:nvSpPr>
        <p:spPr>
          <a:xfrm rot="0">
            <a:off x="3725862" y="0"/>
            <a:ext cx="2851150" cy="487362"/>
          </a:xfrm>
          <a:prstGeom prst="rect"/>
          <a:noFill/>
          <a:ln>
            <a:noFill/>
          </a:ln>
        </p:spPr>
        <p:txBody>
          <a:bodyPr bIns="44636" lIns="89273" rIns="89273" tIns="44636"/>
          <a:p>
            <a:pPr algn="r" eaLnBrk="1" hangingPunct="1" latinLnBrk="1" lvl="0"/>
            <a:endParaRPr altLang="en-US" sz="1200" lang="en-US"/>
          </a:p>
        </p:txBody>
      </p:sp>
      <p:sp>
        <p:nvSpPr>
          <p:cNvPr id="1048826" name=""/>
          <p:cNvSpPr/>
          <p:nvPr>
            <p:ph type="ftr" sz="quarter" idx="2"/>
          </p:nvPr>
        </p:nvSpPr>
        <p:spPr>
          <a:xfrm rot="0">
            <a:off x="0" y="9266238"/>
            <a:ext cx="2851150" cy="487362"/>
          </a:xfrm>
          <a:prstGeom prst="rect"/>
          <a:noFill/>
          <a:ln>
            <a:noFill/>
          </a:ln>
        </p:spPr>
        <p:txBody>
          <a:bodyPr anchor="b" bIns="44636" lIns="89273" rIns="89273" tIns="44636"/>
          <a:p>
            <a:pPr eaLnBrk="1" hangingPunct="1" latinLnBrk="1" lvl="0"/>
            <a:endParaRPr altLang="en-US" sz="1200" lang="en-US"/>
          </a:p>
        </p:txBody>
      </p:sp>
      <p:sp>
        <p:nvSpPr>
          <p:cNvPr id="1048827" name=""/>
          <p:cNvSpPr/>
          <p:nvPr>
            <p:ph type="sldNum" sz="quarter" idx="3"/>
          </p:nvPr>
        </p:nvSpPr>
        <p:spPr>
          <a:xfrm rot="0">
            <a:off x="3725862" y="9266238"/>
            <a:ext cx="2851150" cy="487362"/>
          </a:xfrm>
          <a:prstGeom prst="rect"/>
          <a:noFill/>
          <a:ln>
            <a:noFill/>
          </a:ln>
        </p:spPr>
        <p:txBody>
          <a:bodyPr anchor="b" bIns="44636" lIns="89273" rIns="89273" tIns="44636"/>
          <a:p>
            <a:pPr algn="r" eaLnBrk="1" hangingPunct="1" latinLnBrk="1" lvl="0"/>
            <a:fld id="{566ABCEB-ACFC-4714-9973-3DA970169C29}" type="slidenum">
              <a:rPr altLang="en-US" sz="1200" lang="en-US"/>
              <a:pPr algn="r" eaLnBrk="1" hangingPunct="1" latinLnBrk="1" lvl="0"/>
            </a:fld>
            <a:endParaRPr altLang="en-US" sz="1200" lang="en-US"/>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7" name=""/>
        <p:cNvGrpSpPr/>
        <p:nvPr/>
      </p:nvGrpSpPr>
      <p:grpSpPr>
        <a:xfrm rot="0">
          <a:off x="0" y="0"/>
          <a:ext cx="0" cy="0"/>
          <a:chOff x="0" y="0"/>
          <a:chExt cx="0" cy="0"/>
        </a:xfrm>
      </p:grpSpPr>
      <p:sp>
        <p:nvSpPr>
          <p:cNvPr id="1048818" name=""/>
          <p:cNvSpPr/>
          <p:nvPr>
            <p:ph type="hdr" sz="quarter" idx="0"/>
          </p:nvPr>
        </p:nvSpPr>
        <p:spPr>
          <a:xfrm rot="0">
            <a:off x="0" y="0"/>
            <a:ext cx="2851150" cy="487362"/>
          </a:xfrm>
          <a:prstGeom prst="rect"/>
          <a:noFill/>
          <a:ln>
            <a:noFill/>
          </a:ln>
        </p:spPr>
        <p:txBody>
          <a:bodyPr bIns="44636" lIns="89273" rIns="89273" tIns="44636"/>
          <a:p>
            <a:pPr eaLnBrk="1" hangingPunct="1" latinLnBrk="1" lvl="0"/>
            <a:endParaRPr altLang="en-US" sz="1200" lang="en-US"/>
          </a:p>
        </p:txBody>
      </p:sp>
      <p:sp>
        <p:nvSpPr>
          <p:cNvPr id="1048819" name=""/>
          <p:cNvSpPr/>
          <p:nvPr>
            <p:ph type="dt" sz="full" idx="1"/>
          </p:nvPr>
        </p:nvSpPr>
        <p:spPr>
          <a:xfrm rot="0">
            <a:off x="3724275" y="0"/>
            <a:ext cx="2851150" cy="487362"/>
          </a:xfrm>
          <a:prstGeom prst="rect"/>
          <a:noFill/>
          <a:ln>
            <a:noFill/>
          </a:ln>
        </p:spPr>
        <p:txBody>
          <a:bodyPr bIns="44636" lIns="89273" rIns="89273" tIns="44636"/>
          <a:p>
            <a:pPr algn="r" eaLnBrk="1" hangingPunct="1" latinLnBrk="1" lvl="0"/>
            <a:endParaRPr altLang="en-US" sz="1200" lang="en-US"/>
          </a:p>
        </p:txBody>
      </p:sp>
      <p:sp>
        <p:nvSpPr>
          <p:cNvPr id="1048820" name=""/>
          <p:cNvSpPr/>
          <p:nvPr>
            <p:ph type="sldImg" sz="full" idx="2"/>
          </p:nvPr>
        </p:nvSpPr>
        <p:spPr>
          <a:xfrm rot="0">
            <a:off x="850900" y="731837"/>
            <a:ext cx="4876800" cy="3657600"/>
          </a:xfrm>
          <a:prstGeom prst="rect"/>
          <a:noFill/>
          <a:ln w="9525" cap="flat" cmpd="sng">
            <a:solidFill>
              <a:srgbClr val="000000">
                <a:alpha val="100000"/>
              </a:srgbClr>
            </a:solidFill>
            <a:prstDash val="solid"/>
            <a:round/>
          </a:ln>
        </p:spPr>
        <p:txBody>
          <a:bodyPr bIns="45720" lIns="91440" rIns="91440" tIns="45720"/>
          <a:p/>
        </p:txBody>
      </p:sp>
      <p:sp>
        <p:nvSpPr>
          <p:cNvPr id="1048821" name=""/>
          <p:cNvSpPr/>
          <p:nvPr>
            <p:ph type="body" sz="quarter" idx="3"/>
          </p:nvPr>
        </p:nvSpPr>
        <p:spPr>
          <a:xfrm rot="0">
            <a:off x="657225" y="4633912"/>
            <a:ext cx="5262562" cy="4387850"/>
          </a:xfrm>
          <a:prstGeom prst="rect"/>
          <a:noFill/>
          <a:ln>
            <a:noFill/>
          </a:ln>
        </p:spPr>
        <p:txBody>
          <a:bodyPr bIns="44636" lIns="89273" rIns="89273" tIns="44636"/>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822" name=""/>
          <p:cNvSpPr/>
          <p:nvPr>
            <p:ph type="ftr" sz="quarter" idx="4"/>
          </p:nvPr>
        </p:nvSpPr>
        <p:spPr>
          <a:xfrm rot="0">
            <a:off x="0" y="9264650"/>
            <a:ext cx="2851150" cy="487362"/>
          </a:xfrm>
          <a:prstGeom prst="rect"/>
          <a:noFill/>
          <a:ln>
            <a:noFill/>
          </a:ln>
        </p:spPr>
        <p:txBody>
          <a:bodyPr anchor="b" bIns="44636" lIns="89273" rIns="89273" tIns="44636"/>
          <a:p>
            <a:pPr eaLnBrk="1" hangingPunct="1" latinLnBrk="1" lvl="0"/>
            <a:endParaRPr altLang="en-US" sz="1200" lang="en-US"/>
          </a:p>
        </p:txBody>
      </p:sp>
      <p:sp>
        <p:nvSpPr>
          <p:cNvPr id="1048823" name=""/>
          <p:cNvSpPr/>
          <p:nvPr>
            <p:ph type="sldNum" sz="quarter" idx="5"/>
          </p:nvPr>
        </p:nvSpPr>
        <p:spPr>
          <a:xfrm rot="0">
            <a:off x="3724275" y="9264650"/>
            <a:ext cx="2851150" cy="487362"/>
          </a:xfrm>
          <a:prstGeom prst="rect"/>
          <a:noFill/>
          <a:ln>
            <a:noFill/>
          </a:ln>
        </p:spPr>
        <p:txBody>
          <a:bodyPr anchor="b" bIns="44636" lIns="89273" rIns="89273" tIns="44636"/>
          <a:p>
            <a:pPr algn="r" eaLnBrk="1" hangingPunct="1" latinLnBrk="1" lvl="0"/>
            <a:fld id="{566ABCEB-ACFC-4714-9973-3DA970169C29}" type="slidenum">
              <a:rPr altLang="en-US" sz="1200" lang="en-US"/>
              <a:pPr algn="r" eaLnBrk="1" hangingPunct="1" latinLnBrk="1" lvl="0"/>
            </a:fld>
            <a:endParaRPr altLang="en-US"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a:solidFill>
          <a:schemeClr val="dk1"/>
        </a:solidFill>
        <a:latin typeface="Arial" pitchFamily="0" charset="0"/>
        <a:sym typeface="Arial" pitchFamily="0" charset="0"/>
      </a:defRPr>
    </a:lvl1pPr>
    <a:lvl2pPr algn="l" fontAlgn="base" indent="0" latinLnBrk="1" marL="457200" rtl="0">
      <a:lnSpc>
        <a:spcPct val="100000"/>
      </a:lnSpc>
      <a:spcBef>
        <a:spcPct val="30000"/>
      </a:spcBef>
      <a:spcAft>
        <a:spcPct val="0"/>
      </a:spcAft>
      <a:buFontTx/>
      <a:buNone/>
      <a:defRPr baseline="0" b="0" sz="1200" i="0">
        <a:solidFill>
          <a:schemeClr val="dk1"/>
        </a:solidFill>
        <a:latin typeface="Arial" pitchFamily="0" charset="0"/>
        <a:sym typeface="Arial" pitchFamily="0" charset="0"/>
      </a:defRPr>
    </a:lvl2pPr>
    <a:lvl3pPr algn="l" fontAlgn="base" indent="0" latinLnBrk="1" marL="914400" rtl="0">
      <a:lnSpc>
        <a:spcPct val="100000"/>
      </a:lnSpc>
      <a:spcBef>
        <a:spcPct val="30000"/>
      </a:spcBef>
      <a:spcAft>
        <a:spcPct val="0"/>
      </a:spcAft>
      <a:buFontTx/>
      <a:buNone/>
      <a:defRPr baseline="0" b="0" sz="1200" i="0">
        <a:solidFill>
          <a:schemeClr val="dk1"/>
        </a:solidFill>
        <a:latin typeface="Arial" pitchFamily="0" charset="0"/>
        <a:sym typeface="Arial" pitchFamily="0" charset="0"/>
      </a:defRPr>
    </a:lvl3pPr>
    <a:lvl4pPr algn="l" fontAlgn="base" indent="0" latinLnBrk="1" marL="1371600" rtl="0">
      <a:lnSpc>
        <a:spcPct val="100000"/>
      </a:lnSpc>
      <a:spcBef>
        <a:spcPct val="30000"/>
      </a:spcBef>
      <a:spcAft>
        <a:spcPct val="0"/>
      </a:spcAft>
      <a:buFontTx/>
      <a:buNone/>
      <a:defRPr baseline="0" b="0" sz="1200" i="0">
        <a:solidFill>
          <a:schemeClr val="dk1"/>
        </a:solidFill>
        <a:latin typeface="Arial" pitchFamily="0" charset="0"/>
        <a:sym typeface="Arial" pitchFamily="0" charset="0"/>
      </a:defRPr>
    </a:lvl4pPr>
    <a:lvl5pPr algn="l" fontAlgn="base" indent="0" latinLnBrk="1" marL="1828800" rtl="0">
      <a:lnSpc>
        <a:spcPct val="100000"/>
      </a:lnSpc>
      <a:spcBef>
        <a:spcPct val="30000"/>
      </a:spcBef>
      <a:spcAft>
        <a:spcPct val="0"/>
      </a:spcAft>
      <a:buFontTx/>
      <a:buNone/>
      <a:defRPr baseline="0" b="0" sz="1200" i="0">
        <a:solidFill>
          <a:schemeClr val="dk1"/>
        </a:solidFill>
        <a:latin typeface="Arial" pitchFamily="0" charset="0"/>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rot="0">
          <a:off x="0" y="0"/>
          <a:ext cx="0" cy="0"/>
          <a:chOff x="0" y="0"/>
          <a:chExt cx="0" cy="0"/>
        </a:xfrm>
      </p:grpSpPr>
      <p:sp>
        <p:nvSpPr>
          <p:cNvPr id="1048588" name=""/>
          <p:cNvSpPr txBox="1"/>
          <p:nvPr/>
        </p:nvSpPr>
        <p:spPr>
          <a:xfrm rot="0">
            <a:off x="3724275" y="9264650"/>
            <a:ext cx="2851150" cy="487362"/>
          </a:xfrm>
          <a:prstGeom prst="rect"/>
          <a:noFill/>
          <a:ln>
            <a:noFill/>
          </a:ln>
        </p:spPr>
        <p:txBody>
          <a:bodyPr anchor="b" bIns="44636" lIns="89273" rIns="89273" tIns="44636"/>
          <a:p>
            <a:pPr algn="r" eaLnBrk="1" hangingPunct="1" latinLnBrk="1" lvl="0">
              <a:spcBef>
                <a:spcPct val="0"/>
              </a:spcBef>
            </a:pPr>
            <a:fld id="{566ABCEB-ACFC-4714-9973-3DA970169C29}" type="slidenum">
              <a:rPr altLang="en-US" lang="en-US"/>
              <a:pPr algn="r" eaLnBrk="1" hangingPunct="1" latinLnBrk="1" lvl="0">
                <a:spcBef>
                  <a:spcPct val="0"/>
                </a:spcBef>
              </a:pPr>
            </a:fld>
            <a:endParaRPr altLang="en-US" lang="en-US"/>
          </a:p>
        </p:txBody>
      </p:sp>
      <p:sp>
        <p:nvSpPr>
          <p:cNvPr id="1048589" name=""/>
          <p:cNvSpPr/>
          <p:nvPr>
            <p:ph type="sldImg" sz="full" idx="0"/>
          </p:nvPr>
        </p:nvSpPr>
        <p:spPr>
          <a:xfrm rot="0">
            <a:off x="850900" y="731837"/>
            <a:ext cx="4876800" cy="3657600"/>
          </a:xfrm>
          <a:prstGeom prst="rect"/>
        </p:spPr>
        <p:txBody>
          <a:bodyPr anchor="t" bIns="45720" lIns="91440" rIns="91440" tIns="45720"/>
          <a:p/>
        </p:txBody>
      </p:sp>
      <p:sp>
        <p:nvSpPr>
          <p:cNvPr id="1048590" name=""/>
          <p:cNvSpPr/>
          <p:nvPr>
            <p:ph type="body" sz="full" idx="1"/>
          </p:nvPr>
        </p:nvSpPr>
        <p:spPr>
          <a:xfrm rot="0">
            <a:off x="657225" y="4633912"/>
            <a:ext cx="5262562" cy="4387850"/>
          </a:xfrm>
          <a:prstGeom prst="rect"/>
          <a:noFill/>
          <a:ln>
            <a:noFill/>
          </a:ln>
        </p:spPr>
        <p:txBody>
          <a:bodyPr anchor="t" bIns="44636" lIns="89273" rIns="89273" tIns="44636"/>
          <a:p>
            <a:pPr eaLnBrk="1" hangingPunct="1" latinLnBrk="1" lvl="0"/>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rot="0">
          <a:off x="0" y="0"/>
          <a:ext cx="0" cy="0"/>
          <a:chOff x="0" y="0"/>
          <a:chExt cx="0" cy="0"/>
        </a:xfrm>
      </p:grpSpPr>
      <p:sp>
        <p:nvSpPr>
          <p:cNvPr id="1048723" name=""/>
          <p:cNvSpPr/>
          <p:nvPr>
            <p:ph type="sldImg" sz="full" idx="0"/>
          </p:nvPr>
        </p:nvSpPr>
        <p:spPr>
          <a:xfrm rot="0">
            <a:off x="850900" y="731837"/>
            <a:ext cx="4876800" cy="3657600"/>
          </a:xfrm>
          <a:prstGeom prst="rect"/>
        </p:spPr>
        <p:txBody>
          <a:bodyPr anchor="t" bIns="45720" lIns="91440" rIns="91440" tIns="45720"/>
          <a:p/>
        </p:txBody>
      </p:sp>
      <p:sp>
        <p:nvSpPr>
          <p:cNvPr id="1048724" name=""/>
          <p:cNvSpPr/>
          <p:nvPr>
            <p:ph type="body" sz="full" idx="1"/>
          </p:nvPr>
        </p:nvSpPr>
        <p:spPr>
          <a:xfrm rot="0">
            <a:off x="657225" y="4633912"/>
            <a:ext cx="5262562" cy="4387850"/>
          </a:xfrm>
          <a:prstGeom prst="rect"/>
          <a:noFill/>
          <a:ln>
            <a:noFill/>
          </a:ln>
        </p:spPr>
        <p:txBody>
          <a:bodyPr anchor="t" bIns="44636" lIns="89273" rIns="89273" tIns="44636"/>
          <a:p>
            <a:r>
              <a:rPr altLang="en-US" lang="en-US"/>
              <a:t> </a:t>
            </a:r>
          </a:p>
        </p:txBody>
      </p:sp>
      <p:sp>
        <p:nvSpPr>
          <p:cNvPr id="1048725" name=""/>
          <p:cNvSpPr txBox="1"/>
          <p:nvPr/>
        </p:nvSpPr>
        <p:spPr>
          <a:xfrm rot="0">
            <a:off x="3724275" y="9264650"/>
            <a:ext cx="2851150" cy="487362"/>
          </a:xfrm>
          <a:prstGeom prst="rect"/>
          <a:noFill/>
          <a:ln>
            <a:noFill/>
          </a:ln>
        </p:spPr>
        <p:txBody>
          <a:bodyPr anchor="b" bIns="44636" lIns="89273" rIns="89273" tIns="44636"/>
          <a:p>
            <a:pPr algn="r" eaLnBrk="1" hangingPunct="1" latinLnBrk="1" lvl="0"/>
            <a:fld id="{566ABCEB-ACFC-4714-9973-3DA970169C29}" type="slidenum">
              <a:rPr altLang="en-US" sz="1200" lang="en-US"/>
              <a:pPr algn="r" eaLnBrk="1" hangingPunct="1" latinLnBrk="1" lvl="0"/>
            </a:fld>
            <a:endParaRPr altLang="en-US" sz="120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6"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7"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5" name=""/>
        <p:cNvGrpSpPr/>
        <p:nvPr/>
      </p:nvGrpSpPr>
      <p:grpSpPr>
        <a:xfrm>
          <a:off x="0" y="0"/>
          <a:ext cx="0" cy="0"/>
          <a:chOff x="0" y="0"/>
          <a:chExt cx="0" cy="0"/>
        </a:xfrm>
      </p:grpSpPr>
      <p:sp>
        <p:nvSpPr>
          <p:cNvPr id="1048816" name="Title 1"/>
          <p:cNvSpPr>
            <a:spLocks noGrp="1"/>
          </p:cNvSpPr>
          <p:nvPr>
            <p:ph type="title"/>
          </p:nvPr>
        </p:nvSpPr>
        <p:spPr/>
        <p:txBody>
          <a:bodyPr/>
          <a:p>
            <a:r>
              <a:rPr lang="en-US" smtClean="0"/>
              <a:t>Click to edit Master title style</a:t>
            </a:r>
            <a:endParaRPr lang="en-US"/>
          </a:p>
        </p:txBody>
      </p:sp>
      <p:sp>
        <p:nvSpPr>
          <p:cNvPr id="104881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8" name=""/>
        <p:cNvGrpSpPr/>
        <p:nvPr/>
      </p:nvGrpSpPr>
      <p:grpSpPr>
        <a:xfrm>
          <a:off x="0" y="0"/>
          <a:ext cx="0" cy="0"/>
          <a:chOff x="0" y="0"/>
          <a:chExt cx="0" cy="0"/>
        </a:xfrm>
      </p:grpSpPr>
      <p:sp>
        <p:nvSpPr>
          <p:cNvPr id="1048797" name="Vertical Title 1"/>
          <p:cNvSpPr>
            <a:spLocks noGrp="1"/>
          </p:cNvSpPr>
          <p:nvPr>
            <p:ph type="title" orient="vert"/>
          </p:nvPr>
        </p:nvSpPr>
        <p:spPr>
          <a:xfrm>
            <a:off x="6642100" y="228600"/>
            <a:ext cx="2068513" cy="5937250"/>
          </a:xfrm>
        </p:spPr>
        <p:txBody>
          <a:bodyPr vert="eaVert"/>
          <a:p>
            <a:r>
              <a:rPr lang="en-US" smtClean="0"/>
              <a:t>Click to edit Master title style</a:t>
            </a:r>
            <a:endParaRPr lang="en-US"/>
          </a:p>
        </p:txBody>
      </p:sp>
      <p:sp>
        <p:nvSpPr>
          <p:cNvPr id="1048798" name="Vertical Text Placeholder 2"/>
          <p:cNvSpPr>
            <a:spLocks noGrp="1"/>
          </p:cNvSpPr>
          <p:nvPr>
            <p:ph type="body" orient="vert" idx="1"/>
          </p:nvPr>
        </p:nvSpPr>
        <p:spPr>
          <a:xfrm>
            <a:off x="433388" y="228600"/>
            <a:ext cx="6056312" cy="59372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Obj">
  <p:cSld name="Title, Text, and Content">
    <p:spTree>
      <p:nvGrpSpPr>
        <p:cNvPr id="94" name=""/>
        <p:cNvGrpSpPr/>
        <p:nvPr/>
      </p:nvGrpSpPr>
      <p:grpSpPr>
        <a:xfrm>
          <a:off x="0" y="0"/>
          <a:ext cx="0" cy="0"/>
          <a:chOff x="0" y="0"/>
          <a:chExt cx="0" cy="0"/>
        </a:xfrm>
      </p:grpSpPr>
      <p:sp>
        <p:nvSpPr>
          <p:cNvPr id="1048813" name="Title 1"/>
          <p:cNvSpPr>
            <a:spLocks noGrp="1"/>
          </p:cNvSpPr>
          <p:nvPr>
            <p:ph type="title"/>
          </p:nvPr>
        </p:nvSpPr>
        <p:spPr>
          <a:xfrm>
            <a:off x="433388" y="228600"/>
            <a:ext cx="8277225" cy="1219200"/>
          </a:xfrm>
        </p:spPr>
        <p:txBody>
          <a:bodyPr/>
          <a:p>
            <a:r>
              <a:rPr lang="en-US" smtClean="0"/>
              <a:t>Click to edit Master title style</a:t>
            </a:r>
            <a:endParaRPr lang="en-US"/>
          </a:p>
        </p:txBody>
      </p:sp>
      <p:sp>
        <p:nvSpPr>
          <p:cNvPr id="1048814" name="Text Placeholder 2"/>
          <p:cNvSpPr>
            <a:spLocks noGrp="1"/>
          </p:cNvSpPr>
          <p:nvPr>
            <p:ph type="body" sz="half" idx="1"/>
          </p:nvPr>
        </p:nvSpPr>
        <p:spPr>
          <a:xfrm>
            <a:off x="433388" y="1524000"/>
            <a:ext cx="4062412" cy="464185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5" name="Content Placeholder 3"/>
          <p:cNvSpPr>
            <a:spLocks noGrp="1"/>
          </p:cNvSpPr>
          <p:nvPr>
            <p:ph sz="half" idx="2"/>
          </p:nvPr>
        </p:nvSpPr>
        <p:spPr>
          <a:xfrm>
            <a:off x="4648200" y="1524000"/>
            <a:ext cx="4062413" cy="464185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Chart">
  <p:cSld name="Title, Text and Chart">
    <p:spTree>
      <p:nvGrpSpPr>
        <p:cNvPr id="56" name=""/>
        <p:cNvGrpSpPr/>
        <p:nvPr/>
      </p:nvGrpSpPr>
      <p:grpSpPr>
        <a:xfrm>
          <a:off x="0" y="0"/>
          <a:ext cx="0" cy="0"/>
          <a:chOff x="0" y="0"/>
          <a:chExt cx="0" cy="0"/>
        </a:xfrm>
      </p:grpSpPr>
      <p:sp>
        <p:nvSpPr>
          <p:cNvPr id="1048601" name="Title 1"/>
          <p:cNvSpPr>
            <a:spLocks noGrp="1"/>
          </p:cNvSpPr>
          <p:nvPr>
            <p:ph type="title"/>
          </p:nvPr>
        </p:nvSpPr>
        <p:spPr>
          <a:xfrm>
            <a:off x="433388" y="228600"/>
            <a:ext cx="8277225" cy="1219200"/>
          </a:xfrm>
        </p:spPr>
        <p:txBody>
          <a:bodyPr/>
          <a:p>
            <a:r>
              <a:rPr lang="en-US" smtClean="0"/>
              <a:t>Click to edit Master title style</a:t>
            </a:r>
            <a:endParaRPr lang="en-US"/>
          </a:p>
        </p:txBody>
      </p:sp>
      <p:sp>
        <p:nvSpPr>
          <p:cNvPr id="1048602" name="Text Placeholder 2"/>
          <p:cNvSpPr>
            <a:spLocks noGrp="1"/>
          </p:cNvSpPr>
          <p:nvPr>
            <p:ph type="body" sz="half" idx="1"/>
          </p:nvPr>
        </p:nvSpPr>
        <p:spPr>
          <a:xfrm>
            <a:off x="433388" y="1524000"/>
            <a:ext cx="4062412" cy="464185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3" name="Chart Placeholder 3"/>
          <p:cNvSpPr>
            <a:spLocks noGrp="1"/>
          </p:cNvSpPr>
          <p:nvPr>
            <p:ph type="chart" sz="half" idx="2"/>
          </p:nvPr>
        </p:nvSpPr>
        <p:spPr>
          <a:xfrm>
            <a:off x="4648200" y="1524000"/>
            <a:ext cx="4062413" cy="4641850"/>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Tx/>
              <a:buSzTx/>
              <a:buFontTx/>
              <a:buChar char="•"/>
            </a:pPr>
            <a:endParaRPr baseline="0" b="0" cap="none" sz="2800" i="0" kern="0" kumimoji="0" lang="en-US" noProof="0" normalizeH="0" spc="0" strike="noStrike" u="none">
              <a:ln>
                <a:noFill/>
              </a:ln>
              <a:solidFill>
                <a:schemeClr val="tx1"/>
              </a:solidFill>
              <a:effectLst/>
              <a:uLnTx/>
              <a:uFillTx/>
              <a:latin typeface="+mn-lt"/>
              <a:ea typeface="+mn-ea"/>
              <a:cs typeface="+mn-cs"/>
            </a:endParaRPr>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62" name=""/>
        <p:cNvGrpSpPr/>
        <p:nvPr/>
      </p:nvGrpSpPr>
      <p:grpSpPr>
        <a:xfrm>
          <a:off x="0" y="0"/>
          <a:ext cx="0" cy="0"/>
          <a:chOff x="0" y="0"/>
          <a:chExt cx="0" cy="0"/>
        </a:xfrm>
      </p:grpSpPr>
      <p:sp>
        <p:nvSpPr>
          <p:cNvPr id="1048684" name="Title 1"/>
          <p:cNvSpPr>
            <a:spLocks noGrp="1"/>
          </p:cNvSpPr>
          <p:nvPr>
            <p:ph type="title"/>
          </p:nvPr>
        </p:nvSpPr>
        <p:spPr>
          <a:xfrm>
            <a:off x="433388" y="228600"/>
            <a:ext cx="8277225" cy="1219200"/>
          </a:xfrm>
        </p:spPr>
        <p:txBody>
          <a:bodyPr/>
          <a:p>
            <a:r>
              <a:rPr lang="en-US" smtClean="0"/>
              <a:t>Click to edit Master title style</a:t>
            </a:r>
            <a:endParaRPr lang="en-US"/>
          </a:p>
        </p:txBody>
      </p:sp>
      <p:sp>
        <p:nvSpPr>
          <p:cNvPr id="1048685" name="Table Placeholder 2"/>
          <p:cNvSpPr>
            <a:spLocks noGrp="1"/>
          </p:cNvSpPr>
          <p:nvPr>
            <p:ph type="tbl" idx="1"/>
          </p:nvPr>
        </p:nvSpPr>
        <p:spPr>
          <a:xfrm>
            <a:off x="433388" y="1524000"/>
            <a:ext cx="8277225" cy="4641850"/>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Tx/>
              <a:buSzTx/>
              <a:buFontTx/>
              <a:buChar char="•"/>
            </a:pPr>
            <a:endParaRPr baseline="0" b="0" cap="none" sz="2800" i="0" kern="0" kumimoji="0" lang="en-US" noProof="0" normalizeH="0" spc="0" strike="noStrike" u="none">
              <a:ln>
                <a:noFill/>
              </a:ln>
              <a:solidFill>
                <a:schemeClr val="tx1"/>
              </a:solidFill>
              <a:effectLst/>
              <a:uLnTx/>
              <a:uFillTx/>
              <a:latin typeface="+mn-lt"/>
              <a:ea typeface="+mn-ea"/>
              <a:cs typeface="+mn-cs"/>
            </a:endParaRPr>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593" name="Title 1"/>
          <p:cNvSpPr>
            <a:spLocks noGrp="1"/>
          </p:cNvSpPr>
          <p:nvPr>
            <p:ph type="title"/>
          </p:nvPr>
        </p:nvSpPr>
        <p:spPr/>
        <p:txBody>
          <a:bodyPr/>
          <a:p>
            <a:r>
              <a:rPr lang="en-US" smtClean="0"/>
              <a:t>Click to edit Master title style</a:t>
            </a:r>
            <a:endParaRPr lang="en-US"/>
          </a:p>
        </p:txBody>
      </p:sp>
      <p:sp>
        <p:nvSpPr>
          <p:cNvPr id="10485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0" name=""/>
        <p:cNvGrpSpPr/>
        <p:nvPr/>
      </p:nvGrpSpPr>
      <p:grpSpPr>
        <a:xfrm>
          <a:off x="0" y="0"/>
          <a:ext cx="0" cy="0"/>
          <a:chOff x="0" y="0"/>
          <a:chExt cx="0" cy="0"/>
        </a:xfrm>
      </p:grpSpPr>
      <p:sp>
        <p:nvSpPr>
          <p:cNvPr id="104880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05"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1" name=""/>
        <p:cNvGrpSpPr/>
        <p:nvPr/>
      </p:nvGrpSpPr>
      <p:grpSpPr>
        <a:xfrm>
          <a:off x="0" y="0"/>
          <a:ext cx="0" cy="0"/>
          <a:chOff x="0" y="0"/>
          <a:chExt cx="0" cy="0"/>
        </a:xfrm>
      </p:grpSpPr>
      <p:sp>
        <p:nvSpPr>
          <p:cNvPr id="1048806" name="Title 1"/>
          <p:cNvSpPr>
            <a:spLocks noGrp="1"/>
          </p:cNvSpPr>
          <p:nvPr>
            <p:ph type="title"/>
          </p:nvPr>
        </p:nvSpPr>
        <p:spPr/>
        <p:txBody>
          <a:bodyPr/>
          <a:p>
            <a:r>
              <a:rPr lang="en-US" smtClean="0"/>
              <a:t>Click to edit Master title style</a:t>
            </a:r>
            <a:endParaRPr lang="en-US"/>
          </a:p>
        </p:txBody>
      </p:sp>
      <p:sp>
        <p:nvSpPr>
          <p:cNvPr id="1048807" name="Content Placeholder 2"/>
          <p:cNvSpPr>
            <a:spLocks noGrp="1"/>
          </p:cNvSpPr>
          <p:nvPr>
            <p:ph sz="half" idx="1"/>
          </p:nvPr>
        </p:nvSpPr>
        <p:spPr>
          <a:xfrm>
            <a:off x="433388" y="1524000"/>
            <a:ext cx="4062412"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8" name="Content Placeholder 3"/>
          <p:cNvSpPr>
            <a:spLocks noGrp="1"/>
          </p:cNvSpPr>
          <p:nvPr>
            <p:ph sz="half" idx="2"/>
          </p:nvPr>
        </p:nvSpPr>
        <p:spPr>
          <a:xfrm>
            <a:off x="4648200" y="1524000"/>
            <a:ext cx="4062413"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799"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80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0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0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2" name=""/>
        <p:cNvGrpSpPr/>
        <p:nvPr/>
      </p:nvGrpSpPr>
      <p:grpSpPr>
        <a:xfrm>
          <a:off x="0" y="0"/>
          <a:ext cx="0" cy="0"/>
          <a:chOff x="0" y="0"/>
          <a:chExt cx="0" cy="0"/>
        </a:xfrm>
      </p:grpSpPr>
      <p:sp>
        <p:nvSpPr>
          <p:cNvPr id="1048809" name="Title 1"/>
          <p:cNvSpPr>
            <a:spLocks noGrp="1"/>
          </p:cNvSpPr>
          <p:nvPr>
            <p:ph type="title"/>
          </p:nvPr>
        </p:nvSpPr>
        <p:spPr/>
        <p:txBody>
          <a:bodyPr/>
          <a:p>
            <a:r>
              <a:rPr lang="en-US" smtClean="0"/>
              <a:t>Click to edit Master title style</a:t>
            </a:r>
            <a:endParaRPr lang="en-US"/>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7" name=""/>
        <p:cNvGrpSpPr/>
        <p:nvPr/>
      </p:nvGrpSpPr>
      <p:grpSpPr>
        <a:xfrm>
          <a:off x="0" y="0"/>
          <a:ext cx="0" cy="0"/>
          <a:chOff x="0" y="0"/>
          <a:chExt cx="0" cy="0"/>
        </a:xfrm>
      </p:grpSpPr>
      <p:sp>
        <p:nvSpPr>
          <p:cNvPr id="104879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9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3" name=""/>
        <p:cNvGrpSpPr/>
        <p:nvPr/>
      </p:nvGrpSpPr>
      <p:grpSpPr>
        <a:xfrm>
          <a:off x="0" y="0"/>
          <a:ext cx="0" cy="0"/>
          <a:chOff x="0" y="0"/>
          <a:chExt cx="0" cy="0"/>
        </a:xfrm>
      </p:grpSpPr>
      <p:sp>
        <p:nvSpPr>
          <p:cNvPr id="1048810"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11"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baseline="0" b="0" cap="none" sz="3200" i="0" kern="0" kumimoji="0" lang="en-US" noProof="0" normalizeH="0" spc="0" strike="noStrike" u="none">
              <a:ln>
                <a:noFill/>
              </a:ln>
              <a:solidFill>
                <a:schemeClr val="tx1"/>
              </a:solidFill>
              <a:effectLst/>
              <a:uLnTx/>
              <a:uFillTx/>
              <a:latin typeface="+mn-lt"/>
              <a:ea typeface="+mn-ea"/>
              <a:cs typeface="+mn-cs"/>
            </a:endParaRPr>
          </a:p>
        </p:txBody>
      </p:sp>
      <p:sp>
        <p:nvSpPr>
          <p:cNvPr id="1048812"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CC"/>
        </a:solidFill>
      </p:bgPr>
    </p:bg>
    <p:spTree>
      <p:nvGrpSpPr>
        <p:cNvPr id="25" name=""/>
        <p:cNvGrpSpPr/>
        <p:nvPr/>
      </p:nvGrpSpPr>
      <p:grpSpPr>
        <a:xfrm rot="0">
          <a:off x="0" y="0"/>
          <a:ext cx="0" cy="0"/>
          <a:chOff x="0" y="0"/>
          <a:chExt cx="0" cy="0"/>
        </a:xfrm>
      </p:grpSpPr>
      <p:sp>
        <p:nvSpPr>
          <p:cNvPr id="1048576" name=""/>
          <p:cNvSpPr/>
          <p:nvPr>
            <p:ph type="title" sz="full" idx="0"/>
          </p:nvPr>
        </p:nvSpPr>
        <p:spPr>
          <a:xfrm rot="0">
            <a:off x="433387" y="228600"/>
            <a:ext cx="8277225" cy="1219200"/>
          </a:xfrm>
          <a:prstGeom prst="rect"/>
          <a:noFill/>
          <a:ln>
            <a:noFill/>
          </a:ln>
        </p:spPr>
        <p:txBody>
          <a:bodyPr anchor="ctr" bIns="45720" lIns="91440" rIns="91440" tIns="45720"/>
          <a:p>
            <a:pPr lvl="0"/>
            <a:r>
              <a:rPr altLang="en-US" lang="en-US"/>
              <a:t>Titel bearbeiten</a:t>
            </a:r>
          </a:p>
        </p:txBody>
      </p:sp>
      <p:sp>
        <p:nvSpPr>
          <p:cNvPr id="1048577" name=""/>
          <p:cNvSpPr/>
          <p:nvPr>
            <p:ph type="body" sz="full" idx="1"/>
          </p:nvPr>
        </p:nvSpPr>
        <p:spPr>
          <a:xfrm rot="0">
            <a:off x="433387" y="1524000"/>
            <a:ext cx="8277225" cy="4641850"/>
          </a:xfrm>
          <a:prstGeom prst="rect"/>
          <a:noFill/>
          <a:ln>
            <a:noFill/>
          </a:ln>
        </p:spPr>
        <p:txBody>
          <a:bodyPr bIns="45720" lIns="91440" rIns="91440" tIns="45720"/>
          <a:p>
            <a:pPr lvl="0"/>
            <a:r>
              <a:rPr altLang="en-US" lang="en-US"/>
              <a:t>Erste Ebene</a:t>
            </a:r>
          </a:p>
          <a:p>
            <a:pPr lvl="1"/>
            <a:r>
              <a:rPr altLang="en-US" lang="en-US"/>
              <a:t>Zweite Ebene</a:t>
            </a:r>
          </a:p>
          <a:p>
            <a:pPr lvl="2"/>
            <a:r>
              <a:rPr altLang="en-US" lang="en-US"/>
              <a:t>Dritte Ebene</a:t>
            </a:r>
          </a:p>
          <a:p>
            <a:pPr lvl="3"/>
            <a:r>
              <a:rPr altLang="en-US" lang="en-US"/>
              <a:t>Vierte Ebene</a:t>
            </a:r>
          </a:p>
          <a:p>
            <a:pPr lvl="4"/>
            <a:r>
              <a:rPr altLang="en-US" lang="en-US"/>
              <a:t>Fünfte Ebene</a:t>
            </a:r>
          </a:p>
        </p:txBody>
      </p:sp>
      <p:sp>
        <p:nvSpPr>
          <p:cNvPr id="1048578" name=""/>
          <p:cNvSpPr/>
          <p:nvPr>
            <p:ph type="dt" sz="half" idx="2"/>
          </p:nvPr>
        </p:nvSpPr>
        <p:spPr>
          <a:xfrm rot="0">
            <a:off x="0" y="0"/>
            <a:ext cx="1905000" cy="4572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sz="1400" lang="en-US"/>
          </a:p>
        </p:txBody>
      </p:sp>
      <p:sp>
        <p:nvSpPr>
          <p:cNvPr id="1048579" name=""/>
          <p:cNvSpPr/>
          <p:nvPr/>
        </p:nvSpPr>
        <p:spPr>
          <a:xfrm rot="0">
            <a:off x="395287" y="1125537"/>
            <a:ext cx="8748712" cy="73025"/>
          </a:xfrm>
          <a:prstGeom prst="rect"/>
          <a:gradFill rotWithShape="1">
            <a:gsLst>
              <a:gs pos="0">
                <a:srgbClr val="800000">
                  <a:alpha val="100000"/>
                </a:srgbClr>
              </a:gs>
              <a:gs pos="100000">
                <a:srgbClr val="FF8585">
                  <a:alpha val="0"/>
                </a:srgbClr>
              </a:gs>
            </a:gsLst>
            <a:lin ang="0" scaled="1"/>
          </a:gradFill>
          <a:ln>
            <a:noFill/>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lang="en-US"/>
          </a:p>
        </p:txBody>
      </p:sp>
      <p:sp>
        <p:nvSpPr>
          <p:cNvPr id="1048580" name=""/>
          <p:cNvSpPr/>
          <p:nvPr/>
        </p:nvSpPr>
        <p:spPr>
          <a:xfrm rot="0">
            <a:off x="0" y="6569075"/>
            <a:ext cx="9167812" cy="315912"/>
          </a:xfrm>
          <a:prstGeom prst="rect"/>
          <a:gradFill rotWithShape="1">
            <a:gsLst>
              <a:gs pos="0">
                <a:srgbClr val="800000">
                  <a:alpha val="100000"/>
                </a:srgbClr>
              </a:gs>
              <a:gs pos="100000">
                <a:srgbClr val="FF8585">
                  <a:alpha val="0"/>
                </a:srgbClr>
              </a:gs>
            </a:gsLst>
            <a:lin ang="0" scaled="1"/>
          </a:gradFill>
          <a:ln>
            <a:noFill/>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endParaRPr altLang="en-US" lang="en-US"/>
          </a:p>
        </p:txBody>
      </p:sp>
      <p:sp>
        <p:nvSpPr>
          <p:cNvPr id="1048581" name=""/>
          <p:cNvSpPr txBox="1"/>
          <p:nvPr/>
        </p:nvSpPr>
        <p:spPr>
          <a:xfrm rot="0">
            <a:off x="-36512" y="6583362"/>
            <a:ext cx="5905500" cy="244475"/>
          </a:xfrm>
          <a:prstGeom prst="rect"/>
          <a:noFill/>
          <a:ln>
            <a:noFill/>
          </a:ln>
        </p:spPr>
        <p:txBody>
          <a:bodyPr bIns="45720" lIns="91440" rIns="91440" tIns="45720">
            <a:spAutoFit/>
          </a:bodyPr>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eaLnBrk="1" hangingPunct="1" latinLnBrk="1" lvl="0">
              <a:spcBef>
                <a:spcPct val="50000"/>
              </a:spcBef>
            </a:pPr>
            <a:r>
              <a:rPr altLang="en-US" sz="1000" lang="en-US">
                <a:solidFill>
                  <a:srgbClr val="FFFF00"/>
                </a:solidFill>
                <a:ea typeface="Arial" pitchFamily="0" charset="0"/>
              </a:rPr>
              <a:t> Database Systems</a:t>
            </a:r>
          </a:p>
        </p:txBody>
      </p:sp>
      <p:sp>
        <p:nvSpPr>
          <p:cNvPr id="1048582" name=""/>
          <p:cNvSpPr/>
          <p:nvPr/>
        </p:nvSpPr>
        <p:spPr>
          <a:xfrm rot="0">
            <a:off x="7596187" y="6640512"/>
            <a:ext cx="1905000" cy="215900"/>
          </a:xfrm>
          <a:prstGeom prst="rect"/>
          <a:noFill/>
          <a:ln>
            <a:noFill/>
          </a:ln>
        </p:spPr>
        <p:txBody>
          <a:bodyP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r>
              <a:rPr altLang="en-US" sz="1000" lang="en-US"/>
              <a:t>Slide </a:t>
            </a:r>
            <a:fld id="{566ABCEB-ACFC-4714-9973-3DA970169C29}" type="slidenum">
              <a:rPr altLang="en-US" sz="1000" lang="en-US"/>
              <a:pPr algn="ctr" eaLnBrk="1" hangingPunct="1" latinLnBrk="1" lvl="0"/>
            </a:fld>
            <a:endParaRPr altLang="en-US" sz="1000"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hf dt="0" ftr="0" sldNum="0"/>
  <p:txStyles>
    <p:titleStyle>
      <a:lvl1pPr algn="l" eaLnBrk="0" fontAlgn="base" hangingPunct="0" rtl="0">
        <a:spcBef>
          <a:spcPct val="0"/>
        </a:spcBef>
        <a:spcAft>
          <a:spcPct val="0"/>
        </a:spcAft>
        <a:defRPr sz="4000">
          <a:solidFill>
            <a:schemeClr val="tx2"/>
          </a:solidFill>
          <a:latin typeface="+mj-lt"/>
          <a:ea typeface="+mj-ea"/>
          <a:cs typeface="+mj-cs"/>
        </a:defRPr>
      </a:lvl1pPr>
      <a:lvl2pPr algn="l" eaLnBrk="0" fontAlgn="base" hangingPunct="0" rtl="0">
        <a:spcBef>
          <a:spcPct val="0"/>
        </a:spcBef>
        <a:spcAft>
          <a:spcPct val="0"/>
        </a:spcAft>
        <a:defRPr sz="4000">
          <a:solidFill>
            <a:schemeClr val="tx2"/>
          </a:solidFill>
          <a:latin typeface="Arial" charset="0"/>
        </a:defRPr>
      </a:lvl2pPr>
      <a:lvl3pPr algn="l" eaLnBrk="0" fontAlgn="base" hangingPunct="0" rtl="0">
        <a:spcBef>
          <a:spcPct val="0"/>
        </a:spcBef>
        <a:spcAft>
          <a:spcPct val="0"/>
        </a:spcAft>
        <a:defRPr sz="4000">
          <a:solidFill>
            <a:schemeClr val="tx2"/>
          </a:solidFill>
          <a:latin typeface="Arial" charset="0"/>
        </a:defRPr>
      </a:lvl3pPr>
      <a:lvl4pPr algn="l" eaLnBrk="0" fontAlgn="base" hangingPunct="0" rtl="0">
        <a:spcBef>
          <a:spcPct val="0"/>
        </a:spcBef>
        <a:spcAft>
          <a:spcPct val="0"/>
        </a:spcAft>
        <a:defRPr sz="4000">
          <a:solidFill>
            <a:schemeClr val="tx2"/>
          </a:solidFill>
          <a:latin typeface="Arial" charset="0"/>
        </a:defRPr>
      </a:lvl4pPr>
      <a:lvl5pPr algn="l" eaLnBrk="0" fontAlgn="base" hangingPunct="0" rtl="0">
        <a:spcBef>
          <a:spcPct val="0"/>
        </a:spcBef>
        <a:spcAft>
          <a:spcPct val="0"/>
        </a:spcAft>
        <a:defRPr sz="4000">
          <a:solidFill>
            <a:schemeClr val="tx2"/>
          </a:solidFill>
          <a:latin typeface="Arial" charset="0"/>
        </a:defRPr>
      </a:lvl5pPr>
      <a:lvl6pPr algn="l" fontAlgn="base" marL="457200" rtl="0">
        <a:spcBef>
          <a:spcPct val="0"/>
        </a:spcBef>
        <a:spcAft>
          <a:spcPct val="0"/>
        </a:spcAft>
        <a:defRPr sz="4000">
          <a:solidFill>
            <a:schemeClr val="tx2"/>
          </a:solidFill>
          <a:latin typeface="Arial" charset="0"/>
        </a:defRPr>
      </a:lvl6pPr>
      <a:lvl7pPr algn="l" fontAlgn="base" marL="914400" rtl="0">
        <a:spcBef>
          <a:spcPct val="0"/>
        </a:spcBef>
        <a:spcAft>
          <a:spcPct val="0"/>
        </a:spcAft>
        <a:defRPr sz="4000">
          <a:solidFill>
            <a:schemeClr val="tx2"/>
          </a:solidFill>
          <a:latin typeface="Arial" charset="0"/>
        </a:defRPr>
      </a:lvl7pPr>
      <a:lvl8pPr algn="l" fontAlgn="base" marL="1371600" rtl="0">
        <a:spcBef>
          <a:spcPct val="0"/>
        </a:spcBef>
        <a:spcAft>
          <a:spcPct val="0"/>
        </a:spcAft>
        <a:defRPr sz="4000">
          <a:solidFill>
            <a:schemeClr val="tx2"/>
          </a:solidFill>
          <a:latin typeface="Arial" charset="0"/>
        </a:defRPr>
      </a:lvl8pPr>
      <a:lvl9pPr algn="l" fontAlgn="base" marL="1828800" rtl="0">
        <a:spcBef>
          <a:spcPct val="0"/>
        </a:spcBef>
        <a:spcAft>
          <a:spcPct val="0"/>
        </a:spcAft>
        <a:defRPr sz="4000">
          <a:solidFill>
            <a:schemeClr val="tx2"/>
          </a:solidFill>
          <a:latin typeface="Arial" charset="0"/>
        </a:defRPr>
      </a:lvl9pPr>
    </p:titleStyle>
    <p:bodyStyle>
      <a:lvl1pPr algn="l" eaLnBrk="0" fontAlgn="base" hangingPunct="0" indent="-342900" marL="342900" rtl="0">
        <a:spcBef>
          <a:spcPct val="20000"/>
        </a:spcBef>
        <a:spcAft>
          <a:spcPct val="0"/>
        </a:spcAft>
        <a:buChar char="•"/>
        <a:defRPr sz="28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a:solidFill>
            <a:schemeClr val="tx1"/>
          </a:solidFill>
          <a:latin typeface="+mn-lt"/>
        </a:defRPr>
      </a:lvl2pPr>
      <a:lvl3pPr algn="l" eaLnBrk="0" fontAlgn="base" hangingPunct="0" indent="-228600" marL="1143000" rtl="0">
        <a:spcBef>
          <a:spcPct val="20000"/>
        </a:spcBef>
        <a:spcAft>
          <a:spcPct val="0"/>
        </a:spcAft>
        <a:buChar char="•"/>
        <a:defRPr sz="2000">
          <a:solidFill>
            <a:schemeClr val="tx1"/>
          </a:solidFill>
          <a:latin typeface="+mn-lt"/>
        </a:defRPr>
      </a:lvl3pPr>
      <a:lvl4pPr algn="l" eaLnBrk="0" fontAlgn="base" hangingPunct="0" indent="-228600" marL="1600200" rtl="0">
        <a:spcBef>
          <a:spcPct val="20000"/>
        </a:spcBef>
        <a:spcAft>
          <a:spcPct val="0"/>
        </a:spcAft>
        <a:buChar char="–"/>
        <a:defRPr sz="2000">
          <a:solidFill>
            <a:schemeClr val="tx1"/>
          </a:solidFill>
          <a:latin typeface="+mn-lt"/>
        </a:defRPr>
      </a:lvl4pPr>
      <a:lvl5pPr algn="l" eaLnBrk="0" fontAlgn="base" hangingPunct="0" indent="-228600" marL="2057400" rtl="0">
        <a:spcBef>
          <a:spcPct val="20000"/>
        </a:spcBef>
        <a:spcAft>
          <a:spcPct val="0"/>
        </a:spcAft>
        <a:buChar char="»"/>
        <a:defRPr sz="2000">
          <a:solidFill>
            <a:schemeClr val="tx1"/>
          </a:solidFill>
          <a:latin typeface="+mn-lt"/>
        </a:defRPr>
      </a:lvl5pPr>
      <a:lvl6pPr algn="l" fontAlgn="base" indent="-228600" marL="2514600" rtl="0">
        <a:spcBef>
          <a:spcPct val="20000"/>
        </a:spcBef>
        <a:spcAft>
          <a:spcPct val="0"/>
        </a:spcAft>
        <a:buChar char="»"/>
        <a:defRPr>
          <a:solidFill>
            <a:schemeClr val="tx1"/>
          </a:solidFill>
          <a:latin typeface="+mn-lt"/>
        </a:defRPr>
      </a:lvl6pPr>
      <a:lvl7pPr algn="l" fontAlgn="base" indent="-228600" marL="2971800" rtl="0">
        <a:spcBef>
          <a:spcPct val="20000"/>
        </a:spcBef>
        <a:spcAft>
          <a:spcPct val="0"/>
        </a:spcAft>
        <a:buChar char="»"/>
        <a:defRPr>
          <a:solidFill>
            <a:schemeClr val="tx1"/>
          </a:solidFill>
          <a:latin typeface="+mn-lt"/>
        </a:defRPr>
      </a:lvl7pPr>
      <a:lvl8pPr algn="l" fontAlgn="base" indent="-228600" marL="3429000" rtl="0">
        <a:spcBef>
          <a:spcPct val="20000"/>
        </a:spcBef>
        <a:spcAft>
          <a:spcPct val="0"/>
        </a:spcAft>
        <a:buChar char="»"/>
        <a:defRPr>
          <a:solidFill>
            <a:schemeClr val="tx1"/>
          </a:solidFill>
          <a:latin typeface="+mn-lt"/>
        </a:defRPr>
      </a:lvl8pPr>
      <a:lvl9pPr algn="l" fontAlgn="base" indent="-228600" marL="3886200" rtl="0">
        <a:spcBef>
          <a:spcPct val="20000"/>
        </a:spcBef>
        <a:spcAft>
          <a:spcPct val="0"/>
        </a:spcAft>
        <a:buChar char="»"/>
        <a:defRPr>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3" name=""/>
          <p:cNvSpPr txBox="1"/>
          <p:nvPr/>
        </p:nvSpPr>
        <p:spPr>
          <a:xfrm rot="0">
            <a:off x="1979612" y="2652712"/>
            <a:ext cx="4464050" cy="549275"/>
          </a:xfrm>
          <a:prstGeom prst="rect"/>
          <a:solidFill>
            <a:srgbClr val="FFFFCC">
              <a:alpha val="20000"/>
            </a:srgbClr>
          </a:solid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br/>
            <a:r>
              <a:rPr altLang="en-US" b="1" sz="3600" lang="en-US">
                <a:solidFill>
                  <a:srgbClr val="800000"/>
                </a:solidFill>
              </a:rPr>
              <a:t>Database Systems</a:t>
            </a:r>
            <a:r>
              <a:rPr altLang="en-US" b="1" sz="3600" lang="en-US">
                <a:solidFill>
                  <a:schemeClr val="folHlink"/>
                </a:solidFill>
              </a:rPr>
              <a:t> </a:t>
            </a:r>
            <a:br/>
            <a:endParaRPr altLang="en-US" b="1" lang="en-US">
              <a:solidFill>
                <a:schemeClr val="folHlink"/>
              </a:solidFill>
            </a:endParaRPr>
          </a:p>
        </p:txBody>
      </p:sp>
      <p:sp>
        <p:nvSpPr>
          <p:cNvPr id="1048584"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FontTx/>
              <a:buNone/>
              <a:defRPr sz="28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r>
              <a:rPr altLang="en-US" lang="en-US"/>
              <a:t> </a:t>
            </a:r>
          </a:p>
        </p:txBody>
      </p:sp>
      <p:sp>
        <p:nvSpPr>
          <p:cNvPr id="1048585" name=""/>
          <p:cNvSpPr/>
          <p:nvPr>
            <p:ph type="ctrTitle" sz="full" idx="0"/>
          </p:nvPr>
        </p:nvSpPr>
        <p:spPr>
          <a:xfrm rot="0">
            <a:off x="1763712" y="2438400"/>
            <a:ext cx="7772400" cy="1470025"/>
          </a:xfrm>
          <a:prstGeom prst="rect"/>
          <a:noFill/>
          <a:ln>
            <a:noFill/>
          </a:ln>
        </p:spPr>
        <p:txBody>
          <a:bodyPr anchor="ctr" bIns="45720" lIns="91440" rIns="91440" tIns="45720"/>
          <a:lstStyle>
            <a:lvl1pPr algn="l">
              <a:defRPr sz="4000"/>
            </a:lvl1pPr>
          </a:lstStyle>
          <a:p>
            <a:r>
              <a:rPr altLang="en-US" lang="en-US"/>
              <a:t> </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86" name=""/>
          <p:cNvSpPr/>
          <p:nvPr>
            <p:ph type="body" sz="full" idx="1"/>
          </p:nvPr>
        </p:nvSpPr>
        <p:spPr>
          <a:xfrm rot="0">
            <a:off x="228600" y="1219200"/>
            <a:ext cx="8458200" cy="5334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457200" lvl="0" marL="457200">
              <a:buClr>
                <a:schemeClr val="dk1"/>
              </a:buClr>
              <a:buFont typeface="Wingdings" pitchFamily="2" charset="2"/>
              <a:buChar char="Ø"/>
            </a:pPr>
            <a:r>
              <a:rPr altLang="en-US" lang="en-US"/>
              <a:t>Databases are everywhere …</a:t>
            </a:r>
          </a:p>
          <a:p>
            <a:pPr indent="-457200" lvl="1" marL="857250">
              <a:buClr>
                <a:schemeClr val="dk1"/>
              </a:buClr>
              <a:buFont typeface="Arial" pitchFamily="0" charset="0"/>
              <a:buChar char="•"/>
            </a:pPr>
            <a:r>
              <a:rPr altLang="en-US" lang="en-US"/>
              <a:t>Student / Employee’s  Information System</a:t>
            </a:r>
          </a:p>
          <a:p>
            <a:pPr indent="-457200" lvl="1" marL="857250">
              <a:buClr>
                <a:schemeClr val="dk1"/>
              </a:buClr>
              <a:buFont typeface="Arial" pitchFamily="0" charset="0"/>
              <a:buChar char="•"/>
            </a:pPr>
            <a:r>
              <a:rPr altLang="en-US" lang="en-US"/>
              <a:t>Library System</a:t>
            </a:r>
          </a:p>
          <a:p>
            <a:pPr indent="-457200" lvl="1" marL="857250">
              <a:buClr>
                <a:schemeClr val="dk1"/>
              </a:buClr>
              <a:buFont typeface="Arial" pitchFamily="0" charset="0"/>
              <a:buChar char="•"/>
            </a:pPr>
            <a:r>
              <a:rPr altLang="en-US" lang="en-US"/>
              <a:t>Hotel / Airline Reservation System</a:t>
            </a:r>
          </a:p>
          <a:p>
            <a:pPr indent="-457200" lvl="1" marL="857250">
              <a:buClr>
                <a:schemeClr val="dk1"/>
              </a:buClr>
              <a:buFont typeface="Arial" pitchFamily="0" charset="0"/>
              <a:buChar char="•"/>
            </a:pPr>
            <a:r>
              <a:rPr altLang="en-US" lang="en-US"/>
              <a:t>Billing System</a:t>
            </a:r>
          </a:p>
          <a:p>
            <a:pPr indent="-457200" lvl="1" marL="857250">
              <a:buClr>
                <a:schemeClr val="dk1"/>
              </a:buClr>
              <a:buFont typeface="Arial" pitchFamily="0" charset="0"/>
              <a:buChar char="•"/>
            </a:pPr>
            <a:r>
              <a:rPr altLang="en-US" lang="en-US"/>
              <a:t>Stock / Inventory System</a:t>
            </a:r>
          </a:p>
          <a:p>
            <a:pPr indent="-457200" lvl="1" marL="857250">
              <a:buClr>
                <a:schemeClr val="dk1"/>
              </a:buClr>
              <a:buFont typeface="Arial" pitchFamily="0" charset="0"/>
              <a:buChar char="•"/>
            </a:pPr>
            <a:r>
              <a:rPr altLang="en-US" lang="en-US"/>
              <a:t>Payroll System</a:t>
            </a:r>
          </a:p>
        </p:txBody>
      </p:sp>
      <p:sp>
        <p:nvSpPr>
          <p:cNvPr id="1048687" name=""/>
          <p:cNvSpPr txBox="1"/>
          <p:nvPr/>
        </p:nvSpPr>
        <p:spPr>
          <a:xfrm rot="0">
            <a:off x="395287" y="620712"/>
            <a:ext cx="6769100" cy="5238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lang="en-US">
                <a:solidFill>
                  <a:srgbClr val="800000"/>
                </a:solidFill>
                <a:latin typeface="Bookman Old Style" pitchFamily="18" charset="0"/>
              </a:rPr>
              <a:t>Examples of Database Applications</a:t>
            </a:r>
          </a:p>
        </p:txBody>
      </p:sp>
    </p:spTree>
  </p:cSld>
  <p:clrMapOvr>
    <a:masterClrMapping/>
  </p:clrMapOvr>
  <p:transition spd="fast" advClick="1">
    <p:cut thruBlk="0"/>
  </p:transition>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88" name=""/>
          <p:cNvSpPr/>
          <p:nvPr>
            <p:ph type="body" sz="full" idx="1"/>
          </p:nvPr>
        </p:nvSpPr>
        <p:spPr>
          <a:xfrm rot="0">
            <a:off x="304800" y="1219200"/>
            <a:ext cx="8610600" cy="5181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609600" lvl="0" marL="609600">
              <a:buClr>
                <a:schemeClr val="lt2"/>
              </a:buClr>
              <a:buFontTx/>
              <a:buAutoNum type="arabicPeriod" startAt="1"/>
            </a:pPr>
            <a:r>
              <a:rPr altLang="en-US" lang="en-US">
                <a:solidFill>
                  <a:schemeClr val="lt2"/>
                </a:solidFill>
              </a:rPr>
              <a:t>Manual Record Keeping.</a:t>
            </a:r>
          </a:p>
          <a:p>
            <a:pPr indent="-609600" lvl="0" marL="609600">
              <a:buClr>
                <a:schemeClr val="lt2"/>
              </a:buClr>
              <a:buFontTx/>
              <a:buAutoNum type="arabicPeriod" startAt="1"/>
            </a:pPr>
            <a:r>
              <a:rPr altLang="en-US" lang="en-US">
                <a:solidFill>
                  <a:schemeClr val="lt2"/>
                </a:solidFill>
              </a:rPr>
              <a:t>Computerized Record Keeping</a:t>
            </a:r>
          </a:p>
          <a:p>
            <a:pPr indent="-594360" lvl="1" marL="990600">
              <a:buClr>
                <a:schemeClr val="dk1"/>
              </a:buClr>
              <a:buFontTx/>
              <a:buAutoNum type="alphaLcParenR" startAt="1"/>
            </a:pPr>
            <a:r>
              <a:rPr altLang="en-US" sz="2800" lang="en-US"/>
              <a:t>File Processing System.</a:t>
            </a:r>
          </a:p>
          <a:p>
            <a:pPr indent="-594360" lvl="1" marL="990600">
              <a:buClr>
                <a:schemeClr val="dk1"/>
              </a:buClr>
              <a:buFontTx/>
              <a:buAutoNum type="alphaLcParenR" startAt="1"/>
            </a:pPr>
            <a:r>
              <a:rPr altLang="en-US" sz="2800" lang="en-US"/>
              <a:t>Database System or Integrated Database Environment. </a:t>
            </a:r>
            <a:r>
              <a:rPr altLang="en-US" sz="2800" lang="en-US">
                <a:solidFill>
                  <a:schemeClr val="accent2"/>
                </a:solidFill>
              </a:rPr>
              <a:t>(The paradigm shift)</a:t>
            </a:r>
          </a:p>
        </p:txBody>
      </p:sp>
      <p:sp>
        <p:nvSpPr>
          <p:cNvPr id="1048689" name=""/>
          <p:cNvSpPr/>
          <p:nvPr>
            <p:ph type="title" sz="full" idx="0"/>
          </p:nvPr>
        </p:nvSpPr>
        <p:spPr>
          <a:xfrm rot="0">
            <a:off x="323850" y="620712"/>
            <a:ext cx="6496050" cy="51911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eaLnBrk="1" hangingPunct="1" latinLnBrk="1" lvl="0">
              <a:spcBef>
                <a:spcPct val="50000"/>
              </a:spcBef>
            </a:pPr>
            <a:r>
              <a:rPr altLang="en-US" b="1" sz="2800" lang="en-US">
                <a:solidFill>
                  <a:srgbClr val="800000"/>
                </a:solidFill>
                <a:latin typeface="Bookman Old Style" pitchFamily="18" charset="0"/>
              </a:rPr>
              <a:t>Record Keeping Techniques</a:t>
            </a:r>
          </a:p>
        </p:txBody>
      </p:sp>
    </p:spTree>
  </p:cSld>
  <p:clrMapOvr>
    <a:masterClrMapping/>
  </p:clrMapOvr>
  <p:transition spd="fast" advClick="1">
    <p:cut thruBlk="0"/>
  </p:transition>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90" name=""/>
          <p:cNvSpPr/>
          <p:nvPr>
            <p:ph type="body" sz="full" idx="1"/>
          </p:nvPr>
        </p:nvSpPr>
        <p:spPr>
          <a:xfrm rot="0">
            <a:off x="336550" y="1268412"/>
            <a:ext cx="8267700" cy="51054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609600" lvl="0" marL="609600">
              <a:lnSpc>
                <a:spcPct val="90000"/>
              </a:lnSpc>
              <a:buClr>
                <a:schemeClr val="lt2"/>
              </a:buClr>
              <a:buFontTx/>
            </a:pPr>
            <a:r>
              <a:rPr altLang="en-US" lang="en-US">
                <a:solidFill>
                  <a:schemeClr val="lt2"/>
                </a:solidFill>
              </a:rPr>
              <a:t>Consider a College System consisting of the following offices: </a:t>
            </a:r>
          </a:p>
          <a:p>
            <a:pPr indent="-594360" lvl="1" marL="990600">
              <a:lnSpc>
                <a:spcPct val="90000"/>
              </a:lnSpc>
              <a:buClr>
                <a:schemeClr val="accent2"/>
              </a:buClr>
              <a:buFontTx/>
            </a:pPr>
            <a:r>
              <a:rPr altLang="en-US" sz="2800" lang="en-US">
                <a:solidFill>
                  <a:schemeClr val="accent2"/>
                </a:solidFill>
              </a:rPr>
              <a:t>Admission Office.</a:t>
            </a:r>
          </a:p>
          <a:p>
            <a:pPr indent="-594360" lvl="1" marL="990600">
              <a:lnSpc>
                <a:spcPct val="90000"/>
              </a:lnSpc>
              <a:buClr>
                <a:schemeClr val="accent2"/>
              </a:buClr>
              <a:buFontTx/>
            </a:pPr>
            <a:r>
              <a:rPr altLang="en-US" sz="2800" lang="en-US">
                <a:solidFill>
                  <a:schemeClr val="accent2"/>
                </a:solidFill>
              </a:rPr>
              <a:t>Academics Office.</a:t>
            </a:r>
          </a:p>
          <a:p>
            <a:pPr indent="-594360" lvl="1" marL="990600">
              <a:lnSpc>
                <a:spcPct val="90000"/>
              </a:lnSpc>
              <a:buClr>
                <a:schemeClr val="accent2"/>
              </a:buClr>
              <a:buFontTx/>
            </a:pPr>
            <a:r>
              <a:rPr altLang="en-US" sz="2800" lang="en-US">
                <a:solidFill>
                  <a:schemeClr val="accent2"/>
                </a:solidFill>
              </a:rPr>
              <a:t>Exam Office. </a:t>
            </a:r>
          </a:p>
          <a:p>
            <a:pPr indent="-609600" lvl="0" marL="609600">
              <a:lnSpc>
                <a:spcPct val="90000"/>
              </a:lnSpc>
              <a:buClr>
                <a:schemeClr val="lt2"/>
              </a:buClr>
              <a:buFontTx/>
            </a:pPr>
            <a:r>
              <a:rPr altLang="en-US" lang="en-US">
                <a:solidFill>
                  <a:schemeClr val="lt2"/>
                </a:solidFill>
              </a:rPr>
              <a:t>Each Office is maintaining its own set of files for its day to day operations. </a:t>
            </a:r>
          </a:p>
          <a:p>
            <a:pPr indent="-609600" lvl="0" marL="609600">
              <a:lnSpc>
                <a:spcPct val="90000"/>
              </a:lnSpc>
              <a:buClr>
                <a:schemeClr val="lt2"/>
              </a:buClr>
              <a:buFontTx/>
            </a:pPr>
            <a:r>
              <a:rPr altLang="en-US" lang="en-US">
                <a:solidFill>
                  <a:schemeClr val="lt2"/>
                </a:solidFill>
              </a:rPr>
              <a:t>Some of the files used in the system are </a:t>
            </a:r>
            <a:r>
              <a:rPr altLang="en-US" lang="en-US">
                <a:solidFill>
                  <a:schemeClr val="accent2"/>
                </a:solidFill>
              </a:rPr>
              <a:t>Student’s File, Faculty File, Course File, Correspondence File etc. </a:t>
            </a:r>
          </a:p>
        </p:txBody>
      </p:sp>
      <p:sp>
        <p:nvSpPr>
          <p:cNvPr id="1048691" name=""/>
          <p:cNvSpPr txBox="1"/>
          <p:nvPr/>
        </p:nvSpPr>
        <p:spPr>
          <a:xfrm rot="0">
            <a:off x="395287" y="549275"/>
            <a:ext cx="3505200" cy="57943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3200" lang="en-US">
                <a:solidFill>
                  <a:srgbClr val="800000"/>
                </a:solidFill>
                <a:latin typeface="Times New Roman" pitchFamily="18" charset="0"/>
              </a:rPr>
              <a:t>Case Study </a:t>
            </a:r>
          </a:p>
        </p:txBody>
      </p:sp>
    </p:spTree>
  </p:cSld>
  <p:clrMapOvr>
    <a:masterClrMapping/>
  </p:clrMapOvr>
  <p:transition spd="fast" advClick="1">
    <p:cut thruBlk="0"/>
  </p:transition>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92" name=""/>
          <p:cNvSpPr/>
          <p:nvPr>
            <p:ph type="body" sz="full" idx="1"/>
          </p:nvPr>
        </p:nvSpPr>
        <p:spPr>
          <a:xfrm rot="0">
            <a:off x="379412" y="1268412"/>
            <a:ext cx="8153400" cy="5181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lvl="0">
              <a:buClr>
                <a:schemeClr val="lt2"/>
              </a:buClr>
              <a:buFontTx/>
            </a:pPr>
            <a:r>
              <a:rPr altLang="en-US" lang="en-US"/>
              <a:t>High data volume</a:t>
            </a:r>
          </a:p>
          <a:p>
            <a:pPr lvl="0">
              <a:buClr>
                <a:schemeClr val="lt2"/>
              </a:buClr>
              <a:buFontTx/>
            </a:pPr>
            <a:r>
              <a:rPr altLang="en-US" lang="en-US"/>
              <a:t>Not reliable </a:t>
            </a:r>
          </a:p>
          <a:p>
            <a:pPr lvl="0">
              <a:buClr>
                <a:schemeClr val="lt2"/>
              </a:buClr>
              <a:buFontTx/>
            </a:pPr>
            <a:r>
              <a:rPr altLang="en-US" lang="en-US"/>
              <a:t>Inefficient</a:t>
            </a:r>
          </a:p>
          <a:p>
            <a:pPr lvl="0">
              <a:buClr>
                <a:schemeClr val="lt2"/>
              </a:buClr>
              <a:buFontTx/>
            </a:pPr>
            <a:r>
              <a:rPr altLang="en-US" lang="en-US"/>
              <a:t>Duplication of data</a:t>
            </a:r>
          </a:p>
          <a:p>
            <a:pPr lvl="0">
              <a:buClr>
                <a:schemeClr val="lt2"/>
              </a:buClr>
              <a:buFontTx/>
            </a:pPr>
            <a:r>
              <a:rPr altLang="en-US" lang="en-US"/>
              <a:t>Inconsistency</a:t>
            </a:r>
          </a:p>
          <a:p>
            <a:pPr lvl="0">
              <a:buClr>
                <a:schemeClr val="lt2"/>
              </a:buClr>
              <a:buFontTx/>
            </a:pPr>
            <a:r>
              <a:rPr altLang="en-US" lang="en-US"/>
              <a:t>A lot of data movement is required</a:t>
            </a:r>
          </a:p>
          <a:p>
            <a:pPr lvl="0">
              <a:buClr>
                <a:schemeClr val="lt2"/>
              </a:buClr>
              <a:buFontTx/>
            </a:pPr>
            <a:r>
              <a:rPr altLang="en-US" lang="en-US"/>
              <a:t>The System can’t answer complex queries involving multiple departments.</a:t>
            </a:r>
          </a:p>
        </p:txBody>
      </p:sp>
      <p:sp>
        <p:nvSpPr>
          <p:cNvPr id="1048693" name=""/>
          <p:cNvSpPr/>
          <p:nvPr>
            <p:ph type="title" sz="full" idx="0"/>
          </p:nvPr>
        </p:nvSpPr>
        <p:spPr>
          <a:xfrm rot="0">
            <a:off x="287337" y="620712"/>
            <a:ext cx="5364162"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800" lang="en-US">
                <a:solidFill>
                  <a:srgbClr val="800000"/>
                </a:solidFill>
              </a:rPr>
              <a:t>Manual System - Drawbacks</a:t>
            </a:r>
          </a:p>
        </p:txBody>
      </p:sp>
    </p:spTree>
  </p:cSld>
  <p:clrMapOvr>
    <a:masterClrMapping/>
  </p:clrMapOvr>
  <p:transition spd="fast" advClick="1">
    <p:cut thruBlk="0"/>
  </p:transition>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94" name=""/>
          <p:cNvSpPr/>
          <p:nvPr>
            <p:ph type="body" sz="full" idx="1"/>
          </p:nvPr>
        </p:nvSpPr>
        <p:spPr>
          <a:xfrm rot="0">
            <a:off x="304800" y="1219200"/>
            <a:ext cx="8370887" cy="5181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lvl="0">
              <a:buClr>
                <a:schemeClr val="lt2"/>
              </a:buClr>
              <a:buFontTx/>
            </a:pPr>
            <a:r>
              <a:rPr altLang="en-US" lang="en-US"/>
              <a:t>File-based systems were an early attempt to computerize the manual filing system.</a:t>
            </a:r>
          </a:p>
          <a:p>
            <a:pPr algn="just" lvl="0">
              <a:buClr>
                <a:schemeClr val="lt2"/>
              </a:buClr>
              <a:buFontTx/>
            </a:pPr>
            <a:r>
              <a:rPr altLang="en-US" lang="en-US"/>
              <a:t>In the traditional file processing system, the existing manual system is automated by focusing on the data processing needs of the individual departments instead of treating the organization as whole. </a:t>
            </a:r>
          </a:p>
          <a:p>
            <a:pPr algn="just" lvl="0">
              <a:buClr>
                <a:schemeClr val="lt2"/>
              </a:buClr>
              <a:buFontTx/>
            </a:pPr>
            <a:r>
              <a:rPr altLang="en-US" lang="en-US"/>
              <a:t>Each application will have its own set of </a:t>
            </a:r>
            <a:r>
              <a:rPr altLang="en-US" lang="en-US">
                <a:solidFill>
                  <a:schemeClr val="accent2"/>
                </a:solidFill>
              </a:rPr>
              <a:t>Private Files</a:t>
            </a:r>
            <a:r>
              <a:rPr altLang="en-US" lang="en-US"/>
              <a:t> designed to meet the needs of a particular department. </a:t>
            </a:r>
          </a:p>
        </p:txBody>
      </p:sp>
      <p:sp>
        <p:nvSpPr>
          <p:cNvPr id="1048695" name=""/>
          <p:cNvSpPr/>
          <p:nvPr>
            <p:ph type="title" sz="full" idx="0"/>
          </p:nvPr>
        </p:nvSpPr>
        <p:spPr>
          <a:xfrm rot="0">
            <a:off x="323850" y="582612"/>
            <a:ext cx="4191000" cy="6858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800" lang="en-US">
                <a:solidFill>
                  <a:srgbClr val="800000"/>
                </a:solidFill>
              </a:rPr>
              <a:t>File Processing System</a:t>
            </a:r>
          </a:p>
        </p:txBody>
      </p:sp>
    </p:spTree>
  </p:cSld>
  <p:clrMapOvr>
    <a:masterClrMapping/>
  </p:clrMapOvr>
  <p:transition spd="fast" advClick="1">
    <p:cut thruBlk="0"/>
  </p:transition>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96" name=""/>
          <p:cNvSpPr txBox="1"/>
          <p:nvPr/>
        </p:nvSpPr>
        <p:spPr>
          <a:xfrm rot="0">
            <a:off x="1584325" y="117475"/>
            <a:ext cx="4359275" cy="45720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latin typeface="Times New Roman" pitchFamily="18" charset="0"/>
            </a:endParaRPr>
          </a:p>
        </p:txBody>
      </p:sp>
      <p:sp>
        <p:nvSpPr>
          <p:cNvPr id="1048697" name=""/>
          <p:cNvSpPr txBox="1"/>
          <p:nvPr/>
        </p:nvSpPr>
        <p:spPr>
          <a:xfrm rot="0">
            <a:off x="395287" y="617537"/>
            <a:ext cx="4343400" cy="579437"/>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0" lvl="0" marL="0">
              <a:spcBef>
                <a:spcPct val="0"/>
              </a:spcBef>
              <a:buFontTx/>
              <a:buNone/>
            </a:pPr>
            <a:r>
              <a:rPr altLang="en-US" b="1" lang="en-US">
                <a:solidFill>
                  <a:srgbClr val="800000"/>
                </a:solidFill>
              </a:rPr>
              <a:t>File Processing System</a:t>
            </a:r>
          </a:p>
        </p:txBody>
      </p:sp>
      <p:sp>
        <p:nvSpPr>
          <p:cNvPr id="1048698" name=""/>
          <p:cNvSpPr/>
          <p:nvPr/>
        </p:nvSpPr>
        <p:spPr>
          <a:xfrm rot="0">
            <a:off x="1584325" y="1752600"/>
            <a:ext cx="1692275" cy="1066800"/>
          </a:xfrm>
          <a:prstGeom prst="flowChartMagneticDisk"/>
          <a:solidFill>
            <a:srgbClr val="3366FF"/>
          </a:solidFill>
          <a:ln w="9525" cap="flat" cmpd="sng">
            <a:solidFill>
              <a:schemeClr val="dk1">
                <a:alpha val="100000"/>
              </a:schemeClr>
            </a:solidFill>
            <a:prstDash val="solid"/>
            <a:miter/>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3200" lang="en-US">
                <a:latin typeface="Times New Roman" pitchFamily="18" charset="0"/>
              </a:rPr>
              <a:t>File – 1 </a:t>
            </a:r>
          </a:p>
        </p:txBody>
      </p:sp>
      <p:sp>
        <p:nvSpPr>
          <p:cNvPr id="1048699" name=""/>
          <p:cNvSpPr txBox="1"/>
          <p:nvPr/>
        </p:nvSpPr>
        <p:spPr>
          <a:xfrm rot="0">
            <a:off x="4881562" y="1981200"/>
            <a:ext cx="2930525" cy="830262"/>
          </a:xfrm>
          <a:prstGeom prst="rect"/>
          <a:solidFill>
            <a:srgbClr val="FFC000"/>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b="1" sz="2400" lang="en-US">
                <a:solidFill>
                  <a:srgbClr val="FFFFFF"/>
                </a:solidFill>
                <a:latin typeface="Times New Roman" pitchFamily="18" charset="0"/>
              </a:rPr>
              <a:t>App – 1</a:t>
            </a:r>
          </a:p>
          <a:p>
            <a:pPr algn="ctr" eaLnBrk="1" hangingPunct="1" indent="0" latinLnBrk="1" lvl="0" marL="0">
              <a:spcBef>
                <a:spcPct val="50000"/>
              </a:spcBef>
              <a:buFontTx/>
              <a:buNone/>
            </a:pPr>
            <a:r>
              <a:rPr altLang="en-US" sz="1600" lang="en-US">
                <a:solidFill>
                  <a:srgbClr val="FFFFFF"/>
                </a:solidFill>
                <a:latin typeface="Times New Roman" pitchFamily="18" charset="0"/>
              </a:rPr>
              <a:t>(operations + data descriptions)</a:t>
            </a:r>
          </a:p>
        </p:txBody>
      </p:sp>
      <p:sp>
        <p:nvSpPr>
          <p:cNvPr id="1048700" name=""/>
          <p:cNvSpPr/>
          <p:nvPr/>
        </p:nvSpPr>
        <p:spPr>
          <a:xfrm rot="0" flipH="1">
            <a:off x="3276600" y="5562600"/>
            <a:ext cx="1600200" cy="0"/>
          </a:xfrm>
          <a:prstGeom prst="line"/>
          <a:noFill/>
          <a:ln w="38100" cap="flat" cmpd="sng">
            <a:solidFill>
              <a:schemeClr val="dk1">
                <a:alpha val="100000"/>
              </a:schemeClr>
            </a:solidFill>
            <a:prstDash val="solid"/>
            <a:miter/>
            <a:headEnd type="triangle" w="med" len="med"/>
            <a:tailEnd type="triangle" w="med" len="med"/>
          </a:ln>
        </p:spPr>
      </p:sp>
      <p:sp>
        <p:nvSpPr>
          <p:cNvPr id="1048701" name=""/>
          <p:cNvSpPr/>
          <p:nvPr/>
        </p:nvSpPr>
        <p:spPr>
          <a:xfrm rot="0">
            <a:off x="3276600" y="2362200"/>
            <a:ext cx="1600200" cy="0"/>
          </a:xfrm>
          <a:prstGeom prst="line"/>
          <a:noFill/>
          <a:ln w="38100" cap="flat" cmpd="sng">
            <a:solidFill>
              <a:schemeClr val="dk1">
                <a:alpha val="100000"/>
              </a:schemeClr>
            </a:solidFill>
            <a:prstDash val="solid"/>
            <a:miter/>
            <a:headEnd type="triangle" w="med" len="med"/>
            <a:tailEnd type="triangle" w="med" len="med"/>
          </a:ln>
        </p:spPr>
      </p:sp>
      <p:sp>
        <p:nvSpPr>
          <p:cNvPr id="1048702" name=""/>
          <p:cNvSpPr/>
          <p:nvPr/>
        </p:nvSpPr>
        <p:spPr>
          <a:xfrm rot="0">
            <a:off x="1584325" y="3352800"/>
            <a:ext cx="1692275" cy="1066800"/>
          </a:xfrm>
          <a:prstGeom prst="flowChartMagneticDisk"/>
          <a:solidFill>
            <a:srgbClr val="3366FF"/>
          </a:solidFill>
          <a:ln w="9525" cap="flat" cmpd="sng">
            <a:solidFill>
              <a:schemeClr val="dk1">
                <a:alpha val="100000"/>
              </a:schemeClr>
            </a:solidFill>
            <a:prstDash val="solid"/>
            <a:miter/>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3200" lang="en-US">
                <a:latin typeface="Times New Roman" pitchFamily="18" charset="0"/>
              </a:rPr>
              <a:t>File – 2 </a:t>
            </a:r>
          </a:p>
        </p:txBody>
      </p:sp>
      <p:sp>
        <p:nvSpPr>
          <p:cNvPr id="1048703" name=""/>
          <p:cNvSpPr/>
          <p:nvPr/>
        </p:nvSpPr>
        <p:spPr>
          <a:xfrm rot="0">
            <a:off x="1584325" y="4953000"/>
            <a:ext cx="1692275" cy="1066800"/>
          </a:xfrm>
          <a:prstGeom prst="flowChartMagneticDisk"/>
          <a:solidFill>
            <a:srgbClr val="3366FF"/>
          </a:solidFill>
          <a:ln w="9525" cap="flat" cmpd="sng">
            <a:solidFill>
              <a:schemeClr val="dk1">
                <a:alpha val="100000"/>
              </a:schemeClr>
            </a:solidFill>
            <a:prstDash val="solid"/>
            <a:miter/>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3200" lang="en-US">
                <a:latin typeface="Times New Roman" pitchFamily="18" charset="0"/>
              </a:rPr>
              <a:t>File – n </a:t>
            </a:r>
          </a:p>
        </p:txBody>
      </p:sp>
      <p:sp>
        <p:nvSpPr>
          <p:cNvPr id="1048704" name=""/>
          <p:cNvSpPr/>
          <p:nvPr/>
        </p:nvSpPr>
        <p:spPr>
          <a:xfrm rot="0">
            <a:off x="3276600" y="3886200"/>
            <a:ext cx="1600200" cy="0"/>
          </a:xfrm>
          <a:prstGeom prst="line"/>
          <a:noFill/>
          <a:ln w="38100" cap="flat" cmpd="sng">
            <a:solidFill>
              <a:schemeClr val="dk1">
                <a:alpha val="100000"/>
              </a:schemeClr>
            </a:solidFill>
            <a:prstDash val="solid"/>
            <a:miter/>
            <a:headEnd type="triangle" w="med" len="med"/>
            <a:tailEnd type="triangle" w="med" len="med"/>
          </a:ln>
        </p:spPr>
      </p:sp>
      <p:sp>
        <p:nvSpPr>
          <p:cNvPr id="1048705" name=""/>
          <p:cNvSpPr txBox="1"/>
          <p:nvPr/>
        </p:nvSpPr>
        <p:spPr>
          <a:xfrm rot="0">
            <a:off x="4881562" y="3533775"/>
            <a:ext cx="2930525" cy="831850"/>
          </a:xfrm>
          <a:prstGeom prst="rect"/>
          <a:solidFill>
            <a:srgbClr val="FFC000"/>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b="1" sz="2400" lang="en-US">
                <a:solidFill>
                  <a:srgbClr val="FFFFFF"/>
                </a:solidFill>
                <a:latin typeface="Times New Roman" pitchFamily="18" charset="0"/>
              </a:rPr>
              <a:t>App – 2</a:t>
            </a:r>
          </a:p>
          <a:p>
            <a:pPr algn="ctr" eaLnBrk="1" hangingPunct="1" indent="0" latinLnBrk="1" lvl="0" marL="0">
              <a:spcBef>
                <a:spcPct val="50000"/>
              </a:spcBef>
              <a:buFontTx/>
              <a:buNone/>
            </a:pPr>
            <a:r>
              <a:rPr altLang="en-US" sz="1600" lang="en-US">
                <a:solidFill>
                  <a:srgbClr val="FFFFFF"/>
                </a:solidFill>
                <a:latin typeface="Times New Roman" pitchFamily="18" charset="0"/>
              </a:rPr>
              <a:t>(operations + data descriptions)</a:t>
            </a:r>
          </a:p>
        </p:txBody>
      </p:sp>
      <p:sp>
        <p:nvSpPr>
          <p:cNvPr id="1048706" name=""/>
          <p:cNvSpPr txBox="1"/>
          <p:nvPr/>
        </p:nvSpPr>
        <p:spPr>
          <a:xfrm rot="0">
            <a:off x="4881562" y="5046662"/>
            <a:ext cx="2930525" cy="830262"/>
          </a:xfrm>
          <a:prstGeom prst="rect"/>
          <a:solidFill>
            <a:srgbClr val="FFC000"/>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b="1" sz="2400" lang="en-US">
                <a:solidFill>
                  <a:srgbClr val="FFFFFF"/>
                </a:solidFill>
                <a:latin typeface="Times New Roman" pitchFamily="18" charset="0"/>
              </a:rPr>
              <a:t>App – n</a:t>
            </a:r>
          </a:p>
          <a:p>
            <a:pPr algn="ctr" eaLnBrk="1" hangingPunct="1" indent="0" latinLnBrk="1" lvl="0" marL="0">
              <a:spcBef>
                <a:spcPct val="50000"/>
              </a:spcBef>
              <a:buFontTx/>
              <a:buNone/>
            </a:pPr>
            <a:r>
              <a:rPr altLang="en-US" sz="1600" lang="en-US">
                <a:solidFill>
                  <a:srgbClr val="FFFFFF"/>
                </a:solidFill>
                <a:latin typeface="Times New Roman" pitchFamily="18" charset="0"/>
              </a:rPr>
              <a:t>(operations + data descriptions)</a:t>
            </a:r>
          </a:p>
        </p:txBody>
      </p:sp>
    </p:spTree>
  </p:cSld>
  <p:clrMapOvr>
    <a:masterClrMapping/>
  </p:clrMapOvr>
  <p:transition spd="fast" advClick="1">
    <p:cut thruBlk="0"/>
  </p:transition>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pic>
        <p:nvPicPr>
          <p:cNvPr id="2097154" name="" descr="E:\figures\chapter 01\FIG1-2.gif"/>
          <p:cNvPicPr>
            <a:picLocks/>
          </p:cNvPicPr>
          <p:nvPr/>
        </p:nvPicPr>
        <p:blipFill>
          <a:blip xmlns:r="http://schemas.openxmlformats.org/officeDocument/2006/relationships" r:embed="rId1"/>
          <a:srcRect l="0" t="0" r="0" b="0"/>
          <a:stretch>
            <a:fillRect/>
          </a:stretch>
        </p:blipFill>
        <p:spPr>
          <a:xfrm rot="0">
            <a:off x="438150" y="1863725"/>
            <a:ext cx="8382000" cy="4373562"/>
          </a:xfrm>
          <a:prstGeom prst="rect"/>
          <a:noFill/>
          <a:ln>
            <a:noFill/>
          </a:ln>
        </p:spPr>
      </p:pic>
      <p:sp>
        <p:nvSpPr>
          <p:cNvPr id="1048707" name=""/>
          <p:cNvSpPr txBox="1"/>
          <p:nvPr/>
        </p:nvSpPr>
        <p:spPr>
          <a:xfrm rot="0">
            <a:off x="438150" y="641350"/>
            <a:ext cx="8093075" cy="52387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0" lvl="0" marL="0">
              <a:spcBef>
                <a:spcPct val="0"/>
              </a:spcBef>
              <a:buFontTx/>
              <a:buNone/>
            </a:pPr>
            <a:r>
              <a:rPr altLang="en-US" b="1" lang="en-US">
                <a:solidFill>
                  <a:srgbClr val="800000"/>
                </a:solidFill>
              </a:rPr>
              <a:t>File Processing System</a:t>
            </a:r>
          </a:p>
        </p:txBody>
      </p:sp>
      <p:grpSp>
        <p:nvGrpSpPr>
          <p:cNvPr id="70" name=""/>
          <p:cNvGrpSpPr/>
          <p:nvPr/>
        </p:nvGrpSpPr>
        <p:grpSpPr>
          <a:xfrm rot="0">
            <a:off x="539750" y="1125537"/>
            <a:ext cx="5867400" cy="5181600"/>
            <a:chOff x="240" y="528"/>
            <a:chExt cx="3696" cy="3264"/>
          </a:xfrm>
        </p:grpSpPr>
        <p:sp>
          <p:nvSpPr>
            <p:cNvPr id="1048708" name=""/>
            <p:cNvSpPr/>
            <p:nvPr/>
          </p:nvSpPr>
          <p:spPr>
            <a:xfrm rot="0">
              <a:off x="240" y="2665"/>
              <a:ext cx="774" cy="1127"/>
            </a:xfrm>
            <a:prstGeom prst="ellipse"/>
            <a:noFill/>
            <a:ln w="25400" cap="flat" cmpd="sng">
              <a:solidFill>
                <a:srgbClr val="FF0000">
                  <a:alpha val="100000"/>
                </a:srgb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09" name=""/>
            <p:cNvSpPr/>
            <p:nvPr/>
          </p:nvSpPr>
          <p:spPr>
            <a:xfrm rot="0">
              <a:off x="3162" y="2665"/>
              <a:ext cx="774" cy="1127"/>
            </a:xfrm>
            <a:prstGeom prst="ellipse"/>
            <a:noFill/>
            <a:ln w="25400" cap="flat" cmpd="sng">
              <a:solidFill>
                <a:srgbClr val="FF0000">
                  <a:alpha val="100000"/>
                </a:srgb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cxnSp>
          <p:nvCxnSpPr>
            <p:cNvPr id="3145728" name=""/>
            <p:cNvCxnSpPr>
              <a:cxnSpLocks/>
            </p:cNvCxnSpPr>
            <p:nvPr/>
          </p:nvCxnSpPr>
          <p:spPr>
            <a:xfrm rot="5400000" flipV="1">
              <a:off x="2088" y="1204"/>
              <a:ext cx="1" cy="2922"/>
            </a:xfrm>
            <a:prstGeom prst="bentConnector3">
              <a:avLst>
                <a:gd name="adj1" fmla="val -180100032"/>
              </a:avLst>
            </a:prstGeom>
            <a:noFill/>
            <a:ln w="25400" cap="flat" cmpd="sng">
              <a:solidFill>
                <a:srgbClr val="FF0000">
                  <a:alpha val="100000"/>
                </a:srgbClr>
              </a:solidFill>
              <a:prstDash val="solid"/>
              <a:round/>
            </a:ln>
          </p:spPr>
        </p:cxnSp>
        <p:sp>
          <p:nvSpPr>
            <p:cNvPr id="1048710" name=""/>
            <p:cNvSpPr txBox="1"/>
            <p:nvPr/>
          </p:nvSpPr>
          <p:spPr>
            <a:xfrm rot="0">
              <a:off x="1744" y="528"/>
              <a:ext cx="989" cy="596"/>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lang="en-US">
                  <a:solidFill>
                    <a:srgbClr val="FF0000"/>
                  </a:solidFill>
                  <a:latin typeface="Times New Roman" pitchFamily="18" charset="0"/>
                </a:rPr>
                <a:t>Duplicate Data</a:t>
              </a:r>
            </a:p>
          </p:txBody>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4">
                                  <p:stCondLst>
                                    <p:cond delay="0"/>
                                  </p:stCondLst>
                                  <p:childTnLst>
                                    <p:set>
                                      <p:cBhvr>
                                        <p:cTn dur="1" fill="hold" id="6">
                                          <p:stCondLst>
                                            <p:cond delay="0"/>
                                          </p:stCondLst>
                                        </p:cTn>
                                        <p:tgtEl>
                                          <p:spTgt spid="70"/>
                                        </p:tgtEl>
                                        <p:attrNameLst>
                                          <p:attrName>style.visibility</p:attrName>
                                        </p:attrNameLst>
                                      </p:cBhvr>
                                      <p:to>
                                        <p:strVal val="visible"/>
                                      </p:to>
                                    </p:set>
                                    <p:anim calcmode="lin" valueType="num">
                                      <p:cBhvr additive="base">
                                        <p:cTn dur="500" fill="hold" id="7"/>
                                        <p:tgtEl>
                                          <p:spTgt spid="70"/>
                                        </p:tgtEl>
                                        <p:attrNameLst>
                                          <p:attrName>ppt_x</p:attrName>
                                        </p:attrNameLst>
                                      </p:cBhvr>
                                      <p:tavLst>
                                        <p:tav tm="0">
                                          <p:val>
                                            <p:strVal val="#ppt_x"/>
                                          </p:val>
                                        </p:tav>
                                        <p:tav tm="100000">
                                          <p:val>
                                            <p:strVal val="#ppt_x"/>
                                          </p:val>
                                        </p:tav>
                                      </p:tavLst>
                                    </p:anim>
                                    <p:anim calcmode="lin" valueType="num">
                                      <p:cBhvr additive="base">
                                        <p:cTn dur="500" fill="hold" id="8"/>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711" name=""/>
          <p:cNvSpPr/>
          <p:nvPr>
            <p:ph type="body" sz="full" idx="1"/>
          </p:nvPr>
        </p:nvSpPr>
        <p:spPr>
          <a:xfrm rot="0">
            <a:off x="358775" y="1263650"/>
            <a:ext cx="8534400" cy="41814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609600" lvl="0" marL="609600">
              <a:buClr>
                <a:schemeClr val="accent2"/>
              </a:buClr>
              <a:buFontTx/>
              <a:buAutoNum type="arabicPeriod" startAt="1"/>
            </a:pPr>
            <a:r>
              <a:rPr altLang="en-US" lang="en-US">
                <a:solidFill>
                  <a:schemeClr val="accent2"/>
                </a:solidFill>
              </a:rPr>
              <a:t>Redundancy of Data</a:t>
            </a:r>
          </a:p>
          <a:p>
            <a:pPr indent="-609600" lvl="0" marL="609600">
              <a:buClr>
                <a:schemeClr val="accent2"/>
              </a:buClr>
              <a:buFontTx/>
              <a:buAutoNum type="arabicPeriod" startAt="1"/>
            </a:pPr>
            <a:r>
              <a:rPr altLang="en-US" lang="en-US">
                <a:solidFill>
                  <a:schemeClr val="accent2"/>
                </a:solidFill>
              </a:rPr>
              <a:t>Inconsistent Data</a:t>
            </a:r>
          </a:p>
          <a:p>
            <a:pPr indent="-609600" lvl="0" marL="609600">
              <a:buClr>
                <a:schemeClr val="accent2"/>
              </a:buClr>
              <a:buFontTx/>
              <a:buAutoNum type="arabicPeriod" startAt="1"/>
            </a:pPr>
            <a:r>
              <a:rPr altLang="en-US" lang="en-US">
                <a:solidFill>
                  <a:schemeClr val="accent2"/>
                </a:solidFill>
              </a:rPr>
              <a:t>Poor Enforcement of Standards</a:t>
            </a:r>
          </a:p>
          <a:p>
            <a:pPr indent="-609600" lvl="0" marL="609600">
              <a:buClr>
                <a:schemeClr val="accent2"/>
              </a:buClr>
              <a:buFontTx/>
              <a:buAutoNum type="arabicPeriod" startAt="1"/>
            </a:pPr>
            <a:r>
              <a:rPr altLang="en-US" lang="en-US">
                <a:solidFill>
                  <a:schemeClr val="accent2"/>
                </a:solidFill>
              </a:rPr>
              <a:t>Excessive Program Maintenance</a:t>
            </a:r>
          </a:p>
          <a:p>
            <a:pPr indent="-609600" lvl="0" marL="609600">
              <a:buClr>
                <a:schemeClr val="accent2"/>
              </a:buClr>
              <a:buFontTx/>
              <a:buAutoNum type="arabicPeriod" startAt="1"/>
            </a:pPr>
            <a:r>
              <a:rPr altLang="en-US" lang="en-US">
                <a:solidFill>
                  <a:schemeClr val="accent2"/>
                </a:solidFill>
              </a:rPr>
              <a:t>Limited Data Sharing</a:t>
            </a:r>
          </a:p>
          <a:p>
            <a:pPr indent="-609600" lvl="0" marL="609600">
              <a:buClr>
                <a:schemeClr val="accent2"/>
              </a:buClr>
              <a:buFontTx/>
              <a:buAutoNum type="arabicPeriod" startAt="1"/>
            </a:pPr>
            <a:r>
              <a:rPr altLang="en-US" lang="en-US">
                <a:solidFill>
                  <a:schemeClr val="accent2"/>
                </a:solidFill>
              </a:rPr>
              <a:t>Inflexible</a:t>
            </a:r>
          </a:p>
          <a:p>
            <a:pPr indent="-609600" lvl="0" marL="609600">
              <a:buClr>
                <a:schemeClr val="accent2"/>
              </a:buClr>
              <a:buFontTx/>
              <a:buAutoNum type="arabicPeriod" startAt="1"/>
            </a:pPr>
            <a:r>
              <a:rPr altLang="en-US" lang="en-US">
                <a:solidFill>
                  <a:schemeClr val="accent2"/>
                </a:solidFill>
              </a:rPr>
              <a:t>Lack </a:t>
            </a:r>
            <a:r>
              <a:rPr altLang="en-US" lang="en-US">
                <a:solidFill>
                  <a:schemeClr val="accent2"/>
                </a:solidFill>
              </a:rPr>
              <a:t>of provision for </a:t>
            </a:r>
            <a:r>
              <a:rPr altLang="en-US" lang="en-US">
                <a:solidFill>
                  <a:schemeClr val="accent2"/>
                </a:solidFill>
              </a:rPr>
              <a:t>security</a:t>
            </a:r>
          </a:p>
          <a:p>
            <a:pPr indent="-609600" lvl="0" marL="609600">
              <a:buClr>
                <a:schemeClr val="accent2"/>
              </a:buClr>
              <a:buFontTx/>
              <a:buAutoNum type="arabicPeriod" startAt="1"/>
            </a:pPr>
            <a:r>
              <a:rPr altLang="en-US" lang="en-US">
                <a:solidFill>
                  <a:schemeClr val="accent2"/>
                </a:solidFill>
              </a:rPr>
              <a:t>Limited </a:t>
            </a:r>
            <a:r>
              <a:rPr altLang="en-US" lang="en-US">
                <a:solidFill>
                  <a:schemeClr val="accent2"/>
                </a:solidFill>
              </a:rPr>
              <a:t>recovery from failure</a:t>
            </a:r>
          </a:p>
          <a:p>
            <a:pPr indent="-609600" lvl="0" marL="609600">
              <a:buClr>
                <a:schemeClr val="lt2"/>
              </a:buClr>
              <a:buFontTx/>
              <a:buNone/>
            </a:pPr>
            <a:r>
              <a:rPr altLang="en-US" lang="en-US"/>
              <a:t> </a:t>
            </a:r>
          </a:p>
          <a:p>
            <a:pPr indent="-609600" lvl="0" marL="609600">
              <a:buClr>
                <a:schemeClr val="lt2"/>
              </a:buClr>
              <a:buFontTx/>
              <a:buNone/>
            </a:pPr>
            <a:endParaRPr altLang="en-US" lang="en-US"/>
          </a:p>
        </p:txBody>
      </p:sp>
      <p:sp>
        <p:nvSpPr>
          <p:cNvPr id="1048712" name=""/>
          <p:cNvSpPr/>
          <p:nvPr>
            <p:ph type="title" sz="full" idx="0"/>
          </p:nvPr>
        </p:nvSpPr>
        <p:spPr>
          <a:xfrm rot="0">
            <a:off x="395287" y="620712"/>
            <a:ext cx="4767262"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800" lang="en-US">
                <a:solidFill>
                  <a:srgbClr val="800000"/>
                </a:solidFill>
              </a:rPr>
              <a:t>Drawbacks of File System </a:t>
            </a:r>
          </a:p>
        </p:txBody>
      </p:sp>
    </p:spTree>
  </p:cSld>
  <p:clrMapOvr>
    <a:masterClrMapping/>
  </p:clrMapOvr>
  <p:transition spd="fast" advClick="1">
    <p:cut thruBlk="0"/>
  </p:transition>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713" name=""/>
          <p:cNvSpPr/>
          <p:nvPr>
            <p:ph type="body" sz="full" idx="1"/>
          </p:nvPr>
        </p:nvSpPr>
        <p:spPr>
          <a:xfrm rot="0">
            <a:off x="358775" y="1263650"/>
            <a:ext cx="8605838" cy="48291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609600" lvl="0" marL="609600">
              <a:buClr>
                <a:schemeClr val="lt2"/>
              </a:buClr>
              <a:buFontTx/>
              <a:buNone/>
            </a:pPr>
            <a:r>
              <a:rPr altLang="en-US" lang="en-US">
                <a:solidFill>
                  <a:schemeClr val="accent2"/>
                </a:solidFill>
              </a:rPr>
              <a:t>1. Redundancy of Data</a:t>
            </a:r>
            <a:r>
              <a:rPr altLang="en-US" lang="en-US"/>
              <a:t> </a:t>
            </a:r>
          </a:p>
          <a:p>
            <a:pPr indent="-594360" lvl="1" marL="990600">
              <a:buClr>
                <a:schemeClr val="lt2"/>
              </a:buClr>
              <a:buFontTx/>
            </a:pPr>
            <a:r>
              <a:rPr altLang="en-US" sz="2800" lang="en-US"/>
              <a:t>Redundancy means duplication of data. </a:t>
            </a:r>
          </a:p>
          <a:p>
            <a:pPr indent="-594360" lvl="1" marL="990600">
              <a:buClr>
                <a:schemeClr val="lt2"/>
              </a:buClr>
              <a:buFontTx/>
            </a:pPr>
            <a:r>
              <a:rPr altLang="en-US" sz="2800" lang="en-US"/>
              <a:t>Since applications in FPS are independent so unplanned duplicate data is there.</a:t>
            </a:r>
          </a:p>
          <a:p>
            <a:pPr indent="-594360" lvl="1" marL="990600">
              <a:buClr>
                <a:schemeClr val="lt2"/>
              </a:buClr>
              <a:buFontTx/>
            </a:pPr>
            <a:r>
              <a:rPr altLang="en-US" sz="2800" lang="en-US"/>
              <a:t>Same information is needed to be kept at  different  places. It costs time and money.</a:t>
            </a:r>
          </a:p>
          <a:p>
            <a:pPr indent="-594360" lvl="1" marL="990600">
              <a:buClr>
                <a:schemeClr val="lt2"/>
              </a:buClr>
              <a:buFontTx/>
            </a:pPr>
            <a:r>
              <a:rPr altLang="en-US" sz="2800" lang="en-US"/>
              <a:t>Same data may have to be input several times to update all the occurrences.</a:t>
            </a:r>
          </a:p>
          <a:p>
            <a:pPr indent="-594360" lvl="1" marL="990600">
              <a:buClr>
                <a:schemeClr val="lt2"/>
              </a:buClr>
              <a:buFontTx/>
            </a:pPr>
            <a:r>
              <a:rPr altLang="en-US" sz="2800" lang="en-US"/>
              <a:t>Redundancy results in data anomalies (Insert, Update, Delete) </a:t>
            </a:r>
          </a:p>
        </p:txBody>
      </p:sp>
      <p:sp>
        <p:nvSpPr>
          <p:cNvPr id="1048714" name=""/>
          <p:cNvSpPr/>
          <p:nvPr>
            <p:ph type="title" sz="full" idx="0"/>
          </p:nvPr>
        </p:nvSpPr>
        <p:spPr>
          <a:xfrm rot="0">
            <a:off x="395287" y="620712"/>
            <a:ext cx="4767262"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800" lang="en-US">
                <a:solidFill>
                  <a:srgbClr val="800000"/>
                </a:solidFill>
              </a:rPr>
              <a:t>Drawbacks of File System </a:t>
            </a:r>
          </a:p>
        </p:txBody>
      </p:sp>
    </p:spTree>
  </p:cSld>
  <p:clrMapOvr>
    <a:masterClrMapping/>
  </p:clrMapOvr>
  <p:transition spd="fast" advClick="1">
    <p:cut thruBlk="0"/>
  </p:transition>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715" name=""/>
          <p:cNvSpPr/>
          <p:nvPr>
            <p:ph type="body" sz="full" idx="1"/>
          </p:nvPr>
        </p:nvSpPr>
        <p:spPr>
          <a:xfrm rot="0">
            <a:off x="409575" y="1196975"/>
            <a:ext cx="8410575" cy="51847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609600" lvl="0" marL="609600">
              <a:buClr>
                <a:schemeClr val="lt2"/>
              </a:buClr>
              <a:buFontTx/>
              <a:buNone/>
            </a:pPr>
            <a:r>
              <a:rPr altLang="en-US" sz="2000" lang="en-US">
                <a:solidFill>
                  <a:schemeClr val="accent2"/>
                </a:solidFill>
              </a:rPr>
              <a:t>2.  Inconsistent Data.</a:t>
            </a:r>
            <a:r>
              <a:rPr altLang="en-US" sz="2000" lang="en-US"/>
              <a:t> </a:t>
            </a:r>
          </a:p>
          <a:p>
            <a:pPr indent="-594360" lvl="1" marL="990600">
              <a:buClr>
                <a:schemeClr val="lt2"/>
              </a:buClr>
              <a:buFontTx/>
            </a:pPr>
            <a:r>
              <a:rPr altLang="en-US" sz="2000" lang="en-US"/>
              <a:t>Redundancy leads to inconsistency. </a:t>
            </a:r>
          </a:p>
          <a:p>
            <a:pPr indent="-594360" lvl="1" marL="990600">
              <a:buClr>
                <a:schemeClr val="lt2"/>
              </a:buClr>
              <a:buFontTx/>
            </a:pPr>
            <a:r>
              <a:rPr altLang="en-US" sz="2000" lang="en-US"/>
              <a:t>The same data stored at different places may disagree with each other if an operation has not yet been performed against all the occurrences.</a:t>
            </a:r>
          </a:p>
          <a:p>
            <a:pPr indent="-594360" lvl="1" marL="990600">
              <a:buClr>
                <a:schemeClr val="lt2"/>
              </a:buClr>
              <a:buFontTx/>
            </a:pPr>
            <a:r>
              <a:rPr altLang="en-US" sz="2000" lang="en-US"/>
              <a:t>The use of different programming environment and platforms lead to Heterogeneous Environment.</a:t>
            </a:r>
          </a:p>
          <a:p>
            <a:pPr indent="-594360" lvl="1" marL="990600">
              <a:buClr>
                <a:schemeClr val="lt2"/>
              </a:buClr>
              <a:buFontTx/>
            </a:pPr>
            <a:endParaRPr altLang="en-US" sz="2000" lang="en-US"/>
          </a:p>
          <a:p>
            <a:pPr indent="-609600" lvl="0" marL="609600">
              <a:buClr>
                <a:schemeClr val="lt2"/>
              </a:buClr>
              <a:buFontTx/>
              <a:buNone/>
            </a:pPr>
            <a:r>
              <a:rPr altLang="en-US" sz="2000" lang="en-US">
                <a:solidFill>
                  <a:schemeClr val="accent2"/>
                </a:solidFill>
              </a:rPr>
              <a:t>3. Poor Enforcement of Standards</a:t>
            </a:r>
          </a:p>
          <a:p>
            <a:pPr indent="-594360" lvl="1" marL="990600">
              <a:buClr>
                <a:schemeClr val="lt2"/>
              </a:buClr>
              <a:buFontTx/>
            </a:pPr>
            <a:r>
              <a:rPr altLang="en-US" sz="2000" lang="en-US"/>
              <a:t>Organization wide enforcement of standards is poor. This leads to the following types of inconsistencies:</a:t>
            </a:r>
          </a:p>
          <a:p>
            <a:pPr indent="-594360" lvl="1" marL="990600">
              <a:buClr>
                <a:schemeClr val="lt2"/>
              </a:buClr>
              <a:buFontTx/>
              <a:buAutoNum type="alphaLcParenR" startAt="1"/>
            </a:pPr>
            <a:r>
              <a:rPr altLang="en-US" sz="2000" lang="en-US">
                <a:solidFill>
                  <a:srgbClr val="800000"/>
                </a:solidFill>
              </a:rPr>
              <a:t>Synonym:</a:t>
            </a:r>
            <a:r>
              <a:rPr altLang="en-US" sz="2000" lang="en-US"/>
              <a:t> Using different names for same data item </a:t>
            </a:r>
          </a:p>
          <a:p>
            <a:pPr indent="-594360" lvl="1" marL="990600">
              <a:buClr>
                <a:schemeClr val="lt2"/>
              </a:buClr>
              <a:buFontTx/>
              <a:buNone/>
            </a:pPr>
            <a:r>
              <a:rPr altLang="en-US" sz="2000" lang="en-US"/>
              <a:t>	</a:t>
            </a:r>
            <a:r>
              <a:rPr altLang="en-US" sz="2000" lang="en-US"/>
              <a:t>  Example: Stu-Id, Reg-No.</a:t>
            </a:r>
          </a:p>
          <a:p>
            <a:pPr indent="-594360" lvl="1" marL="990600">
              <a:buClr>
                <a:schemeClr val="lt2"/>
              </a:buClr>
              <a:buFontTx/>
              <a:buNone/>
            </a:pPr>
            <a:r>
              <a:rPr altLang="en-US" sz="2000" lang="en-US">
                <a:solidFill>
                  <a:srgbClr val="800000"/>
                </a:solidFill>
              </a:rPr>
              <a:t>b)    Homonym:</a:t>
            </a:r>
            <a:r>
              <a:rPr altLang="en-US" sz="2000" lang="en-US"/>
              <a:t> Using same name for different data items. </a:t>
            </a:r>
          </a:p>
          <a:p>
            <a:pPr indent="-594360" lvl="1" marL="990600">
              <a:buClr>
                <a:schemeClr val="lt2"/>
              </a:buClr>
              <a:buFontTx/>
              <a:buNone/>
            </a:pPr>
            <a:r>
              <a:rPr altLang="en-US" sz="2000" lang="en-US"/>
              <a:t>	</a:t>
            </a:r>
            <a:r>
              <a:rPr altLang="en-US" sz="2000" lang="en-US"/>
              <a:t>Example: “course” for a single subject or entire program.</a:t>
            </a:r>
          </a:p>
        </p:txBody>
      </p:sp>
      <p:sp>
        <p:nvSpPr>
          <p:cNvPr id="1048716" name=""/>
          <p:cNvSpPr/>
          <p:nvPr>
            <p:ph type="title" sz="full" idx="0"/>
          </p:nvPr>
        </p:nvSpPr>
        <p:spPr>
          <a:xfrm rot="0">
            <a:off x="323850" y="620712"/>
            <a:ext cx="4911725"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rPr>
              <a:t>Drawbacks of File System </a:t>
            </a:r>
          </a:p>
        </p:txBody>
      </p:sp>
    </p:spTree>
  </p:cSld>
  <p:clrMapOvr>
    <a:masterClrMapping/>
  </p:clrMapOvr>
  <p:transition spd="fast" advClick="1">
    <p:cut thruBlk="0"/>
  </p:transition>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591" name=""/>
          <p:cNvSpPr/>
          <p:nvPr>
            <p:ph type="title" sz="full" idx="0"/>
          </p:nvPr>
        </p:nvSpPr>
        <p:spPr>
          <a:xfrm rot="0">
            <a:off x="381000" y="692150"/>
            <a:ext cx="12954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800" lang="en-US">
                <a:solidFill>
                  <a:srgbClr val="800000"/>
                </a:solidFill>
                <a:latin typeface="Bookman Old Style" pitchFamily="18" charset="0"/>
              </a:rPr>
              <a:t>Data</a:t>
            </a:r>
          </a:p>
        </p:txBody>
      </p:sp>
      <p:sp>
        <p:nvSpPr>
          <p:cNvPr id="1048592" name=""/>
          <p:cNvSpPr/>
          <p:nvPr>
            <p:ph type="body" sz="full" idx="1"/>
          </p:nvPr>
        </p:nvSpPr>
        <p:spPr>
          <a:xfrm rot="0">
            <a:off x="352425" y="1196975"/>
            <a:ext cx="8323262" cy="482441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lvl="0"/>
            <a:r>
              <a:rPr altLang="en-US" sz="2000" lang="en-US">
                <a:solidFill>
                  <a:schemeClr val="lt2"/>
                </a:solidFill>
              </a:rPr>
              <a:t>Data refers to the facts &amp; figures concerning: </a:t>
            </a:r>
          </a:p>
          <a:p>
            <a:pPr indent="-548640" lvl="1" marL="914400">
              <a:buFont typeface="Wingdings" pitchFamily="2" charset="2"/>
              <a:buChar char="ü"/>
            </a:pPr>
            <a:r>
              <a:rPr altLang="en-US" sz="2000" lang="en-US">
                <a:solidFill>
                  <a:schemeClr val="accent2"/>
                </a:solidFill>
              </a:rPr>
              <a:t>PEOPLE</a:t>
            </a:r>
          </a:p>
          <a:p>
            <a:pPr indent="-548640" lvl="1" marL="914400">
              <a:buFont typeface="Wingdings" pitchFamily="2" charset="2"/>
              <a:buChar char="ü"/>
            </a:pPr>
            <a:r>
              <a:rPr altLang="en-US" sz="2000" lang="en-US">
                <a:solidFill>
                  <a:schemeClr val="accent2"/>
                </a:solidFill>
              </a:rPr>
              <a:t>EVENT </a:t>
            </a:r>
          </a:p>
          <a:p>
            <a:pPr indent="-548640" lvl="1" marL="914400">
              <a:buFont typeface="Wingdings" pitchFamily="2" charset="2"/>
              <a:buChar char="ü"/>
            </a:pPr>
            <a:r>
              <a:rPr altLang="en-US" sz="2000" lang="en-US">
                <a:solidFill>
                  <a:schemeClr val="accent2"/>
                </a:solidFill>
              </a:rPr>
              <a:t>ORGANISATION</a:t>
            </a:r>
          </a:p>
          <a:p>
            <a:pPr indent="-548640" lvl="1" marL="914400">
              <a:buFont typeface="Wingdings" pitchFamily="2" charset="2"/>
              <a:buChar char="ü"/>
            </a:pPr>
            <a:r>
              <a:rPr altLang="en-US" sz="2000" lang="en-US">
                <a:solidFill>
                  <a:schemeClr val="accent2"/>
                </a:solidFill>
              </a:rPr>
              <a:t>OBJECT</a:t>
            </a:r>
          </a:p>
          <a:p>
            <a:pPr algn="just" lvl="0">
              <a:buFontTx/>
              <a:buNone/>
            </a:pPr>
            <a:endParaRPr altLang="en-US" sz="2000" lang="en-US">
              <a:solidFill>
                <a:schemeClr val="lt2"/>
              </a:solidFill>
            </a:endParaRPr>
          </a:p>
          <a:p>
            <a:pPr algn="just" lvl="0"/>
            <a:r>
              <a:rPr altLang="en-US" sz="2000" lang="en-US">
                <a:solidFill>
                  <a:schemeClr val="lt2"/>
                </a:solidFill>
              </a:rPr>
              <a:t>The modern data sources/types include multimedia data, sensor’s data, data on web and so on.</a:t>
            </a:r>
          </a:p>
          <a:p>
            <a:pPr algn="just" lvl="0"/>
            <a:r>
              <a:rPr altLang="en-US" sz="2000" lang="en-US">
                <a:solidFill>
                  <a:schemeClr val="lt2"/>
                </a:solidFill>
              </a:rPr>
              <a:t>To get most out of data, we require tools than can simplify the task of </a:t>
            </a:r>
            <a:r>
              <a:rPr altLang="en-US" sz="2000" lang="en-US">
                <a:solidFill>
                  <a:srgbClr val="FF0000"/>
                </a:solidFill>
              </a:rPr>
              <a:t>managing the data </a:t>
            </a:r>
            <a:r>
              <a:rPr altLang="en-US" sz="2000" lang="en-US">
                <a:solidFill>
                  <a:schemeClr val="lt2"/>
                </a:solidFill>
              </a:rPr>
              <a:t>and </a:t>
            </a:r>
            <a:r>
              <a:rPr altLang="en-US" sz="2000" lang="en-US">
                <a:solidFill>
                  <a:srgbClr val="FF0000"/>
                </a:solidFill>
              </a:rPr>
              <a:t>extract useful information </a:t>
            </a:r>
            <a:r>
              <a:rPr altLang="en-US" sz="2000" lang="en-US">
                <a:solidFill>
                  <a:schemeClr val="lt2"/>
                </a:solidFill>
              </a:rPr>
              <a:t>out of it in </a:t>
            </a:r>
            <a:r>
              <a:rPr altLang="en-US" sz="2000" lang="en-US">
                <a:solidFill>
                  <a:srgbClr val="FF0000"/>
                </a:solidFill>
              </a:rPr>
              <a:t>timely fashion</a:t>
            </a:r>
            <a:r>
              <a:rPr altLang="en-US" sz="2000" lang="en-US">
                <a:solidFill>
                  <a:schemeClr val="lt2"/>
                </a:solidFill>
              </a:rPr>
              <a:t>.</a:t>
            </a:r>
          </a:p>
          <a:p>
            <a:pPr indent="-548640" lvl="1" marL="914400">
              <a:buFont typeface="Wingdings" pitchFamily="2" charset="2"/>
              <a:buChar char="ü"/>
            </a:pPr>
            <a:endParaRPr altLang="en-US" sz="2000" lang="en-US">
              <a:solidFill>
                <a:schemeClr val="lt2"/>
              </a:solidFill>
            </a:endParaRPr>
          </a:p>
        </p:txBody>
      </p:sp>
    </p:spTree>
  </p:cSld>
  <p:clrMapOvr>
    <a:masterClrMapping/>
  </p:clrMapOvr>
  <p:transition spd="fast" advClick="1">
    <p:cut thruBlk="0"/>
  </p:transition>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717" name=""/>
          <p:cNvSpPr/>
          <p:nvPr>
            <p:ph type="body" sz="full" idx="1"/>
          </p:nvPr>
        </p:nvSpPr>
        <p:spPr>
          <a:xfrm rot="0">
            <a:off x="409575" y="1296987"/>
            <a:ext cx="8266112" cy="52276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indent="-609600" lvl="0" marL="609600">
              <a:buFontTx/>
              <a:buNone/>
            </a:pPr>
            <a:r>
              <a:rPr altLang="en-US" sz="2200" lang="en-US">
                <a:solidFill>
                  <a:schemeClr val="accent2"/>
                </a:solidFill>
              </a:rPr>
              <a:t>4. Excessive Program Maintenance</a:t>
            </a:r>
          </a:p>
          <a:p>
            <a:pPr algn="just" indent="-609600" lvl="0" marL="609600">
              <a:buClr>
                <a:schemeClr val="lt2"/>
              </a:buClr>
              <a:buFontTx/>
            </a:pPr>
            <a:r>
              <a:rPr altLang="en-US" sz="2200" lang="en-US"/>
              <a:t>Physical structure and storage of files are stored in the application code. Against any change in the data, all the application using that data are needed to be changed. Such applications are called </a:t>
            </a:r>
            <a:r>
              <a:rPr altLang="en-US" sz="2200" lang="en-US">
                <a:solidFill>
                  <a:srgbClr val="FF0000"/>
                </a:solidFill>
              </a:rPr>
              <a:t>Data Dependent Applications.</a:t>
            </a:r>
            <a:r>
              <a:rPr altLang="en-US" sz="2200" lang="en-US"/>
              <a:t> </a:t>
            </a:r>
          </a:p>
          <a:p>
            <a:pPr algn="just" indent="-609600" lvl="0" marL="609600"/>
            <a:r>
              <a:rPr altLang="en-US" sz="2200" lang="en-US"/>
              <a:t>File descriptions are stored within each application program that accesses a given file (a collection of related records). Any change to a file structure requires changes to the file description for all programs that access the file.</a:t>
            </a:r>
          </a:p>
          <a:p>
            <a:pPr algn="just" indent="-609600" lvl="0" marL="609600"/>
            <a:r>
              <a:rPr altLang="en-US" sz="2200" lang="en-US"/>
              <a:t>Often difficult to locate all programs affected by change</a:t>
            </a:r>
          </a:p>
          <a:p>
            <a:pPr algn="just" indent="-609600" lvl="0" marL="609600"/>
            <a:r>
              <a:rPr altLang="en-US" sz="2200" lang="en-US"/>
              <a:t>Errors are often introduced when making changes.</a:t>
            </a:r>
          </a:p>
          <a:p>
            <a:pPr algn="just" indent="-609600" lvl="0" marL="609600"/>
            <a:r>
              <a:rPr altLang="en-US" sz="2200" lang="en-US">
                <a:solidFill>
                  <a:srgbClr val="FF0000"/>
                </a:solidFill>
              </a:rPr>
              <a:t>Incompatible file structures.</a:t>
            </a:r>
          </a:p>
        </p:txBody>
      </p:sp>
      <p:sp>
        <p:nvSpPr>
          <p:cNvPr id="1048718" name=""/>
          <p:cNvSpPr/>
          <p:nvPr>
            <p:ph type="title" sz="full" idx="0"/>
          </p:nvPr>
        </p:nvSpPr>
        <p:spPr>
          <a:xfrm rot="0">
            <a:off x="323850" y="549275"/>
            <a:ext cx="403225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rPr>
              <a:t>Drawbacks of File System </a:t>
            </a:r>
          </a:p>
        </p:txBody>
      </p:sp>
    </p:spTree>
  </p:cSld>
  <p:clrMapOvr>
    <a:masterClrMapping/>
  </p:clrMapOvr>
  <p:transition spd="fast" advClick="1">
    <p:cut thruBlk="0"/>
  </p:transition>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719" name=""/>
          <p:cNvSpPr/>
          <p:nvPr>
            <p:ph type="body" sz="full" idx="1"/>
          </p:nvPr>
        </p:nvSpPr>
        <p:spPr>
          <a:xfrm rot="0">
            <a:off x="409575" y="1296987"/>
            <a:ext cx="8266112" cy="51562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indent="-609600" lvl="0" marL="609600">
              <a:buFontTx/>
              <a:buNone/>
            </a:pPr>
            <a:r>
              <a:rPr altLang="en-US" sz="2400" lang="en-US">
                <a:solidFill>
                  <a:schemeClr val="accent2"/>
                </a:solidFill>
              </a:rPr>
              <a:t>5. Limited Data Sharing: </a:t>
            </a:r>
          </a:p>
          <a:p>
            <a:pPr algn="just" indent="-609600" lvl="0" marL="609600"/>
            <a:r>
              <a:rPr altLang="en-US" sz="2400" lang="en-US"/>
              <a:t>As each application has its own private files so little opportunity to share data with others.</a:t>
            </a:r>
          </a:p>
          <a:p>
            <a:pPr algn="just" indent="-609600" lvl="0" marL="609600"/>
            <a:r>
              <a:rPr altLang="en-US" sz="2400" lang="en-US"/>
              <a:t>The filing system works well when we have to interact with each file separately. However, it breaks down when we have to </a:t>
            </a:r>
            <a:r>
              <a:rPr altLang="en-US" sz="2400" lang="en-US">
                <a:solidFill>
                  <a:srgbClr val="FF0000"/>
                </a:solidFill>
              </a:rPr>
              <a:t>cross-reference</a:t>
            </a:r>
            <a:r>
              <a:rPr altLang="en-US" sz="2400" lang="en-US"/>
              <a:t> or process the information in the files. This makes it hard to answer queries involving multiple files.</a:t>
            </a:r>
          </a:p>
          <a:p>
            <a:pPr indent="-609600" lvl="0" marL="609600">
              <a:buClr>
                <a:schemeClr val="lt2"/>
              </a:buClr>
              <a:buFontTx/>
              <a:buNone/>
            </a:pPr>
            <a:r>
              <a:rPr altLang="en-US" sz="2400" lang="en-US">
                <a:solidFill>
                  <a:schemeClr val="accent2"/>
                </a:solidFill>
              </a:rPr>
              <a:t>6. Inflexible</a:t>
            </a:r>
            <a:r>
              <a:rPr altLang="en-US" sz="2400" lang="en-US"/>
              <a:t>	</a:t>
            </a:r>
          </a:p>
          <a:p>
            <a:pPr indent="-609600" lvl="0" marL="609600">
              <a:buClr>
                <a:schemeClr val="lt2"/>
              </a:buClr>
              <a:buFontTx/>
              <a:buNone/>
            </a:pPr>
            <a:r>
              <a:rPr altLang="en-US" sz="2400" lang="en-US">
                <a:solidFill>
                  <a:schemeClr val="accent2"/>
                </a:solidFill>
              </a:rPr>
              <a:t>7. Lack of provision for security</a:t>
            </a:r>
          </a:p>
          <a:p>
            <a:pPr indent="-609600" lvl="0" marL="609600">
              <a:buClr>
                <a:schemeClr val="lt2"/>
              </a:buClr>
              <a:buFontTx/>
              <a:buNone/>
            </a:pPr>
            <a:r>
              <a:rPr altLang="en-US" sz="2400" lang="en-US">
                <a:solidFill>
                  <a:schemeClr val="accent2"/>
                </a:solidFill>
              </a:rPr>
              <a:t>8. Limited recovery from failure</a:t>
            </a:r>
          </a:p>
          <a:p>
            <a:pPr indent="-609600" lvl="0" marL="609600">
              <a:buClr>
                <a:schemeClr val="lt2"/>
              </a:buClr>
              <a:buFontTx/>
              <a:buNone/>
            </a:pPr>
            <a:r>
              <a:rPr altLang="en-US" sz="2400" lang="en-US">
                <a:solidFill>
                  <a:schemeClr val="accent2"/>
                </a:solidFill>
              </a:rPr>
              <a:t> </a:t>
            </a:r>
          </a:p>
          <a:p>
            <a:pPr indent="-609600" lvl="0" marL="609600">
              <a:buClr>
                <a:schemeClr val="lt2"/>
              </a:buClr>
              <a:buFontTx/>
              <a:buNone/>
            </a:pPr>
            <a:endParaRPr altLang="en-US" sz="2400" lang="en-US"/>
          </a:p>
          <a:p>
            <a:pPr indent="-609600" lvl="0" marL="609600">
              <a:buClr>
                <a:schemeClr val="lt2"/>
              </a:buClr>
              <a:buFontTx/>
              <a:buNone/>
            </a:pPr>
            <a:endParaRPr altLang="en-US" sz="2400" lang="en-US"/>
          </a:p>
        </p:txBody>
      </p:sp>
      <p:sp>
        <p:nvSpPr>
          <p:cNvPr id="1048720" name=""/>
          <p:cNvSpPr/>
          <p:nvPr>
            <p:ph type="title" sz="full" idx="0"/>
          </p:nvPr>
        </p:nvSpPr>
        <p:spPr>
          <a:xfrm rot="0">
            <a:off x="323850" y="549275"/>
            <a:ext cx="403225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rPr>
              <a:t>Drawbacks of File System </a:t>
            </a:r>
          </a:p>
        </p:txBody>
      </p:sp>
    </p:spTree>
  </p:cSld>
  <p:clrMapOvr>
    <a:masterClrMapping/>
  </p:clrMapOvr>
  <p:transition spd="fast" advClick="1">
    <p:cut thruBlk="0"/>
  </p:transition>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721" name=""/>
          <p:cNvSpPr/>
          <p:nvPr>
            <p:ph type="body" sz="full" idx="1"/>
          </p:nvPr>
        </p:nvSpPr>
        <p:spPr>
          <a:xfrm rot="0">
            <a:off x="412750" y="1200150"/>
            <a:ext cx="8407400" cy="5181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lvl="0">
              <a:buClr>
                <a:schemeClr val="lt2"/>
              </a:buClr>
              <a:buFontTx/>
            </a:pPr>
            <a:r>
              <a:rPr altLang="en-US" sz="2000" lang="en-US"/>
              <a:t>The limitations of file-based approach can be attributed to the following factors:</a:t>
            </a:r>
          </a:p>
          <a:p>
            <a:pPr algn="just" lvl="1">
              <a:buClr>
                <a:schemeClr val="lt2"/>
              </a:buClr>
              <a:buFontTx/>
            </a:pPr>
            <a:r>
              <a:rPr altLang="en-US" sz="1800" lang="en-US">
                <a:solidFill>
                  <a:srgbClr val="FF0000"/>
                </a:solidFill>
              </a:rPr>
              <a:t>Redundancy of data.</a:t>
            </a:r>
          </a:p>
          <a:p>
            <a:pPr algn="just" lvl="1">
              <a:buClr>
                <a:schemeClr val="lt2"/>
              </a:buClr>
              <a:buFontTx/>
            </a:pPr>
            <a:r>
              <a:rPr altLang="en-US" sz="1800" lang="en-US">
                <a:solidFill>
                  <a:srgbClr val="FF0000"/>
                </a:solidFill>
              </a:rPr>
              <a:t>Data dependence: </a:t>
            </a:r>
            <a:r>
              <a:rPr altLang="en-US" sz="1800" lang="en-US"/>
              <a:t>the definition of data is embedded in the application programs, rather than being stored separately and independently. </a:t>
            </a:r>
          </a:p>
          <a:p>
            <a:pPr algn="just" lvl="0">
              <a:buClr>
                <a:schemeClr val="lt2"/>
              </a:buClr>
              <a:buFontTx/>
            </a:pPr>
            <a:r>
              <a:rPr altLang="en-US" sz="2000" lang="en-US"/>
              <a:t>In contrast to file processing system, the IDE has a single large repository of data. </a:t>
            </a:r>
          </a:p>
          <a:p>
            <a:pPr algn="just" lvl="0"/>
            <a:r>
              <a:rPr altLang="en-US" sz="2000" lang="en-US"/>
              <a:t>Emphasizes the integration &amp; sharing of data throughout the organization.</a:t>
            </a:r>
          </a:p>
          <a:p>
            <a:pPr algn="just" lvl="0">
              <a:buClr>
                <a:schemeClr val="lt2"/>
              </a:buClr>
              <a:buFontTx/>
            </a:pPr>
            <a:r>
              <a:rPr altLang="en-US" sz="2000" lang="en-US"/>
              <a:t>The organization wide requirements are analyzed as a whole and there is no longer concept of </a:t>
            </a:r>
            <a:r>
              <a:rPr altLang="en-US" sz="2000" lang="en-US">
                <a:solidFill>
                  <a:srgbClr val="FF0000"/>
                </a:solidFill>
              </a:rPr>
              <a:t>MY FILE </a:t>
            </a:r>
            <a:r>
              <a:rPr altLang="en-US" sz="2000" lang="en-US"/>
              <a:t>or </a:t>
            </a:r>
            <a:r>
              <a:rPr altLang="en-US" sz="2000" lang="en-US">
                <a:solidFill>
                  <a:srgbClr val="FF0000"/>
                </a:solidFill>
              </a:rPr>
              <a:t>Private Files.</a:t>
            </a:r>
          </a:p>
          <a:p>
            <a:pPr algn="just" lvl="0">
              <a:buClr>
                <a:schemeClr val="lt2"/>
              </a:buClr>
              <a:buFontTx/>
            </a:pPr>
            <a:r>
              <a:rPr altLang="en-US" sz="2000" lang="en-US"/>
              <a:t>A </a:t>
            </a:r>
            <a:r>
              <a:rPr altLang="en-US" sz="2000" lang="en-US">
                <a:solidFill>
                  <a:schemeClr val="accent2"/>
                </a:solidFill>
              </a:rPr>
              <a:t>Database Management System (DBMS) </a:t>
            </a:r>
            <a:r>
              <a:rPr altLang="en-US" sz="2000" lang="en-US"/>
              <a:t>is a software designed to assist in maintaining and utilizing large collections of data.</a:t>
            </a:r>
          </a:p>
          <a:p>
            <a:pPr algn="just" lvl="0">
              <a:buClr>
                <a:schemeClr val="lt2"/>
              </a:buClr>
              <a:buFontTx/>
            </a:pPr>
            <a:r>
              <a:rPr altLang="en-US" sz="2000" lang="en-US"/>
              <a:t>By storing data in a DBMS rather than as a collection of files, we achieve enormous advantages. </a:t>
            </a:r>
          </a:p>
        </p:txBody>
      </p:sp>
      <p:sp>
        <p:nvSpPr>
          <p:cNvPr id="1048722" name=""/>
          <p:cNvSpPr/>
          <p:nvPr>
            <p:ph type="title" sz="full" idx="0"/>
          </p:nvPr>
        </p:nvSpPr>
        <p:spPr>
          <a:xfrm rot="0">
            <a:off x="304800" y="549275"/>
            <a:ext cx="7315200"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800" lang="en-US">
                <a:solidFill>
                  <a:srgbClr val="800000"/>
                </a:solidFill>
              </a:rPr>
              <a:t>Integrated Database Environment(IDE)</a:t>
            </a:r>
          </a:p>
        </p:txBody>
      </p:sp>
    </p:spTree>
  </p:cSld>
  <p:clrMapOvr>
    <a:masterClrMapping/>
  </p:clrMapOvr>
  <p:transition spd="fast" advClick="1">
    <p:cut thruBlk="0"/>
  </p:transition>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726" name=""/>
          <p:cNvSpPr txBox="1"/>
          <p:nvPr/>
        </p:nvSpPr>
        <p:spPr>
          <a:xfrm rot="0">
            <a:off x="1584325" y="117475"/>
            <a:ext cx="4359275" cy="45720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latin typeface="Times New Roman" pitchFamily="18" charset="0"/>
            </a:endParaRPr>
          </a:p>
        </p:txBody>
      </p:sp>
      <p:sp>
        <p:nvSpPr>
          <p:cNvPr id="1048727" name=""/>
          <p:cNvSpPr txBox="1"/>
          <p:nvPr/>
        </p:nvSpPr>
        <p:spPr>
          <a:xfrm rot="0">
            <a:off x="395287" y="606425"/>
            <a:ext cx="4343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lang="en-US">
                <a:solidFill>
                  <a:srgbClr val="800000"/>
                </a:solidFill>
                <a:latin typeface="Times New Roman" pitchFamily="18" charset="0"/>
              </a:rPr>
              <a:t>Database System</a:t>
            </a:r>
          </a:p>
        </p:txBody>
      </p:sp>
      <p:sp>
        <p:nvSpPr>
          <p:cNvPr id="1048728" name=""/>
          <p:cNvSpPr/>
          <p:nvPr/>
        </p:nvSpPr>
        <p:spPr>
          <a:xfrm rot="0">
            <a:off x="747712" y="1397000"/>
            <a:ext cx="2413000" cy="3976687"/>
          </a:xfrm>
          <a:prstGeom prst="flowChartMagneticDisk"/>
          <a:solidFill>
            <a:srgbClr val="3366FF"/>
          </a:solidFill>
          <a:ln w="9525" cap="flat" cmpd="sng">
            <a:solidFill>
              <a:schemeClr val="dk1">
                <a:alpha val="100000"/>
              </a:schemeClr>
            </a:solidFill>
            <a:prstDash val="solid"/>
            <a:miter/>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b="1" sz="3600" lang="en-US">
                <a:latin typeface="Times New Roman" pitchFamily="18" charset="0"/>
              </a:rPr>
              <a:t>Database</a:t>
            </a:r>
          </a:p>
          <a:p>
            <a:pPr algn="ctr" eaLnBrk="1" hangingPunct="1" indent="0" latinLnBrk="1" lvl="0" marL="0">
              <a:spcBef>
                <a:spcPct val="0"/>
              </a:spcBef>
              <a:buFontTx/>
              <a:buNone/>
            </a:pPr>
            <a:r>
              <a:rPr altLang="en-US" sz="1600" lang="en-US">
                <a:solidFill>
                  <a:schemeClr val="lt1"/>
                </a:solidFill>
                <a:latin typeface="Times New Roman" pitchFamily="18" charset="0"/>
              </a:rPr>
              <a:t>(Data + Data Descriptions) </a:t>
            </a:r>
          </a:p>
        </p:txBody>
      </p:sp>
      <p:sp>
        <p:nvSpPr>
          <p:cNvPr id="1048729" name=""/>
          <p:cNvSpPr txBox="1"/>
          <p:nvPr/>
        </p:nvSpPr>
        <p:spPr>
          <a:xfrm rot="0">
            <a:off x="6056312" y="1917700"/>
            <a:ext cx="2547937" cy="460375"/>
          </a:xfrm>
          <a:prstGeom prst="rect"/>
          <a:solidFill>
            <a:srgbClr val="FFC000"/>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2400" lang="en-US">
                <a:solidFill>
                  <a:srgbClr val="FFFFFF"/>
                </a:solidFill>
                <a:latin typeface="Times New Roman" pitchFamily="18" charset="0"/>
              </a:rPr>
              <a:t>App – 1 </a:t>
            </a:r>
            <a:r>
              <a:rPr altLang="en-US" sz="1600" lang="en-US">
                <a:solidFill>
                  <a:srgbClr val="FFFFFF"/>
                </a:solidFill>
                <a:latin typeface="Times New Roman" pitchFamily="18" charset="0"/>
              </a:rPr>
              <a:t>(Operations)</a:t>
            </a:r>
          </a:p>
        </p:txBody>
      </p:sp>
      <p:sp>
        <p:nvSpPr>
          <p:cNvPr id="1048730" name=""/>
          <p:cNvSpPr/>
          <p:nvPr/>
        </p:nvSpPr>
        <p:spPr>
          <a:xfrm rot="0" flipH="1">
            <a:off x="3160712" y="4632325"/>
            <a:ext cx="990600" cy="0"/>
          </a:xfrm>
          <a:prstGeom prst="line"/>
          <a:noFill/>
          <a:ln w="38100" cap="flat" cmpd="sng">
            <a:solidFill>
              <a:schemeClr val="dk1">
                <a:alpha val="100000"/>
              </a:schemeClr>
            </a:solidFill>
            <a:prstDash val="solid"/>
            <a:miter/>
            <a:headEnd type="triangle" w="med" len="med"/>
            <a:tailEnd type="triangle" w="med" len="med"/>
          </a:ln>
        </p:spPr>
      </p:sp>
      <p:sp>
        <p:nvSpPr>
          <p:cNvPr id="1048731" name=""/>
          <p:cNvSpPr/>
          <p:nvPr/>
        </p:nvSpPr>
        <p:spPr>
          <a:xfrm rot="0">
            <a:off x="3146425" y="2636837"/>
            <a:ext cx="1004887" cy="0"/>
          </a:xfrm>
          <a:prstGeom prst="line"/>
          <a:noFill/>
          <a:ln w="38100" cap="flat" cmpd="sng">
            <a:solidFill>
              <a:schemeClr val="dk1">
                <a:alpha val="100000"/>
              </a:schemeClr>
            </a:solidFill>
            <a:prstDash val="solid"/>
            <a:miter/>
            <a:headEnd type="triangle" w="med" len="med"/>
            <a:tailEnd type="triangle" w="med" len="med"/>
          </a:ln>
        </p:spPr>
      </p:sp>
      <p:sp>
        <p:nvSpPr>
          <p:cNvPr id="1048732" name=""/>
          <p:cNvSpPr/>
          <p:nvPr/>
        </p:nvSpPr>
        <p:spPr>
          <a:xfrm rot="0" flipV="1">
            <a:off x="3160712" y="3205162"/>
            <a:ext cx="990600" cy="20637"/>
          </a:xfrm>
          <a:prstGeom prst="line"/>
          <a:noFill/>
          <a:ln w="38100" cap="flat" cmpd="sng">
            <a:solidFill>
              <a:schemeClr val="dk1">
                <a:alpha val="100000"/>
              </a:schemeClr>
            </a:solidFill>
            <a:prstDash val="solid"/>
            <a:miter/>
            <a:headEnd type="triangle" w="med" len="med"/>
            <a:tailEnd type="triangle" w="med" len="med"/>
          </a:ln>
        </p:spPr>
      </p:sp>
      <p:sp>
        <p:nvSpPr>
          <p:cNvPr id="1048733" name=""/>
          <p:cNvSpPr txBox="1"/>
          <p:nvPr/>
        </p:nvSpPr>
        <p:spPr>
          <a:xfrm rot="0">
            <a:off x="4151312" y="1625600"/>
            <a:ext cx="990600" cy="3562350"/>
          </a:xfrm>
          <a:prstGeom prst="rect"/>
          <a:solidFill>
            <a:srgbClr val="33CCCC"/>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b="1" sz="4000" lang="en-US">
                <a:latin typeface="Times New Roman" pitchFamily="18" charset="0"/>
              </a:rPr>
              <a:t>D</a:t>
            </a:r>
          </a:p>
          <a:p>
            <a:pPr algn="ctr" eaLnBrk="1" hangingPunct="1" indent="0" latinLnBrk="1" lvl="0" marL="0">
              <a:lnSpc>
                <a:spcPct val="80000"/>
              </a:lnSpc>
              <a:spcBef>
                <a:spcPct val="50000"/>
              </a:spcBef>
              <a:buFontTx/>
              <a:buNone/>
            </a:pPr>
            <a:r>
              <a:rPr altLang="en-US" b="1" sz="4000" lang="en-US">
                <a:latin typeface="Times New Roman" pitchFamily="18" charset="0"/>
              </a:rPr>
              <a:t>B</a:t>
            </a:r>
          </a:p>
          <a:p>
            <a:pPr algn="ctr" eaLnBrk="1" hangingPunct="1" indent="0" latinLnBrk="1" lvl="0" marL="0">
              <a:lnSpc>
                <a:spcPct val="80000"/>
              </a:lnSpc>
              <a:spcBef>
                <a:spcPct val="50000"/>
              </a:spcBef>
              <a:buFontTx/>
              <a:buNone/>
            </a:pPr>
            <a:r>
              <a:rPr altLang="en-US" b="1" sz="4000" lang="en-US">
                <a:latin typeface="Times New Roman" pitchFamily="18" charset="0"/>
              </a:rPr>
              <a:t>M</a:t>
            </a:r>
          </a:p>
          <a:p>
            <a:pPr algn="ctr" eaLnBrk="1" hangingPunct="1" indent="0" latinLnBrk="1" lvl="0" marL="0">
              <a:lnSpc>
                <a:spcPct val="80000"/>
              </a:lnSpc>
              <a:spcBef>
                <a:spcPct val="50000"/>
              </a:spcBef>
              <a:buFontTx/>
              <a:buNone/>
            </a:pPr>
            <a:r>
              <a:rPr altLang="en-US" b="1" sz="4000" lang="en-US">
                <a:latin typeface="Times New Roman" pitchFamily="18" charset="0"/>
              </a:rPr>
              <a:t>S</a:t>
            </a:r>
          </a:p>
          <a:p>
            <a:pPr algn="ctr" eaLnBrk="1" hangingPunct="1" indent="0" latinLnBrk="1" lvl="0" marL="0">
              <a:lnSpc>
                <a:spcPct val="80000"/>
              </a:lnSpc>
              <a:spcBef>
                <a:spcPct val="50000"/>
              </a:spcBef>
              <a:buFontTx/>
              <a:buNone/>
            </a:pPr>
            <a:endParaRPr altLang="en-US" b="1" sz="2400" lang="en-US">
              <a:latin typeface="Times New Roman" pitchFamily="18" charset="0"/>
            </a:endParaRPr>
          </a:p>
        </p:txBody>
      </p:sp>
      <p:sp>
        <p:nvSpPr>
          <p:cNvPr id="1048734" name=""/>
          <p:cNvSpPr/>
          <p:nvPr/>
        </p:nvSpPr>
        <p:spPr>
          <a:xfrm rot="0" flipH="1">
            <a:off x="5141912" y="4652962"/>
            <a:ext cx="990600" cy="0"/>
          </a:xfrm>
          <a:prstGeom prst="line"/>
          <a:noFill/>
          <a:ln w="38100" cap="flat" cmpd="sng">
            <a:solidFill>
              <a:schemeClr val="dk1">
                <a:alpha val="100000"/>
              </a:schemeClr>
            </a:solidFill>
            <a:prstDash val="solid"/>
            <a:miter/>
            <a:headEnd type="triangle" w="med" len="med"/>
            <a:tailEnd type="triangle" w="med" len="med"/>
          </a:ln>
        </p:spPr>
      </p:sp>
      <p:sp>
        <p:nvSpPr>
          <p:cNvPr id="1048735" name=""/>
          <p:cNvSpPr/>
          <p:nvPr/>
        </p:nvSpPr>
        <p:spPr>
          <a:xfrm rot="0">
            <a:off x="5141912" y="2159000"/>
            <a:ext cx="914400" cy="0"/>
          </a:xfrm>
          <a:prstGeom prst="line"/>
          <a:noFill/>
          <a:ln w="38100" cap="flat" cmpd="sng">
            <a:solidFill>
              <a:schemeClr val="dk1">
                <a:alpha val="100000"/>
              </a:schemeClr>
            </a:solidFill>
            <a:prstDash val="solid"/>
            <a:miter/>
            <a:headEnd type="triangle" w="med" len="med"/>
            <a:tailEnd type="triangle" w="med" len="med"/>
          </a:ln>
        </p:spPr>
      </p:sp>
      <p:sp>
        <p:nvSpPr>
          <p:cNvPr id="1048736" name=""/>
          <p:cNvSpPr/>
          <p:nvPr/>
        </p:nvSpPr>
        <p:spPr>
          <a:xfrm rot="0" flipV="1">
            <a:off x="5141912" y="3225800"/>
            <a:ext cx="914400" cy="0"/>
          </a:xfrm>
          <a:prstGeom prst="line"/>
          <a:noFill/>
          <a:ln w="38100" cap="flat" cmpd="sng">
            <a:solidFill>
              <a:schemeClr val="dk1">
                <a:alpha val="100000"/>
              </a:schemeClr>
            </a:solidFill>
            <a:prstDash val="solid"/>
            <a:miter/>
            <a:headEnd type="triangle" w="med" len="med"/>
            <a:tailEnd type="triangle" w="med" len="med"/>
          </a:ln>
        </p:spPr>
      </p:sp>
      <p:sp>
        <p:nvSpPr>
          <p:cNvPr id="1048737" name=""/>
          <p:cNvSpPr/>
          <p:nvPr/>
        </p:nvSpPr>
        <p:spPr>
          <a:xfrm rot="0">
            <a:off x="3627437" y="3284537"/>
            <a:ext cx="0" cy="1296987"/>
          </a:xfrm>
          <a:prstGeom prst="line"/>
          <a:noFill/>
          <a:ln w="38100" cap="flat" cmpd="sng">
            <a:solidFill>
              <a:srgbClr val="800000">
                <a:alpha val="100000"/>
              </a:srgbClr>
            </a:solidFill>
            <a:prstDash val="sysDot"/>
            <a:round/>
          </a:ln>
        </p:spPr>
      </p:sp>
      <p:sp>
        <p:nvSpPr>
          <p:cNvPr id="1048738" name=""/>
          <p:cNvSpPr/>
          <p:nvPr/>
        </p:nvSpPr>
        <p:spPr>
          <a:xfrm rot="0">
            <a:off x="5572125" y="3284537"/>
            <a:ext cx="0" cy="1296987"/>
          </a:xfrm>
          <a:prstGeom prst="line"/>
          <a:noFill/>
          <a:ln w="38100" cap="flat" cmpd="sng">
            <a:solidFill>
              <a:srgbClr val="800000">
                <a:alpha val="100000"/>
              </a:srgbClr>
            </a:solidFill>
            <a:prstDash val="sysDot"/>
            <a:round/>
          </a:ln>
        </p:spPr>
      </p:sp>
      <p:sp>
        <p:nvSpPr>
          <p:cNvPr id="1048739" name=""/>
          <p:cNvSpPr/>
          <p:nvPr/>
        </p:nvSpPr>
        <p:spPr>
          <a:xfrm rot="0">
            <a:off x="7308850" y="3500437"/>
            <a:ext cx="22225" cy="908050"/>
          </a:xfrm>
          <a:prstGeom prst="line"/>
          <a:noFill/>
          <a:ln w="38100" cap="flat" cmpd="sng">
            <a:solidFill>
              <a:srgbClr val="800000">
                <a:alpha val="100000"/>
              </a:srgbClr>
            </a:solidFill>
            <a:prstDash val="sysDot"/>
            <a:round/>
          </a:ln>
        </p:spPr>
      </p:sp>
      <p:sp>
        <p:nvSpPr>
          <p:cNvPr id="1048740" name=""/>
          <p:cNvSpPr txBox="1"/>
          <p:nvPr/>
        </p:nvSpPr>
        <p:spPr>
          <a:xfrm rot="0">
            <a:off x="6056312" y="2967037"/>
            <a:ext cx="2547937" cy="461962"/>
          </a:xfrm>
          <a:prstGeom prst="rect"/>
          <a:solidFill>
            <a:srgbClr val="FFC000"/>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2400" lang="en-US">
                <a:solidFill>
                  <a:srgbClr val="FFFFFF"/>
                </a:solidFill>
                <a:latin typeface="Times New Roman" pitchFamily="18" charset="0"/>
              </a:rPr>
              <a:t>App – 2 </a:t>
            </a:r>
            <a:r>
              <a:rPr altLang="en-US" sz="1600" lang="en-US">
                <a:solidFill>
                  <a:srgbClr val="FFFFFF"/>
                </a:solidFill>
                <a:latin typeface="Times New Roman" pitchFamily="18" charset="0"/>
              </a:rPr>
              <a:t>(Operations)</a:t>
            </a:r>
          </a:p>
        </p:txBody>
      </p:sp>
      <p:sp>
        <p:nvSpPr>
          <p:cNvPr id="1048741" name=""/>
          <p:cNvSpPr txBox="1"/>
          <p:nvPr/>
        </p:nvSpPr>
        <p:spPr>
          <a:xfrm rot="0">
            <a:off x="6084887" y="4408487"/>
            <a:ext cx="2547937" cy="460375"/>
          </a:xfrm>
          <a:prstGeom prst="rect"/>
          <a:solidFill>
            <a:srgbClr val="FFC000"/>
          </a:solidFill>
          <a:ln w="9525" cap="flat" cmpd="sng">
            <a:solidFill>
              <a:srgbClr val="FFFFFF">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2400" lang="en-US">
                <a:solidFill>
                  <a:srgbClr val="FFFFFF"/>
                </a:solidFill>
                <a:latin typeface="Times New Roman" pitchFamily="18" charset="0"/>
              </a:rPr>
              <a:t>App – n </a:t>
            </a:r>
            <a:r>
              <a:rPr altLang="en-US" sz="1600" lang="en-US">
                <a:solidFill>
                  <a:srgbClr val="FFFFFF"/>
                </a:solidFill>
                <a:latin typeface="Times New Roman" pitchFamily="18" charset="0"/>
              </a:rPr>
              <a:t>(Operations)</a:t>
            </a:r>
          </a:p>
        </p:txBody>
      </p:sp>
      <p:sp>
        <p:nvSpPr>
          <p:cNvPr id="1048742" name=""/>
          <p:cNvSpPr txBox="1"/>
          <p:nvPr/>
        </p:nvSpPr>
        <p:spPr>
          <a:xfrm rot="0">
            <a:off x="2830512" y="5373687"/>
            <a:ext cx="3816350" cy="10144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indent="0" lvl="0" marL="0">
              <a:spcBef>
                <a:spcPct val="50000"/>
              </a:spcBef>
              <a:buFontTx/>
              <a:buNone/>
            </a:pPr>
            <a:r>
              <a:rPr altLang="en-US" sz="2000" i="1" lang="en-US">
                <a:solidFill>
                  <a:srgbClr val="C00000"/>
                </a:solidFill>
                <a:latin typeface="Times New Roman" pitchFamily="18" charset="0"/>
              </a:rPr>
              <a:t>DBMS manages data resources like an operating system manages hardware resources</a:t>
            </a:r>
          </a:p>
        </p:txBody>
      </p:sp>
    </p:spTree>
  </p:cSld>
  <p:clrMapOvr>
    <a:masterClrMapping/>
  </p:clrMapOvr>
  <p:transitio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42"/>
                                        </p:tgtEl>
                                        <p:attrNameLst>
                                          <p:attrName>style.visibility</p:attrName>
                                        </p:attrNameLst>
                                      </p:cBhvr>
                                      <p:to>
                                        <p:strVal val="visible"/>
                                      </p:to>
                                    </p:set>
                                    <p:anim calcmode="lin" valueType="num">
                                      <p:cBhvr additive="base">
                                        <p:cTn dur="500" fill="hold" id="7"/>
                                        <p:tgtEl>
                                          <p:spTgt spid="1048742"/>
                                        </p:tgtEl>
                                        <p:attrNameLst>
                                          <p:attrName>ppt_x</p:attrName>
                                        </p:attrNameLst>
                                      </p:cBhvr>
                                      <p:tavLst>
                                        <p:tav tm="0">
                                          <p:val>
                                            <p:strVal val="#ppt_x"/>
                                          </p:val>
                                        </p:tav>
                                        <p:tav tm="100000">
                                          <p:val>
                                            <p:strVal val="#ppt_x"/>
                                          </p:val>
                                        </p:tav>
                                      </p:tavLst>
                                    </p:anim>
                                    <p:anim calcmode="lin" valueType="num">
                                      <p:cBhvr additive="base">
                                        <p:cTn dur="500" fill="hold" id="8"/>
                                        <p:tgtEl>
                                          <p:spTgt spid="1048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2" grpId="0" uiExpand="0" build="whole"/>
    </p:bld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743" name=""/>
          <p:cNvSpPr/>
          <p:nvPr>
            <p:ph sz="full" idx="1"/>
          </p:nvPr>
        </p:nvSpPr>
        <p:spPr>
          <a:xfrm rot="0">
            <a:off x="433387" y="1524000"/>
            <a:ext cx="8277225" cy="46418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endParaRPr altLang="en-US" lang="en-US"/>
          </a:p>
        </p:txBody>
      </p:sp>
      <p:sp>
        <p:nvSpPr>
          <p:cNvPr id="1048744" name=""/>
          <p:cNvSpPr/>
          <p:nvPr>
            <p:ph type="title" sz="full" idx="0"/>
          </p:nvPr>
        </p:nvSpPr>
        <p:spPr>
          <a:xfrm rot="0">
            <a:off x="433387" y="228600"/>
            <a:ext cx="8277225" cy="12192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endParaRPr altLang="en-US" lang="en-US"/>
          </a:p>
        </p:txBody>
      </p:sp>
      <p:pic>
        <p:nvPicPr>
          <p:cNvPr id="2097155" name="" descr="Fig01-06"/>
          <p:cNvPicPr>
            <a:picLocks/>
          </p:cNvPicPr>
          <p:nvPr/>
        </p:nvPicPr>
        <p:blipFill>
          <a:blip xmlns:r="http://schemas.openxmlformats.org/officeDocument/2006/relationships" r:embed="rId1">
            <a:lum bright="-6000"/>
          </a:blip>
          <a:srcRect l="0" t="0" r="0" b="0"/>
          <a:stretch>
            <a:fillRect/>
          </a:stretch>
        </p:blipFill>
        <p:spPr>
          <a:xfrm rot="0">
            <a:off x="-52387" y="0"/>
            <a:ext cx="9196388" cy="6553200"/>
          </a:xfrm>
          <a:prstGeom prst="rect"/>
          <a:noFill/>
          <a:ln>
            <a:noFill/>
          </a:ln>
        </p:spPr>
      </p:pic>
    </p:spTree>
  </p:cSld>
  <p:clrMapOvr>
    <a:masterClrMapping/>
  </p:clrMapOvr>
  <p:transition spd="fast" advClick="1">
    <p:cut thruBlk="0"/>
  </p:transition>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745" name=""/>
          <p:cNvSpPr/>
          <p:nvPr>
            <p:ph type="body" sz="full" idx="1"/>
          </p:nvPr>
        </p:nvSpPr>
        <p:spPr>
          <a:xfrm rot="0">
            <a:off x="468312" y="1246187"/>
            <a:ext cx="8207375" cy="5207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lvl="0">
              <a:buClr>
                <a:schemeClr val="accent2"/>
              </a:buClr>
              <a:buFontTx/>
              <a:buAutoNum type="arabicPeriod" startAt="1"/>
            </a:pPr>
            <a:r>
              <a:rPr altLang="en-US" sz="2400" lang="en-US">
                <a:solidFill>
                  <a:schemeClr val="accent2"/>
                </a:solidFill>
              </a:rPr>
              <a:t>Reduced or Controlled Data Redundancy</a:t>
            </a:r>
          </a:p>
          <a:p>
            <a:pPr algn="just" lvl="0">
              <a:buClr>
                <a:schemeClr val="accent2"/>
              </a:buClr>
              <a:buFontTx/>
              <a:buAutoNum type="arabicPeriod" startAt="1"/>
            </a:pPr>
            <a:r>
              <a:rPr altLang="en-US" sz="2400" lang="en-US">
                <a:solidFill>
                  <a:schemeClr val="accent2"/>
                </a:solidFill>
              </a:rPr>
              <a:t>Improved Data Consistency</a:t>
            </a:r>
          </a:p>
          <a:p>
            <a:pPr algn="just" lvl="0">
              <a:buClr>
                <a:schemeClr val="accent2"/>
              </a:buClr>
              <a:buFontTx/>
              <a:buAutoNum type="arabicPeriod" startAt="1"/>
            </a:pPr>
            <a:r>
              <a:rPr altLang="en-US" sz="2400" lang="en-US">
                <a:solidFill>
                  <a:schemeClr val="accent2"/>
                </a:solidFill>
              </a:rPr>
              <a:t>Enforcement of Standards</a:t>
            </a:r>
          </a:p>
          <a:p>
            <a:pPr algn="just" lvl="0">
              <a:buClr>
                <a:schemeClr val="accent2"/>
              </a:buClr>
              <a:buFontTx/>
              <a:buAutoNum type="arabicPeriod" startAt="1"/>
            </a:pPr>
            <a:r>
              <a:rPr altLang="en-US" sz="2400" lang="en-US">
                <a:solidFill>
                  <a:schemeClr val="accent2"/>
                </a:solidFill>
              </a:rPr>
              <a:t>Reduced Program Maintenance</a:t>
            </a:r>
          </a:p>
          <a:p>
            <a:pPr algn="just" lvl="0">
              <a:buClr>
                <a:schemeClr val="accent2"/>
              </a:buClr>
              <a:buFontTx/>
              <a:buAutoNum type="arabicPeriod" startAt="1"/>
            </a:pPr>
            <a:r>
              <a:rPr altLang="en-US" sz="2400" lang="en-US">
                <a:solidFill>
                  <a:schemeClr val="accent2"/>
                </a:solidFill>
              </a:rPr>
              <a:t>Data Sharing</a:t>
            </a:r>
          </a:p>
          <a:p>
            <a:pPr algn="just" lvl="0">
              <a:buClr>
                <a:schemeClr val="accent2"/>
              </a:buClr>
              <a:buFontTx/>
              <a:buAutoNum type="arabicPeriod" startAt="1"/>
            </a:pPr>
            <a:r>
              <a:rPr altLang="en-US" sz="2400" lang="en-US">
                <a:solidFill>
                  <a:schemeClr val="accent2"/>
                </a:solidFill>
              </a:rPr>
              <a:t>Data Integrity (Improved Data Quality)</a:t>
            </a:r>
          </a:p>
          <a:p>
            <a:pPr algn="just" lvl="0">
              <a:buClr>
                <a:schemeClr val="accent2"/>
              </a:buClr>
              <a:buFontTx/>
              <a:buAutoNum type="arabicPeriod" startAt="1"/>
            </a:pPr>
            <a:r>
              <a:rPr altLang="en-US" sz="2400" lang="en-US">
                <a:solidFill>
                  <a:schemeClr val="accent2"/>
                </a:solidFill>
              </a:rPr>
              <a:t>Improved Security Restrictions</a:t>
            </a:r>
          </a:p>
          <a:p>
            <a:pPr algn="just" lvl="0">
              <a:buClr>
                <a:schemeClr val="accent2"/>
              </a:buClr>
              <a:buFontTx/>
              <a:buAutoNum type="arabicPeriod" startAt="1"/>
            </a:pPr>
            <a:r>
              <a:rPr altLang="en-US" sz="2400" lang="en-US">
                <a:solidFill>
                  <a:schemeClr val="accent2"/>
                </a:solidFill>
              </a:rPr>
              <a:t>Improved Accessibility &amp; Responsiveness</a:t>
            </a:r>
          </a:p>
          <a:p>
            <a:pPr algn="just" lvl="0">
              <a:buClr>
                <a:schemeClr val="accent2"/>
              </a:buClr>
              <a:buFontTx/>
              <a:buAutoNum type="arabicPeriod" startAt="1"/>
            </a:pPr>
            <a:r>
              <a:rPr altLang="en-US" sz="2400" lang="en-US">
                <a:solidFill>
                  <a:schemeClr val="accent2"/>
                </a:solidFill>
              </a:rPr>
              <a:t>Improved Decision Making</a:t>
            </a:r>
          </a:p>
          <a:p>
            <a:pPr algn="just" lvl="0">
              <a:buClr>
                <a:schemeClr val="accent2"/>
              </a:buClr>
              <a:buFontTx/>
              <a:buAutoNum type="arabicPeriod" startAt="1"/>
            </a:pPr>
            <a:r>
              <a:rPr altLang="en-US" sz="2400" lang="en-US">
                <a:solidFill>
                  <a:schemeClr val="accent2"/>
                </a:solidFill>
              </a:rPr>
              <a:t>Data Independence</a:t>
            </a:r>
          </a:p>
          <a:p>
            <a:pPr algn="just" indent="-274320" lvl="1" marL="457200">
              <a:buClr>
                <a:schemeClr val="lt2"/>
              </a:buClr>
              <a:buFontTx/>
              <a:buNone/>
            </a:pPr>
            <a:endParaRPr altLang="en-US" lang="en-US">
              <a:solidFill>
                <a:schemeClr val="lt2"/>
              </a:solidFill>
            </a:endParaRPr>
          </a:p>
        </p:txBody>
      </p:sp>
      <p:sp>
        <p:nvSpPr>
          <p:cNvPr id="1048746" name=""/>
          <p:cNvSpPr/>
          <p:nvPr>
            <p:ph type="title" sz="full" idx="0"/>
          </p:nvPr>
        </p:nvSpPr>
        <p:spPr>
          <a:xfrm rot="0">
            <a:off x="323850" y="620712"/>
            <a:ext cx="5761037" cy="6096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sz="2800" lang="en-US">
                <a:solidFill>
                  <a:srgbClr val="800000"/>
                </a:solidFill>
              </a:rPr>
              <a:t>Advantages of Database Approach</a:t>
            </a:r>
          </a:p>
        </p:txBody>
      </p:sp>
    </p:spTree>
  </p:cSld>
  <p:clrMapOvr>
    <a:masterClrMapping/>
  </p:clrMapOvr>
  <p:transition spd="fast" advClick="1">
    <p:cut thruBlk="0"/>
  </p:transition>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747" name=""/>
          <p:cNvSpPr/>
          <p:nvPr>
            <p:ph type="title" sz="full" idx="0"/>
          </p:nvPr>
        </p:nvSpPr>
        <p:spPr>
          <a:xfrm rot="0">
            <a:off x="304800" y="692150"/>
            <a:ext cx="5867400" cy="4572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rPr>
              <a:t>The Range of Database Applications</a:t>
            </a:r>
          </a:p>
        </p:txBody>
      </p:sp>
      <p:sp>
        <p:nvSpPr>
          <p:cNvPr id="1048748" name=""/>
          <p:cNvSpPr/>
          <p:nvPr>
            <p:ph type="body" sz="full" idx="1"/>
          </p:nvPr>
        </p:nvSpPr>
        <p:spPr>
          <a:xfrm rot="0">
            <a:off x="457200" y="2971800"/>
            <a:ext cx="8077200" cy="3276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lvl="0"/>
            <a:r>
              <a:rPr altLang="en-US" lang="en-US"/>
              <a:t>Categories are:</a:t>
            </a:r>
          </a:p>
          <a:p>
            <a:pPr lvl="1"/>
            <a:r>
              <a:rPr altLang="en-US" lang="en-US"/>
              <a:t>Personal computer databases(Single User)</a:t>
            </a:r>
          </a:p>
          <a:p>
            <a:pPr lvl="1"/>
            <a:r>
              <a:rPr altLang="en-US" lang="en-US"/>
              <a:t>Workgroup databases(Multi-user</a:t>
            </a:r>
            <a:r>
              <a:rPr altLang="en-US" sz="2500" lang="en-US"/>
              <a:t> </a:t>
            </a:r>
            <a:r>
              <a:rPr altLang="en-US" lang="en-US"/>
              <a:t>)</a:t>
            </a:r>
          </a:p>
          <a:p>
            <a:pPr lvl="1"/>
            <a:r>
              <a:rPr altLang="en-US" lang="en-US"/>
              <a:t>Department databases (Multi-user</a:t>
            </a:r>
            <a:r>
              <a:rPr altLang="en-US" sz="2500" lang="en-US"/>
              <a:t> </a:t>
            </a:r>
            <a:r>
              <a:rPr altLang="en-US" lang="en-US"/>
              <a:t>)</a:t>
            </a:r>
          </a:p>
          <a:p>
            <a:pPr lvl="1"/>
            <a:r>
              <a:rPr altLang="en-US" lang="en-US"/>
              <a:t>Enterprise database (Multi-user</a:t>
            </a:r>
            <a:r>
              <a:rPr altLang="en-US" sz="2500" lang="en-US"/>
              <a:t> </a:t>
            </a:r>
            <a:r>
              <a:rPr altLang="en-US" lang="en-US"/>
              <a:t>)</a:t>
            </a:r>
          </a:p>
          <a:p>
            <a:pPr lvl="1"/>
            <a:r>
              <a:rPr altLang="en-US" lang="en-US"/>
              <a:t>Internet, Intranet &amp; Extranet DBs (Multi-user</a:t>
            </a:r>
            <a:r>
              <a:rPr altLang="en-US" sz="2500" lang="en-US"/>
              <a:t> </a:t>
            </a:r>
            <a:r>
              <a:rPr altLang="en-US" lang="en-US"/>
              <a:t>)</a:t>
            </a:r>
          </a:p>
        </p:txBody>
      </p:sp>
      <p:sp>
        <p:nvSpPr>
          <p:cNvPr id="1048749" name=""/>
          <p:cNvSpPr txBox="1"/>
          <p:nvPr/>
        </p:nvSpPr>
        <p:spPr>
          <a:xfrm rot="0">
            <a:off x="914400" y="1503362"/>
            <a:ext cx="2895600" cy="7016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2000" lang="en-US"/>
              <a:t>Single user with desktop computer</a:t>
            </a:r>
          </a:p>
        </p:txBody>
      </p:sp>
      <p:sp>
        <p:nvSpPr>
          <p:cNvPr id="1048750" name=""/>
          <p:cNvSpPr txBox="1"/>
          <p:nvPr/>
        </p:nvSpPr>
        <p:spPr>
          <a:xfrm rot="0">
            <a:off x="5486400" y="1427162"/>
            <a:ext cx="2895600" cy="70167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2000" lang="en-US"/>
              <a:t>Main frame computer with thousands of users</a:t>
            </a:r>
          </a:p>
        </p:txBody>
      </p:sp>
      <p:sp>
        <p:nvSpPr>
          <p:cNvPr id="1048751" name=""/>
          <p:cNvSpPr/>
          <p:nvPr/>
        </p:nvSpPr>
        <p:spPr>
          <a:xfrm rot="0">
            <a:off x="3733800" y="1731962"/>
            <a:ext cx="1676400" cy="152400"/>
          </a:xfrm>
          <a:prstGeom prst="rightArrow">
            <a:avLst>
              <a:gd name="adj1" fmla="val 50000"/>
              <a:gd name="adj2" fmla="val 274999"/>
            </a:avLst>
          </a:prstGeom>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Tree>
  </p:cSld>
  <p:clrMapOvr>
    <a:masterClrMapping/>
  </p:clrMapOvr>
  <p:transitio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49"/>
                                        </p:tgtEl>
                                        <p:attrNameLst>
                                          <p:attrName>style.visibility</p:attrName>
                                        </p:attrNameLst>
                                      </p:cBhvr>
                                      <p:to>
                                        <p:strVal val="visible"/>
                                      </p:to>
                                    </p:set>
                                    <p:animEffect transition="in" filter="blinds(horizontal)">
                                      <p:cBhvr>
                                        <p:cTn dur="500" id="7"/>
                                        <p:tgtEl>
                                          <p:spTgt spid="1048749"/>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8751"/>
                                        </p:tgtEl>
                                        <p:attrNameLst>
                                          <p:attrName>style.visibility</p:attrName>
                                        </p:attrNameLst>
                                      </p:cBhvr>
                                      <p:to>
                                        <p:strVal val="visible"/>
                                      </p:to>
                                    </p:set>
                                    <p:animEffect transition="in" filter="blinds(horizontal)">
                                      <p:cBhvr>
                                        <p:cTn dur="500" id="12"/>
                                        <p:tgtEl>
                                          <p:spTgt spid="1048751"/>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8750"/>
                                        </p:tgtEl>
                                        <p:attrNameLst>
                                          <p:attrName>style.visibility</p:attrName>
                                        </p:attrNameLst>
                                      </p:cBhvr>
                                      <p:to>
                                        <p:strVal val="visible"/>
                                      </p:to>
                                    </p:set>
                                    <p:animEffect transition="in" filter="blinds(horizontal)">
                                      <p:cBhvr>
                                        <p:cTn dur="500" id="17"/>
                                        <p:tgtEl>
                                          <p:spTgt spid="1048750"/>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8748">
                                            <p:txEl>
                                              <p:charRg st="0" end="16"/>
                                            </p:txEl>
                                          </p:spTgt>
                                        </p:tgtEl>
                                        <p:attrNameLst>
                                          <p:attrName>style.visibility</p:attrName>
                                        </p:attrNameLst>
                                      </p:cBhvr>
                                      <p:to>
                                        <p:strVal val="visible"/>
                                      </p:to>
                                    </p:set>
                                    <p:animEffect transition="in" filter="blinds(horizontal)">
                                      <p:cBhvr>
                                        <p:cTn dur="500" id="22"/>
                                        <p:tgtEl>
                                          <p:spTgt spid="1048748">
                                            <p:txEl>
                                              <p:charRg st="0" end="16"/>
                                            </p:txEl>
                                          </p:spTgt>
                                        </p:tgtEl>
                                      </p:cBhvr>
                                    </p:animEffect>
                                  </p:childTnLst>
                                </p:cTn>
                              </p:par>
                              <p:par>
                                <p:cTn fill="hold" grpId="0" id="23" nodeType="withEffect" presetClass="entr" presetID="3" presetSubtype="10">
                                  <p:stCondLst>
                                    <p:cond delay="0"/>
                                  </p:stCondLst>
                                  <p:childTnLst>
                                    <p:set>
                                      <p:cBhvr>
                                        <p:cTn dur="1" fill="hold" id="24">
                                          <p:stCondLst>
                                            <p:cond delay="0"/>
                                          </p:stCondLst>
                                        </p:cTn>
                                        <p:tgtEl>
                                          <p:spTgt spid="1048748">
                                            <p:txEl>
                                              <p:charRg st="16" end="57"/>
                                            </p:txEl>
                                          </p:spTgt>
                                        </p:tgtEl>
                                        <p:attrNameLst>
                                          <p:attrName>style.visibility</p:attrName>
                                        </p:attrNameLst>
                                      </p:cBhvr>
                                      <p:to>
                                        <p:strVal val="visible"/>
                                      </p:to>
                                    </p:set>
                                    <p:animEffect transition="in" filter="blinds(horizontal)">
                                      <p:cBhvr>
                                        <p:cTn dur="500" id="25"/>
                                        <p:tgtEl>
                                          <p:spTgt spid="1048748">
                                            <p:txEl>
                                              <p:charRg st="16" end="57"/>
                                            </p:txEl>
                                          </p:spTgt>
                                        </p:tgtEl>
                                      </p:cBhvr>
                                    </p:animEffect>
                                  </p:childTnLst>
                                </p:cTn>
                              </p:par>
                              <p:par>
                                <p:cTn fill="hold" grpId="0" id="26" nodeType="withEffect" presetClass="entr" presetID="3" presetSubtype="10">
                                  <p:stCondLst>
                                    <p:cond delay="0"/>
                                  </p:stCondLst>
                                  <p:childTnLst>
                                    <p:set>
                                      <p:cBhvr>
                                        <p:cTn dur="1" fill="hold" id="27">
                                          <p:stCondLst>
                                            <p:cond delay="0"/>
                                          </p:stCondLst>
                                        </p:cTn>
                                        <p:tgtEl>
                                          <p:spTgt spid="1048748">
                                            <p:txEl>
                                              <p:charRg st="57" end="90"/>
                                            </p:txEl>
                                          </p:spTgt>
                                        </p:tgtEl>
                                        <p:attrNameLst>
                                          <p:attrName>style.visibility</p:attrName>
                                        </p:attrNameLst>
                                      </p:cBhvr>
                                      <p:to>
                                        <p:strVal val="visible"/>
                                      </p:to>
                                    </p:set>
                                    <p:animEffect transition="in" filter="blinds(horizontal)">
                                      <p:cBhvr>
                                        <p:cTn dur="500" id="28"/>
                                        <p:tgtEl>
                                          <p:spTgt spid="1048748">
                                            <p:txEl>
                                              <p:charRg st="57" end="90"/>
                                            </p:txEl>
                                          </p:spTgt>
                                        </p:tgtEl>
                                      </p:cBhvr>
                                    </p:animEffect>
                                  </p:childTnLst>
                                </p:cTn>
                              </p:par>
                              <p:par>
                                <p:cTn fill="hold" grpId="0" id="29" nodeType="withEffect" presetClass="entr" presetID="3" presetSubtype="10">
                                  <p:stCondLst>
                                    <p:cond delay="0"/>
                                  </p:stCondLst>
                                  <p:childTnLst>
                                    <p:set>
                                      <p:cBhvr>
                                        <p:cTn dur="1" fill="hold" id="30">
                                          <p:stCondLst>
                                            <p:cond delay="0"/>
                                          </p:stCondLst>
                                        </p:cTn>
                                        <p:tgtEl>
                                          <p:spTgt spid="1048748">
                                            <p:txEl>
                                              <p:charRg st="90" end="125"/>
                                            </p:txEl>
                                          </p:spTgt>
                                        </p:tgtEl>
                                        <p:attrNameLst>
                                          <p:attrName>style.visibility</p:attrName>
                                        </p:attrNameLst>
                                      </p:cBhvr>
                                      <p:to>
                                        <p:strVal val="visible"/>
                                      </p:to>
                                    </p:set>
                                    <p:animEffect transition="in" filter="blinds(horizontal)">
                                      <p:cBhvr>
                                        <p:cTn dur="500" id="31"/>
                                        <p:tgtEl>
                                          <p:spTgt spid="1048748">
                                            <p:txEl>
                                              <p:charRg st="90" end="125"/>
                                            </p:txEl>
                                          </p:spTgt>
                                        </p:tgtEl>
                                      </p:cBhvr>
                                    </p:animEffect>
                                  </p:childTnLst>
                                </p:cTn>
                              </p:par>
                              <p:par>
                                <p:cTn fill="hold" grpId="0" id="32" nodeType="withEffect" presetClass="entr" presetID="3" presetSubtype="10">
                                  <p:stCondLst>
                                    <p:cond delay="0"/>
                                  </p:stCondLst>
                                  <p:childTnLst>
                                    <p:set>
                                      <p:cBhvr>
                                        <p:cTn dur="1" fill="hold" id="33">
                                          <p:stCondLst>
                                            <p:cond delay="0"/>
                                          </p:stCondLst>
                                        </p:cTn>
                                        <p:tgtEl>
                                          <p:spTgt spid="1048748">
                                            <p:txEl>
                                              <p:charRg st="125" end="159"/>
                                            </p:txEl>
                                          </p:spTgt>
                                        </p:tgtEl>
                                        <p:attrNameLst>
                                          <p:attrName>style.visibility</p:attrName>
                                        </p:attrNameLst>
                                      </p:cBhvr>
                                      <p:to>
                                        <p:strVal val="visible"/>
                                      </p:to>
                                    </p:set>
                                    <p:animEffect transition="in" filter="blinds(horizontal)">
                                      <p:cBhvr>
                                        <p:cTn dur="500" id="34"/>
                                        <p:tgtEl>
                                          <p:spTgt spid="1048748">
                                            <p:txEl>
                                              <p:charRg st="125" end="159"/>
                                            </p:txEl>
                                          </p:spTgt>
                                        </p:tgtEl>
                                      </p:cBhvr>
                                    </p:animEffect>
                                  </p:childTnLst>
                                </p:cTn>
                              </p:par>
                              <p:par>
                                <p:cTn fill="hold" grpId="0" id="35" nodeType="withEffect" presetClass="entr" presetID="3" presetSubtype="10">
                                  <p:stCondLst>
                                    <p:cond delay="0"/>
                                  </p:stCondLst>
                                  <p:childTnLst>
                                    <p:set>
                                      <p:cBhvr>
                                        <p:cTn dur="1" fill="hold" id="36">
                                          <p:stCondLst>
                                            <p:cond delay="0"/>
                                          </p:stCondLst>
                                        </p:cTn>
                                        <p:tgtEl>
                                          <p:spTgt spid="1048748">
                                            <p:txEl>
                                              <p:charRg st="159" end="207"/>
                                            </p:txEl>
                                          </p:spTgt>
                                        </p:tgtEl>
                                        <p:attrNameLst>
                                          <p:attrName>style.visibility</p:attrName>
                                        </p:attrNameLst>
                                      </p:cBhvr>
                                      <p:to>
                                        <p:strVal val="visible"/>
                                      </p:to>
                                    </p:set>
                                    <p:animEffect transition="in" filter="blinds(horizontal)">
                                      <p:cBhvr>
                                        <p:cTn dur="500" id="37"/>
                                        <p:tgtEl>
                                          <p:spTgt spid="1048748">
                                            <p:txEl>
                                              <p:charRg st="159"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8" grpId="0" uiExpand="0" build="p" bldLvl="1"/>
      <p:bldP spid="1048749" grpId="0" uiExpand="0" build="whole"/>
      <p:bldP spid="1048750" grpId="0" uiExpand="0" build="whole"/>
      <p:bldP spid="1048751" grpId="0" uiExpand="0" build="whole"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752" name=""/>
          <p:cNvSpPr/>
          <p:nvPr>
            <p:ph type="title" sz="full" idx="0"/>
          </p:nvPr>
        </p:nvSpPr>
        <p:spPr>
          <a:xfrm rot="0">
            <a:off x="395287" y="692150"/>
            <a:ext cx="5572125"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rPr>
              <a:t>The Range of Database Applications</a:t>
            </a:r>
          </a:p>
        </p:txBody>
      </p:sp>
      <p:sp>
        <p:nvSpPr>
          <p:cNvPr id="1048753" name=""/>
          <p:cNvSpPr/>
          <p:nvPr>
            <p:ph type="body" sz="full" idx="1"/>
          </p:nvPr>
        </p:nvSpPr>
        <p:spPr>
          <a:xfrm rot="0">
            <a:off x="304800" y="1258887"/>
            <a:ext cx="8588375" cy="49784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lvl="0">
              <a:buFontTx/>
              <a:buNone/>
            </a:pPr>
            <a:r>
              <a:rPr altLang="en-US" b="1" sz="2400" lang="en-US" u="sng">
                <a:solidFill>
                  <a:schemeClr val="accent2"/>
                </a:solidFill>
              </a:rPr>
              <a:t>Personal Computer Databases</a:t>
            </a:r>
          </a:p>
          <a:p>
            <a:pPr lvl="0"/>
            <a:r>
              <a:rPr altLang="en-US" sz="2400" lang="en-US"/>
              <a:t>Support one user with a standalone PC</a:t>
            </a:r>
          </a:p>
          <a:p>
            <a:pPr lvl="0"/>
            <a:r>
              <a:rPr altLang="en-US" sz="2400" lang="en-US"/>
              <a:t>E.g. a student’s own database or a sales person’s simple database</a:t>
            </a:r>
          </a:p>
          <a:p>
            <a:pPr lvl="0">
              <a:buFontTx/>
              <a:buNone/>
            </a:pPr>
            <a:endParaRPr altLang="en-US" b="1" sz="2400" lang="en-US" u="sng">
              <a:solidFill>
                <a:schemeClr val="lt2"/>
              </a:solidFill>
            </a:endParaRPr>
          </a:p>
          <a:p>
            <a:pPr lvl="0">
              <a:buFontTx/>
              <a:buNone/>
            </a:pPr>
            <a:r>
              <a:rPr altLang="en-US" b="1" sz="2400" lang="en-US" u="sng">
                <a:solidFill>
                  <a:schemeClr val="accent2"/>
                </a:solidFill>
              </a:rPr>
              <a:t>Workgroup Databases</a:t>
            </a:r>
          </a:p>
          <a:p>
            <a:pPr algn="just" lvl="0"/>
            <a:r>
              <a:rPr altLang="en-US" sz="2400" lang="en-US"/>
              <a:t>Workgroup: relatively small group of people who collaborate on same project/application.</a:t>
            </a:r>
          </a:p>
          <a:p>
            <a:pPr algn="just" lvl="0"/>
            <a:r>
              <a:rPr altLang="en-US" sz="2400" lang="en-US"/>
              <a:t>A workgroup DB supports the collaborative efforts of a workgroup.</a:t>
            </a:r>
          </a:p>
          <a:p>
            <a:pPr algn="just" lvl="0">
              <a:lnSpc>
                <a:spcPct val="90000"/>
              </a:lnSpc>
            </a:pPr>
            <a:r>
              <a:rPr altLang="en-US" sz="2400" lang="en-US"/>
              <a:t>Allows data sharing.</a:t>
            </a:r>
          </a:p>
          <a:p>
            <a:pPr algn="just" lvl="0">
              <a:lnSpc>
                <a:spcPct val="90000"/>
              </a:lnSpc>
            </a:pPr>
            <a:r>
              <a:rPr altLang="en-US" sz="2400" lang="en-US"/>
              <a:t>Its model is shown on the next fig: </a:t>
            </a:r>
          </a:p>
          <a:p>
            <a:pPr lvl="0"/>
            <a:endParaRPr altLang="en-US" sz="2400" lang="en-US"/>
          </a:p>
        </p:txBody>
      </p:sp>
    </p:spTree>
  </p:cSld>
  <p:clrMapOvr>
    <a:masterClrMapping/>
  </p:clrMapOvr>
  <p:transition spd="fast" advClick="1">
    <p:cut thruBlk="0"/>
  </p:transition>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754" name=""/>
          <p:cNvSpPr/>
          <p:nvPr>
            <p:ph type="title" sz="full" idx="0"/>
          </p:nvPr>
        </p:nvSpPr>
        <p:spPr>
          <a:xfrm rot="0">
            <a:off x="395287" y="620712"/>
            <a:ext cx="2109787" cy="487362"/>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sz="2400" lang="en-US">
                <a:solidFill>
                  <a:srgbClr val="800000"/>
                </a:solidFill>
              </a:rPr>
              <a:t>Continued…</a:t>
            </a:r>
          </a:p>
        </p:txBody>
      </p:sp>
      <p:sp>
        <p:nvSpPr>
          <p:cNvPr id="1048755" name=""/>
          <p:cNvSpPr/>
          <p:nvPr>
            <p:ph type="body" sz="full" idx="1"/>
          </p:nvPr>
        </p:nvSpPr>
        <p:spPr>
          <a:xfrm rot="0">
            <a:off x="533400" y="5486400"/>
            <a:ext cx="8229600" cy="1066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lvl="0">
              <a:buFontTx/>
              <a:buNone/>
            </a:pPr>
            <a:r>
              <a:rPr altLang="en-US" b="1" sz="2000" lang="en-US"/>
              <a:t>Workgroup DB on LAN </a:t>
            </a:r>
          </a:p>
          <a:p>
            <a:pPr algn="ctr" lvl="0">
              <a:buFontTx/>
              <a:buNone/>
            </a:pPr>
            <a:r>
              <a:rPr altLang="en-US" sz="1600" lang="en-US"/>
              <a:t>(Method of Data Sharing)</a:t>
            </a:r>
          </a:p>
        </p:txBody>
      </p:sp>
      <p:sp>
        <p:nvSpPr>
          <p:cNvPr id="1048756" name=""/>
          <p:cNvSpPr/>
          <p:nvPr/>
        </p:nvSpPr>
        <p:spPr bwMode="auto">
          <a:xfrm rot="0">
            <a:off x="3200400" y="4267200"/>
            <a:ext cx="838200" cy="1066800"/>
          </a:xfrm>
          <a:custGeom>
            <a:avLst/>
            <a:gdLst>
              <a:gd name="l" fmla="*/ 761 w 21600"/>
              <a:gd name="t" fmla="*/ 22454 h 21600"/>
              <a:gd name="r" fmla="*/ 21069 w 21600"/>
              <a:gd name="b" fmla="*/ 28282 h 21600"/>
            </a:gdLst>
            <a:ahLst/>
            <a:rect l="l" t="t" r="r" b="b"/>
            <a:pathLst>
              <a:path w="21600" h="21600">
                <a:moveTo>
                  <a:pt x="0" y="0"/>
                </a:moveTo>
                <a:lnTo>
                  <a:pt x="21600" y="0"/>
                </a:lnTo>
                <a:lnTo>
                  <a:pt x="21600" y="21600"/>
                </a:lnTo>
                <a:lnTo>
                  <a:pt x="0" y="21600"/>
                </a:lnTo>
                <a:lnTo>
                  <a:pt x="0" y="0"/>
                </a:lnTo>
                <a:close/>
              </a:path>
              <a:path w="21600" h="2160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alpha val="100000"/>
            </a:srgbClr>
          </a:solidFill>
          <a:ln w="9525" cap="flat" cmpd="sng">
            <a:solidFill>
              <a:srgbClr val="000000">
                <a:alpha val="100000"/>
              </a:srgbClr>
            </a:solidFill>
            <a:prstDash val="solid"/>
            <a:miter/>
          </a:ln>
        </p:spPr>
      </p:sp>
      <p:sp>
        <p:nvSpPr>
          <p:cNvPr id="1048757" name=""/>
          <p:cNvSpPr txBox="1"/>
          <p:nvPr/>
        </p:nvSpPr>
        <p:spPr>
          <a:xfrm rot="0">
            <a:off x="3276600" y="3962400"/>
            <a:ext cx="1295400" cy="3667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1800" lang="en-US"/>
              <a:t>DB Server</a:t>
            </a:r>
          </a:p>
        </p:txBody>
      </p:sp>
      <p:sp>
        <p:nvSpPr>
          <p:cNvPr id="1048758" name=""/>
          <p:cNvSpPr/>
          <p:nvPr/>
        </p:nvSpPr>
        <p:spPr bwMode="auto">
          <a:xfrm rot="0">
            <a:off x="2971800" y="1600200"/>
            <a:ext cx="1143000" cy="1066800"/>
          </a:xfrm>
          <a:custGeom>
            <a:avLst/>
            <a:gdLst>
              <a:gd name="l" fmla="*/ 6194 w 21600"/>
              <a:gd name="t" fmla="*/ 1913 h 21600"/>
              <a:gd name="r" fmla="*/ 15565 w 21600"/>
              <a:gd name="b" fmla="*/ 9747 h 21600"/>
            </a:gdLst>
            <a:ahLst/>
            <a:rect l="l" t="t" r="r" b="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path>
            </a:pathLst>
          </a:custGeom>
          <a:solidFill>
            <a:srgbClr val="FFFFCC">
              <a:alpha val="100000"/>
            </a:srgbClr>
          </a:solidFill>
          <a:ln w="9525" cap="flat" cmpd="sng">
            <a:solidFill>
              <a:srgbClr val="000000">
                <a:alpha val="100000"/>
              </a:srgbClr>
            </a:solidFill>
            <a:prstDash val="solid"/>
            <a:miter/>
          </a:ln>
        </p:spPr>
      </p:sp>
      <p:sp>
        <p:nvSpPr>
          <p:cNvPr id="1048759" name=""/>
          <p:cNvSpPr/>
          <p:nvPr/>
        </p:nvSpPr>
        <p:spPr bwMode="auto">
          <a:xfrm rot="0">
            <a:off x="1143000" y="1600200"/>
            <a:ext cx="1143000" cy="1066800"/>
          </a:xfrm>
          <a:custGeom>
            <a:avLst/>
            <a:gdLst>
              <a:gd name="l" fmla="*/ 6194 w 21600"/>
              <a:gd name="t" fmla="*/ 1913 h 21600"/>
              <a:gd name="r" fmla="*/ 15565 w 21600"/>
              <a:gd name="b" fmla="*/ 9747 h 21600"/>
            </a:gdLst>
            <a:ahLst/>
            <a:rect l="l" t="t" r="r" b="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path>
            </a:pathLst>
          </a:custGeom>
          <a:solidFill>
            <a:srgbClr val="FFFFCC">
              <a:alpha val="100000"/>
            </a:srgbClr>
          </a:solidFill>
          <a:ln w="9525" cap="flat" cmpd="sng">
            <a:solidFill>
              <a:srgbClr val="000000">
                <a:alpha val="100000"/>
              </a:srgbClr>
            </a:solidFill>
            <a:prstDash val="solid"/>
            <a:miter/>
          </a:ln>
        </p:spPr>
      </p:sp>
      <p:sp>
        <p:nvSpPr>
          <p:cNvPr id="1048760" name=""/>
          <p:cNvSpPr/>
          <p:nvPr/>
        </p:nvSpPr>
        <p:spPr bwMode="auto">
          <a:xfrm rot="0">
            <a:off x="4953000" y="1600200"/>
            <a:ext cx="1143000" cy="1066800"/>
          </a:xfrm>
          <a:custGeom>
            <a:avLst/>
            <a:gdLst>
              <a:gd name="l" fmla="*/ 6194 w 21600"/>
              <a:gd name="t" fmla="*/ 1913 h 21600"/>
              <a:gd name="r" fmla="*/ 15565 w 21600"/>
              <a:gd name="b" fmla="*/ 9747 h 21600"/>
            </a:gdLst>
            <a:ahLst/>
            <a:rect l="l" t="t" r="r" b="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path>
            </a:pathLst>
          </a:custGeom>
          <a:solidFill>
            <a:srgbClr val="FFFFCC">
              <a:alpha val="100000"/>
            </a:srgbClr>
          </a:solidFill>
          <a:ln w="9525" cap="flat" cmpd="sng">
            <a:solidFill>
              <a:srgbClr val="000000">
                <a:alpha val="100000"/>
              </a:srgbClr>
            </a:solidFill>
            <a:prstDash val="solid"/>
            <a:miter/>
          </a:ln>
        </p:spPr>
      </p:sp>
      <p:sp>
        <p:nvSpPr>
          <p:cNvPr id="1048761" name=""/>
          <p:cNvSpPr/>
          <p:nvPr/>
        </p:nvSpPr>
        <p:spPr bwMode="auto">
          <a:xfrm rot="0">
            <a:off x="6858000" y="1600200"/>
            <a:ext cx="1143000" cy="1066800"/>
          </a:xfrm>
          <a:custGeom>
            <a:avLst/>
            <a:gdLst>
              <a:gd name="l" fmla="*/ 6194 w 21600"/>
              <a:gd name="t" fmla="*/ 1913 h 21600"/>
              <a:gd name="r" fmla="*/ 15565 w 21600"/>
              <a:gd name="b" fmla="*/ 9747 h 21600"/>
            </a:gdLst>
            <a:ahLst/>
            <a:rect l="l" t="t" r="r" b="b"/>
            <a:pathLst>
              <a:path w="21600" h="2160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a:moveTo>
                  <a:pt x="18019" y="18514"/>
                </a:moveTo>
                <a:lnTo>
                  <a:pt x="17326" y="17921"/>
                </a:lnTo>
                <a:lnTo>
                  <a:pt x="4389" y="17921"/>
                </a:lnTo>
                <a:lnTo>
                  <a:pt x="3696" y="18514"/>
                </a:lnTo>
                <a:lnTo>
                  <a:pt x="18019" y="18514"/>
                </a:lnTo>
                <a:close/>
              </a:path>
              <a:path w="21600" h="21600">
                <a:moveTo>
                  <a:pt x="19174" y="19701"/>
                </a:moveTo>
                <a:lnTo>
                  <a:pt x="18481" y="19108"/>
                </a:lnTo>
                <a:lnTo>
                  <a:pt x="3119" y="19108"/>
                </a:lnTo>
                <a:lnTo>
                  <a:pt x="2426" y="19701"/>
                </a:lnTo>
                <a:lnTo>
                  <a:pt x="19174" y="19701"/>
                </a:lnTo>
                <a:close/>
              </a:path>
              <a:path w="21600" h="21600">
                <a:moveTo>
                  <a:pt x="20560" y="20769"/>
                </a:moveTo>
                <a:lnTo>
                  <a:pt x="19867" y="20176"/>
                </a:lnTo>
                <a:lnTo>
                  <a:pt x="1848" y="20176"/>
                </a:lnTo>
                <a:lnTo>
                  <a:pt x="1155" y="20769"/>
                </a:lnTo>
                <a:lnTo>
                  <a:pt x="20560" y="20769"/>
                </a:lnTo>
                <a:close/>
              </a:path>
              <a:path w="21600" h="2160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path>
            </a:pathLst>
          </a:custGeom>
          <a:solidFill>
            <a:srgbClr val="FFFFCC">
              <a:alpha val="100000"/>
            </a:srgbClr>
          </a:solidFill>
          <a:ln w="9525" cap="flat" cmpd="sng">
            <a:solidFill>
              <a:srgbClr val="000000">
                <a:alpha val="100000"/>
              </a:srgbClr>
            </a:solidFill>
            <a:prstDash val="solid"/>
            <a:miter/>
          </a:ln>
        </p:spPr>
      </p:sp>
      <p:sp>
        <p:nvSpPr>
          <p:cNvPr id="1048762" name=""/>
          <p:cNvSpPr/>
          <p:nvPr/>
        </p:nvSpPr>
        <p:spPr>
          <a:xfrm rot="0">
            <a:off x="5715000" y="4114800"/>
            <a:ext cx="1219200" cy="12192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Workgroup </a:t>
            </a:r>
          </a:p>
          <a:p>
            <a:pPr algn="ctr" eaLnBrk="1" hangingPunct="1" indent="0" latinLnBrk="1" lvl="0" marL="0">
              <a:spcBef>
                <a:spcPct val="0"/>
              </a:spcBef>
              <a:buFontTx/>
              <a:buNone/>
            </a:pPr>
            <a:r>
              <a:rPr altLang="en-US" sz="1800" lang="en-US"/>
              <a:t>DB</a:t>
            </a:r>
          </a:p>
        </p:txBody>
      </p:sp>
      <p:sp>
        <p:nvSpPr>
          <p:cNvPr id="1048763" name=""/>
          <p:cNvSpPr/>
          <p:nvPr/>
        </p:nvSpPr>
        <p:spPr>
          <a:xfrm rot="0">
            <a:off x="1981200" y="3505200"/>
            <a:ext cx="5562600" cy="0"/>
          </a:xfrm>
          <a:prstGeom prst="line"/>
          <a:noFill/>
          <a:ln w="9525" cap="flat" cmpd="sng">
            <a:solidFill>
              <a:schemeClr val="dk1">
                <a:alpha val="100000"/>
              </a:schemeClr>
            </a:solidFill>
            <a:prstDash val="solid"/>
            <a:round/>
          </a:ln>
        </p:spPr>
      </p:sp>
      <p:sp>
        <p:nvSpPr>
          <p:cNvPr id="1048764" name=""/>
          <p:cNvSpPr txBox="1"/>
          <p:nvPr/>
        </p:nvSpPr>
        <p:spPr>
          <a:xfrm rot="0">
            <a:off x="1371600" y="3290887"/>
            <a:ext cx="685800" cy="3667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sz="1800" lang="en-US"/>
              <a:t>LAN</a:t>
            </a:r>
          </a:p>
        </p:txBody>
      </p:sp>
      <p:sp>
        <p:nvSpPr>
          <p:cNvPr id="1048765" name=""/>
          <p:cNvSpPr/>
          <p:nvPr/>
        </p:nvSpPr>
        <p:spPr>
          <a:xfrm rot="0">
            <a:off x="3581400" y="3505200"/>
            <a:ext cx="0" cy="533400"/>
          </a:xfrm>
          <a:prstGeom prst="line"/>
          <a:noFill/>
          <a:ln w="9525" cap="flat" cmpd="sng">
            <a:solidFill>
              <a:schemeClr val="dk1">
                <a:alpha val="100000"/>
              </a:schemeClr>
            </a:solidFill>
            <a:prstDash val="solid"/>
            <a:round/>
          </a:ln>
        </p:spPr>
      </p:sp>
      <p:sp>
        <p:nvSpPr>
          <p:cNvPr id="1048766" name=""/>
          <p:cNvSpPr/>
          <p:nvPr/>
        </p:nvSpPr>
        <p:spPr>
          <a:xfrm rot="0">
            <a:off x="4038600" y="4800600"/>
            <a:ext cx="1676400" cy="0"/>
          </a:xfrm>
          <a:prstGeom prst="line"/>
          <a:noFill/>
          <a:ln w="9525" cap="flat" cmpd="sng">
            <a:solidFill>
              <a:schemeClr val="dk1">
                <a:alpha val="100000"/>
              </a:schemeClr>
            </a:solidFill>
            <a:prstDash val="solid"/>
            <a:round/>
          </a:ln>
        </p:spPr>
      </p:sp>
      <p:sp>
        <p:nvSpPr>
          <p:cNvPr id="1048767" name=""/>
          <p:cNvSpPr/>
          <p:nvPr/>
        </p:nvSpPr>
        <p:spPr>
          <a:xfrm rot="0">
            <a:off x="1676400" y="2590800"/>
            <a:ext cx="0" cy="762000"/>
          </a:xfrm>
          <a:prstGeom prst="line"/>
          <a:noFill/>
          <a:ln w="9525" cap="flat" cmpd="sng">
            <a:solidFill>
              <a:schemeClr val="dk1">
                <a:alpha val="100000"/>
              </a:schemeClr>
            </a:solidFill>
            <a:prstDash val="solid"/>
            <a:round/>
          </a:ln>
        </p:spPr>
      </p:sp>
      <p:sp>
        <p:nvSpPr>
          <p:cNvPr id="1048768" name=""/>
          <p:cNvSpPr/>
          <p:nvPr/>
        </p:nvSpPr>
        <p:spPr>
          <a:xfrm rot="0">
            <a:off x="3581400" y="2667000"/>
            <a:ext cx="0" cy="838200"/>
          </a:xfrm>
          <a:prstGeom prst="line"/>
          <a:noFill/>
          <a:ln w="9525" cap="flat" cmpd="sng">
            <a:solidFill>
              <a:schemeClr val="dk1">
                <a:alpha val="100000"/>
              </a:schemeClr>
            </a:solidFill>
            <a:prstDash val="solid"/>
            <a:round/>
          </a:ln>
        </p:spPr>
      </p:sp>
      <p:sp>
        <p:nvSpPr>
          <p:cNvPr id="1048769" name=""/>
          <p:cNvSpPr/>
          <p:nvPr/>
        </p:nvSpPr>
        <p:spPr>
          <a:xfrm rot="0">
            <a:off x="5562600" y="2667000"/>
            <a:ext cx="0" cy="838200"/>
          </a:xfrm>
          <a:prstGeom prst="line"/>
          <a:noFill/>
          <a:ln w="9525" cap="flat" cmpd="sng">
            <a:solidFill>
              <a:schemeClr val="dk1">
                <a:alpha val="100000"/>
              </a:schemeClr>
            </a:solidFill>
            <a:prstDash val="solid"/>
            <a:round/>
          </a:ln>
        </p:spPr>
      </p:sp>
      <p:sp>
        <p:nvSpPr>
          <p:cNvPr id="1048770" name=""/>
          <p:cNvSpPr/>
          <p:nvPr/>
        </p:nvSpPr>
        <p:spPr>
          <a:xfrm rot="0">
            <a:off x="7543800" y="2667000"/>
            <a:ext cx="0" cy="838200"/>
          </a:xfrm>
          <a:prstGeom prst="line"/>
          <a:noFill/>
          <a:ln w="9525" cap="flat" cmpd="sng">
            <a:solidFill>
              <a:schemeClr val="dk1">
                <a:alpha val="100000"/>
              </a:schemeClr>
            </a:solidFill>
            <a:prstDash val="solid"/>
            <a:round/>
          </a:ln>
        </p:spPr>
      </p:sp>
    </p:spTree>
  </p:cSld>
  <p:clrMapOvr>
    <a:masterClrMapping/>
  </p:clrMapOvr>
  <p:transition spd="fast" advClick="1">
    <p:cut thruBlk="0"/>
  </p:transition>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771" name=""/>
          <p:cNvSpPr/>
          <p:nvPr>
            <p:ph type="title" sz="full" idx="0"/>
          </p:nvPr>
        </p:nvSpPr>
        <p:spPr>
          <a:xfrm rot="0">
            <a:off x="395287" y="692150"/>
            <a:ext cx="6072187" cy="3810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rPr>
              <a:t>The Range of Database Applications</a:t>
            </a:r>
          </a:p>
        </p:txBody>
      </p:sp>
      <p:sp>
        <p:nvSpPr>
          <p:cNvPr id="1048772" name=""/>
          <p:cNvSpPr/>
          <p:nvPr>
            <p:ph type="body" sz="full" idx="1"/>
          </p:nvPr>
        </p:nvSpPr>
        <p:spPr>
          <a:xfrm rot="0">
            <a:off x="468312" y="1196975"/>
            <a:ext cx="8351837" cy="439261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lvl="0">
              <a:buFontTx/>
              <a:buNone/>
            </a:pPr>
            <a:r>
              <a:rPr altLang="en-US" b="1" sz="2400" lang="en-US" u="sng">
                <a:solidFill>
                  <a:schemeClr val="accent2"/>
                </a:solidFill>
              </a:rPr>
              <a:t>Department Databases</a:t>
            </a:r>
          </a:p>
          <a:p>
            <a:pPr algn="just" lvl="0"/>
            <a:r>
              <a:rPr altLang="en-US" sz="2400" lang="en-US"/>
              <a:t>Department: Functional unit within an organization</a:t>
            </a:r>
          </a:p>
          <a:p>
            <a:pPr algn="just" lvl="0"/>
            <a:r>
              <a:rPr altLang="en-US" sz="2400" lang="en-US"/>
              <a:t>Department DBs support function &amp; activities of a department.</a:t>
            </a:r>
          </a:p>
          <a:p>
            <a:pPr algn="just" lvl="0"/>
            <a:r>
              <a:rPr altLang="en-US" sz="2400" lang="en-US"/>
              <a:t>E.g. personnel DB to track employees, jobs, skills etc.</a:t>
            </a:r>
          </a:p>
          <a:p>
            <a:pPr algn="just" lvl="0"/>
            <a:endParaRPr altLang="en-US" sz="2400" lang="en-US"/>
          </a:p>
          <a:p>
            <a:pPr algn="just" lvl="0">
              <a:buFontTx/>
              <a:buNone/>
            </a:pPr>
            <a:r>
              <a:rPr altLang="en-US" b="1" sz="2400" lang="en-US" u="sng">
                <a:solidFill>
                  <a:schemeClr val="accent2"/>
                </a:solidFill>
              </a:rPr>
              <a:t>Enterprise Databases</a:t>
            </a:r>
          </a:p>
          <a:p>
            <a:pPr algn="just" lvl="0"/>
            <a:r>
              <a:rPr altLang="en-US" sz="2400" lang="en-US"/>
              <a:t>DB scope is the entire organization</a:t>
            </a:r>
          </a:p>
          <a:p>
            <a:pPr algn="just" lvl="0"/>
            <a:r>
              <a:rPr altLang="en-US" sz="2400" lang="en-US"/>
              <a:t>To support organization-wide operations &amp; decision making.</a:t>
            </a:r>
          </a:p>
          <a:p>
            <a:pPr algn="just" lvl="0"/>
            <a:endParaRPr altLang="en-US" sz="2400" lang="en-US"/>
          </a:p>
        </p:txBody>
      </p:sp>
    </p:spTree>
  </p:cSld>
  <p:clrMapOvr>
    <a:masterClrMapping/>
  </p:clrMapOvr>
  <p:transition spd="fast" advClick="1">
    <p:cut thruBlk="0"/>
  </p:transition>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pic>
        <p:nvPicPr>
          <p:cNvPr id="2097152" name="" descr="E:\figures\chapter 01\FIG1-1A.gif"/>
          <p:cNvPicPr>
            <a:picLocks/>
          </p:cNvPicPr>
          <p:nvPr/>
        </p:nvPicPr>
        <p:blipFill>
          <a:blip xmlns:r="http://schemas.openxmlformats.org/officeDocument/2006/relationships" r:embed="rId1"/>
          <a:srcRect l="0" t="0" r="0" b="0"/>
          <a:stretch>
            <a:fillRect/>
          </a:stretch>
        </p:blipFill>
        <p:spPr>
          <a:xfrm rot="0">
            <a:off x="1255712" y="1700212"/>
            <a:ext cx="6934200" cy="4879975"/>
          </a:xfrm>
          <a:prstGeom prst="rect"/>
          <a:noFill/>
          <a:ln>
            <a:noFill/>
          </a:ln>
        </p:spPr>
      </p:pic>
      <p:sp>
        <p:nvSpPr>
          <p:cNvPr id="1048595" name=""/>
          <p:cNvSpPr txBox="1"/>
          <p:nvPr/>
        </p:nvSpPr>
        <p:spPr>
          <a:xfrm rot="0">
            <a:off x="438150" y="1300162"/>
            <a:ext cx="8424862" cy="74164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342900" lvl="0" marL="342900">
              <a:spcBef>
                <a:spcPct val="0"/>
              </a:spcBef>
            </a:pPr>
            <a:r>
              <a:rPr altLang="en-US" sz="2000" lang="en-US">
                <a:solidFill>
                  <a:schemeClr val="accent2"/>
                </a:solidFill>
              </a:rPr>
              <a:t>Large volume of facts, difficult to interpret or make decisions based on</a:t>
            </a:r>
          </a:p>
        </p:txBody>
      </p:sp>
      <p:sp>
        <p:nvSpPr>
          <p:cNvPr id="1048596" name=""/>
          <p:cNvSpPr txBox="1"/>
          <p:nvPr/>
        </p:nvSpPr>
        <p:spPr>
          <a:xfrm rot="0">
            <a:off x="381000" y="620712"/>
            <a:ext cx="1295400" cy="533400"/>
          </a:xfrm>
          <a:prstGeom prst="rect"/>
          <a:noFill/>
          <a:ln>
            <a:noFill/>
          </a:ln>
        </p:spPr>
        <p:txBody>
          <a:bodyPr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indent="0" lvl="0" marL="0">
              <a:spcBef>
                <a:spcPct val="0"/>
              </a:spcBef>
              <a:buFontTx/>
              <a:buNone/>
            </a:pPr>
            <a:r>
              <a:rPr altLang="en-US" b="1" lang="en-US">
                <a:solidFill>
                  <a:srgbClr val="800000"/>
                </a:solidFill>
                <a:latin typeface="Bookman Old Style" pitchFamily="18" charset="0"/>
              </a:rPr>
              <a:t>Data</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595"/>
                                        </p:tgtEl>
                                        <p:attrNameLst>
                                          <p:attrName>style.visibility</p:attrName>
                                        </p:attrNameLst>
                                      </p:cBhvr>
                                      <p:to>
                                        <p:strVal val="visible"/>
                                      </p:to>
                                    </p:set>
                                    <p:anim calcmode="lin" valueType="num">
                                      <p:cBhvr additive="base">
                                        <p:cTn dur="500" fill="hold" id="7"/>
                                        <p:tgtEl>
                                          <p:spTgt spid="1048595"/>
                                        </p:tgtEl>
                                        <p:attrNameLst>
                                          <p:attrName>ppt_x</p:attrName>
                                        </p:attrNameLst>
                                      </p:cBhvr>
                                      <p:tavLst>
                                        <p:tav tm="0">
                                          <p:val>
                                            <p:strVal val="1+#ppt_w/2"/>
                                          </p:val>
                                        </p:tav>
                                        <p:tav tm="100000">
                                          <p:val>
                                            <p:strVal val="#ppt_x"/>
                                          </p:val>
                                        </p:tav>
                                      </p:tavLst>
                                    </p:anim>
                                    <p:anim calcmode="lin" valueType="num">
                                      <p:cBhvr additive="base">
                                        <p:cTn dur="500" fill="hold" id="8"/>
                                        <p:tgtEl>
                                          <p:spTgt spid="1048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uiExpand="0" build="whole"/>
    </p:bld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773" name=""/>
          <p:cNvSpPr/>
          <p:nvPr>
            <p:ph type="title" sz="full" idx="0"/>
          </p:nvPr>
        </p:nvSpPr>
        <p:spPr>
          <a:xfrm rot="0">
            <a:off x="395287" y="620712"/>
            <a:ext cx="24384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sz="2400" lang="en-US">
                <a:solidFill>
                  <a:srgbClr val="800000"/>
                </a:solidFill>
              </a:rPr>
              <a:t>Continued…</a:t>
            </a:r>
          </a:p>
        </p:txBody>
      </p:sp>
      <p:sp>
        <p:nvSpPr>
          <p:cNvPr id="1048774" name=""/>
          <p:cNvSpPr/>
          <p:nvPr/>
        </p:nvSpPr>
        <p:spPr>
          <a:xfrm rot="0">
            <a:off x="7315200" y="2971800"/>
            <a:ext cx="1143000" cy="12954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75" name=""/>
          <p:cNvSpPr/>
          <p:nvPr/>
        </p:nvSpPr>
        <p:spPr>
          <a:xfrm rot="0">
            <a:off x="5105400" y="3276600"/>
            <a:ext cx="1905000" cy="762000"/>
          </a:xfrm>
          <a:prstGeom prst="rect"/>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Corporate</a:t>
            </a:r>
          </a:p>
          <a:p>
            <a:pPr algn="ctr" eaLnBrk="1" hangingPunct="1" indent="0" latinLnBrk="1" lvl="0" marL="0">
              <a:spcBef>
                <a:spcPct val="0"/>
              </a:spcBef>
              <a:buFontTx/>
              <a:buNone/>
            </a:pPr>
            <a:r>
              <a:rPr altLang="en-US" sz="1800" lang="en-US"/>
              <a:t> Office</a:t>
            </a:r>
          </a:p>
        </p:txBody>
      </p:sp>
      <p:sp>
        <p:nvSpPr>
          <p:cNvPr id="1048776" name=""/>
          <p:cNvSpPr/>
          <p:nvPr/>
        </p:nvSpPr>
        <p:spPr>
          <a:xfrm rot="0">
            <a:off x="2438400" y="1600200"/>
            <a:ext cx="1371600" cy="609600"/>
          </a:xfrm>
          <a:prstGeom prst="rect"/>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Hospital</a:t>
            </a:r>
          </a:p>
        </p:txBody>
      </p:sp>
      <p:sp>
        <p:nvSpPr>
          <p:cNvPr id="1048777" name=""/>
          <p:cNvSpPr/>
          <p:nvPr/>
        </p:nvSpPr>
        <p:spPr>
          <a:xfrm rot="0">
            <a:off x="2438400" y="2514600"/>
            <a:ext cx="1371600" cy="609600"/>
          </a:xfrm>
          <a:prstGeom prst="rect"/>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Medical </a:t>
            </a:r>
          </a:p>
          <a:p>
            <a:pPr algn="ctr" eaLnBrk="1" hangingPunct="1" indent="0" latinLnBrk="1" lvl="0" marL="0">
              <a:spcBef>
                <a:spcPct val="0"/>
              </a:spcBef>
              <a:buFontTx/>
              <a:buNone/>
            </a:pPr>
            <a:r>
              <a:rPr altLang="en-US" sz="1800" lang="en-US"/>
              <a:t>Clinic</a:t>
            </a:r>
          </a:p>
        </p:txBody>
      </p:sp>
      <p:sp>
        <p:nvSpPr>
          <p:cNvPr id="1048778" name=""/>
          <p:cNvSpPr/>
          <p:nvPr/>
        </p:nvSpPr>
        <p:spPr>
          <a:xfrm rot="0">
            <a:off x="2438400" y="3429000"/>
            <a:ext cx="1371600" cy="609600"/>
          </a:xfrm>
          <a:prstGeom prst="rect"/>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Hospital</a:t>
            </a:r>
          </a:p>
        </p:txBody>
      </p:sp>
      <p:sp>
        <p:nvSpPr>
          <p:cNvPr id="1048779" name=""/>
          <p:cNvSpPr/>
          <p:nvPr/>
        </p:nvSpPr>
        <p:spPr>
          <a:xfrm rot="0">
            <a:off x="2438400" y="4343400"/>
            <a:ext cx="1371600" cy="609600"/>
          </a:xfrm>
          <a:prstGeom prst="rect"/>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Nursing</a:t>
            </a:r>
          </a:p>
          <a:p>
            <a:pPr algn="ctr" eaLnBrk="1" hangingPunct="1" indent="0" latinLnBrk="1" lvl="0" marL="0">
              <a:spcBef>
                <a:spcPct val="0"/>
              </a:spcBef>
              <a:buFontTx/>
              <a:buNone/>
            </a:pPr>
            <a:r>
              <a:rPr altLang="en-US" sz="1800" lang="en-US"/>
              <a:t>Home</a:t>
            </a:r>
          </a:p>
        </p:txBody>
      </p:sp>
      <p:sp>
        <p:nvSpPr>
          <p:cNvPr id="1048780" name=""/>
          <p:cNvSpPr/>
          <p:nvPr/>
        </p:nvSpPr>
        <p:spPr>
          <a:xfrm rot="0">
            <a:off x="2438400" y="5334000"/>
            <a:ext cx="1371600" cy="609600"/>
          </a:xfrm>
          <a:prstGeom prst="rect"/>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0"/>
              </a:spcBef>
              <a:buFontTx/>
              <a:buNone/>
            </a:pPr>
            <a:r>
              <a:rPr altLang="en-US" sz="1800" lang="en-US"/>
              <a:t>Medical </a:t>
            </a:r>
          </a:p>
          <a:p>
            <a:pPr algn="ctr" eaLnBrk="1" hangingPunct="1" indent="0" latinLnBrk="1" lvl="0" marL="0">
              <a:spcBef>
                <a:spcPct val="0"/>
              </a:spcBef>
              <a:buFontTx/>
              <a:buNone/>
            </a:pPr>
            <a:r>
              <a:rPr altLang="en-US" sz="1800" lang="en-US"/>
              <a:t>Clinic</a:t>
            </a:r>
          </a:p>
        </p:txBody>
      </p:sp>
      <p:sp>
        <p:nvSpPr>
          <p:cNvPr id="1048781" name=""/>
          <p:cNvSpPr/>
          <p:nvPr/>
        </p:nvSpPr>
        <p:spPr>
          <a:xfrm rot="0">
            <a:off x="914400" y="5334000"/>
            <a:ext cx="838200" cy="6858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82" name=""/>
          <p:cNvSpPr/>
          <p:nvPr/>
        </p:nvSpPr>
        <p:spPr>
          <a:xfrm rot="0">
            <a:off x="914400" y="1524000"/>
            <a:ext cx="838200" cy="6858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83" name=""/>
          <p:cNvSpPr/>
          <p:nvPr/>
        </p:nvSpPr>
        <p:spPr>
          <a:xfrm rot="0">
            <a:off x="914400" y="2514600"/>
            <a:ext cx="838200" cy="6858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84" name=""/>
          <p:cNvSpPr/>
          <p:nvPr/>
        </p:nvSpPr>
        <p:spPr>
          <a:xfrm rot="0">
            <a:off x="914400" y="3352800"/>
            <a:ext cx="838200" cy="6858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85" name=""/>
          <p:cNvSpPr/>
          <p:nvPr/>
        </p:nvSpPr>
        <p:spPr>
          <a:xfrm rot="0">
            <a:off x="914400" y="4343400"/>
            <a:ext cx="838200" cy="685800"/>
          </a:xfrm>
          <a:prstGeom prst="can"/>
          <a:solidFill>
            <a:schemeClr val="accent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0"/>
              </a:spcBef>
              <a:buFontTx/>
              <a:buNone/>
            </a:pPr>
            <a:endParaRPr altLang="en-US" sz="2400" lang="en-US"/>
          </a:p>
        </p:txBody>
      </p:sp>
      <p:sp>
        <p:nvSpPr>
          <p:cNvPr id="1048786" name=""/>
          <p:cNvSpPr/>
          <p:nvPr/>
        </p:nvSpPr>
        <p:spPr>
          <a:xfrm rot="0">
            <a:off x="7010400" y="3657600"/>
            <a:ext cx="304800" cy="0"/>
          </a:xfrm>
          <a:prstGeom prst="line"/>
          <a:noFill/>
          <a:ln w="9525" cap="flat" cmpd="sng">
            <a:solidFill>
              <a:schemeClr val="dk1">
                <a:alpha val="100000"/>
              </a:schemeClr>
            </a:solidFill>
            <a:prstDash val="solid"/>
            <a:round/>
          </a:ln>
        </p:spPr>
      </p:sp>
      <p:sp>
        <p:nvSpPr>
          <p:cNvPr id="1048787" name=""/>
          <p:cNvSpPr/>
          <p:nvPr/>
        </p:nvSpPr>
        <p:spPr>
          <a:xfrm rot="0">
            <a:off x="1752600" y="5638800"/>
            <a:ext cx="685800" cy="0"/>
          </a:xfrm>
          <a:prstGeom prst="line"/>
          <a:noFill/>
          <a:ln w="9525" cap="flat" cmpd="sng">
            <a:solidFill>
              <a:schemeClr val="dk1">
                <a:alpha val="100000"/>
              </a:schemeClr>
            </a:solidFill>
            <a:prstDash val="solid"/>
            <a:round/>
          </a:ln>
        </p:spPr>
      </p:sp>
      <p:sp>
        <p:nvSpPr>
          <p:cNvPr id="1048788" name=""/>
          <p:cNvSpPr/>
          <p:nvPr/>
        </p:nvSpPr>
        <p:spPr>
          <a:xfrm rot="0">
            <a:off x="1752600" y="2895600"/>
            <a:ext cx="685800" cy="0"/>
          </a:xfrm>
          <a:prstGeom prst="line"/>
          <a:noFill/>
          <a:ln w="9525" cap="flat" cmpd="sng">
            <a:solidFill>
              <a:schemeClr val="dk1">
                <a:alpha val="100000"/>
              </a:schemeClr>
            </a:solidFill>
            <a:prstDash val="solid"/>
            <a:round/>
          </a:ln>
        </p:spPr>
      </p:sp>
      <p:sp>
        <p:nvSpPr>
          <p:cNvPr id="1048789" name=""/>
          <p:cNvSpPr/>
          <p:nvPr/>
        </p:nvSpPr>
        <p:spPr>
          <a:xfrm rot="0">
            <a:off x="1752600" y="3733800"/>
            <a:ext cx="685800" cy="0"/>
          </a:xfrm>
          <a:prstGeom prst="line"/>
          <a:noFill/>
          <a:ln w="9525" cap="flat" cmpd="sng">
            <a:solidFill>
              <a:schemeClr val="dk1">
                <a:alpha val="100000"/>
              </a:schemeClr>
            </a:solidFill>
            <a:prstDash val="solid"/>
            <a:round/>
          </a:ln>
        </p:spPr>
      </p:sp>
      <p:sp>
        <p:nvSpPr>
          <p:cNvPr id="1048790" name=""/>
          <p:cNvSpPr/>
          <p:nvPr/>
        </p:nvSpPr>
        <p:spPr>
          <a:xfrm rot="0">
            <a:off x="1752600" y="1905000"/>
            <a:ext cx="685800" cy="0"/>
          </a:xfrm>
          <a:prstGeom prst="line"/>
          <a:noFill/>
          <a:ln w="9525" cap="flat" cmpd="sng">
            <a:solidFill>
              <a:schemeClr val="dk1">
                <a:alpha val="100000"/>
              </a:schemeClr>
            </a:solidFill>
            <a:prstDash val="solid"/>
            <a:round/>
          </a:ln>
        </p:spPr>
      </p:sp>
      <p:sp>
        <p:nvSpPr>
          <p:cNvPr id="1048791" name=""/>
          <p:cNvSpPr/>
          <p:nvPr/>
        </p:nvSpPr>
        <p:spPr>
          <a:xfrm rot="0">
            <a:off x="1752600" y="4724400"/>
            <a:ext cx="685800" cy="0"/>
          </a:xfrm>
          <a:prstGeom prst="line"/>
          <a:noFill/>
          <a:ln w="9525" cap="flat" cmpd="sng">
            <a:solidFill>
              <a:schemeClr val="dk1">
                <a:alpha val="100000"/>
              </a:schemeClr>
            </a:solidFill>
            <a:prstDash val="solid"/>
            <a:round/>
          </a:ln>
        </p:spPr>
      </p:sp>
      <p:sp>
        <p:nvSpPr>
          <p:cNvPr id="1048792" name=""/>
          <p:cNvSpPr/>
          <p:nvPr/>
        </p:nvSpPr>
        <p:spPr>
          <a:xfrm rot="0">
            <a:off x="3810000" y="3733800"/>
            <a:ext cx="1295400" cy="0"/>
          </a:xfrm>
          <a:prstGeom prst="line"/>
          <a:noFill/>
          <a:ln w="9525" cap="flat" cmpd="sng">
            <a:solidFill>
              <a:schemeClr val="dk1">
                <a:alpha val="100000"/>
              </a:schemeClr>
            </a:solidFill>
            <a:prstDash val="solid"/>
            <a:round/>
          </a:ln>
        </p:spPr>
      </p:sp>
      <p:cxnSp>
        <p:nvCxnSpPr>
          <p:cNvPr id="3145729" name=""/>
          <p:cNvCxnSpPr>
            <a:cxnSpLocks/>
          </p:cNvCxnSpPr>
          <p:nvPr/>
        </p:nvCxnSpPr>
        <p:spPr>
          <a:xfrm rot="0">
            <a:off x="3810000" y="2819400"/>
            <a:ext cx="2247900" cy="457200"/>
          </a:xfrm>
          <a:prstGeom prst="straightConnector1"/>
          <a:noFill/>
          <a:ln w="9525" cap="flat" cmpd="sng">
            <a:solidFill>
              <a:schemeClr val="dk1">
                <a:alpha val="100000"/>
              </a:schemeClr>
            </a:solidFill>
            <a:prstDash val="solid"/>
            <a:round/>
          </a:ln>
        </p:spPr>
      </p:cxnSp>
      <p:cxnSp>
        <p:nvCxnSpPr>
          <p:cNvPr id="3145730" name=""/>
          <p:cNvCxnSpPr>
            <a:cxnSpLocks/>
          </p:cNvCxnSpPr>
          <p:nvPr/>
        </p:nvCxnSpPr>
        <p:spPr>
          <a:xfrm rot="0">
            <a:off x="3810000" y="1905000"/>
            <a:ext cx="2247900" cy="1371600"/>
          </a:xfrm>
          <a:prstGeom prst="straightConnector1"/>
          <a:noFill/>
          <a:ln w="9525" cap="flat" cmpd="sng">
            <a:solidFill>
              <a:schemeClr val="dk1">
                <a:alpha val="100000"/>
              </a:schemeClr>
            </a:solidFill>
            <a:prstDash val="solid"/>
            <a:round/>
          </a:ln>
        </p:spPr>
      </p:cxnSp>
      <p:cxnSp>
        <p:nvCxnSpPr>
          <p:cNvPr id="3145731" name=""/>
          <p:cNvCxnSpPr>
            <a:cxnSpLocks/>
          </p:cNvCxnSpPr>
          <p:nvPr/>
        </p:nvCxnSpPr>
        <p:spPr>
          <a:xfrm rot="0" flipV="1">
            <a:off x="3810000" y="4038600"/>
            <a:ext cx="2247900" cy="609600"/>
          </a:xfrm>
          <a:prstGeom prst="straightConnector1"/>
          <a:noFill/>
          <a:ln w="9525" cap="flat" cmpd="sng">
            <a:solidFill>
              <a:schemeClr val="dk1">
                <a:alpha val="100000"/>
              </a:schemeClr>
            </a:solidFill>
            <a:prstDash val="solid"/>
            <a:round/>
          </a:ln>
        </p:spPr>
      </p:cxnSp>
      <p:cxnSp>
        <p:nvCxnSpPr>
          <p:cNvPr id="3145732" name=""/>
          <p:cNvCxnSpPr>
            <a:cxnSpLocks/>
          </p:cNvCxnSpPr>
          <p:nvPr/>
        </p:nvCxnSpPr>
        <p:spPr>
          <a:xfrm rot="0" flipV="1">
            <a:off x="3810000" y="4038600"/>
            <a:ext cx="2247900" cy="1600200"/>
          </a:xfrm>
          <a:prstGeom prst="straightConnector1"/>
          <a:noFill/>
          <a:ln w="9525" cap="flat" cmpd="sng">
            <a:solidFill>
              <a:schemeClr val="dk1">
                <a:alpha val="100000"/>
              </a:schemeClr>
            </a:solidFill>
            <a:prstDash val="solid"/>
            <a:round/>
          </a:ln>
        </p:spPr>
      </p:cxnSp>
      <p:sp>
        <p:nvSpPr>
          <p:cNvPr id="1048793" name=""/>
          <p:cNvSpPr txBox="1"/>
          <p:nvPr/>
        </p:nvSpPr>
        <p:spPr>
          <a:xfrm rot="0">
            <a:off x="7315200" y="4267200"/>
            <a:ext cx="1447800" cy="6413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1800" lang="en-US"/>
              <a:t>Data Warehouse</a:t>
            </a:r>
          </a:p>
        </p:txBody>
      </p:sp>
    </p:spTree>
  </p:cSld>
  <p:clrMapOvr>
    <a:masterClrMapping/>
  </p:clrMapOvr>
  <p:transition spd="fast" advClick="1">
    <p:cut thruBlk="0"/>
  </p:transition>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597" name=""/>
          <p:cNvSpPr/>
          <p:nvPr>
            <p:ph type="body" sz="full" idx="1"/>
          </p:nvPr>
        </p:nvSpPr>
        <p:spPr>
          <a:xfrm rot="0">
            <a:off x="323850" y="1200150"/>
            <a:ext cx="8439150" cy="44608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indent="-228600" lvl="0" marL="228600">
              <a:spcBef>
                <a:spcPts val="600"/>
              </a:spcBef>
            </a:pPr>
            <a:r>
              <a:rPr altLang="en-US" sz="2000" lang="en-US">
                <a:ea typeface="Times New Roman" pitchFamily="18" charset="0"/>
              </a:rPr>
              <a:t>Information is derived from data OR Information is the processed data</a:t>
            </a:r>
          </a:p>
          <a:p>
            <a:pPr algn="just" indent="-228600" lvl="0" marL="228600">
              <a:spcBef>
                <a:spcPts val="600"/>
              </a:spcBef>
            </a:pPr>
            <a:r>
              <a:rPr altLang="en-US" sz="2000" lang="en-US">
                <a:ea typeface="Times New Roman" pitchFamily="18" charset="0"/>
              </a:rPr>
              <a:t>Information may be presented either </a:t>
            </a:r>
            <a:r>
              <a:rPr altLang="en-US" sz="2000" lang="en-US">
                <a:solidFill>
                  <a:schemeClr val="lt2"/>
                </a:solidFill>
                <a:ea typeface="Times New Roman" pitchFamily="18" charset="0"/>
              </a:rPr>
              <a:t>T</a:t>
            </a:r>
            <a:r>
              <a:rPr altLang="en-US" sz="2000" lang="en-US">
                <a:solidFill>
                  <a:schemeClr val="lt2"/>
                </a:solidFill>
              </a:rPr>
              <a:t>extually or Graphically or </a:t>
            </a:r>
            <a:r>
              <a:rPr altLang="en-US" sz="2000" lang="en-US">
                <a:solidFill>
                  <a:schemeClr val="lt2"/>
                </a:solidFill>
              </a:rPr>
              <a:t>both</a:t>
            </a: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endParaRPr altLang="en-US" sz="2000" lang="en-US">
              <a:solidFill>
                <a:schemeClr val="lt2"/>
              </a:solidFill>
              <a:ea typeface="Times New Roman" pitchFamily="18" charset="0"/>
            </a:endParaRPr>
          </a:p>
          <a:p>
            <a:pPr algn="just" indent="-228600" lvl="0" marL="228600">
              <a:spcBef>
                <a:spcPts val="600"/>
              </a:spcBef>
            </a:pPr>
            <a:r>
              <a:rPr altLang="en-US" sz="2000" lang="en-US">
                <a:solidFill>
                  <a:schemeClr val="lt2"/>
                </a:solidFill>
                <a:ea typeface="Times New Roman" pitchFamily="18" charset="0"/>
              </a:rPr>
              <a:t>The representation and amount of information depends upon the requirements of a user.</a:t>
            </a:r>
            <a:r>
              <a:rPr altLang="en-US" sz="2000" lang="en-US">
                <a:ea typeface="Times New Roman" pitchFamily="18" charset="0"/>
              </a:rPr>
              <a:t> </a:t>
            </a:r>
          </a:p>
          <a:p>
            <a:pPr algn="just" indent="-228600" lvl="0" marL="228600">
              <a:spcBef>
                <a:spcPts val="600"/>
              </a:spcBef>
            </a:pPr>
            <a:r>
              <a:rPr altLang="en-US" sz="2000" lang="en-US">
                <a:ea typeface="Times New Roman" pitchFamily="18" charset="0"/>
              </a:rPr>
              <a:t>When data is processed and organized into a form needed for its application, it is called an </a:t>
            </a:r>
            <a:r>
              <a:rPr altLang="en-US" sz="2000" lang="en-US">
                <a:solidFill>
                  <a:srgbClr val="2D2DB9"/>
                </a:solidFill>
                <a:ea typeface="Times New Roman" pitchFamily="18" charset="0"/>
              </a:rPr>
              <a:t>Information Product (IP).</a:t>
            </a:r>
          </a:p>
          <a:p>
            <a:pPr algn="just" indent="-228600" lvl="0" marL="228600">
              <a:spcBef>
                <a:spcPts val="600"/>
              </a:spcBef>
            </a:pPr>
            <a:endParaRPr altLang="en-US" sz="2000" lang="en-US">
              <a:ea typeface="Times New Roman" pitchFamily="18" charset="0"/>
            </a:endParaRPr>
          </a:p>
        </p:txBody>
      </p:sp>
      <p:sp>
        <p:nvSpPr>
          <p:cNvPr id="1048598" name=""/>
          <p:cNvSpPr txBox="1"/>
          <p:nvPr/>
        </p:nvSpPr>
        <p:spPr>
          <a:xfrm rot="0">
            <a:off x="323850" y="620712"/>
            <a:ext cx="4724400" cy="7556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3200" lang="en-US">
                <a:solidFill>
                  <a:srgbClr val="800000"/>
                </a:solidFill>
                <a:latin typeface="Bookman Old Style" pitchFamily="18" charset="0"/>
              </a:rPr>
              <a:t>Data vs Information</a:t>
            </a:r>
          </a:p>
        </p:txBody>
      </p:sp>
      <p:pic>
        <p:nvPicPr>
          <p:cNvPr id="2097153" name=""/>
          <p:cNvPicPr>
            <a:picLocks/>
          </p:cNvPicPr>
          <p:nvPr/>
        </p:nvPicPr>
        <p:blipFill>
          <a:blip xmlns:r="http://schemas.openxmlformats.org/officeDocument/2006/relationships" r:embed="rId1"/>
          <a:srcRect l="0" t="0" r="0" b="0"/>
          <a:stretch>
            <a:fillRect/>
          </a:stretch>
        </p:blipFill>
        <p:spPr>
          <a:xfrm rot="0">
            <a:off x="1116012" y="2128837"/>
            <a:ext cx="6856412" cy="2524125"/>
          </a:xfrm>
          <a:prstGeom prst="rect"/>
          <a:noFill/>
          <a:ln>
            <a:noFill/>
          </a:ln>
        </p:spPr>
      </p:pic>
    </p:spTree>
  </p:cSld>
  <p:clrMapOvr>
    <a:masterClrMapping/>
  </p:clrMapOvr>
  <p:transition spd="fast" advClick="1">
    <p:cut thruBlk="0"/>
  </p:transition>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599" name=""/>
          <p:cNvSpPr txBox="1"/>
          <p:nvPr/>
        </p:nvSpPr>
        <p:spPr>
          <a:xfrm rot="0">
            <a:off x="395287" y="692150"/>
            <a:ext cx="3200400" cy="45720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sz="2400" lang="en-US">
                <a:solidFill>
                  <a:srgbClr val="800000"/>
                </a:solidFill>
              </a:rPr>
              <a:t>Data vs Information</a:t>
            </a:r>
          </a:p>
        </p:txBody>
      </p:sp>
      <p:sp>
        <p:nvSpPr>
          <p:cNvPr id="1048600" name=""/>
          <p:cNvSpPr/>
          <p:nvPr/>
        </p:nvSpPr>
        <p:spPr>
          <a:xfrm rot="0">
            <a:off x="395287" y="1341437"/>
            <a:ext cx="8353425" cy="201453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eaLnBrk="1" hangingPunct="1" indent="-342900" latinLnBrk="1" lvl="0" marL="342900">
              <a:spcBef>
                <a:spcPts val="600"/>
              </a:spcBef>
            </a:pPr>
            <a:r>
              <a:rPr altLang="en-US" sz="2000" lang="en-US">
                <a:ea typeface="Times New Roman" pitchFamily="18" charset="0"/>
              </a:rPr>
              <a:t>Accurate, reliable, relevant and timely information is key to good decision making. </a:t>
            </a:r>
          </a:p>
          <a:p>
            <a:pPr algn="just" eaLnBrk="1" hangingPunct="1" indent="-342900" latinLnBrk="1" lvl="0" marL="342900">
              <a:spcBef>
                <a:spcPts val="600"/>
              </a:spcBef>
            </a:pPr>
            <a:r>
              <a:rPr altLang="en-US" sz="2000" lang="en-US">
                <a:solidFill>
                  <a:schemeClr val="lt2"/>
                </a:solidFill>
                <a:ea typeface="Times New Roman" pitchFamily="18" charset="0"/>
              </a:rPr>
              <a:t>Information is now increasingly viewed as an organizational asset (Redman, 2008) which can be used to improve organizational performance and help an organization gain a competitive advantage in the marketplace.</a:t>
            </a:r>
          </a:p>
        </p:txBody>
      </p:sp>
    </p:spTree>
  </p:cSld>
  <p:clrMapOvr>
    <a:masterClrMapping/>
  </p:clrMapOvr>
  <p:transition spd="fast" advClick="1">
    <p:cut thruBlk="0"/>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04" name=""/>
          <p:cNvSpPr/>
          <p:nvPr>
            <p:ph type="title" sz="full" idx="0"/>
          </p:nvPr>
        </p:nvSpPr>
        <p:spPr>
          <a:xfrm rot="0">
            <a:off x="300037" y="692150"/>
            <a:ext cx="3048000" cy="533400"/>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b="1" sz="2400" lang="en-US">
                <a:solidFill>
                  <a:srgbClr val="800000"/>
                </a:solidFill>
                <a:latin typeface="Bookman Old Style" pitchFamily="18" charset="0"/>
              </a:rPr>
              <a:t>Data Hierarchy</a:t>
            </a:r>
          </a:p>
        </p:txBody>
      </p:sp>
      <p:sp>
        <p:nvSpPr>
          <p:cNvPr id="1048605" name=""/>
          <p:cNvSpPr txBox="1"/>
          <p:nvPr/>
        </p:nvSpPr>
        <p:spPr>
          <a:xfrm rot="0">
            <a:off x="2514600" y="1557337"/>
            <a:ext cx="4114800" cy="650875"/>
          </a:xfrm>
          <a:prstGeom prst="rect"/>
          <a:solidFill>
            <a:srgbClr val="00CCFF"/>
          </a:solidFill>
          <a:ln w="9525" cap="flat" cmpd="sng">
            <a:solidFill>
              <a:srgbClr val="002DBC">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3600" lang="en-US">
                <a:latin typeface="Times New Roman" pitchFamily="18" charset="0"/>
              </a:rPr>
              <a:t>Field (Data Item)</a:t>
            </a:r>
          </a:p>
        </p:txBody>
      </p:sp>
      <p:sp>
        <p:nvSpPr>
          <p:cNvPr id="1048606" name=""/>
          <p:cNvSpPr txBox="1"/>
          <p:nvPr/>
        </p:nvSpPr>
        <p:spPr>
          <a:xfrm rot="0">
            <a:off x="2590800" y="2776537"/>
            <a:ext cx="4114800" cy="650875"/>
          </a:xfrm>
          <a:prstGeom prst="rect"/>
          <a:solidFill>
            <a:srgbClr val="00CCFF"/>
          </a:solidFill>
          <a:ln w="9525" cap="flat" cmpd="sng">
            <a:solidFill>
              <a:srgbClr val="002DBC">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3600" lang="en-US">
                <a:latin typeface="Times New Roman" pitchFamily="18" charset="0"/>
              </a:rPr>
              <a:t>Record</a:t>
            </a:r>
          </a:p>
        </p:txBody>
      </p:sp>
      <p:sp>
        <p:nvSpPr>
          <p:cNvPr id="1048607" name=""/>
          <p:cNvSpPr txBox="1"/>
          <p:nvPr/>
        </p:nvSpPr>
        <p:spPr>
          <a:xfrm rot="0">
            <a:off x="2590800" y="4071937"/>
            <a:ext cx="4114800" cy="650875"/>
          </a:xfrm>
          <a:prstGeom prst="rect"/>
          <a:solidFill>
            <a:srgbClr val="00CCFF"/>
          </a:solidFill>
          <a:ln w="9525" cap="flat" cmpd="sng">
            <a:solidFill>
              <a:srgbClr val="002DBC">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3600" lang="en-US">
                <a:latin typeface="Times New Roman" pitchFamily="18" charset="0"/>
              </a:rPr>
              <a:t>File</a:t>
            </a:r>
          </a:p>
        </p:txBody>
      </p:sp>
      <p:sp>
        <p:nvSpPr>
          <p:cNvPr id="1048608" name=""/>
          <p:cNvSpPr txBox="1"/>
          <p:nvPr/>
        </p:nvSpPr>
        <p:spPr>
          <a:xfrm rot="0">
            <a:off x="2667000" y="5367337"/>
            <a:ext cx="4114800" cy="650875"/>
          </a:xfrm>
          <a:prstGeom prst="rect"/>
          <a:solidFill>
            <a:srgbClr val="00CCFF"/>
          </a:solidFill>
          <a:ln w="9525" cap="flat" cmpd="sng">
            <a:solidFill>
              <a:srgbClr val="002DBC">
                <a:alpha val="100000"/>
              </a:srgbClr>
            </a:solidFill>
            <a:prstDash val="solid"/>
            <a:round/>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ctr" eaLnBrk="1" hangingPunct="1" indent="0" latinLnBrk="1" lvl="0" marL="0">
              <a:spcBef>
                <a:spcPct val="50000"/>
              </a:spcBef>
              <a:buFontTx/>
              <a:buNone/>
            </a:pPr>
            <a:r>
              <a:rPr altLang="en-US" sz="3600" lang="en-US">
                <a:latin typeface="Times New Roman" pitchFamily="18" charset="0"/>
              </a:rPr>
              <a:t>Database</a:t>
            </a:r>
          </a:p>
        </p:txBody>
      </p:sp>
      <p:sp>
        <p:nvSpPr>
          <p:cNvPr id="1048609" name=""/>
          <p:cNvSpPr/>
          <p:nvPr/>
        </p:nvSpPr>
        <p:spPr>
          <a:xfrm rot="0">
            <a:off x="4572000" y="2319337"/>
            <a:ext cx="0" cy="457200"/>
          </a:xfrm>
          <a:prstGeom prst="line"/>
          <a:noFill/>
          <a:ln w="38100" cap="flat" cmpd="sng">
            <a:solidFill>
              <a:schemeClr val="dk1">
                <a:alpha val="100000"/>
              </a:schemeClr>
            </a:solidFill>
            <a:prstDash val="solid"/>
            <a:miter/>
            <a:tailEnd type="stealth" w="med" len="med"/>
          </a:ln>
        </p:spPr>
      </p:sp>
      <p:sp>
        <p:nvSpPr>
          <p:cNvPr id="1048610" name=""/>
          <p:cNvSpPr/>
          <p:nvPr/>
        </p:nvSpPr>
        <p:spPr>
          <a:xfrm rot="0">
            <a:off x="4572000" y="4833937"/>
            <a:ext cx="0" cy="457200"/>
          </a:xfrm>
          <a:prstGeom prst="line"/>
          <a:noFill/>
          <a:ln w="38100" cap="flat" cmpd="sng">
            <a:solidFill>
              <a:schemeClr val="dk1">
                <a:alpha val="100000"/>
              </a:schemeClr>
            </a:solidFill>
            <a:prstDash val="solid"/>
            <a:miter/>
            <a:tailEnd type="stealth" w="med" len="med"/>
          </a:ln>
        </p:spPr>
      </p:sp>
      <p:sp>
        <p:nvSpPr>
          <p:cNvPr id="1048611" name=""/>
          <p:cNvSpPr/>
          <p:nvPr/>
        </p:nvSpPr>
        <p:spPr>
          <a:xfrm rot="0">
            <a:off x="4572000" y="3538537"/>
            <a:ext cx="0" cy="457200"/>
          </a:xfrm>
          <a:prstGeom prst="line"/>
          <a:noFill/>
          <a:ln w="38100" cap="flat" cmpd="sng">
            <a:solidFill>
              <a:schemeClr val="dk1">
                <a:alpha val="100000"/>
              </a:schemeClr>
            </a:solidFill>
            <a:prstDash val="solid"/>
            <a:miter/>
            <a:tailEnd type="stealth" w="med" len="med"/>
          </a:ln>
        </p:spPr>
      </p:sp>
    </p:spTree>
  </p:cSld>
  <p:clrMapOvr>
    <a:masterClrMapping/>
  </p:clrMapOvr>
  <p:transition spd="fast" advClick="1">
    <p:cut thruBlk="0"/>
  </p:transition>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12" name=""/>
          <p:cNvSpPr/>
          <p:nvPr>
            <p:ph type="body" sz="full" idx="1"/>
          </p:nvPr>
        </p:nvSpPr>
        <p:spPr>
          <a:xfrm rot="0">
            <a:off x="395287" y="1211262"/>
            <a:ext cx="8424862" cy="5257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lvl="0">
              <a:buClr>
                <a:schemeClr val="lt2"/>
              </a:buClr>
              <a:buFontTx/>
            </a:pPr>
            <a:r>
              <a:rPr altLang="en-US" sz="2400" lang="en-US"/>
              <a:t>Database is a </a:t>
            </a:r>
            <a:r>
              <a:rPr altLang="en-US" sz="2400" lang="en-US" u="sng">
                <a:solidFill>
                  <a:schemeClr val="accent2"/>
                </a:solidFill>
              </a:rPr>
              <a:t>shared</a:t>
            </a:r>
            <a:r>
              <a:rPr altLang="en-US" sz="2400" lang="en-US"/>
              <a:t> collection of </a:t>
            </a:r>
            <a:r>
              <a:rPr altLang="en-US" sz="2400" lang="en-US" u="sng">
                <a:solidFill>
                  <a:schemeClr val="accent2"/>
                </a:solidFill>
              </a:rPr>
              <a:t>logically related data</a:t>
            </a:r>
            <a:r>
              <a:rPr altLang="en-US" sz="2400" lang="en-US"/>
              <a:t>, and a description of this data, designed to meet the information requirements of </a:t>
            </a:r>
            <a:r>
              <a:rPr altLang="en-US" sz="2400" lang="en-US" u="sng">
                <a:solidFill>
                  <a:schemeClr val="accent2"/>
                </a:solidFill>
              </a:rPr>
              <a:t>multiple users</a:t>
            </a:r>
            <a:r>
              <a:rPr altLang="en-US" sz="2400" lang="en-US"/>
              <a:t> in an organization. </a:t>
            </a:r>
          </a:p>
          <a:p>
            <a:pPr algn="just" lvl="0">
              <a:buClr>
                <a:srgbClr val="723900"/>
              </a:buClr>
              <a:buFontTx/>
            </a:pPr>
            <a:r>
              <a:rPr altLang="en-US" sz="2400" lang="en-US"/>
              <a:t>Database System can simply be regarded as a computerized record keeping system.</a:t>
            </a:r>
          </a:p>
          <a:p>
            <a:pPr algn="just" lvl="0">
              <a:buClr>
                <a:srgbClr val="723900"/>
              </a:buClr>
              <a:buFontTx/>
            </a:pPr>
            <a:r>
              <a:rPr altLang="en-US" sz="2400" lang="en-US"/>
              <a:t>Database System is a system whose overall purpose is to maintain data and make the information available to its users as per their requirements. </a:t>
            </a:r>
          </a:p>
          <a:p>
            <a:pPr algn="just" lvl="0">
              <a:buClr>
                <a:srgbClr val="723900"/>
              </a:buClr>
              <a:buFontTx/>
            </a:pPr>
            <a:r>
              <a:rPr altLang="en-US" sz="2400" lang="en-US"/>
              <a:t>The user of the system can perform the operations like:</a:t>
            </a:r>
          </a:p>
          <a:p>
            <a:pPr algn="just" lvl="1">
              <a:buClr>
                <a:schemeClr val="lt2"/>
              </a:buClr>
              <a:buFontTx/>
              <a:buChar char="-"/>
            </a:pPr>
            <a:r>
              <a:rPr altLang="en-US" lang="en-US"/>
              <a:t>Defining structure and types of data</a:t>
            </a:r>
          </a:p>
          <a:p>
            <a:pPr algn="just" lvl="1">
              <a:buClr>
                <a:schemeClr val="lt2"/>
              </a:buClr>
              <a:buFontTx/>
              <a:buChar char="-"/>
            </a:pPr>
            <a:r>
              <a:rPr altLang="en-US" lang="en-US"/>
              <a:t>Data manipulation (Insert, Delete, Update, Query etc.)</a:t>
            </a:r>
          </a:p>
          <a:p>
            <a:pPr algn="just" lvl="1">
              <a:buClr>
                <a:schemeClr val="lt2"/>
              </a:buClr>
              <a:buFontTx/>
              <a:buChar char="-"/>
            </a:pPr>
            <a:r>
              <a:rPr altLang="en-US" lang="en-US"/>
              <a:t>Enforcing security restrictions</a:t>
            </a:r>
          </a:p>
        </p:txBody>
      </p:sp>
      <p:sp>
        <p:nvSpPr>
          <p:cNvPr id="1048613" name=""/>
          <p:cNvSpPr txBox="1"/>
          <p:nvPr/>
        </p:nvSpPr>
        <p:spPr>
          <a:xfrm rot="0">
            <a:off x="323850" y="692150"/>
            <a:ext cx="2057400"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lang="en-US">
                <a:solidFill>
                  <a:srgbClr val="800000"/>
                </a:solidFill>
                <a:latin typeface="Bookman Old Style" pitchFamily="18" charset="0"/>
              </a:rPr>
              <a:t>Database</a:t>
            </a:r>
          </a:p>
        </p:txBody>
      </p:sp>
    </p:spTree>
  </p:cSld>
  <p:clrMapOvr>
    <a:masterClrMapping/>
  </p:clrMapOvr>
  <p:transition spd="fast" advClick="1">
    <p:cut thruBlk="0"/>
  </p:transition>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14" name=""/>
          <p:cNvSpPr/>
          <p:nvPr>
            <p:ph type="body" sz="full" idx="1"/>
          </p:nvPr>
        </p:nvSpPr>
        <p:spPr>
          <a:xfrm rot="0">
            <a:off x="441325" y="1190625"/>
            <a:ext cx="8234362" cy="5334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algn="just" indent="-533400" lvl="0" marL="533400"/>
            <a:r>
              <a:rPr altLang="en-US" sz="2400" lang="en-US"/>
              <a:t>Database is an organized collection of </a:t>
            </a:r>
            <a:r>
              <a:rPr altLang="en-US" b="1" sz="2400" lang="en-US">
                <a:solidFill>
                  <a:schemeClr val="lt2"/>
                </a:solidFill>
              </a:rPr>
              <a:t>data</a:t>
            </a:r>
            <a:r>
              <a:rPr altLang="en-US" sz="2400" lang="en-US"/>
              <a:t> (and </a:t>
            </a:r>
            <a:r>
              <a:rPr altLang="en-US" b="1" sz="2400" lang="en-US">
                <a:solidFill>
                  <a:schemeClr val="lt2"/>
                </a:solidFill>
              </a:rPr>
              <a:t>metadata</a:t>
            </a:r>
            <a:r>
              <a:rPr altLang="en-US" sz="2400" lang="en-US"/>
              <a:t>) about </a:t>
            </a:r>
            <a:r>
              <a:rPr altLang="en-US" b="1" sz="2400" lang="en-US">
                <a:solidFill>
                  <a:schemeClr val="lt2"/>
                </a:solidFill>
              </a:rPr>
              <a:t>entities</a:t>
            </a:r>
            <a:r>
              <a:rPr altLang="en-US" sz="2400" lang="en-US"/>
              <a:t> and the </a:t>
            </a:r>
            <a:r>
              <a:rPr altLang="en-US" b="1" sz="2400" lang="en-US">
                <a:solidFill>
                  <a:schemeClr val="lt2"/>
                </a:solidFill>
              </a:rPr>
              <a:t>relationships</a:t>
            </a:r>
            <a:r>
              <a:rPr altLang="en-US" sz="2400" lang="en-US"/>
              <a:t> among these entities.</a:t>
            </a:r>
          </a:p>
          <a:p>
            <a:pPr algn="just" indent="-533400" lvl="0" marL="533400"/>
            <a:r>
              <a:rPr altLang="en-US" sz="2400" lang="en-US">
                <a:solidFill>
                  <a:schemeClr val="accent2"/>
                </a:solidFill>
              </a:rPr>
              <a:t>Metadata:</a:t>
            </a:r>
            <a:r>
              <a:rPr altLang="en-US" sz="2400" lang="en-US"/>
              <a:t> Data that describes properties or characteristics of other data OR it is “data about data”.</a:t>
            </a:r>
          </a:p>
          <a:p>
            <a:pPr algn="just" indent="-533400" lvl="0" marL="533400"/>
            <a:r>
              <a:rPr altLang="en-US" sz="2400" lang="en-US"/>
              <a:t>The description of data is also known as </a:t>
            </a:r>
            <a:r>
              <a:rPr altLang="en-US" sz="2400" lang="en-US">
                <a:solidFill>
                  <a:srgbClr val="FF0000"/>
                </a:solidFill>
              </a:rPr>
              <a:t>system catalog </a:t>
            </a:r>
            <a:r>
              <a:rPr altLang="en-US" sz="2400" lang="en-US"/>
              <a:t>or </a:t>
            </a:r>
            <a:r>
              <a:rPr altLang="en-US" sz="2400" lang="en-US">
                <a:solidFill>
                  <a:srgbClr val="FF0000"/>
                </a:solidFill>
              </a:rPr>
              <a:t>data dictionary</a:t>
            </a:r>
            <a:r>
              <a:rPr altLang="en-US" sz="2400" lang="en-US"/>
              <a:t>.</a:t>
            </a:r>
          </a:p>
          <a:p>
            <a:pPr indent="-533400" lvl="0" marL="533400"/>
            <a:r>
              <a:rPr altLang="en-US" sz="2400" lang="en-US"/>
              <a:t>Metadata allows database designers &amp; users to understand what data exists and what the data mean?</a:t>
            </a:r>
          </a:p>
          <a:p>
            <a:pPr indent="-533400" lvl="0" marL="533400"/>
            <a:r>
              <a:rPr altLang="en-US" sz="2400" lang="en-US"/>
              <a:t>Metadata describes the domain (set of possible values) for a data item.</a:t>
            </a:r>
          </a:p>
          <a:p>
            <a:pPr algn="just" indent="-533400" lvl="0" marL="533400"/>
            <a:endParaRPr altLang="en-US" sz="2400" lang="en-US"/>
          </a:p>
          <a:p>
            <a:pPr algn="just" indent="-533400" lvl="0" marL="533400"/>
            <a:endParaRPr altLang="en-US" sz="2400" lang="en-US"/>
          </a:p>
          <a:p>
            <a:pPr indent="-533400" lvl="0" marL="533400">
              <a:buClr>
                <a:srgbClr val="723900"/>
              </a:buClr>
              <a:buFontTx/>
            </a:pPr>
            <a:endParaRPr altLang="en-US" sz="2400" lang="en-US">
              <a:solidFill>
                <a:schemeClr val="lt2"/>
              </a:solidFill>
            </a:endParaRPr>
          </a:p>
        </p:txBody>
      </p:sp>
      <p:sp>
        <p:nvSpPr>
          <p:cNvPr id="1048615" name=""/>
          <p:cNvSpPr txBox="1"/>
          <p:nvPr/>
        </p:nvSpPr>
        <p:spPr>
          <a:xfrm rot="0">
            <a:off x="395287" y="620712"/>
            <a:ext cx="1979612" cy="519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a:solidFill>
                  <a:schemeClr val="dk1"/>
                </a:solidFill>
                <a:latin typeface="Arial" pitchFamily="0" charset="0"/>
                <a:sym typeface="Arial" pitchFamily="0" charset="0"/>
              </a:defRPr>
            </a:lvl1pPr>
            <a:lvl2pPr algn="l" fontAlgn="base" indent="-285750" latinLnBrk="1" marL="742950" rtl="0">
              <a:lnSpc>
                <a:spcPct val="100000"/>
              </a:lnSpc>
              <a:spcBef>
                <a:spcPct val="20000"/>
              </a:spcBef>
              <a:spcAft>
                <a:spcPct val="0"/>
              </a:spcAft>
              <a:buSzPct val="100000"/>
              <a:buFontTx/>
              <a:buChar char="–"/>
              <a:defRPr baseline="0" b="0" sz="2400" i="0">
                <a:solidFill>
                  <a:schemeClr val="dk1"/>
                </a:solidFill>
                <a:latin typeface="Arial" pitchFamily="0" charset="0"/>
                <a:sym typeface="Arial" pitchFamily="0" charset="0"/>
              </a:defRPr>
            </a:lvl2pPr>
            <a:lvl3pPr algn="l" fontAlgn="base" indent="-228600" latinLnBrk="1" marL="11430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3pPr>
            <a:lvl4pPr algn="l" fontAlgn="base" indent="-228600" latinLnBrk="1" marL="16002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4pPr>
            <a:lvl5pPr algn="l" fontAlgn="base" indent="-228600" latinLnBrk="1" marL="2057400" rtl="0">
              <a:lnSpc>
                <a:spcPct val="100000"/>
              </a:lnSpc>
              <a:spcBef>
                <a:spcPct val="20000"/>
              </a:spcBef>
              <a:spcAft>
                <a:spcPct val="0"/>
              </a:spcAft>
              <a:buSzPct val="100000"/>
              <a:buFontTx/>
              <a:buChar char="»"/>
              <a:defRPr baseline="0" b="0" sz="2000" i="0">
                <a:solidFill>
                  <a:schemeClr val="dk1"/>
                </a:solidFill>
                <a:latin typeface="Arial" pitchFamily="0" charset="0"/>
                <a:sym typeface="Arial" pitchFamily="0" charset="0"/>
              </a:defRPr>
            </a:lvl5pPr>
          </a:lstStyle>
          <a:p>
            <a:pPr eaLnBrk="1" hangingPunct="1" indent="0" latinLnBrk="1" lvl="0" marL="0">
              <a:spcBef>
                <a:spcPct val="50000"/>
              </a:spcBef>
              <a:buFontTx/>
              <a:buNone/>
            </a:pPr>
            <a:r>
              <a:rPr altLang="en-US" b="1" lang="en-US">
                <a:solidFill>
                  <a:srgbClr val="800000"/>
                </a:solidFill>
                <a:latin typeface="Bookman Old Style" pitchFamily="18" charset="0"/>
              </a:rPr>
              <a:t>Database</a:t>
            </a:r>
          </a:p>
        </p:txBody>
      </p:sp>
    </p:spTree>
  </p:cSld>
  <p:clrMapOvr>
    <a:masterClrMapping/>
  </p:clrMapOvr>
  <p:transition spd="fast" advClick="1">
    <p:cut thruBlk="0"/>
  </p:transition>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16" name=""/>
          <p:cNvSpPr/>
          <p:nvPr>
            <p:ph type="title" sz="full" idx="0"/>
          </p:nvPr>
        </p:nvSpPr>
        <p:spPr>
          <a:xfrm rot="0">
            <a:off x="323850" y="620712"/>
            <a:ext cx="8277225" cy="608012"/>
          </a:xfrm>
          <a:prstGeom prst="rect"/>
          <a:no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0" sz="4000" i="0">
                <a:solidFill>
                  <a:schemeClr val="lt2"/>
                </a:solidFill>
                <a:latin typeface="Arial" pitchFamily="0" charset="0"/>
                <a:sym typeface="Arial" pitchFamily="0" charset="0"/>
              </a:defRPr>
            </a:lvl1pPr>
          </a:lstStyle>
          <a:p>
            <a:pPr lvl="0"/>
            <a:r>
              <a:rPr altLang="en-US" sz="3200" lang="en-US">
                <a:solidFill>
                  <a:srgbClr val="800000"/>
                </a:solidFill>
              </a:rPr>
              <a:t>Metadata Example</a:t>
            </a:r>
          </a:p>
        </p:txBody>
      </p:sp>
      <p:graphicFrame>
        <p:nvGraphicFramePr>
          <p:cNvPr id="4194304" name=""/>
          <p:cNvGraphicFramePr>
            <a:graphicFrameLocks/>
          </p:cNvGraphicFramePr>
          <p:nvPr/>
        </p:nvGraphicFramePr>
        <p:xfrm rot="0">
          <a:off x="457200" y="1671637"/>
          <a:ext cx="8229600" cy="3644900"/>
        </p:xfrm>
        <a:graphic>
          <a:graphicData uri="http://schemas.openxmlformats.org/drawingml/2006/table">
            <a:tbl>
              <a:tblPr/>
              <a:tblGrid>
                <a:gridCol w="1219200"/>
                <a:gridCol w="1524000"/>
                <a:gridCol w="1143000"/>
                <a:gridCol w="914400"/>
                <a:gridCol w="838200"/>
                <a:gridCol w="2590800"/>
              </a:tblGrid>
              <a:tr h="457200">
                <a:tc gridSpan="2">
                  <a:txBody>
                    <a:bodyPr/>
                    <a:p>
                      <a:pPr algn="ctr" lvl="0">
                        <a:spcBef>
                          <a:spcPct val="20000"/>
                        </a:spcBef>
                      </a:pPr>
                      <a:r>
                        <a:rPr altLang="en-US" b="1" sz="2400" lang="en-US">
                          <a:solidFill>
                            <a:srgbClr val="800000"/>
                          </a:solidFill>
                        </a:rPr>
                        <a:t>Data Item</a:t>
                      </a:r>
                    </a:p>
                  </a:txBody>
                  <a:tcPr marL="91440" marR="91440" marT="45723" marB="45723">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hMerge="1">
                  <a:txBody>
                    <a:bodyPr/>
                    <a:p>
                      <a:endParaRPr sz="2800"/>
                    </a:p>
                  </a:txBody>
                </a:tc>
                <a:tc gridSpan="4">
                  <a:txBody>
                    <a:bodyPr/>
                    <a:p>
                      <a:pPr algn="ctr" lvl="0">
                        <a:spcBef>
                          <a:spcPct val="20000"/>
                        </a:spcBef>
                      </a:pPr>
                      <a:r>
                        <a:rPr altLang="en-US" b="1" sz="2400" lang="en-US">
                          <a:solidFill>
                            <a:srgbClr val="800000"/>
                          </a:solidFill>
                        </a:rPr>
                        <a:t>Value</a:t>
                      </a:r>
                    </a:p>
                  </a:txBody>
                  <a:tcPr marL="91440" marR="91440" marT="45723" marB="45723">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hMerge="1">
                  <a:txBody>
                    <a:bodyPr/>
                    <a:p>
                      <a:endParaRPr sz="2800"/>
                    </a:p>
                  </a:txBody>
                </a:tc>
                <a:tc hMerge="1">
                  <a:txBody>
                    <a:bodyPr/>
                    <a:p>
                      <a:endParaRPr sz="2800"/>
                    </a:p>
                  </a:txBody>
                </a:tc>
                <a:tc hMerge="1">
                  <a:txBody>
                    <a:bodyPr/>
                    <a:p>
                      <a:endParaRPr sz="2800"/>
                    </a:p>
                  </a:txBody>
                </a:tc>
              </a:tr>
              <a:tr h="420687">
                <a:tc>
                  <a:txBody>
                    <a:bodyPr/>
                    <a:p>
                      <a:pPr algn="ctr" lvl="0">
                        <a:spcBef>
                          <a:spcPct val="20000"/>
                        </a:spcBef>
                      </a:pPr>
                      <a:r>
                        <a:rPr altLang="en-US" b="1" sz="1800" lang="en-US">
                          <a:solidFill>
                            <a:schemeClr val="accent2"/>
                          </a:solidFill>
                        </a:rPr>
                        <a:t>Name</a:t>
                      </a:r>
                    </a:p>
                  </a:txBody>
                  <a:tcPr marL="91440" marR="91440" marT="45723" marB="45723">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pPr>
                      <a:r>
                        <a:rPr altLang="en-US" b="1" sz="1800" lang="en-US">
                          <a:solidFill>
                            <a:schemeClr val="accent2"/>
                          </a:solidFill>
                        </a:rPr>
                        <a:t>Type</a:t>
                      </a:r>
                    </a:p>
                  </a:txBody>
                  <a:tcPr marL="91440" marR="91440"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pPr>
                      <a:r>
                        <a:rPr altLang="en-US" b="1" sz="1800" lang="en-US">
                          <a:solidFill>
                            <a:schemeClr val="accent2"/>
                          </a:solidFill>
                        </a:rPr>
                        <a:t>Length</a:t>
                      </a:r>
                    </a:p>
                  </a:txBody>
                  <a:tcPr marL="91440" marR="91440"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pPr>
                      <a:r>
                        <a:rPr altLang="en-US" b="1" sz="1800" lang="en-US">
                          <a:solidFill>
                            <a:schemeClr val="accent2"/>
                          </a:solidFill>
                        </a:rPr>
                        <a:t>Min </a:t>
                      </a:r>
                    </a:p>
                  </a:txBody>
                  <a:tcPr marL="91440" marR="91440"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pPr>
                      <a:r>
                        <a:rPr altLang="en-US" b="1" sz="1800" lang="en-US">
                          <a:solidFill>
                            <a:schemeClr val="accent2"/>
                          </a:solidFill>
                        </a:rPr>
                        <a:t>Max</a:t>
                      </a:r>
                    </a:p>
                  </a:txBody>
                  <a:tcPr marL="91440" marR="91440"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lvl="0">
                        <a:spcBef>
                          <a:spcPct val="20000"/>
                        </a:spcBef>
                      </a:pPr>
                      <a:r>
                        <a:rPr altLang="en-US" b="1" sz="1800" lang="en-US">
                          <a:solidFill>
                            <a:schemeClr val="accent2"/>
                          </a:solidFill>
                        </a:rPr>
                        <a:t>Description</a:t>
                      </a:r>
                    </a:p>
                  </a:txBody>
                  <a:tcPr marL="91440" marR="91440" marT="45723" marB="45723">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52450">
                <a:tc>
                  <a:txBody>
                    <a:bodyPr/>
                    <a:p>
                      <a:pPr algn="l" lvl="0">
                        <a:spcBef>
                          <a:spcPct val="20000"/>
                        </a:spcBef>
                      </a:pPr>
                      <a:r>
                        <a:rPr altLang="en-US" b="1" sz="1600" lang="en-US">
                          <a:solidFill>
                            <a:schemeClr val="dk1"/>
                          </a:solidFill>
                        </a:rPr>
                        <a:t>Course</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Alphanumeric</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30</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Course ID &amp; Name</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81000">
                <a:tc>
                  <a:txBody>
                    <a:bodyPr/>
                    <a:p>
                      <a:pPr algn="l" lvl="0">
                        <a:spcBef>
                          <a:spcPct val="20000"/>
                        </a:spcBef>
                      </a:pPr>
                      <a:r>
                        <a:rPr altLang="en-US" b="1" sz="1600" lang="en-US">
                          <a:solidFill>
                            <a:schemeClr val="dk1"/>
                          </a:solidFill>
                        </a:rPr>
                        <a:t>Section</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Integer</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1</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1</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9</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Section Number</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l" lvl="0">
                        <a:spcBef>
                          <a:spcPct val="20000"/>
                        </a:spcBef>
                      </a:pPr>
                      <a:r>
                        <a:rPr altLang="en-US" b="1" sz="1600" lang="en-US">
                          <a:solidFill>
                            <a:schemeClr val="dk1"/>
                          </a:solidFill>
                        </a:rPr>
                        <a:t>Semester</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Alphanumeric</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10</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1</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8</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Semester &amp; Year</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l" lvl="0">
                        <a:spcBef>
                          <a:spcPct val="20000"/>
                        </a:spcBef>
                      </a:pPr>
                      <a:r>
                        <a:rPr altLang="en-US" b="1" sz="1600" lang="en-US">
                          <a:solidFill>
                            <a:schemeClr val="dk1"/>
                          </a:solidFill>
                        </a:rPr>
                        <a:t>Name</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Alphanumeric</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30</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Student name</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l" lvl="0">
                        <a:spcBef>
                          <a:spcPct val="20000"/>
                        </a:spcBef>
                      </a:pPr>
                      <a:r>
                        <a:rPr altLang="en-US" b="1" sz="1600" lang="en-US">
                          <a:solidFill>
                            <a:schemeClr val="dk1"/>
                          </a:solidFill>
                        </a:rPr>
                        <a:t>ID</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Integer</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9</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Student ID</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l" lvl="0">
                        <a:spcBef>
                          <a:spcPct val="20000"/>
                        </a:spcBef>
                      </a:pPr>
                      <a:r>
                        <a:rPr altLang="en-US" b="1" sz="1600" lang="en-US">
                          <a:solidFill>
                            <a:schemeClr val="dk1"/>
                          </a:solidFill>
                        </a:rPr>
                        <a:t>Major</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Alphanumeric</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4</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endParaRPr altLang="en-US" sz="1600" lang="en-US"/>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Student Major</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l" lvl="0">
                        <a:spcBef>
                          <a:spcPct val="20000"/>
                        </a:spcBef>
                      </a:pPr>
                      <a:r>
                        <a:rPr altLang="en-US" b="1" sz="1600" lang="en-US">
                          <a:solidFill>
                            <a:schemeClr val="dk1"/>
                          </a:solidFill>
                        </a:rPr>
                        <a:t>GPA</a:t>
                      </a:r>
                    </a:p>
                  </a:txBody>
                  <a:tcPr marL="91440" marR="91440" marT="45723" marB="45723" anchor="ctr">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Decimal</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3</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0.0</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4.0</a:t>
                      </a:r>
                    </a:p>
                  </a:txBody>
                  <a:tcPr marL="91440" marR="91440" marT="45723" marB="45723" anchor="ct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lvl="0">
                        <a:spcBef>
                          <a:spcPct val="20000"/>
                        </a:spcBef>
                      </a:pPr>
                      <a:r>
                        <a:rPr altLang="en-US" b="0" sz="1600" lang="en-US">
                          <a:solidFill>
                            <a:schemeClr val="dk1"/>
                          </a:solidFill>
                        </a:rPr>
                        <a:t>Student GPA</a:t>
                      </a:r>
                    </a:p>
                  </a:txBody>
                  <a:tcPr marL="91440" marR="91440" marT="45723" marB="45723" anchor="ctr">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ransition spd="fast" advClick="1">
    <p:cut thruBlk="0"/>
  </p:transition>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FF"/>
        </a:lt1>
        <a:dk2>
          <a:srgbClr val="000000"/>
        </a:dk2>
        <a:lt2>
          <a:srgbClr val="FFFF00"/>
        </a:lt2>
        <a:accent1>
          <a:srgbClr val="FF9900"/>
        </a:accent1>
        <a:accent2>
          <a:srgbClr val="00FFFF"/>
        </a:accent2>
        <a:accent3>
          <a:srgbClr val="0000FF"/>
        </a:accent3>
        <a:accent4>
          <a:srgbClr val="FFFFFF"/>
        </a:accent4>
        <a:accent5>
          <a:srgbClr val="000000"/>
        </a:accent5>
        <a:accent6>
          <a:srgbClr val="000000"/>
        </a:accent6>
        <a:hlink>
          <a:srgbClr val="FF0000"/>
        </a:hlink>
        <a:folHlink>
          <a:srgbClr val="969696"/>
        </a:folHlink>
      </a:clrScheme>
    </a:extraClrScheme>
    <a:extraClrScheme>
      <a:clrScheme name="Default Color Scheme 2">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extraClrScheme>
    <a:extraClrScheme>
      <a:clrScheme name="Default Color Scheme 3">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000000"/>
        </a:accent5>
        <a:accent6>
          <a:srgbClr val="000000"/>
        </a:accent6>
        <a:hlink>
          <a:srgbClr val="4D4D4D"/>
        </a:hlink>
        <a:folHlink>
          <a:srgbClr val="EAEAEA"/>
        </a:folHlink>
      </a:clrScheme>
    </a:extraClrScheme>
    <a:extraClrScheme>
      <a:clrScheme name="Default Color Scheme 4">
        <a:dk1>
          <a:srgbClr val="000000"/>
        </a:dk1>
        <a:lt1>
          <a:srgbClr val="FFFFCC"/>
        </a:lt1>
        <a:dk2>
          <a:srgbClr val="666633"/>
        </a:dk2>
        <a:lt2>
          <a:srgbClr val="808000"/>
        </a:lt2>
        <a:accent1>
          <a:srgbClr val="339933"/>
        </a:accent1>
        <a:accent2>
          <a:srgbClr val="800000"/>
        </a:accent2>
        <a:accent3>
          <a:srgbClr val="FFFFCC"/>
        </a:accent3>
        <a:accent4>
          <a:srgbClr val="000000"/>
        </a:accent4>
        <a:accent5>
          <a:srgbClr val="000000"/>
        </a:accent5>
        <a:accent6>
          <a:srgbClr val="000000"/>
        </a:accent6>
        <a:hlink>
          <a:srgbClr val="0033CC"/>
        </a:hlink>
        <a:folHlink>
          <a:srgbClr val="FFCC66"/>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000000"/>
        </a:accent5>
        <a:accent6>
          <a:srgbClr val="000000"/>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000000"/>
        </a:accent5>
        <a:accent6>
          <a:srgbClr val="000000"/>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000000"/>
        </a:accent5>
        <a:accent6>
          <a:srgbClr val="000000"/>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Analytical Model for Performance Measurement of Queueing Systems</dc:title>
  <dc:creator>ssarwar</dc:creator>
  <cp:lastModifiedBy>pc</cp:lastModifiedBy>
  <dcterms:created xsi:type="dcterms:W3CDTF">2006-05-17T07:38:56Z</dcterms:created>
  <dcterms:modified xsi:type="dcterms:W3CDTF">2024-02-04T19:58:41Z</dcterms:modified>
</cp:coreProperties>
</file>