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1" r:id="rId17"/>
    <p:sldId id="267" r:id="rId18"/>
    <p:sldId id="268" r:id="rId19"/>
    <p:sldId id="282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E994-9A49-45A2-9B51-F5FB72D4F5F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B366-F519-434C-8EB7-E5AAA6ED9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Classes &amp; Objects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Using 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13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exposed (security issues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 to solve real-world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2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Object-Oriented Programming</a:t>
            </a:r>
            <a:r>
              <a:rPr lang="en-US" b="1" dirty="0"/>
              <a:t> </a:t>
            </a:r>
            <a:r>
              <a:rPr lang="en-US" dirty="0"/>
              <a:t>are built </a:t>
            </a:r>
            <a:r>
              <a:rPr lang="en-US" dirty="0" smtClean="0"/>
              <a:t>around </a:t>
            </a:r>
            <a:r>
              <a:rPr lang="en-US" dirty="0"/>
              <a:t>objects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Object-oriented programming (OOP) is a computer programming model that organizes software design around data, or objects, rather than functions and logic.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object can be defined as a data field that has unique attributes and behavior.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07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as Real-World Entity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has two characteristics:-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behaviors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an object could represent an employee with attributes such as name, title, experience, etc., with behaviors like working, on-leave, underperformed, etc.,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4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20982" y="18150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Can you think of objects in real-world? Give Examples one by 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848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Object 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enables you to develop large, modular programs that can instantly expand over time.</a:t>
            </a:r>
          </a:p>
          <a:p>
            <a:r>
              <a:rPr lang="en-US" dirty="0" smtClean="0"/>
              <a:t>Object-oriented </a:t>
            </a:r>
            <a:r>
              <a:rPr lang="en-US" dirty="0"/>
              <a:t>programs hide the implementation from the end-user.</a:t>
            </a:r>
          </a:p>
          <a:p>
            <a:r>
              <a:rPr lang="en-US" dirty="0" smtClean="0"/>
              <a:t>It supports </a:t>
            </a:r>
            <a:r>
              <a:rPr lang="en-US" dirty="0"/>
              <a:t>collaborative development, where projects are divided into groups. 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OOP include code </a:t>
            </a:r>
            <a:r>
              <a:rPr lang="en-US" dirty="0"/>
              <a:t>reusability, scalability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74061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considered as a blueprint of objects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Classes can be viewed as factories or templates for generating new object instances.</a:t>
            </a:r>
          </a:p>
          <a:p>
            <a:endParaRPr lang="en-US" dirty="0" smtClean="0"/>
          </a:p>
          <a:p>
            <a:r>
              <a:rPr lang="en-US" dirty="0" smtClean="0"/>
              <a:t>Each object instance takes on the properties of the class from which it was created.</a:t>
            </a:r>
          </a:p>
        </p:txBody>
      </p:sp>
    </p:spTree>
    <p:extLst>
      <p:ext uri="{BB962C8B-B14F-4D97-AF65-F5344CB8AC3E}">
        <p14:creationId xmlns:p14="http://schemas.microsoft.com/office/powerpoint/2010/main" val="19481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smtClean="0"/>
              <a:t>Classes Have </a:t>
            </a:r>
            <a:r>
              <a:rPr lang="en-US" altLang="en-US" sz="3200" b="1" smtClean="0">
                <a:solidFill>
                  <a:srgbClr val="FF0000"/>
                </a:solidFill>
              </a:rPr>
              <a:t>Attributes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endParaRPr lang="en-US" altLang="en-US" sz="3200" smtClean="0"/>
          </a:p>
        </p:txBody>
      </p:sp>
      <p:pic>
        <p:nvPicPr>
          <p:cNvPr id="59396" name="Picture 4" descr="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064000"/>
            <a:ext cx="4967817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87867" y="1549400"/>
            <a:ext cx="2573867" cy="15113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600" b="1">
                <a:latin typeface="Comic Sans MS" pitchFamily="66" charset="0"/>
              </a:rPr>
              <a:t>ATTRIBUTES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itchFamily="66" charset="0"/>
              </a:rPr>
              <a:t>Name: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itchFamily="66" charset="0"/>
              </a:rPr>
              <a:t>Phone: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itchFamily="66" charset="0"/>
              </a:rPr>
              <a:t>Email: </a:t>
            </a:r>
          </a:p>
          <a:p>
            <a:pPr eaLnBrk="1" hangingPunct="1"/>
            <a:r>
              <a:rPr lang="en-US" altLang="en-US" sz="1600" b="1">
                <a:solidFill>
                  <a:srgbClr val="FF0000"/>
                </a:solidFill>
                <a:latin typeface="Comic Sans MS" pitchFamily="66" charset="0"/>
              </a:rPr>
              <a:t>Purchases</a:t>
            </a:r>
            <a:r>
              <a:rPr lang="en-US" altLang="en-US" sz="1600">
                <a:latin typeface="Comic Sans MS" pitchFamily="66" charset="0"/>
              </a:rPr>
              <a:t>: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9059333" y="1714500"/>
            <a:ext cx="2573867" cy="1511300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altLang="en-US" sz="1600" b="1">
                <a:latin typeface="Comic Sans MS" pitchFamily="66" charset="0"/>
              </a:rPr>
              <a:t>BEHAVIORS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itchFamily="66" charset="0"/>
              </a:rPr>
              <a:t>Open account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itchFamily="66" charset="0"/>
              </a:rPr>
              <a:t>Buy investments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itchFamily="66" charset="0"/>
              </a:rPr>
              <a:t>Sell investments</a:t>
            </a:r>
          </a:p>
          <a:p>
            <a:pPr eaLnBrk="1" hangingPunct="1"/>
            <a:r>
              <a:rPr lang="en-US" altLang="en-US" sz="1600" b="1">
                <a:solidFill>
                  <a:srgbClr val="FFC000"/>
                </a:solidFill>
                <a:latin typeface="Comic Sans MS" pitchFamily="66" charset="0"/>
              </a:rPr>
              <a:t>Close account </a:t>
            </a:r>
          </a:p>
          <a:p>
            <a:pPr eaLnBrk="1" hangingPunct="1"/>
            <a:endParaRPr lang="en-US" altLang="en-US" sz="1600">
              <a:latin typeface="Arial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2167467" y="3098800"/>
            <a:ext cx="289560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5909733" y="3225800"/>
            <a:ext cx="4504267" cy="1079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01" y="6505575"/>
            <a:ext cx="3238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 sz="1200"/>
              <a:t>Image of James curtesy of James Tam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62400" y="838200"/>
            <a:ext cx="4572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r>
              <a:rPr lang="en-US" altLang="en-US" sz="3200"/>
              <a:t>But Also </a:t>
            </a:r>
            <a:r>
              <a:rPr lang="en-US" altLang="en-US" sz="3200" b="1">
                <a:solidFill>
                  <a:srgbClr val="FFC000"/>
                </a:solidFill>
              </a:rPr>
              <a:t>Behaviors</a:t>
            </a:r>
          </a:p>
        </p:txBody>
      </p:sp>
    </p:spTree>
    <p:extLst>
      <p:ext uri="{BB962C8B-B14F-4D97-AF65-F5344CB8AC3E}">
        <p14:creationId xmlns:p14="http://schemas.microsoft.com/office/powerpoint/2010/main" val="23286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  <p:bldP spid="59398" grpId="0" animBg="1"/>
      <p:bldP spid="59400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as Instances of Class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8" y="1690688"/>
            <a:ext cx="7153264" cy="4351338"/>
          </a:xfrm>
        </p:spPr>
      </p:pic>
    </p:spTree>
    <p:extLst>
      <p:ext uri="{BB962C8B-B14F-4D97-AF65-F5344CB8AC3E}">
        <p14:creationId xmlns:p14="http://schemas.microsoft.com/office/powerpoint/2010/main" val="350257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Creation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115"/>
            <a:ext cx="11159836" cy="5032375"/>
          </a:xfrm>
        </p:spPr>
      </p:pic>
    </p:spTree>
    <p:extLst>
      <p:ext uri="{BB962C8B-B14F-4D97-AF65-F5344CB8AC3E}">
        <p14:creationId xmlns:p14="http://schemas.microsoft.com/office/powerpoint/2010/main" val="142327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Defining Class Methods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smtClean="0"/>
              <a:t>Format</a:t>
            </a:r>
            <a:r>
              <a:rPr lang="en-US" altLang="en-US" smtClean="0"/>
              <a:t>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class &lt;</a:t>
            </a:r>
            <a:r>
              <a:rPr lang="en-US" altLang="en-US" sz="1800" i="1" smtClean="0">
                <a:latin typeface="Consolas" pitchFamily="49" charset="0"/>
              </a:rPr>
              <a:t>classname</a:t>
            </a:r>
            <a:r>
              <a:rPr lang="en-US" altLang="en-US" sz="1800" smtClean="0">
                <a:latin typeface="Consolas" pitchFamily="49" charset="0"/>
              </a:rPr>
              <a:t>&gt;: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     def &lt;method name&gt; (self, &lt;</a:t>
            </a:r>
            <a:r>
              <a:rPr lang="en-US" altLang="en-US" sz="1800" i="1" smtClean="0">
                <a:latin typeface="Consolas" pitchFamily="49" charset="0"/>
              </a:rPr>
              <a:t>other parameters</a:t>
            </a:r>
            <a:r>
              <a:rPr lang="en-US" altLang="en-US" sz="1800" smtClean="0">
                <a:latin typeface="Consolas" pitchFamily="49" charset="0"/>
              </a:rPr>
              <a:t>&gt;):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          &lt;</a:t>
            </a:r>
            <a:r>
              <a:rPr lang="en-US" altLang="en-US" sz="1800" i="1" smtClean="0">
                <a:latin typeface="Consolas" pitchFamily="49" charset="0"/>
              </a:rPr>
              <a:t>method body</a:t>
            </a:r>
            <a:r>
              <a:rPr lang="en-US" altLang="en-US" sz="1800" smtClean="0">
                <a:latin typeface="Consolas" pitchFamily="49" charset="0"/>
              </a:rPr>
              <a:t>&gt;</a:t>
            </a:r>
          </a:p>
          <a:p>
            <a:pPr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b="1" smtClean="0"/>
              <a:t>Example</a:t>
            </a:r>
            <a:r>
              <a:rPr lang="en-US" altLang="en-US" smtClean="0"/>
              <a:t>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class Person: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   name = "I have no name :("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   def sayName (self):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1800" smtClean="0">
                <a:latin typeface="Consolas" pitchFamily="49" charset="0"/>
              </a:rPr>
              <a:t>      print ("My name is...", self.name)</a:t>
            </a:r>
          </a:p>
          <a:p>
            <a:endParaRPr lang="en-US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70400" y="2093913"/>
            <a:ext cx="7425267" cy="2227262"/>
            <a:chOff x="3105150" y="2601913"/>
            <a:chExt cx="5568950" cy="2227262"/>
          </a:xfrm>
        </p:grpSpPr>
        <p:sp>
          <p:nvSpPr>
            <p:cNvPr id="27657" name="Line 5"/>
            <p:cNvSpPr>
              <a:spLocks noChangeShapeType="1"/>
            </p:cNvSpPr>
            <p:nvPr/>
          </p:nvSpPr>
          <p:spPr bwMode="auto">
            <a:xfrm flipH="1" flipV="1">
              <a:off x="4238625" y="2601913"/>
              <a:ext cx="1447800" cy="965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 flipH="1">
              <a:off x="3105150" y="3579813"/>
              <a:ext cx="2593975" cy="1249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5686425" y="3121025"/>
              <a:ext cx="298767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Arial" charset="0"/>
                </a:rPr>
                <a:t>Unlike functions, every method of a class must have the ‘</a:t>
              </a:r>
              <a:r>
                <a:rPr lang="en-US" altLang="ja-JP" b="1">
                  <a:solidFill>
                    <a:srgbClr val="FF0000"/>
                  </a:solidFill>
                  <a:latin typeface="Consolas" pitchFamily="49" charset="0"/>
                </a:rPr>
                <a:t>self</a:t>
              </a:r>
              <a:r>
                <a:rPr lang="en-US" altLang="en-US" b="1">
                  <a:solidFill>
                    <a:srgbClr val="FF0000"/>
                  </a:solidFill>
                  <a:latin typeface="Arial" charset="0"/>
                </a:rPr>
                <a:t>’</a:t>
              </a:r>
              <a:r>
                <a:rPr lang="en-US" altLang="ja-JP" b="1">
                  <a:solidFill>
                    <a:srgbClr val="FF0000"/>
                  </a:solidFill>
                  <a:latin typeface="Arial" charset="0"/>
                </a:rPr>
                <a:t> parameter (more on this later)</a:t>
              </a:r>
              <a:endParaRPr lang="en-US" altLang="en-US" b="1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6072718" y="4321177"/>
            <a:ext cx="6100233" cy="1668463"/>
            <a:chOff x="2232" y="2552"/>
            <a:chExt cx="2882" cy="1051"/>
          </a:xfrm>
        </p:grpSpPr>
        <p:sp>
          <p:nvSpPr>
            <p:cNvPr id="27654" name="Oval 4"/>
            <p:cNvSpPr>
              <a:spLocks noChangeArrowheads="1"/>
            </p:cNvSpPr>
            <p:nvPr/>
          </p:nvSpPr>
          <p:spPr bwMode="auto">
            <a:xfrm>
              <a:off x="2232" y="2552"/>
              <a:ext cx="912" cy="3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1400">
                <a:latin typeface="Arial" charset="0"/>
              </a:endParaRPr>
            </a:p>
          </p:txBody>
        </p:sp>
        <p:sp>
          <p:nvSpPr>
            <p:cNvPr id="27655" name="Line 10"/>
            <p:cNvSpPr>
              <a:spLocks noChangeShapeType="1"/>
            </p:cNvSpPr>
            <p:nvPr/>
          </p:nvSpPr>
          <p:spPr bwMode="auto">
            <a:xfrm flipH="1" flipV="1">
              <a:off x="2864" y="2888"/>
              <a:ext cx="202" cy="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Text Box 11"/>
            <p:cNvSpPr txBox="1">
              <a:spLocks noChangeArrowheads="1"/>
            </p:cNvSpPr>
            <p:nvPr/>
          </p:nvSpPr>
          <p:spPr bwMode="auto">
            <a:xfrm>
              <a:off x="3082" y="2847"/>
              <a:ext cx="203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Arial" charset="0"/>
                </a:rPr>
                <a:t>When the attributes are accessed inside the methods of a class they MUST be preceded by the suffix “</a:t>
              </a:r>
              <a:r>
                <a:rPr lang="en-US" altLang="ja-JP" b="1">
                  <a:solidFill>
                    <a:srgbClr val="FF0000"/>
                  </a:solidFill>
                  <a:latin typeface="Consolas" pitchFamily="49" charset="0"/>
                </a:rPr>
                <a:t>.self</a:t>
              </a:r>
              <a:r>
                <a:rPr lang="en-US" altLang="en-US" b="1">
                  <a:solidFill>
                    <a:srgbClr val="FF0000"/>
                  </a:solidFill>
                  <a:latin typeface="Arial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8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ASSESSMENTS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Quiz- 10%</a:t>
            </a:r>
          </a:p>
          <a:p>
            <a:r>
              <a:rPr lang="en-US" dirty="0" smtClean="0"/>
              <a:t>Class Participation- 10%</a:t>
            </a:r>
          </a:p>
          <a:p>
            <a:r>
              <a:rPr lang="en-US" dirty="0" smtClean="0"/>
              <a:t>Midterm Exam-30%</a:t>
            </a:r>
          </a:p>
          <a:p>
            <a:r>
              <a:rPr lang="en-US" dirty="0" smtClean="0"/>
              <a:t>Final Exam-40%</a:t>
            </a:r>
          </a:p>
          <a:p>
            <a:r>
              <a:rPr lang="en-US" dirty="0" smtClean="0"/>
              <a:t>Project Viva / Presentation-10%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6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create a class</a:t>
            </a:r>
          </a:p>
          <a:p>
            <a:pPr marL="0" indent="0">
              <a:buNone/>
            </a:pPr>
            <a:r>
              <a:rPr lang="en-US" dirty="0" smtClean="0"/>
              <a:t>class Room:</a:t>
            </a:r>
          </a:p>
          <a:p>
            <a:pPr marL="0" indent="0">
              <a:buNone/>
            </a:pPr>
            <a:r>
              <a:rPr lang="en-US" dirty="0" smtClean="0"/>
              <a:t>    length = 0.0</a:t>
            </a:r>
          </a:p>
          <a:p>
            <a:pPr marL="0" indent="0">
              <a:buNone/>
            </a:pPr>
            <a:r>
              <a:rPr lang="en-US" dirty="0" smtClean="0"/>
              <a:t>    breadth = 0.0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# method to calculate area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calculate_area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print("Area of Room =", </a:t>
            </a:r>
            <a:r>
              <a:rPr lang="en-US" dirty="0" err="1" smtClean="0"/>
              <a:t>self.length</a:t>
            </a:r>
            <a:r>
              <a:rPr lang="en-US" dirty="0" smtClean="0"/>
              <a:t> * </a:t>
            </a:r>
            <a:r>
              <a:rPr lang="en-US" dirty="0" err="1" smtClean="0"/>
              <a:t>self.breadth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6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create object of Room class</a:t>
            </a:r>
          </a:p>
          <a:p>
            <a:pPr marL="0" indent="0">
              <a:buNone/>
            </a:pPr>
            <a:r>
              <a:rPr lang="en-US" dirty="0" err="1" smtClean="0"/>
              <a:t>study_room</a:t>
            </a:r>
            <a:r>
              <a:rPr lang="en-US" dirty="0" smtClean="0"/>
              <a:t> = Room()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assign values to all the attributes </a:t>
            </a:r>
          </a:p>
          <a:p>
            <a:pPr marL="0" indent="0">
              <a:buNone/>
            </a:pPr>
            <a:r>
              <a:rPr lang="en-US" dirty="0" err="1" smtClean="0"/>
              <a:t>study_room.length</a:t>
            </a:r>
            <a:r>
              <a:rPr lang="en-US" dirty="0" smtClean="0"/>
              <a:t> = 42.5</a:t>
            </a:r>
          </a:p>
          <a:p>
            <a:pPr marL="0" indent="0">
              <a:buNone/>
            </a:pPr>
            <a:r>
              <a:rPr lang="en-US" dirty="0" err="1" smtClean="0"/>
              <a:t>study_room.breadth</a:t>
            </a:r>
            <a:r>
              <a:rPr lang="en-US" dirty="0" smtClean="0"/>
              <a:t> = 30.8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access method inside class</a:t>
            </a:r>
          </a:p>
          <a:p>
            <a:pPr marL="0" indent="0">
              <a:buNone/>
            </a:pPr>
            <a:r>
              <a:rPr lang="en-US" dirty="0" err="1" smtClean="0"/>
              <a:t>study_room.calculate_area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Complete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# create a class</a:t>
            </a:r>
          </a:p>
          <a:p>
            <a:pPr marL="0" indent="0">
              <a:buNone/>
            </a:pPr>
            <a:r>
              <a:rPr lang="en-US" dirty="0" smtClean="0"/>
              <a:t>class Room:</a:t>
            </a:r>
          </a:p>
          <a:p>
            <a:pPr marL="0" indent="0">
              <a:buNone/>
            </a:pPr>
            <a:r>
              <a:rPr lang="en-US" dirty="0" smtClean="0"/>
              <a:t>    length = 0.0</a:t>
            </a:r>
          </a:p>
          <a:p>
            <a:pPr marL="0" indent="0">
              <a:buNone/>
            </a:pPr>
            <a:r>
              <a:rPr lang="en-US" dirty="0" smtClean="0"/>
              <a:t>    breadth = 0.0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# method to calculate area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calculate_area</a:t>
            </a:r>
            <a:r>
              <a:rPr lang="en-US" dirty="0" smtClean="0"/>
              <a:t>(self):</a:t>
            </a:r>
          </a:p>
          <a:p>
            <a:pPr marL="0" indent="0">
              <a:buNone/>
            </a:pPr>
            <a:r>
              <a:rPr lang="en-US" dirty="0" smtClean="0"/>
              <a:t>        print("Area of Room =", </a:t>
            </a:r>
            <a:r>
              <a:rPr lang="en-US" dirty="0" err="1" smtClean="0"/>
              <a:t>self.length</a:t>
            </a:r>
            <a:r>
              <a:rPr lang="en-US" dirty="0" smtClean="0"/>
              <a:t> * </a:t>
            </a:r>
            <a:r>
              <a:rPr lang="en-US" dirty="0" err="1" smtClean="0"/>
              <a:t>self.breadth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create object of Room class</a:t>
            </a:r>
          </a:p>
          <a:p>
            <a:pPr marL="0" indent="0">
              <a:buNone/>
            </a:pPr>
            <a:r>
              <a:rPr lang="en-US" dirty="0" err="1" smtClean="0"/>
              <a:t>study_room</a:t>
            </a:r>
            <a:r>
              <a:rPr lang="en-US" dirty="0" smtClean="0"/>
              <a:t> = Room()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assign values to all the attributes </a:t>
            </a:r>
          </a:p>
          <a:p>
            <a:pPr marL="0" indent="0">
              <a:buNone/>
            </a:pPr>
            <a:r>
              <a:rPr lang="en-US" dirty="0" err="1" smtClean="0"/>
              <a:t>study_room.length</a:t>
            </a:r>
            <a:r>
              <a:rPr lang="en-US" dirty="0" smtClean="0"/>
              <a:t> = 42.5</a:t>
            </a:r>
          </a:p>
          <a:p>
            <a:pPr marL="0" indent="0">
              <a:buNone/>
            </a:pPr>
            <a:r>
              <a:rPr lang="en-US" dirty="0" err="1" smtClean="0"/>
              <a:t>study_room.breadth</a:t>
            </a:r>
            <a:r>
              <a:rPr lang="en-US" dirty="0" smtClean="0"/>
              <a:t> = 30.8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access method inside class</a:t>
            </a:r>
          </a:p>
          <a:p>
            <a:pPr marL="0" indent="0">
              <a:buNone/>
            </a:pPr>
            <a:r>
              <a:rPr lang="en-US" dirty="0" err="1" smtClean="0"/>
              <a:t>study_room.calculate_area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&amp; Object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1524000"/>
            <a:ext cx="10237206" cy="4862945"/>
          </a:xfrm>
        </p:spPr>
      </p:pic>
    </p:spTree>
    <p:extLst>
      <p:ext uri="{BB962C8B-B14F-4D97-AF65-F5344CB8AC3E}">
        <p14:creationId xmlns:p14="http://schemas.microsoft.com/office/powerpoint/2010/main" val="348473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: Person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Attributes / State</a:t>
            </a:r>
            <a:r>
              <a:rPr lang="en-US" dirty="0"/>
              <a:t>: Name, Sex, Profession</a:t>
            </a:r>
          </a:p>
          <a:p>
            <a:pPr marL="0" indent="0">
              <a:buNone/>
            </a:pPr>
            <a:r>
              <a:rPr lang="en-US" b="1" dirty="0" smtClean="0"/>
              <a:t>Functions / Behavior</a:t>
            </a:r>
            <a:r>
              <a:rPr lang="en-US" dirty="0"/>
              <a:t>: Working, Study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2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of a class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9843655" cy="4446876"/>
          </a:xfrm>
        </p:spPr>
      </p:pic>
    </p:spTree>
    <p:extLst>
      <p:ext uri="{BB962C8B-B14F-4D97-AF65-F5344CB8AC3E}">
        <p14:creationId xmlns:p14="http://schemas.microsoft.com/office/powerpoint/2010/main" val="179754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0873" y="2050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the person class on the pattern of room class discussed previously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13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 / Lab</a:t>
            </a:r>
            <a:r>
              <a:rPr lang="en-US" b="1" dirty="0" smtClean="0"/>
              <a:t> </a:t>
            </a:r>
            <a:r>
              <a:rPr lang="en-US" b="1" dirty="0" smtClean="0"/>
              <a:t>Rules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internet is not allowed unless explicitly allowed</a:t>
            </a:r>
          </a:p>
          <a:p>
            <a:r>
              <a:rPr lang="en-US" dirty="0" smtClean="0"/>
              <a:t>Use of mobiles is not allowed unless explicitly allowed</a:t>
            </a:r>
          </a:p>
          <a:p>
            <a:r>
              <a:rPr lang="en-US" dirty="0" smtClean="0"/>
              <a:t>No late comings (more than 10 minutes) or early </a:t>
            </a:r>
            <a:r>
              <a:rPr lang="en-US" dirty="0" smtClean="0"/>
              <a:t>outs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iscipline should be </a:t>
            </a:r>
            <a:r>
              <a:rPr lang="en-US" dirty="0" smtClean="0"/>
              <a:t>maintained </a:t>
            </a:r>
            <a:r>
              <a:rPr lang="en-US" dirty="0" smtClean="0"/>
              <a:t>in teacher’s presence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4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case of breach of lab rules vote for marks deduction or samosa party?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good grades?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putting earnest effort-which brings </a:t>
            </a:r>
            <a:r>
              <a:rPr lang="en-US" dirty="0" smtClean="0"/>
              <a:t>fruitful results</a:t>
            </a:r>
            <a:endParaRPr lang="en-US" dirty="0" smtClean="0"/>
          </a:p>
          <a:p>
            <a:r>
              <a:rPr lang="en-US" dirty="0" smtClean="0"/>
              <a:t>By having 75% attendance</a:t>
            </a:r>
          </a:p>
          <a:p>
            <a:r>
              <a:rPr lang="en-US" dirty="0" smtClean="0"/>
              <a:t>By submitting work on time</a:t>
            </a:r>
          </a:p>
          <a:p>
            <a:r>
              <a:rPr lang="en-US" dirty="0" smtClean="0"/>
              <a:t>By adhering to lab and class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Procedural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Procedural programming </a:t>
            </a:r>
            <a:r>
              <a:rPr lang="en-US" dirty="0"/>
              <a:t>simply contains a series of computational steps, these steps instruct the computer on how to solve a task in logical steps.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procedural program is typically a list of instructions that execute one after the other starting from the top of the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Procedural programming is best for simple programs.</a:t>
            </a:r>
          </a:p>
        </p:txBody>
      </p:sp>
    </p:spTree>
    <p:extLst>
      <p:ext uri="{BB962C8B-B14F-4D97-AF65-F5344CB8AC3E}">
        <p14:creationId xmlns:p14="http://schemas.microsoft.com/office/powerpoint/2010/main" val="284126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Sum function that receives a list of integers as an argument and returns the sum of integer values stored in a list. Print the returned total sum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6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Procedural Programming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Sum(</a:t>
            </a:r>
            <a:r>
              <a:rPr lang="en-US" dirty="0" err="1" smtClean="0"/>
              <a:t>sample_list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  total = 0</a:t>
            </a:r>
          </a:p>
          <a:p>
            <a:pPr marL="0" indent="0">
              <a:buNone/>
            </a:pPr>
            <a:r>
              <a:rPr lang="en-US" dirty="0" smtClean="0"/>
              <a:t>    for x in </a:t>
            </a:r>
            <a:r>
              <a:rPr lang="en-US" dirty="0" err="1" smtClean="0"/>
              <a:t>sample_list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total += x</a:t>
            </a:r>
          </a:p>
          <a:p>
            <a:pPr marL="0" indent="0">
              <a:buNone/>
            </a:pPr>
            <a:r>
              <a:rPr lang="en-US" dirty="0" smtClean="0"/>
              <a:t>    return total</a:t>
            </a:r>
          </a:p>
          <a:p>
            <a:pPr marL="0" indent="0">
              <a:buNone/>
            </a:pPr>
            <a:r>
              <a:rPr lang="en-US" dirty="0" smtClean="0"/>
              <a:t>list1 = [10, 200, 50, 70]</a:t>
            </a:r>
          </a:p>
          <a:p>
            <a:pPr marL="0" indent="0">
              <a:buNone/>
            </a:pPr>
            <a:r>
              <a:rPr lang="en-US" dirty="0" smtClean="0"/>
              <a:t>list2 = [3, 26, 33, 13]</a:t>
            </a:r>
          </a:p>
          <a:p>
            <a:pPr marL="0" indent="0">
              <a:buNone/>
            </a:pPr>
            <a:r>
              <a:rPr lang="en-US" dirty="0" smtClean="0"/>
              <a:t>print(Sum(list1))</a:t>
            </a:r>
          </a:p>
          <a:p>
            <a:pPr marL="0" indent="0">
              <a:buNone/>
            </a:pPr>
            <a:r>
              <a:rPr lang="en-US" dirty="0" smtClean="0"/>
              <a:t>print(Sum(list2))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Procedural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for general-purpose programming.</a:t>
            </a:r>
          </a:p>
          <a:p>
            <a:r>
              <a:rPr lang="en-US" dirty="0"/>
              <a:t>Reusability of the code.</a:t>
            </a:r>
          </a:p>
          <a:p>
            <a:r>
              <a:rPr lang="en-US" dirty="0"/>
              <a:t>It is easy to trace the flow of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704</Words>
  <Application>Microsoft Office PowerPoint</Application>
  <PresentationFormat>Custom</PresentationFormat>
  <Paragraphs>141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Classes &amp; Objects</vt:lpstr>
      <vt:lpstr>ASSESSMENTS</vt:lpstr>
      <vt:lpstr>Class / Lab Rules</vt:lpstr>
      <vt:lpstr>In case of breach of lab rules vote for marks deduction or samosa party?</vt:lpstr>
      <vt:lpstr>How to get good grades?</vt:lpstr>
      <vt:lpstr>Procedural Programming</vt:lpstr>
      <vt:lpstr>Procedural Programming</vt:lpstr>
      <vt:lpstr>Procedural Programming Example</vt:lpstr>
      <vt:lpstr>Advantages of Procedural Programming</vt:lpstr>
      <vt:lpstr>Disadvantages of Procedural Programming</vt:lpstr>
      <vt:lpstr>Object Oriented Programming</vt:lpstr>
      <vt:lpstr>Object as Real-World Entity</vt:lpstr>
      <vt:lpstr>Can you think of objects in real-world? Give Examples one by one</vt:lpstr>
      <vt:lpstr>Advantages of Object Oriented Programming</vt:lpstr>
      <vt:lpstr>Class</vt:lpstr>
      <vt:lpstr>Classes Have Attributes </vt:lpstr>
      <vt:lpstr>Objects as Instances of Class</vt:lpstr>
      <vt:lpstr>Class Creation</vt:lpstr>
      <vt:lpstr>Defining Class Methods</vt:lpstr>
      <vt:lpstr>Class Example</vt:lpstr>
      <vt:lpstr>Creating Objects</vt:lpstr>
      <vt:lpstr>Complete Code</vt:lpstr>
      <vt:lpstr>Class &amp; Object</vt:lpstr>
      <vt:lpstr>Class Example</vt:lpstr>
      <vt:lpstr>Objects of a class</vt:lpstr>
      <vt:lpstr>Code the person class on the pattern of room class discussed previously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Lecturer</dc:creator>
  <cp:lastModifiedBy>Windows User</cp:lastModifiedBy>
  <cp:revision>66</cp:revision>
  <dcterms:created xsi:type="dcterms:W3CDTF">2023-09-04T07:40:26Z</dcterms:created>
  <dcterms:modified xsi:type="dcterms:W3CDTF">2023-09-04T18:06:25Z</dcterms:modified>
</cp:coreProperties>
</file>