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4" r:id="rId3"/>
    <p:sldId id="295" r:id="rId4"/>
    <p:sldId id="296" r:id="rId5"/>
    <p:sldId id="260" r:id="rId6"/>
    <p:sldId id="268" r:id="rId7"/>
    <p:sldId id="258" r:id="rId8"/>
    <p:sldId id="269" r:id="rId9"/>
    <p:sldId id="270" r:id="rId10"/>
    <p:sldId id="259" r:id="rId11"/>
    <p:sldId id="261" r:id="rId12"/>
    <p:sldId id="262" r:id="rId13"/>
    <p:sldId id="273" r:id="rId14"/>
    <p:sldId id="271" r:id="rId15"/>
    <p:sldId id="272" r:id="rId16"/>
    <p:sldId id="275" r:id="rId17"/>
    <p:sldId id="276" r:id="rId18"/>
    <p:sldId id="274" r:id="rId19"/>
    <p:sldId id="277" r:id="rId20"/>
    <p:sldId id="263" r:id="rId21"/>
    <p:sldId id="264" r:id="rId22"/>
    <p:sldId id="265" r:id="rId23"/>
    <p:sldId id="266" r:id="rId24"/>
    <p:sldId id="26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2A883-9B25-46B0-9E8E-7D34C70A41D8}" type="datetimeFigureOut">
              <a:rPr lang="en-US" smtClean="0"/>
              <a:t>9/16/2023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8B8738-410C-4D2C-9CD2-6654ADEB6116}" type="slidenum">
              <a:rPr lang="en-US" smtClean="0"/>
              <a:t>‹#›</a:t>
            </a:fld>
            <a:endParaRPr lang="en-US"/>
          </a:p>
        </p:txBody>
      </p:sp>
    </p:spTree>
    <p:extLst>
      <p:ext uri="{BB962C8B-B14F-4D97-AF65-F5344CB8AC3E}">
        <p14:creationId xmlns:p14="http://schemas.microsoft.com/office/powerpoint/2010/main" val="217668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171450" indent="-171450">
              <a:buFontTx/>
              <a:buChar char="•"/>
              <a:defRPr/>
            </a:pPr>
            <a:r>
              <a:rPr lang="en-US" altLang="en-US" dirty="0"/>
              <a:t>Draw memory maps: </a:t>
            </a:r>
          </a:p>
          <a:p>
            <a:pPr marL="171450" indent="-171450">
              <a:buFontTx/>
              <a:buChar char="•"/>
              <a:defRPr/>
            </a:pPr>
            <a:r>
              <a:rPr lang="en-US" altLang="en-US" dirty="0"/>
              <a:t>Main function: containing the references and objects bart and lisa</a:t>
            </a:r>
          </a:p>
          <a:p>
            <a:pPr marL="171450" indent="-171450">
              <a:buFontTx/>
              <a:buChar char="•"/>
              <a:defRPr/>
            </a:pPr>
            <a:r>
              <a:rPr lang="en-US" altLang="en-US" dirty="0"/>
              <a:t>sayName method: the self reference points to first the lisa object in main and then the bart object</a:t>
            </a:r>
          </a:p>
          <a:p>
            <a:pPr marL="171450" indent="-171450">
              <a:buFontTx/>
              <a:buChar char="•"/>
              <a:defRPr/>
            </a:pPr>
            <a:endParaRPr lang="en-US" altLang="en-US" dirty="0"/>
          </a:p>
          <a:p>
            <a:pPr>
              <a:defRPr/>
            </a:pPr>
            <a:endParaRPr lang="en-US" dirty="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1B484621-99B1-4E8E-BDCF-D99A0FF6A42C}" type="slidenum">
              <a:rPr lang="en-US" altLang="en-US" smtClean="0"/>
              <a:pPr/>
              <a:t>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U:\www\231\examples\classes_objects&gt;python person.py</a:t>
            </a:r>
          </a:p>
          <a:p>
            <a:r>
              <a:rPr lang="en-US" altLang="en-US"/>
              <a:t>My name is... I have no name :(</a:t>
            </a:r>
          </a:p>
          <a:p>
            <a:r>
              <a:rPr lang="en-US" altLang="en-US"/>
              <a:t>My name is... Big Smiley :D</a:t>
            </a:r>
          </a:p>
          <a:p>
            <a:endParaRPr 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DE8ED6DB-8CC3-4BA2-853D-57189485B3A3}" type="slidenum">
              <a:rPr lang="en-US" altLang="en-US"/>
              <a:pPr/>
              <a:t>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t>The underscore is used by Python for methods with special meaning (page 475 of the Monty Python book: “The practice of computing using Python”</a:t>
            </a:r>
          </a:p>
          <a:p>
            <a:pPr>
              <a:buFontTx/>
              <a:buChar char="•"/>
            </a:pPr>
            <a:r>
              <a:rPr lang="en-US" altLang="en-US"/>
              <a:t>__init__ constructor</a:t>
            </a:r>
          </a:p>
          <a:p>
            <a:pPr>
              <a:buFontTx/>
              <a:buChar char="•"/>
            </a:pPr>
            <a:r>
              <a:rPr lang="en-US" altLang="en-US"/>
              <a:t>__str__ returns a string representation of an object</a:t>
            </a:r>
          </a:p>
          <a:p>
            <a:pPr>
              <a:buFontTx/>
              <a:buChar char="•"/>
            </a:pPr>
            <a:endParaRPr lang="en-US" altLang="en-US"/>
          </a:p>
          <a:p>
            <a:pPr>
              <a:buFontTx/>
              <a:buChar char="•"/>
            </a:pPr>
            <a:endParaRPr lang="en-US" altLang="en-US"/>
          </a:p>
          <a:p>
            <a:endParaRPr 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F81ADBFF-4F50-4B60-8F01-C6335CF7DBB4}" type="slidenum">
              <a:rPr lang="en-US" altLang="en-US"/>
              <a:pPr/>
              <a:t>10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buFont typeface="Times New Roman" pitchFamily="18" charset="0"/>
              <a:buNone/>
            </a:pPr>
            <a:r>
              <a:rPr lang="en-US" altLang="en-US" sz="1800">
                <a:latin typeface="Consolas" pitchFamily="49" charset="0"/>
              </a:rPr>
              <a:t>Smiley. name = "I have no name"):</a:t>
            </a:r>
          </a:p>
          <a:p>
            <a:pPr lvl="1">
              <a:buFont typeface="Times New Roman" pitchFamily="18" charset="0"/>
              <a:buNone/>
            </a:pPr>
            <a:r>
              <a:rPr lang="en-US" altLang="en-US" sz="1800">
                <a:latin typeface="Consolas" pitchFamily="49" charset="0"/>
              </a:rPr>
              <a:t>Jt.name = "James"</a:t>
            </a:r>
          </a:p>
          <a:p>
            <a:endParaRPr lang="en-US" altLang="en-US"/>
          </a:p>
          <a:p>
            <a:endParaRPr 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795FE614-4C12-48F0-AF40-3E4ECC9F8465}" type="slidenum">
              <a:rPr lang="en-US" altLang="en-US"/>
              <a:pPr/>
              <a:t>23</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U:\www\231\examples\classes_objects&gt;python init_method2.py</a:t>
            </a:r>
          </a:p>
          <a:p>
            <a:r>
              <a:rPr lang="en-US" altLang="en-US"/>
              <a:t>My name is... I have no name  &lt;= set to default parameter’s value</a:t>
            </a:r>
          </a:p>
          <a:p>
            <a:r>
              <a:rPr lang="en-US" altLang="en-US"/>
              <a:t>My name is... James                &lt;= set to whatever is actually passed in during the call</a:t>
            </a:r>
          </a:p>
          <a:p>
            <a:endParaRPr 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7A0F97D2-3EF5-4CBC-8DD1-D4673FD16EF9}" type="slidenum">
              <a:rPr lang="en-US" altLang="en-US"/>
              <a:pPr/>
              <a:t>24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Constructors &amp; Destructors</a:t>
            </a:r>
          </a:p>
        </p:txBody>
      </p:sp>
    </p:spTree>
    <p:extLst>
      <p:ext uri="{BB962C8B-B14F-4D97-AF65-F5344CB8AC3E}">
        <p14:creationId xmlns:p14="http://schemas.microsoft.com/office/powerpoint/2010/main" val="149738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en-US" altLang="en-US"/>
              <a:t>Initializing The Attributes Of A Class</a:t>
            </a:r>
            <a:endParaRPr lang="en-US"/>
          </a:p>
        </p:txBody>
      </p:sp>
      <p:sp>
        <p:nvSpPr>
          <p:cNvPr id="3" name="Content Placeholder 2"/>
          <p:cNvSpPr>
            <a:spLocks noGrp="1"/>
          </p:cNvSpPr>
          <p:nvPr>
            <p:ph idx="1"/>
          </p:nvPr>
        </p:nvSpPr>
        <p:spPr/>
        <p:txBody>
          <a:bodyPr>
            <a:normAutofit fontScale="85000" lnSpcReduction="20000"/>
          </a:bodyPr>
          <a:lstStyle/>
          <a:p>
            <a:r>
              <a:rPr lang="en-US" altLang="en-US"/>
              <a:t>Classes have a special method that can be used to initialize the starting values of a class to some specific values.</a:t>
            </a:r>
          </a:p>
          <a:p>
            <a:r>
              <a:rPr lang="en-US" altLang="en-US"/>
              <a:t>This method is automatically called whenever an object is created.</a:t>
            </a:r>
          </a:p>
          <a:p>
            <a:r>
              <a:rPr lang="en-US" altLang="en-US" b="1"/>
              <a:t>Format</a:t>
            </a:r>
            <a:r>
              <a:rPr lang="en-US" altLang="en-US"/>
              <a:t>:</a:t>
            </a:r>
          </a:p>
          <a:p>
            <a:pPr lvl="1">
              <a:buFont typeface="Times New Roman" pitchFamily="18" charset="0"/>
              <a:buNone/>
            </a:pPr>
            <a:r>
              <a:rPr lang="en-US" altLang="en-US" sz="1800">
                <a:latin typeface="Consolas" pitchFamily="49" charset="0"/>
              </a:rPr>
              <a:t>class &lt;</a:t>
            </a:r>
            <a:r>
              <a:rPr lang="en-US" altLang="en-US" sz="1800" i="1">
                <a:latin typeface="Consolas" pitchFamily="49" charset="0"/>
              </a:rPr>
              <a:t>Class name</a:t>
            </a:r>
            <a:r>
              <a:rPr lang="en-US" altLang="en-US" sz="1800">
                <a:latin typeface="Consolas" pitchFamily="49" charset="0"/>
              </a:rPr>
              <a:t>&gt;:</a:t>
            </a:r>
          </a:p>
          <a:p>
            <a:pPr lvl="1">
              <a:buFont typeface="Times New Roman" pitchFamily="18" charset="0"/>
              <a:buNone/>
            </a:pPr>
            <a:r>
              <a:rPr lang="en-US" altLang="en-US" sz="1800">
                <a:latin typeface="Consolas" pitchFamily="49" charset="0"/>
              </a:rPr>
              <a:t>def __init__(self, &lt;</a:t>
            </a:r>
            <a:r>
              <a:rPr lang="en-US" altLang="en-US" sz="1800" i="1">
                <a:latin typeface="Consolas" pitchFamily="49" charset="0"/>
              </a:rPr>
              <a:t>other parameters</a:t>
            </a:r>
            <a:r>
              <a:rPr lang="en-US" altLang="en-US" sz="1800">
                <a:latin typeface="Consolas" pitchFamily="49" charset="0"/>
              </a:rPr>
              <a:t>&gt;):</a:t>
            </a:r>
          </a:p>
          <a:p>
            <a:pPr lvl="1">
              <a:buFont typeface="Times New Roman" pitchFamily="18" charset="0"/>
              <a:buNone/>
            </a:pPr>
            <a:r>
              <a:rPr lang="en-US" altLang="en-US" sz="1800">
                <a:latin typeface="Consolas" pitchFamily="49" charset="0"/>
              </a:rPr>
              <a:t>     &lt;</a:t>
            </a:r>
            <a:r>
              <a:rPr lang="en-US" altLang="en-US" sz="1800" i="1">
                <a:latin typeface="Consolas" pitchFamily="49" charset="0"/>
              </a:rPr>
              <a:t>body of the method</a:t>
            </a:r>
            <a:r>
              <a:rPr lang="en-US" altLang="en-US" sz="1800">
                <a:latin typeface="Consolas" pitchFamily="49" charset="0"/>
              </a:rPr>
              <a:t>&gt;</a:t>
            </a:r>
          </a:p>
          <a:p>
            <a:r>
              <a:rPr lang="en-US" altLang="en-US" b="1"/>
              <a:t>Example</a:t>
            </a:r>
            <a:r>
              <a:rPr lang="en-US" altLang="en-US"/>
              <a:t>:</a:t>
            </a:r>
          </a:p>
          <a:p>
            <a:pPr lvl="1">
              <a:buFont typeface="Times New Roman" pitchFamily="18" charset="0"/>
              <a:buNone/>
            </a:pPr>
            <a:r>
              <a:rPr lang="en-US" altLang="en-US" sz="1800">
                <a:latin typeface="Consolas" pitchFamily="49" charset="0"/>
              </a:rPr>
              <a:t>class Person:</a:t>
            </a:r>
          </a:p>
          <a:p>
            <a:pPr lvl="1">
              <a:buFont typeface="Times New Roman" pitchFamily="18" charset="0"/>
              <a:buNone/>
            </a:pPr>
            <a:r>
              <a:rPr lang="en-US" altLang="en-US" sz="1800">
                <a:latin typeface="Consolas" pitchFamily="49" charset="0"/>
              </a:rPr>
              <a:t>   name = ""</a:t>
            </a:r>
          </a:p>
          <a:p>
            <a:pPr lvl="1">
              <a:buFont typeface="Times New Roman" pitchFamily="18" charset="0"/>
              <a:buNone/>
            </a:pPr>
            <a:r>
              <a:rPr lang="en-US" altLang="en-US" sz="1800">
                <a:latin typeface="Consolas" pitchFamily="49" charset="0"/>
              </a:rPr>
              <a:t>   def __init__(self):</a:t>
            </a:r>
          </a:p>
          <a:p>
            <a:pPr lvl="1">
              <a:buFont typeface="Times New Roman" pitchFamily="18" charset="0"/>
              <a:buNone/>
            </a:pPr>
            <a:r>
              <a:rPr lang="en-US" altLang="en-US" sz="1800">
                <a:latin typeface="Consolas" pitchFamily="49" charset="0"/>
              </a:rPr>
              <a:t>       self.name = "No name"</a:t>
            </a:r>
          </a:p>
          <a:p>
            <a:endParaRPr lang="en-US"/>
          </a:p>
        </p:txBody>
      </p:sp>
      <p:grpSp>
        <p:nvGrpSpPr>
          <p:cNvPr id="4" name="Group 3"/>
          <p:cNvGrpSpPr>
            <a:grpSpLocks/>
          </p:cNvGrpSpPr>
          <p:nvPr/>
        </p:nvGrpSpPr>
        <p:grpSpPr bwMode="auto">
          <a:xfrm>
            <a:off x="1600200" y="2365375"/>
            <a:ext cx="3213100" cy="1295400"/>
            <a:chOff x="1600200" y="2895600"/>
            <a:chExt cx="3213100" cy="1295400"/>
          </a:xfrm>
        </p:grpSpPr>
        <p:sp>
          <p:nvSpPr>
            <p:cNvPr id="32776" name="Line 5"/>
            <p:cNvSpPr>
              <a:spLocks noChangeShapeType="1"/>
            </p:cNvSpPr>
            <p:nvPr/>
          </p:nvSpPr>
          <p:spPr bwMode="auto">
            <a:xfrm flipH="1">
              <a:off x="1600200" y="3162300"/>
              <a:ext cx="176530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7" name="Line 6"/>
            <p:cNvSpPr>
              <a:spLocks noChangeShapeType="1"/>
            </p:cNvSpPr>
            <p:nvPr/>
          </p:nvSpPr>
          <p:spPr bwMode="auto">
            <a:xfrm flipH="1">
              <a:off x="2133600" y="3187700"/>
              <a:ext cx="1206500" cy="10033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8" name="Text Box 7"/>
            <p:cNvSpPr txBox="1">
              <a:spLocks noChangeArrowheads="1"/>
            </p:cNvSpPr>
            <p:nvPr/>
          </p:nvSpPr>
          <p:spPr bwMode="auto">
            <a:xfrm>
              <a:off x="2857500" y="2895600"/>
              <a:ext cx="195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spcBef>
                  <a:spcPct val="50000"/>
                </a:spcBef>
              </a:pPr>
              <a:r>
                <a:rPr lang="en-US" altLang="en-US" sz="2000" b="1">
                  <a:solidFill>
                    <a:srgbClr val="CC3300"/>
                  </a:solidFill>
                  <a:latin typeface="Arial" charset="0"/>
                </a:rPr>
                <a:t>No spaces here</a:t>
              </a:r>
            </a:p>
          </p:txBody>
        </p:sp>
      </p:grpSp>
      <p:grpSp>
        <p:nvGrpSpPr>
          <p:cNvPr id="8" name="Group 7"/>
          <p:cNvGrpSpPr>
            <a:grpSpLocks/>
          </p:cNvGrpSpPr>
          <p:nvPr/>
        </p:nvGrpSpPr>
        <p:grpSpPr bwMode="auto">
          <a:xfrm>
            <a:off x="2362200" y="3792538"/>
            <a:ext cx="5365750" cy="1538287"/>
            <a:chOff x="-285750" y="2924175"/>
            <a:chExt cx="5365750" cy="1538883"/>
          </a:xfrm>
        </p:grpSpPr>
        <p:sp>
          <p:nvSpPr>
            <p:cNvPr id="32774" name="Line 5"/>
            <p:cNvSpPr>
              <a:spLocks noChangeShapeType="1"/>
            </p:cNvSpPr>
            <p:nvPr/>
          </p:nvSpPr>
          <p:spPr bwMode="auto">
            <a:xfrm flipH="1">
              <a:off x="-285750" y="3721100"/>
              <a:ext cx="3409950" cy="5143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5" name="Text Box 7"/>
            <p:cNvSpPr txBox="1">
              <a:spLocks noChangeArrowheads="1"/>
            </p:cNvSpPr>
            <p:nvPr/>
          </p:nvSpPr>
          <p:spPr bwMode="auto">
            <a:xfrm>
              <a:off x="3124200" y="2924175"/>
              <a:ext cx="19558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spcBef>
                  <a:spcPct val="50000"/>
                </a:spcBef>
              </a:pPr>
              <a:r>
                <a:rPr lang="en-US" altLang="en-US" sz="2000" b="1">
                  <a:solidFill>
                    <a:srgbClr val="CC3300"/>
                  </a:solidFill>
                  <a:latin typeface="Arial" charset="0"/>
                </a:rPr>
                <a:t>This design approach is consistent with many languages</a:t>
              </a:r>
            </a:p>
          </p:txBody>
        </p:sp>
      </p:grpSp>
    </p:spTree>
    <p:extLst>
      <p:ext uri="{BB962C8B-B14F-4D97-AF65-F5344CB8AC3E}">
        <p14:creationId xmlns:p14="http://schemas.microsoft.com/office/powerpoint/2010/main" val="4095837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randombar(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randombar(horizontal)">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Constructor: A Special Method</a:t>
            </a:r>
            <a:endParaRPr lang="en-US" dirty="0"/>
          </a:p>
        </p:txBody>
      </p:sp>
      <p:sp>
        <p:nvSpPr>
          <p:cNvPr id="3" name="Content Placeholder 2"/>
          <p:cNvSpPr>
            <a:spLocks noGrp="1"/>
          </p:cNvSpPr>
          <p:nvPr>
            <p:ph idx="1"/>
          </p:nvPr>
        </p:nvSpPr>
        <p:spPr/>
        <p:txBody>
          <a:bodyPr>
            <a:normAutofit fontScale="85000" lnSpcReduction="20000"/>
          </a:bodyPr>
          <a:lstStyle/>
          <a:p>
            <a:r>
              <a:rPr lang="en-US" altLang="en-US" dirty="0"/>
              <a:t>Constructor method: a special method that is used when defining a class and it is automatically called when an object of that class has been created.</a:t>
            </a:r>
          </a:p>
          <a:p>
            <a:pPr lvl="1"/>
            <a:r>
              <a:rPr lang="en-US" altLang="en-US" sz="2400" dirty="0"/>
              <a:t>E.g., </a:t>
            </a:r>
            <a:r>
              <a:rPr lang="en-US" altLang="en-US" sz="1800" dirty="0" err="1">
                <a:latin typeface="Consolas" pitchFamily="49" charset="0"/>
              </a:rPr>
              <a:t>aPerson</a:t>
            </a:r>
            <a:r>
              <a:rPr lang="en-US" altLang="en-US" sz="1800" dirty="0">
                <a:latin typeface="Consolas" pitchFamily="49" charset="0"/>
              </a:rPr>
              <a:t> = Person()   </a:t>
            </a:r>
            <a:r>
              <a:rPr lang="en-US" altLang="en-US" sz="1800" b="1" dirty="0">
                <a:solidFill>
                  <a:srgbClr val="00B0F0"/>
                </a:solidFill>
                <a:latin typeface="Consolas" pitchFamily="49" charset="0"/>
              </a:rPr>
              <a:t># This calls the constructor</a:t>
            </a:r>
          </a:p>
          <a:p>
            <a:r>
              <a:rPr lang="en-US" altLang="en-US" dirty="0"/>
              <a:t>In Python this method is named ‘</a:t>
            </a:r>
            <a:r>
              <a:rPr lang="en-US" altLang="ja-JP" dirty="0" err="1">
                <a:latin typeface="Consolas" pitchFamily="49" charset="0"/>
              </a:rPr>
              <a:t>init</a:t>
            </a:r>
            <a:r>
              <a:rPr lang="en-US" altLang="en-US" dirty="0"/>
              <a:t>’</a:t>
            </a:r>
            <a:r>
              <a:rPr lang="en-US" altLang="ja-JP" dirty="0"/>
              <a:t>.</a:t>
            </a:r>
          </a:p>
          <a:p>
            <a:r>
              <a:rPr lang="en-US" altLang="en-US" dirty="0"/>
              <a:t>Other languages may require a different name for the syntax but it serves the same purpose (initializing the fields of an object as it’s being created).</a:t>
            </a:r>
          </a:p>
          <a:p>
            <a:r>
              <a:rPr lang="en-US" altLang="en-US" dirty="0"/>
              <a:t>This method should never have a return statement that returns a value.</a:t>
            </a:r>
          </a:p>
          <a:p>
            <a:pPr lvl="1"/>
            <a:r>
              <a:rPr lang="en-US" altLang="en-US" dirty="0"/>
              <a:t>Should be (if return is needed) “</a:t>
            </a:r>
            <a:r>
              <a:rPr lang="en-US" altLang="ja-JP" dirty="0">
                <a:latin typeface="Consolas" pitchFamily="49" charset="0"/>
              </a:rPr>
              <a:t>return</a:t>
            </a:r>
            <a:r>
              <a:rPr lang="en-US" altLang="en-US" dirty="0"/>
              <a:t>”</a:t>
            </a:r>
            <a:r>
              <a:rPr lang="en-US" altLang="ja-JP" dirty="0"/>
              <a:t> </a:t>
            </a:r>
          </a:p>
          <a:p>
            <a:pPr lvl="1"/>
            <a:r>
              <a:rPr lang="en-US" altLang="en-US" dirty="0"/>
              <a:t>Never return a type e.g., </a:t>
            </a:r>
            <a:r>
              <a:rPr lang="en-US" altLang="en-US" dirty="0">
                <a:latin typeface="Consolas" pitchFamily="49" charset="0"/>
              </a:rPr>
              <a:t>return(12)</a:t>
            </a:r>
          </a:p>
          <a:p>
            <a:endParaRPr lang="en-US" dirty="0"/>
          </a:p>
        </p:txBody>
      </p:sp>
    </p:spTree>
    <p:extLst>
      <p:ext uri="{BB962C8B-B14F-4D97-AF65-F5344CB8AC3E}">
        <p14:creationId xmlns:p14="http://schemas.microsoft.com/office/powerpoint/2010/main" val="4257085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Objects Employ References</a:t>
            </a:r>
          </a:p>
        </p:txBody>
      </p:sp>
      <p:sp>
        <p:nvSpPr>
          <p:cNvPr id="3" name="Content Placeholder 2"/>
          <p:cNvSpPr>
            <a:spLocks noGrp="1"/>
          </p:cNvSpPr>
          <p:nvPr>
            <p:ph idx="1"/>
          </p:nvPr>
        </p:nvSpPr>
        <p:spPr>
          <a:xfrm>
            <a:off x="381000" y="2819400"/>
            <a:ext cx="8229600" cy="457200"/>
          </a:xfrm>
        </p:spPr>
        <p:txBody>
          <a:bodyPr>
            <a:normAutofit fontScale="85000" lnSpcReduction="20000"/>
          </a:bodyPr>
          <a:lstStyle/>
          <a:p>
            <a:pPr marL="0" indent="0">
              <a:buFont typeface="Arial" charset="0"/>
              <a:buNone/>
            </a:pPr>
            <a:r>
              <a:rPr lang="en-US" altLang="en-US">
                <a:latin typeface="Consolas" pitchFamily="49" charset="0"/>
              </a:rPr>
              <a:t>aPerson    =        Person()</a:t>
            </a:r>
            <a:endParaRPr lang="en-US" altLang="en-US"/>
          </a:p>
        </p:txBody>
      </p:sp>
      <p:grpSp>
        <p:nvGrpSpPr>
          <p:cNvPr id="8" name="Group 7"/>
          <p:cNvGrpSpPr>
            <a:grpSpLocks/>
          </p:cNvGrpSpPr>
          <p:nvPr/>
        </p:nvGrpSpPr>
        <p:grpSpPr bwMode="auto">
          <a:xfrm>
            <a:off x="3324225" y="3276600"/>
            <a:ext cx="2286000" cy="1295400"/>
            <a:chOff x="3324225" y="3276600"/>
            <a:chExt cx="2286000" cy="1295400"/>
          </a:xfrm>
        </p:grpSpPr>
        <p:sp>
          <p:nvSpPr>
            <p:cNvPr id="36875" name="TextBox 3"/>
            <p:cNvSpPr txBox="1">
              <a:spLocks noChangeArrowheads="1"/>
            </p:cNvSpPr>
            <p:nvPr/>
          </p:nvSpPr>
          <p:spPr bwMode="auto">
            <a:xfrm>
              <a:off x="3324225" y="3733800"/>
              <a:ext cx="228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b="1">
                  <a:solidFill>
                    <a:srgbClr val="FF0000"/>
                  </a:solidFill>
                </a:rPr>
                <a:t>Calls the constructor and creates an object</a:t>
              </a:r>
            </a:p>
          </p:txBody>
        </p:sp>
        <p:sp>
          <p:nvSpPr>
            <p:cNvPr id="5" name="Right Brace 4"/>
            <p:cNvSpPr/>
            <p:nvPr/>
          </p:nvSpPr>
          <p:spPr>
            <a:xfrm rot="5400000">
              <a:off x="4200525" y="2933700"/>
              <a:ext cx="533400" cy="12192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pSp>
      <p:grpSp>
        <p:nvGrpSpPr>
          <p:cNvPr id="52229" name="Group 8"/>
          <p:cNvGrpSpPr>
            <a:grpSpLocks/>
          </p:cNvGrpSpPr>
          <p:nvPr/>
        </p:nvGrpSpPr>
        <p:grpSpPr bwMode="auto">
          <a:xfrm>
            <a:off x="514350" y="3238500"/>
            <a:ext cx="1752600" cy="1295400"/>
            <a:chOff x="514350" y="3238500"/>
            <a:chExt cx="1752600" cy="1295400"/>
          </a:xfrm>
        </p:grpSpPr>
        <p:sp>
          <p:nvSpPr>
            <p:cNvPr id="36873" name="TextBox 5"/>
            <p:cNvSpPr txBox="1">
              <a:spLocks noChangeArrowheads="1"/>
            </p:cNvSpPr>
            <p:nvPr/>
          </p:nvSpPr>
          <p:spPr bwMode="auto">
            <a:xfrm>
              <a:off x="514350" y="3695700"/>
              <a:ext cx="1752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b="1">
                  <a:solidFill>
                    <a:srgbClr val="FF0000"/>
                  </a:solidFill>
                </a:rPr>
                <a:t>Creates the reference variable</a:t>
              </a:r>
            </a:p>
          </p:txBody>
        </p:sp>
        <p:sp>
          <p:nvSpPr>
            <p:cNvPr id="7" name="Right Brace 6"/>
            <p:cNvSpPr/>
            <p:nvPr/>
          </p:nvSpPr>
          <p:spPr>
            <a:xfrm rot="5400000">
              <a:off x="876300" y="2895600"/>
              <a:ext cx="533400" cy="12192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pSp>
      <p:grpSp>
        <p:nvGrpSpPr>
          <p:cNvPr id="13" name="Group 12"/>
          <p:cNvGrpSpPr>
            <a:grpSpLocks/>
          </p:cNvGrpSpPr>
          <p:nvPr/>
        </p:nvGrpSpPr>
        <p:grpSpPr bwMode="auto">
          <a:xfrm>
            <a:off x="1133475" y="1219200"/>
            <a:ext cx="3314700" cy="1714500"/>
            <a:chOff x="1133475" y="1219200"/>
            <a:chExt cx="3314700" cy="1714500"/>
          </a:xfrm>
        </p:grpSpPr>
        <p:sp>
          <p:nvSpPr>
            <p:cNvPr id="11" name="Freeform 10"/>
            <p:cNvSpPr/>
            <p:nvPr/>
          </p:nvSpPr>
          <p:spPr>
            <a:xfrm>
              <a:off x="1133475" y="2114550"/>
              <a:ext cx="3314700" cy="819150"/>
            </a:xfrm>
            <a:custGeom>
              <a:avLst/>
              <a:gdLst>
                <a:gd name="connsiteX0" fmla="*/ 3314700 w 3314700"/>
                <a:gd name="connsiteY0" fmla="*/ 819260 h 819260"/>
                <a:gd name="connsiteX1" fmla="*/ 3190875 w 3314700"/>
                <a:gd name="connsiteY1" fmla="*/ 523985 h 819260"/>
                <a:gd name="connsiteX2" fmla="*/ 2714625 w 3314700"/>
                <a:gd name="connsiteY2" fmla="*/ 228710 h 819260"/>
                <a:gd name="connsiteX3" fmla="*/ 1933575 w 3314700"/>
                <a:gd name="connsiteY3" fmla="*/ 28685 h 819260"/>
                <a:gd name="connsiteX4" fmla="*/ 962025 w 3314700"/>
                <a:gd name="connsiteY4" fmla="*/ 28685 h 819260"/>
                <a:gd name="connsiteX5" fmla="*/ 342900 w 3314700"/>
                <a:gd name="connsiteY5" fmla="*/ 285860 h 819260"/>
                <a:gd name="connsiteX6" fmla="*/ 85725 w 3314700"/>
                <a:gd name="connsiteY6" fmla="*/ 485885 h 819260"/>
                <a:gd name="connsiteX7" fmla="*/ 0 w 3314700"/>
                <a:gd name="connsiteY7" fmla="*/ 781160 h 819260"/>
                <a:gd name="connsiteX8" fmla="*/ 0 w 3314700"/>
                <a:gd name="connsiteY8" fmla="*/ 781160 h 81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4700" h="819260">
                  <a:moveTo>
                    <a:pt x="3314700" y="819260"/>
                  </a:moveTo>
                  <a:cubicBezTo>
                    <a:pt x="3302793" y="720835"/>
                    <a:pt x="3290887" y="622410"/>
                    <a:pt x="3190875" y="523985"/>
                  </a:cubicBezTo>
                  <a:cubicBezTo>
                    <a:pt x="3090862" y="425560"/>
                    <a:pt x="2924175" y="311260"/>
                    <a:pt x="2714625" y="228710"/>
                  </a:cubicBezTo>
                  <a:cubicBezTo>
                    <a:pt x="2505075" y="146160"/>
                    <a:pt x="2225675" y="62022"/>
                    <a:pt x="1933575" y="28685"/>
                  </a:cubicBezTo>
                  <a:cubicBezTo>
                    <a:pt x="1641475" y="-4653"/>
                    <a:pt x="1227137" y="-14177"/>
                    <a:pt x="962025" y="28685"/>
                  </a:cubicBezTo>
                  <a:cubicBezTo>
                    <a:pt x="696913" y="71547"/>
                    <a:pt x="488950" y="209660"/>
                    <a:pt x="342900" y="285860"/>
                  </a:cubicBezTo>
                  <a:cubicBezTo>
                    <a:pt x="196850" y="362060"/>
                    <a:pt x="142875" y="403335"/>
                    <a:pt x="85725" y="485885"/>
                  </a:cubicBezTo>
                  <a:cubicBezTo>
                    <a:pt x="28575" y="568435"/>
                    <a:pt x="0" y="781160"/>
                    <a:pt x="0" y="781160"/>
                  </a:cubicBezTo>
                  <a:lnTo>
                    <a:pt x="0" y="781160"/>
                  </a:ln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36872" name="TextBox 11"/>
            <p:cNvSpPr txBox="1">
              <a:spLocks noChangeArrowheads="1"/>
            </p:cNvSpPr>
            <p:nvPr/>
          </p:nvSpPr>
          <p:spPr bwMode="auto">
            <a:xfrm>
              <a:off x="1781175" y="1219200"/>
              <a:ext cx="2176463" cy="104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b="1">
                  <a:solidFill>
                    <a:srgbClr val="FF0000"/>
                  </a:solidFill>
                </a:rPr>
                <a:t>Assign the address of the object into the reference</a:t>
              </a:r>
            </a:p>
          </p:txBody>
        </p:sp>
      </p:grpSp>
    </p:spTree>
    <p:extLst>
      <p:ext uri="{BB962C8B-B14F-4D97-AF65-F5344CB8AC3E}">
        <p14:creationId xmlns:p14="http://schemas.microsoft.com/office/powerpoint/2010/main" val="1583254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Types of Constructors</a:t>
            </a:r>
          </a:p>
        </p:txBody>
      </p:sp>
      <p:sp>
        <p:nvSpPr>
          <p:cNvPr id="3" name="Content Placeholder 2"/>
          <p:cNvSpPr>
            <a:spLocks noGrp="1"/>
          </p:cNvSpPr>
          <p:nvPr>
            <p:ph idx="1"/>
          </p:nvPr>
        </p:nvSpPr>
        <p:spPr/>
        <p:txBody>
          <a:bodyPr/>
          <a:lstStyle/>
          <a:p>
            <a:r>
              <a:rPr lang="en-US" dirty="0"/>
              <a:t>Non-parameterized</a:t>
            </a:r>
          </a:p>
          <a:p>
            <a:r>
              <a:rPr lang="en-US" dirty="0"/>
              <a:t>Parameterized</a:t>
            </a:r>
          </a:p>
        </p:txBody>
      </p:sp>
    </p:spTree>
    <p:extLst>
      <p:ext uri="{BB962C8B-B14F-4D97-AF65-F5344CB8AC3E}">
        <p14:creationId xmlns:p14="http://schemas.microsoft.com/office/powerpoint/2010/main" val="4169405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Non-parameterized Constructor</a:t>
            </a:r>
          </a:p>
        </p:txBody>
      </p:sp>
      <p:sp>
        <p:nvSpPr>
          <p:cNvPr id="3" name="Content Placeholder 2"/>
          <p:cNvSpPr>
            <a:spLocks noGrp="1"/>
          </p:cNvSpPr>
          <p:nvPr>
            <p:ph idx="1"/>
          </p:nvPr>
        </p:nvSpPr>
        <p:spPr/>
        <p:txBody>
          <a:bodyPr/>
          <a:lstStyle/>
          <a:p>
            <a:r>
              <a:rPr lang="en-US" dirty="0"/>
              <a:t>The non-parameterized constructor uses when we do not want to manipulate the value or the constructor that has only self as an argument. </a:t>
            </a:r>
          </a:p>
          <a:p>
            <a:r>
              <a:rPr lang="en-US" dirty="0"/>
              <a:t>Its definition has only one argument which is a reference to the instance being constructed.</a:t>
            </a:r>
          </a:p>
        </p:txBody>
      </p:sp>
    </p:spTree>
    <p:extLst>
      <p:ext uri="{BB962C8B-B14F-4D97-AF65-F5344CB8AC3E}">
        <p14:creationId xmlns:p14="http://schemas.microsoft.com/office/powerpoint/2010/main" val="201643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Non-parameterized Constructor</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class Student:</a:t>
            </a:r>
          </a:p>
          <a:p>
            <a:pPr marL="0" indent="0">
              <a:buNone/>
            </a:pPr>
            <a:r>
              <a:rPr lang="en-US" dirty="0"/>
              <a:t># no-argument constructor</a:t>
            </a:r>
          </a:p>
          <a:p>
            <a:pPr marL="0" indent="0">
              <a:buNone/>
            </a:pPr>
            <a:r>
              <a:rPr lang="en-US" dirty="0"/>
              <a:t>  section=""</a:t>
            </a:r>
          </a:p>
          <a:p>
            <a:pPr marL="0" indent="0">
              <a:buNone/>
            </a:pPr>
            <a:r>
              <a:rPr lang="en-US" dirty="0"/>
              <a:t>  session=0</a:t>
            </a:r>
          </a:p>
          <a:p>
            <a:pPr marL="0" indent="0">
              <a:buNone/>
            </a:pPr>
            <a:r>
              <a:rPr lang="en-US" dirty="0"/>
              <a:t>  </a:t>
            </a:r>
            <a:r>
              <a:rPr lang="en-US" dirty="0" err="1"/>
              <a:t>def</a:t>
            </a:r>
            <a:r>
              <a:rPr lang="en-US" dirty="0"/>
              <a:t> __</a:t>
            </a:r>
            <a:r>
              <a:rPr lang="en-US" dirty="0" err="1"/>
              <a:t>init</a:t>
            </a:r>
            <a:r>
              <a:rPr lang="en-US" dirty="0"/>
              <a:t>__(self):</a:t>
            </a:r>
          </a:p>
          <a:p>
            <a:pPr marL="0" indent="0">
              <a:buNone/>
            </a:pPr>
            <a:r>
              <a:rPr lang="en-US" dirty="0"/>
              <a:t>    </a:t>
            </a:r>
            <a:r>
              <a:rPr lang="en-US" dirty="0" err="1"/>
              <a:t>self.section</a:t>
            </a:r>
            <a:r>
              <a:rPr lang="en-US" dirty="0"/>
              <a:t> = "A"</a:t>
            </a:r>
          </a:p>
          <a:p>
            <a:pPr marL="0" indent="0">
              <a:buNone/>
            </a:pPr>
            <a:r>
              <a:rPr lang="en-US" dirty="0"/>
              <a:t>    </a:t>
            </a:r>
            <a:r>
              <a:rPr lang="en-US" dirty="0" err="1"/>
              <a:t>self.session</a:t>
            </a:r>
            <a:r>
              <a:rPr lang="en-US" dirty="0"/>
              <a:t> =2023</a:t>
            </a:r>
          </a:p>
          <a:p>
            <a:pPr marL="0" indent="0">
              <a:buNone/>
            </a:pPr>
            <a:endParaRPr lang="en-US" dirty="0"/>
          </a:p>
          <a:p>
            <a:pPr marL="0" indent="0">
              <a:buNone/>
            </a:pPr>
            <a:r>
              <a:rPr lang="en-US" dirty="0"/>
              <a:t>  </a:t>
            </a:r>
            <a:r>
              <a:rPr lang="en-US" dirty="0" err="1"/>
              <a:t>def</a:t>
            </a:r>
            <a:r>
              <a:rPr lang="en-US" dirty="0"/>
              <a:t> display(self):</a:t>
            </a:r>
          </a:p>
          <a:p>
            <a:pPr marL="0" indent="0">
              <a:buNone/>
            </a:pPr>
            <a:r>
              <a:rPr lang="en-US" dirty="0"/>
              <a:t>    print ("Section is:", </a:t>
            </a:r>
            <a:r>
              <a:rPr lang="en-US" dirty="0" err="1"/>
              <a:t>self.section</a:t>
            </a:r>
            <a:r>
              <a:rPr lang="en-US" dirty="0"/>
              <a:t>, "Session is:", </a:t>
            </a:r>
            <a:r>
              <a:rPr lang="en-US" dirty="0" err="1"/>
              <a:t>self.session</a:t>
            </a:r>
            <a:r>
              <a:rPr lang="en-US" dirty="0"/>
              <a:t>)</a:t>
            </a:r>
          </a:p>
          <a:p>
            <a:pPr marL="0" indent="0">
              <a:buNone/>
            </a:pPr>
            <a:r>
              <a:rPr lang="en-US" dirty="0"/>
              <a:t># Creating object of the class</a:t>
            </a:r>
          </a:p>
          <a:p>
            <a:pPr marL="0" indent="0">
              <a:buNone/>
            </a:pPr>
            <a:r>
              <a:rPr lang="en-US" dirty="0"/>
              <a:t>stud = Student()</a:t>
            </a:r>
          </a:p>
          <a:p>
            <a:pPr marL="0" indent="0">
              <a:buNone/>
            </a:pPr>
            <a:r>
              <a:rPr lang="en-US" dirty="0" err="1"/>
              <a:t>stud.display</a:t>
            </a:r>
            <a:r>
              <a:rPr lang="en-US" dirty="0"/>
              <a:t>()</a:t>
            </a:r>
          </a:p>
        </p:txBody>
      </p:sp>
    </p:spTree>
    <p:extLst>
      <p:ext uri="{BB962C8B-B14F-4D97-AF65-F5344CB8AC3E}">
        <p14:creationId xmlns:p14="http://schemas.microsoft.com/office/powerpoint/2010/main" val="909653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Parameterized Constructor</a:t>
            </a:r>
          </a:p>
        </p:txBody>
      </p:sp>
      <p:sp>
        <p:nvSpPr>
          <p:cNvPr id="3" name="Content Placeholder 2"/>
          <p:cNvSpPr>
            <a:spLocks noGrp="1"/>
          </p:cNvSpPr>
          <p:nvPr>
            <p:ph idx="1"/>
          </p:nvPr>
        </p:nvSpPr>
        <p:spPr/>
        <p:txBody>
          <a:bodyPr/>
          <a:lstStyle/>
          <a:p>
            <a:r>
              <a:rPr lang="en-US" dirty="0"/>
              <a:t>The parameterized constructor has multiple parameters along with the self. </a:t>
            </a:r>
          </a:p>
          <a:p>
            <a:r>
              <a:rPr lang="en-US" dirty="0"/>
              <a:t>It takes its first argument as a reference to the instance being constructed known as self and the rest of the arguments are provided by the programmer.</a:t>
            </a:r>
          </a:p>
        </p:txBody>
      </p:sp>
    </p:spTree>
    <p:extLst>
      <p:ext uri="{BB962C8B-B14F-4D97-AF65-F5344CB8AC3E}">
        <p14:creationId xmlns:p14="http://schemas.microsoft.com/office/powerpoint/2010/main" val="280959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Parameterized Constructor</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class Student:</a:t>
            </a:r>
          </a:p>
          <a:p>
            <a:pPr marL="0" indent="0">
              <a:buNone/>
            </a:pPr>
            <a:r>
              <a:rPr lang="en-US" dirty="0"/>
              <a:t>  name=""</a:t>
            </a:r>
          </a:p>
          <a:p>
            <a:pPr marL="0" indent="0">
              <a:buNone/>
            </a:pPr>
            <a:r>
              <a:rPr lang="en-US" dirty="0"/>
              <a:t>  </a:t>
            </a:r>
            <a:r>
              <a:rPr lang="en-US" dirty="0" err="1"/>
              <a:t>roll_no</a:t>
            </a:r>
            <a:r>
              <a:rPr lang="en-US" dirty="0"/>
              <a:t>=""</a:t>
            </a:r>
          </a:p>
          <a:p>
            <a:pPr marL="0" indent="0">
              <a:buNone/>
            </a:pPr>
            <a:r>
              <a:rPr lang="en-US" dirty="0"/>
              <a:t># Parameterized constructor</a:t>
            </a:r>
          </a:p>
          <a:p>
            <a:pPr marL="0" indent="0">
              <a:buNone/>
            </a:pPr>
            <a:r>
              <a:rPr lang="en-US" dirty="0"/>
              <a:t>  </a:t>
            </a:r>
            <a:r>
              <a:rPr lang="en-US" dirty="0" err="1"/>
              <a:t>def</a:t>
            </a:r>
            <a:r>
              <a:rPr lang="en-US" dirty="0"/>
              <a:t> __</a:t>
            </a:r>
            <a:r>
              <a:rPr lang="en-US" dirty="0" err="1"/>
              <a:t>init</a:t>
            </a:r>
            <a:r>
              <a:rPr lang="en-US" dirty="0"/>
              <a:t>__(self, name, </a:t>
            </a:r>
            <a:r>
              <a:rPr lang="en-US" dirty="0" err="1"/>
              <a:t>roll_no</a:t>
            </a:r>
            <a:r>
              <a:rPr lang="en-US" dirty="0"/>
              <a:t>):</a:t>
            </a:r>
          </a:p>
          <a:p>
            <a:pPr marL="0" indent="0">
              <a:buNone/>
            </a:pPr>
            <a:r>
              <a:rPr lang="en-US" dirty="0"/>
              <a:t>    self.name = name</a:t>
            </a:r>
          </a:p>
          <a:p>
            <a:pPr marL="0" indent="0">
              <a:buNone/>
            </a:pPr>
            <a:r>
              <a:rPr lang="en-US" dirty="0"/>
              <a:t>    </a:t>
            </a:r>
            <a:r>
              <a:rPr lang="en-US" dirty="0" err="1"/>
              <a:t>self.roll_no</a:t>
            </a:r>
            <a:r>
              <a:rPr lang="en-US" dirty="0"/>
              <a:t> = </a:t>
            </a:r>
            <a:r>
              <a:rPr lang="en-US" dirty="0" err="1"/>
              <a:t>roll_no</a:t>
            </a:r>
            <a:endParaRPr lang="en-US" dirty="0"/>
          </a:p>
          <a:p>
            <a:pPr marL="0" indent="0">
              <a:buNone/>
            </a:pPr>
            <a:endParaRPr lang="en-US" dirty="0"/>
          </a:p>
          <a:p>
            <a:pPr marL="0" indent="0">
              <a:buNone/>
            </a:pPr>
            <a:r>
              <a:rPr lang="en-US" dirty="0"/>
              <a:t>  </a:t>
            </a:r>
            <a:r>
              <a:rPr lang="en-US" dirty="0" err="1"/>
              <a:t>def</a:t>
            </a:r>
            <a:r>
              <a:rPr lang="en-US" dirty="0"/>
              <a:t> display(self):</a:t>
            </a:r>
          </a:p>
          <a:p>
            <a:pPr marL="0" indent="0">
              <a:buNone/>
            </a:pPr>
            <a:r>
              <a:rPr lang="en-US" dirty="0"/>
              <a:t>    print ("Roll No.: %d \</a:t>
            </a:r>
            <a:r>
              <a:rPr lang="en-US" dirty="0" err="1"/>
              <a:t>nName</a:t>
            </a:r>
            <a:r>
              <a:rPr lang="en-US" dirty="0"/>
              <a:t>: %s" % (</a:t>
            </a:r>
            <a:r>
              <a:rPr lang="en-US" dirty="0" err="1"/>
              <a:t>self.roll_no</a:t>
            </a:r>
            <a:r>
              <a:rPr lang="en-US" dirty="0"/>
              <a:t>, self.name))</a:t>
            </a:r>
          </a:p>
          <a:p>
            <a:pPr marL="0" indent="0">
              <a:buNone/>
            </a:pPr>
            <a:endParaRPr lang="en-US" dirty="0"/>
          </a:p>
          <a:p>
            <a:pPr marL="0" indent="0">
              <a:buNone/>
            </a:pPr>
            <a:r>
              <a:rPr lang="en-US" dirty="0"/>
              <a:t># Creating object of the class</a:t>
            </a:r>
          </a:p>
          <a:p>
            <a:pPr marL="0" indent="0">
              <a:buNone/>
            </a:pPr>
            <a:r>
              <a:rPr lang="en-US" dirty="0"/>
              <a:t>stud1 = Student("</a:t>
            </a:r>
            <a:r>
              <a:rPr lang="en-US" dirty="0" err="1"/>
              <a:t>Navya</a:t>
            </a:r>
            <a:r>
              <a:rPr lang="en-US" dirty="0"/>
              <a:t>", 34)</a:t>
            </a:r>
          </a:p>
          <a:p>
            <a:pPr marL="0" indent="0">
              <a:buNone/>
            </a:pPr>
            <a:r>
              <a:rPr lang="en-US" dirty="0"/>
              <a:t>stud2 = Student("Mia", 67)</a:t>
            </a:r>
          </a:p>
          <a:p>
            <a:pPr marL="0" indent="0">
              <a:buNone/>
            </a:pPr>
            <a:endParaRPr lang="en-US" dirty="0"/>
          </a:p>
          <a:p>
            <a:pPr marL="0" indent="0">
              <a:buNone/>
            </a:pPr>
            <a:r>
              <a:rPr lang="en-US" dirty="0"/>
              <a:t>stud1.display()</a:t>
            </a:r>
          </a:p>
          <a:p>
            <a:pPr marL="0" indent="0">
              <a:buNone/>
            </a:pPr>
            <a:r>
              <a:rPr lang="en-US" dirty="0"/>
              <a:t>stud2.display()</a:t>
            </a:r>
          </a:p>
        </p:txBody>
      </p:sp>
    </p:spTree>
    <p:extLst>
      <p:ext uri="{BB962C8B-B14F-4D97-AF65-F5344CB8AC3E}">
        <p14:creationId xmlns:p14="http://schemas.microsoft.com/office/powerpoint/2010/main" val="171427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Checks on default values </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class Rectangle:</a:t>
            </a:r>
          </a:p>
          <a:p>
            <a:pPr marL="0" indent="0">
              <a:buNone/>
            </a:pPr>
            <a:r>
              <a:rPr lang="en-US" dirty="0"/>
              <a:t> width=0</a:t>
            </a:r>
          </a:p>
          <a:p>
            <a:pPr marL="0" indent="0">
              <a:buNone/>
            </a:pPr>
            <a:r>
              <a:rPr lang="en-US" dirty="0"/>
              <a:t> height=0</a:t>
            </a:r>
          </a:p>
          <a:p>
            <a:pPr marL="0" indent="0">
              <a:buNone/>
            </a:pPr>
            <a:r>
              <a:rPr lang="en-US" dirty="0"/>
              <a:t>  </a:t>
            </a:r>
            <a:r>
              <a:rPr lang="en-US" dirty="0" err="1"/>
              <a:t>def</a:t>
            </a:r>
            <a:r>
              <a:rPr lang="en-US" dirty="0"/>
              <a:t> __</a:t>
            </a:r>
            <a:r>
              <a:rPr lang="en-US" dirty="0" err="1"/>
              <a:t>init</a:t>
            </a:r>
            <a:r>
              <a:rPr lang="en-US" dirty="0"/>
              <a:t>__(self, width, height):</a:t>
            </a:r>
          </a:p>
          <a:p>
            <a:pPr marL="0" indent="0">
              <a:buNone/>
            </a:pPr>
            <a:r>
              <a:rPr lang="en-US" dirty="0"/>
              <a:t>    if not (</a:t>
            </a:r>
            <a:r>
              <a:rPr lang="en-US" dirty="0" err="1"/>
              <a:t>isinstance</a:t>
            </a:r>
            <a:r>
              <a:rPr lang="en-US" dirty="0"/>
              <a:t>(width, (</a:t>
            </a:r>
            <a:r>
              <a:rPr lang="en-US" dirty="0" err="1"/>
              <a:t>int</a:t>
            </a:r>
            <a:r>
              <a:rPr lang="en-US" dirty="0"/>
              <a:t>, float)) and width &gt; 0):</a:t>
            </a:r>
          </a:p>
          <a:p>
            <a:pPr marL="0" indent="0">
              <a:buNone/>
            </a:pPr>
            <a:r>
              <a:rPr lang="en-US" dirty="0"/>
              <a:t>      raise </a:t>
            </a:r>
            <a:r>
              <a:rPr lang="en-US" dirty="0" err="1"/>
              <a:t>ValueError</a:t>
            </a:r>
            <a:r>
              <a:rPr lang="en-US" dirty="0"/>
              <a:t>(</a:t>
            </a:r>
            <a:r>
              <a:rPr lang="en-US" dirty="0" err="1"/>
              <a:t>f"positive</a:t>
            </a:r>
            <a:r>
              <a:rPr lang="en-US" dirty="0"/>
              <a:t> width expected, got {width}")</a:t>
            </a:r>
          </a:p>
          <a:p>
            <a:pPr marL="0" indent="0">
              <a:buNone/>
            </a:pPr>
            <a:r>
              <a:rPr lang="en-US" dirty="0"/>
              <a:t>      </a:t>
            </a:r>
            <a:r>
              <a:rPr lang="en-US" dirty="0" err="1"/>
              <a:t>self.width</a:t>
            </a:r>
            <a:r>
              <a:rPr lang="en-US" dirty="0"/>
              <a:t> = width</a:t>
            </a:r>
          </a:p>
          <a:p>
            <a:pPr marL="0" indent="0">
              <a:buNone/>
            </a:pPr>
            <a:r>
              <a:rPr lang="en-US" dirty="0"/>
              <a:t>    if not (</a:t>
            </a:r>
            <a:r>
              <a:rPr lang="en-US" dirty="0" err="1"/>
              <a:t>isinstance</a:t>
            </a:r>
            <a:r>
              <a:rPr lang="en-US" dirty="0"/>
              <a:t>(height, (</a:t>
            </a:r>
            <a:r>
              <a:rPr lang="en-US" dirty="0" err="1"/>
              <a:t>int</a:t>
            </a:r>
            <a:r>
              <a:rPr lang="en-US" dirty="0"/>
              <a:t>, float)) and height &gt; 0):</a:t>
            </a:r>
          </a:p>
          <a:p>
            <a:pPr marL="0" indent="0">
              <a:buNone/>
            </a:pPr>
            <a:r>
              <a:rPr lang="en-US" dirty="0"/>
              <a:t>      raise </a:t>
            </a:r>
            <a:r>
              <a:rPr lang="en-US" dirty="0" err="1"/>
              <a:t>ValueError</a:t>
            </a:r>
            <a:r>
              <a:rPr lang="en-US" dirty="0"/>
              <a:t>(</a:t>
            </a:r>
            <a:r>
              <a:rPr lang="en-US" dirty="0" err="1"/>
              <a:t>f"positive</a:t>
            </a:r>
            <a:r>
              <a:rPr lang="en-US" dirty="0"/>
              <a:t> height expected, got {height}")</a:t>
            </a:r>
          </a:p>
          <a:p>
            <a:pPr marL="0" indent="0">
              <a:buNone/>
            </a:pPr>
            <a:r>
              <a:rPr lang="en-US" dirty="0"/>
              <a:t>      </a:t>
            </a:r>
            <a:r>
              <a:rPr lang="en-US" dirty="0" err="1"/>
              <a:t>self.height</a:t>
            </a:r>
            <a:r>
              <a:rPr lang="en-US" dirty="0"/>
              <a:t> = height</a:t>
            </a:r>
          </a:p>
          <a:p>
            <a:pPr marL="0" indent="0">
              <a:buNone/>
            </a:pPr>
            <a:endParaRPr lang="en-US" dirty="0"/>
          </a:p>
          <a:p>
            <a:pPr marL="0" indent="0">
              <a:buNone/>
            </a:pPr>
            <a:r>
              <a:rPr lang="en-US" dirty="0"/>
              <a:t>rectangle = Rectangle(-21, 42)</a:t>
            </a:r>
          </a:p>
        </p:txBody>
      </p:sp>
    </p:spTree>
    <p:extLst>
      <p:ext uri="{BB962C8B-B14F-4D97-AF65-F5344CB8AC3E}">
        <p14:creationId xmlns:p14="http://schemas.microsoft.com/office/powerpoint/2010/main" val="345219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More than One Constructor</a:t>
            </a:r>
            <a:br>
              <a:rPr lang="en-US" dirty="0"/>
            </a:b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dirty="0"/>
              <a:t>class Student:</a:t>
            </a:r>
          </a:p>
          <a:p>
            <a:pPr marL="0" indent="0">
              <a:buNone/>
            </a:pPr>
            <a:r>
              <a:rPr lang="en-US" dirty="0"/>
              <a:t>  name=""</a:t>
            </a:r>
          </a:p>
          <a:p>
            <a:pPr marL="0" indent="0">
              <a:buNone/>
            </a:pPr>
            <a:r>
              <a:rPr lang="en-US" dirty="0"/>
              <a:t>  </a:t>
            </a:r>
            <a:r>
              <a:rPr lang="en-US" dirty="0" err="1"/>
              <a:t>roll_no</a:t>
            </a:r>
            <a:r>
              <a:rPr lang="en-US" dirty="0"/>
              <a:t>=""</a:t>
            </a:r>
          </a:p>
          <a:p>
            <a:pPr marL="0" indent="0">
              <a:buNone/>
            </a:pPr>
            <a:r>
              <a:rPr lang="en-US" dirty="0"/>
              <a:t># Default Constructor</a:t>
            </a:r>
          </a:p>
          <a:p>
            <a:pPr marL="0" indent="0">
              <a:buNone/>
            </a:pPr>
            <a:r>
              <a:rPr lang="en-US" sz="9000" dirty="0"/>
              <a:t>  </a:t>
            </a:r>
            <a:r>
              <a:rPr lang="en-US" sz="9000" dirty="0" err="1"/>
              <a:t>def</a:t>
            </a:r>
            <a:r>
              <a:rPr lang="en-US" sz="9000" dirty="0"/>
              <a:t> __</a:t>
            </a:r>
            <a:r>
              <a:rPr lang="en-US" sz="9000" dirty="0" err="1"/>
              <a:t>init</a:t>
            </a:r>
            <a:r>
              <a:rPr lang="en-US" sz="9000" dirty="0"/>
              <a:t>__(self):</a:t>
            </a:r>
          </a:p>
          <a:p>
            <a:pPr marL="0" indent="0">
              <a:buNone/>
            </a:pPr>
            <a:r>
              <a:rPr lang="en-US" sz="9000" dirty="0"/>
              <a:t>    print("First constructor call")</a:t>
            </a:r>
          </a:p>
          <a:p>
            <a:pPr marL="0" indent="0">
              <a:buNone/>
            </a:pPr>
            <a:r>
              <a:rPr lang="en-US" sz="9000" dirty="0"/>
              <a:t># Parameterized constructor</a:t>
            </a:r>
          </a:p>
          <a:p>
            <a:pPr marL="0" indent="0">
              <a:buNone/>
            </a:pPr>
            <a:r>
              <a:rPr lang="en-US" sz="9000" dirty="0"/>
              <a:t>  </a:t>
            </a:r>
            <a:r>
              <a:rPr lang="en-US" sz="9000" dirty="0" err="1"/>
              <a:t>def</a:t>
            </a:r>
            <a:r>
              <a:rPr lang="en-US" sz="9000" dirty="0"/>
              <a:t> __</a:t>
            </a:r>
            <a:r>
              <a:rPr lang="en-US" sz="9000" dirty="0" err="1"/>
              <a:t>init</a:t>
            </a:r>
            <a:r>
              <a:rPr lang="en-US" sz="9000" dirty="0"/>
              <a:t>__(self, n, r):</a:t>
            </a:r>
          </a:p>
          <a:p>
            <a:pPr marL="0" indent="0">
              <a:buNone/>
            </a:pPr>
            <a:r>
              <a:rPr lang="en-US" sz="9000" dirty="0"/>
              <a:t>    print("Second constructor call\n")</a:t>
            </a:r>
          </a:p>
          <a:p>
            <a:pPr marL="0" indent="0">
              <a:buNone/>
            </a:pPr>
            <a:r>
              <a:rPr lang="en-US" sz="9000" dirty="0"/>
              <a:t>    self.name = n</a:t>
            </a:r>
          </a:p>
          <a:p>
            <a:pPr marL="0" indent="0">
              <a:buNone/>
            </a:pPr>
            <a:r>
              <a:rPr lang="en-US" sz="9000" dirty="0"/>
              <a:t>    </a:t>
            </a:r>
            <a:r>
              <a:rPr lang="en-US" sz="9000" dirty="0" err="1"/>
              <a:t>self.roll_no</a:t>
            </a:r>
            <a:r>
              <a:rPr lang="en-US" sz="9000" dirty="0"/>
              <a:t> </a:t>
            </a:r>
            <a:r>
              <a:rPr lang="en-US" sz="9000"/>
              <a:t>= r</a:t>
            </a:r>
            <a:endParaRPr lang="en-US" sz="9000" dirty="0"/>
          </a:p>
          <a:p>
            <a:pPr marL="0" indent="0">
              <a:buNone/>
            </a:pPr>
            <a:endParaRPr lang="en-US" dirty="0"/>
          </a:p>
          <a:p>
            <a:pPr marL="0" indent="0">
              <a:buNone/>
            </a:pPr>
            <a:r>
              <a:rPr lang="en-US" dirty="0"/>
              <a:t>  </a:t>
            </a:r>
            <a:r>
              <a:rPr lang="en-US" dirty="0" err="1"/>
              <a:t>def</a:t>
            </a:r>
            <a:r>
              <a:rPr lang="en-US" dirty="0"/>
              <a:t> display(self):</a:t>
            </a:r>
          </a:p>
          <a:p>
            <a:pPr marL="0" indent="0">
              <a:buNone/>
            </a:pPr>
            <a:r>
              <a:rPr lang="en-US" dirty="0"/>
              <a:t>    print ("Roll No.: %d \</a:t>
            </a:r>
            <a:r>
              <a:rPr lang="en-US" dirty="0" err="1"/>
              <a:t>nName</a:t>
            </a:r>
            <a:r>
              <a:rPr lang="en-US" dirty="0"/>
              <a:t>: %s" % (</a:t>
            </a:r>
            <a:r>
              <a:rPr lang="en-US" dirty="0" err="1"/>
              <a:t>self.roll_no</a:t>
            </a:r>
            <a:r>
              <a:rPr lang="en-US" dirty="0"/>
              <a:t>, self.name))</a:t>
            </a:r>
          </a:p>
          <a:p>
            <a:pPr marL="0" indent="0">
              <a:buNone/>
            </a:pPr>
            <a:endParaRPr lang="en-US" dirty="0"/>
          </a:p>
          <a:p>
            <a:pPr marL="0" indent="0">
              <a:buNone/>
            </a:pPr>
            <a:r>
              <a:rPr lang="en-US" dirty="0"/>
              <a:t># Creating object of the class</a:t>
            </a:r>
          </a:p>
          <a:p>
            <a:pPr marL="0" indent="0">
              <a:buNone/>
            </a:pPr>
            <a:r>
              <a:rPr lang="en-US" dirty="0"/>
              <a:t>stud1 = Student("</a:t>
            </a:r>
            <a:r>
              <a:rPr lang="en-US" dirty="0" err="1"/>
              <a:t>Navya</a:t>
            </a:r>
            <a:r>
              <a:rPr lang="en-US" dirty="0"/>
              <a:t>", 34)</a:t>
            </a:r>
          </a:p>
          <a:p>
            <a:pPr marL="0" indent="0">
              <a:buNone/>
            </a:pPr>
            <a:r>
              <a:rPr lang="en-US" dirty="0"/>
              <a:t>stud2 = Student("Mia", 67)</a:t>
            </a:r>
          </a:p>
          <a:p>
            <a:pPr marL="0" indent="0">
              <a:buNone/>
            </a:pPr>
            <a:endParaRPr lang="en-US" dirty="0"/>
          </a:p>
          <a:p>
            <a:pPr marL="0" indent="0">
              <a:buNone/>
            </a:pPr>
            <a:r>
              <a:rPr lang="en-US" dirty="0"/>
              <a:t>stud1.display()</a:t>
            </a:r>
          </a:p>
          <a:p>
            <a:pPr marL="0" indent="0">
              <a:buNone/>
            </a:pPr>
            <a:r>
              <a:rPr lang="en-US" dirty="0"/>
              <a:t>stud2.display()</a:t>
            </a:r>
          </a:p>
        </p:txBody>
      </p:sp>
    </p:spTree>
    <p:extLst>
      <p:ext uri="{BB962C8B-B14F-4D97-AF65-F5344CB8AC3E}">
        <p14:creationId xmlns:p14="http://schemas.microsoft.com/office/powerpoint/2010/main" val="420069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What Is The ‘</a:t>
            </a:r>
            <a:r>
              <a:rPr lang="en-US" altLang="ja-JP">
                <a:latin typeface="Consolas" pitchFamily="49" charset="0"/>
              </a:rPr>
              <a:t>Self</a:t>
            </a:r>
            <a:r>
              <a:rPr lang="en-US" altLang="en-US"/>
              <a:t>’</a:t>
            </a:r>
            <a:r>
              <a:rPr lang="en-US" altLang="ja-JP"/>
              <a:t> Parameter</a:t>
            </a:r>
            <a:endParaRPr lang="en-US"/>
          </a:p>
        </p:txBody>
      </p:sp>
      <p:sp>
        <p:nvSpPr>
          <p:cNvPr id="29699" name="Content Placeholder 2"/>
          <p:cNvSpPr>
            <a:spLocks noGrp="1"/>
          </p:cNvSpPr>
          <p:nvPr>
            <p:ph idx="1"/>
          </p:nvPr>
        </p:nvSpPr>
        <p:spPr>
          <a:xfrm>
            <a:off x="434975" y="1513840"/>
            <a:ext cx="8229600" cy="4525963"/>
          </a:xfrm>
        </p:spPr>
        <p:txBody>
          <a:bodyPr>
            <a:normAutofit fontScale="92500" lnSpcReduction="10000"/>
          </a:bodyPr>
          <a:lstStyle/>
          <a:p>
            <a:r>
              <a:rPr lang="en-US" altLang="en-US" dirty="0"/>
              <a:t>Reminder: When defining/calling methods of a class there is always at least one parameter.</a:t>
            </a:r>
          </a:p>
          <a:p>
            <a:r>
              <a:rPr lang="en-US" altLang="en-US" dirty="0"/>
              <a:t>This parameter is called the ‘</a:t>
            </a:r>
            <a:r>
              <a:rPr lang="en-US" altLang="ja-JP" dirty="0">
                <a:latin typeface="Consolas" pitchFamily="49" charset="0"/>
              </a:rPr>
              <a:t>self</a:t>
            </a:r>
            <a:r>
              <a:rPr lang="en-US" altLang="en-US" dirty="0"/>
              <a:t>’</a:t>
            </a:r>
            <a:r>
              <a:rPr lang="en-US" altLang="ja-JP" dirty="0"/>
              <a:t> reference which allows an object to access  attributes inside its methods.</a:t>
            </a:r>
          </a:p>
          <a:p>
            <a:r>
              <a:rPr lang="en-US" altLang="en-US" dirty="0">
                <a:latin typeface="Consolas" pitchFamily="49" charset="0"/>
              </a:rPr>
              <a:t>‘Self’</a:t>
            </a:r>
            <a:r>
              <a:rPr lang="en-US" altLang="en-US" dirty="0"/>
              <a:t> needed to distinguish the attributes of different objects of the same class.</a:t>
            </a:r>
          </a:p>
          <a:p>
            <a:r>
              <a:rPr lang="en-US" altLang="en-US" dirty="0"/>
              <a:t>Example:</a:t>
            </a:r>
          </a:p>
          <a:p>
            <a:pPr lvl="1">
              <a:buFont typeface="Times New Roman" pitchFamily="18" charset="0"/>
              <a:buNone/>
            </a:pPr>
            <a:r>
              <a:rPr lang="en-US" altLang="en-US" sz="1800" dirty="0" err="1">
                <a:latin typeface="Consolas" pitchFamily="49" charset="0"/>
              </a:rPr>
              <a:t>bart</a:t>
            </a:r>
            <a:r>
              <a:rPr lang="en-US" altLang="en-US" sz="1800" dirty="0">
                <a:latin typeface="Consolas" pitchFamily="49" charset="0"/>
              </a:rPr>
              <a:t> = Person()</a:t>
            </a:r>
          </a:p>
          <a:p>
            <a:pPr lvl="1">
              <a:buFont typeface="Times New Roman" pitchFamily="18" charset="0"/>
              <a:buNone/>
            </a:pPr>
            <a:r>
              <a:rPr lang="en-US" altLang="en-US" sz="1800" dirty="0" err="1">
                <a:latin typeface="Consolas" pitchFamily="49" charset="0"/>
              </a:rPr>
              <a:t>lisa</a:t>
            </a:r>
            <a:r>
              <a:rPr lang="en-US" altLang="en-US" sz="1800" dirty="0">
                <a:latin typeface="Consolas" pitchFamily="49" charset="0"/>
              </a:rPr>
              <a:t> = Person()</a:t>
            </a:r>
          </a:p>
          <a:p>
            <a:pPr lvl="1">
              <a:buFont typeface="Times New Roman" pitchFamily="18" charset="0"/>
              <a:buNone/>
            </a:pPr>
            <a:r>
              <a:rPr lang="en-US" altLang="en-US" sz="1800" dirty="0" err="1">
                <a:latin typeface="Consolas" pitchFamily="49" charset="0"/>
              </a:rPr>
              <a:t>lisa.sayName</a:t>
            </a:r>
            <a:r>
              <a:rPr lang="en-US" altLang="en-US" sz="1800" dirty="0">
                <a:latin typeface="Consolas" pitchFamily="49" charset="0"/>
              </a:rPr>
              <a:t>()</a:t>
            </a:r>
          </a:p>
          <a:p>
            <a:endParaRPr lang="en-US" dirty="0"/>
          </a:p>
        </p:txBody>
      </p:sp>
      <p:sp>
        <p:nvSpPr>
          <p:cNvPr id="4" name="Text Box 4"/>
          <p:cNvSpPr txBox="1">
            <a:spLocks noChangeArrowheads="1"/>
          </p:cNvSpPr>
          <p:nvPr/>
        </p:nvSpPr>
        <p:spPr bwMode="auto">
          <a:xfrm>
            <a:off x="3870325" y="3150394"/>
            <a:ext cx="48387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Calibri" pitchFamily="34" charset="0"/>
                <a:ea typeface="MS PGothic" pitchFamily="34" charset="-128"/>
              </a:defRPr>
            </a:lvl1pPr>
            <a:lvl2pPr>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lvl="1" eaLnBrk="1" hangingPunct="1"/>
            <a:r>
              <a:rPr lang="en-US" altLang="en-US" dirty="0">
                <a:latin typeface="Consolas" pitchFamily="49" charset="0"/>
              </a:rPr>
              <a:t> def </a:t>
            </a:r>
            <a:r>
              <a:rPr lang="en-US" altLang="en-US" dirty="0" err="1">
                <a:latin typeface="Consolas" pitchFamily="49" charset="0"/>
              </a:rPr>
              <a:t>sayName</a:t>
            </a:r>
            <a:r>
              <a:rPr lang="en-US" altLang="en-US" dirty="0">
                <a:latin typeface="Consolas" pitchFamily="49" charset="0"/>
              </a:rPr>
              <a:t>():</a:t>
            </a:r>
          </a:p>
          <a:p>
            <a:pPr lvl="1" eaLnBrk="1" hangingPunct="1"/>
            <a:r>
              <a:rPr lang="en-US" altLang="en-US" dirty="0">
                <a:latin typeface="Consolas" pitchFamily="49" charset="0"/>
              </a:rPr>
              <a:t>     print "My name is...", name</a:t>
            </a:r>
          </a:p>
        </p:txBody>
      </p:sp>
      <p:sp>
        <p:nvSpPr>
          <p:cNvPr id="5" name="Line 5"/>
          <p:cNvSpPr>
            <a:spLocks noChangeShapeType="1"/>
          </p:cNvSpPr>
          <p:nvPr/>
        </p:nvSpPr>
        <p:spPr bwMode="auto">
          <a:xfrm flipV="1">
            <a:off x="2524125" y="3987800"/>
            <a:ext cx="2273300" cy="863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 name="Group 9"/>
          <p:cNvGrpSpPr>
            <a:grpSpLocks/>
          </p:cNvGrpSpPr>
          <p:nvPr/>
        </p:nvGrpSpPr>
        <p:grpSpPr bwMode="auto">
          <a:xfrm>
            <a:off x="6886575" y="3473450"/>
            <a:ext cx="2311400" cy="2274888"/>
            <a:chOff x="3848" y="2344"/>
            <a:chExt cx="1456" cy="1433"/>
          </a:xfrm>
        </p:grpSpPr>
        <p:sp>
          <p:nvSpPr>
            <p:cNvPr id="29703" name="Oval 6"/>
            <p:cNvSpPr>
              <a:spLocks noChangeArrowheads="1"/>
            </p:cNvSpPr>
            <p:nvPr/>
          </p:nvSpPr>
          <p:spPr bwMode="auto">
            <a:xfrm>
              <a:off x="4408" y="2344"/>
              <a:ext cx="456" cy="240"/>
            </a:xfrm>
            <a:prstGeom prst="ellipse">
              <a:avLst/>
            </a:prstGeom>
            <a:noFill/>
            <a:ln w="254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sz="1400">
                <a:latin typeface="Arial" charset="0"/>
              </a:endParaRPr>
            </a:p>
          </p:txBody>
        </p:sp>
        <p:sp>
          <p:nvSpPr>
            <p:cNvPr id="29704" name="Text Box 7"/>
            <p:cNvSpPr txBox="1">
              <a:spLocks noChangeArrowheads="1"/>
            </p:cNvSpPr>
            <p:nvPr/>
          </p:nvSpPr>
          <p:spPr bwMode="auto">
            <a:xfrm>
              <a:off x="3848" y="3200"/>
              <a:ext cx="145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spcBef>
                  <a:spcPct val="50000"/>
                </a:spcBef>
              </a:pPr>
              <a:r>
                <a:rPr lang="en-US" altLang="en-US" b="1">
                  <a:solidFill>
                    <a:srgbClr val="FF0000"/>
                  </a:solidFill>
                  <a:latin typeface="Arial" charset="0"/>
                </a:rPr>
                <a:t>Whose name is this? (This won’t work)</a:t>
              </a:r>
            </a:p>
          </p:txBody>
        </p:sp>
        <p:cxnSp>
          <p:nvCxnSpPr>
            <p:cNvPr id="29705" name="AutoShape 8"/>
            <p:cNvCxnSpPr>
              <a:cxnSpLocks noChangeShapeType="1"/>
              <a:stCxn id="29704" idx="0"/>
              <a:endCxn id="29703" idx="4"/>
            </p:cNvCxnSpPr>
            <p:nvPr/>
          </p:nvCxnSpPr>
          <p:spPr bwMode="auto">
            <a:xfrm flipV="1">
              <a:off x="4576" y="2592"/>
              <a:ext cx="60" cy="608"/>
            </a:xfrm>
            <a:prstGeom prst="straightConnector1">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844119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Objects Employ References (2)</a:t>
            </a:r>
          </a:p>
        </p:txBody>
      </p:sp>
      <p:sp>
        <p:nvSpPr>
          <p:cNvPr id="3" name="Content Placeholder 2"/>
          <p:cNvSpPr>
            <a:spLocks noGrp="1"/>
          </p:cNvSpPr>
          <p:nvPr>
            <p:ph idx="1"/>
          </p:nvPr>
        </p:nvSpPr>
        <p:spPr/>
        <p:txBody>
          <a:bodyPr>
            <a:normAutofit fontScale="92500" lnSpcReduction="10000"/>
          </a:bodyPr>
          <a:lstStyle/>
          <a:p>
            <a:pPr>
              <a:defRPr/>
            </a:pPr>
            <a:r>
              <a:rPr lang="en-US" dirty="0">
                <a:ea typeface="ＭＳ Ｐゴシック" panose="020B0600070205080204" pitchFamily="34" charset="-128"/>
                <a:cs typeface="+mn-cs"/>
              </a:rPr>
              <a:t>Similar to lists, objects are accessed through a reference.</a:t>
            </a:r>
          </a:p>
          <a:p>
            <a:pPr>
              <a:defRPr/>
            </a:pPr>
            <a:r>
              <a:rPr lang="en-US" dirty="0">
                <a:ea typeface="ＭＳ Ｐゴシック" panose="020B0600070205080204" pitchFamily="34" charset="-128"/>
                <a:cs typeface="+mn-cs"/>
              </a:rPr>
              <a:t>The reference and the object are two separate memory locations.</a:t>
            </a:r>
          </a:p>
          <a:p>
            <a:pPr marL="342900" lvl="1" indent="0">
              <a:buFont typeface="Arial" charset="0"/>
              <a:buNone/>
              <a:defRPr/>
            </a:pPr>
            <a:r>
              <a:rPr lang="en-US" sz="1800" dirty="0">
                <a:latin typeface="Consolas" panose="020B0609020204030204" pitchFamily="49" charset="0"/>
                <a:ea typeface="ＭＳ Ｐゴシック" panose="020B0600070205080204" pitchFamily="34" charset="-128"/>
                <a:cs typeface="Consolas" panose="020B0609020204030204" pitchFamily="49" charset="0"/>
              </a:rPr>
              <a:t>class Person:</a:t>
            </a:r>
          </a:p>
          <a:p>
            <a:pPr marL="342900" lvl="1" indent="0">
              <a:buFont typeface="Arial" charset="0"/>
              <a:buNone/>
              <a:defRPr/>
            </a:pPr>
            <a:r>
              <a:rPr lang="en-US" sz="1800" dirty="0">
                <a:latin typeface="Consolas" panose="020B0609020204030204" pitchFamily="49" charset="0"/>
                <a:ea typeface="ＭＳ Ｐゴシック" panose="020B0600070205080204" pitchFamily="34" charset="-128"/>
                <a:cs typeface="Consolas" panose="020B0609020204030204" pitchFamily="49" charset="0"/>
              </a:rPr>
              <a:t>    age = 0</a:t>
            </a:r>
          </a:p>
          <a:p>
            <a:pPr marL="342900" lvl="1" indent="0">
              <a:buFont typeface="Arial" charset="0"/>
              <a:buNone/>
              <a:defRPr/>
            </a:pPr>
            <a:r>
              <a:rPr lang="en-US" sz="1800" dirty="0">
                <a:latin typeface="Consolas" panose="020B0609020204030204" pitchFamily="49" charset="0"/>
                <a:ea typeface="ＭＳ Ｐゴシック" panose="020B0600070205080204" pitchFamily="34" charset="-128"/>
                <a:cs typeface="Consolas" panose="020B0609020204030204" pitchFamily="49" charset="0"/>
              </a:rPr>
              <a:t>    name = ""</a:t>
            </a:r>
          </a:p>
          <a:p>
            <a:pPr marL="342900" lvl="1" indent="0">
              <a:buFont typeface="Arial" charset="0"/>
              <a:buNone/>
              <a:defRPr/>
            </a:pPr>
            <a:r>
              <a:rPr lang="en-US" sz="1800" dirty="0">
                <a:latin typeface="Consolas" panose="020B0609020204030204" pitchFamily="49" charset="0"/>
                <a:ea typeface="ＭＳ Ｐゴシック" panose="020B0600070205080204" pitchFamily="34" charset="-128"/>
                <a:cs typeface="Consolas" panose="020B0609020204030204" pitchFamily="49" charset="0"/>
              </a:rPr>
              <a:t>    def __init__(self,newAge,newName):</a:t>
            </a:r>
          </a:p>
          <a:p>
            <a:pPr marL="342900" lvl="1" indent="0">
              <a:buFont typeface="Arial" charset="0"/>
              <a:buNone/>
              <a:defRPr/>
            </a:pPr>
            <a:r>
              <a:rPr lang="en-US" sz="1800" dirty="0">
                <a:latin typeface="Consolas" panose="020B0609020204030204" pitchFamily="49" charset="0"/>
                <a:ea typeface="ＭＳ Ｐゴシック" panose="020B0600070205080204" pitchFamily="34" charset="-128"/>
                <a:cs typeface="Consolas" panose="020B0609020204030204" pitchFamily="49" charset="0"/>
              </a:rPr>
              <a:t>        self.age = newAge</a:t>
            </a:r>
          </a:p>
          <a:p>
            <a:pPr marL="342900" lvl="1" indent="0">
              <a:buFont typeface="Arial" charset="0"/>
              <a:buNone/>
              <a:defRPr/>
            </a:pPr>
            <a:r>
              <a:rPr lang="en-US" sz="1800" dirty="0">
                <a:latin typeface="Consolas" panose="020B0609020204030204" pitchFamily="49" charset="0"/>
                <a:ea typeface="ＭＳ Ｐゴシック" panose="020B0600070205080204" pitchFamily="34" charset="-128"/>
                <a:cs typeface="Consolas" panose="020B0609020204030204" pitchFamily="49" charset="0"/>
              </a:rPr>
              <a:t>        self.name = newName</a:t>
            </a:r>
          </a:p>
          <a:p>
            <a:pPr marL="342900" lvl="1" indent="0">
              <a:buFont typeface="Arial" charset="0"/>
              <a:buNone/>
              <a:defRPr/>
            </a:pPr>
            <a:endParaRPr lang="en-US" sz="1800" dirty="0">
              <a:latin typeface="Consolas" panose="020B0609020204030204" pitchFamily="49" charset="0"/>
              <a:ea typeface="ＭＳ Ｐゴシック" panose="020B0600070205080204" pitchFamily="34" charset="-128"/>
              <a:cs typeface="Consolas" panose="020B0609020204030204" pitchFamily="49" charset="0"/>
            </a:endParaRPr>
          </a:p>
          <a:p>
            <a:pPr marL="342900" lvl="1" indent="0">
              <a:buFont typeface="Arial" charset="0"/>
              <a:buNone/>
              <a:defRPr/>
            </a:pPr>
            <a:r>
              <a:rPr lang="en-US" sz="1800" dirty="0">
                <a:latin typeface="Consolas" panose="020B0609020204030204" pitchFamily="49" charset="0"/>
                <a:ea typeface="ＭＳ Ｐゴシック" panose="020B0600070205080204" pitchFamily="34" charset="-128"/>
                <a:cs typeface="Consolas" panose="020B0609020204030204" pitchFamily="49" charset="0"/>
              </a:rPr>
              <a:t>    def displayAge(aPerson):</a:t>
            </a:r>
          </a:p>
          <a:p>
            <a:pPr marL="342900" lvl="1" indent="0">
              <a:buFont typeface="Arial" charset="0"/>
              <a:buNone/>
              <a:defRPr/>
            </a:pPr>
            <a:r>
              <a:rPr lang="en-US" sz="1800" dirty="0">
                <a:latin typeface="Consolas" panose="020B0609020204030204" pitchFamily="49" charset="0"/>
                <a:ea typeface="ＭＳ Ｐゴシック" panose="020B0600070205080204" pitchFamily="34" charset="-128"/>
                <a:cs typeface="Consolas" panose="020B0609020204030204" pitchFamily="49" charset="0"/>
              </a:rPr>
              <a:t>        print("%s age %d" %(aPerson.name,aPerson.age))</a:t>
            </a:r>
          </a:p>
          <a:p>
            <a:pPr lvl="1">
              <a:defRPr/>
            </a:pPr>
            <a:endParaRPr lang="en-US" dirty="0">
              <a:ea typeface="ＭＳ Ｐゴシック" panose="020B0600070205080204" pitchFamily="34" charset="-128"/>
            </a:endParaRPr>
          </a:p>
        </p:txBody>
      </p:sp>
    </p:spTree>
    <p:extLst>
      <p:ext uri="{BB962C8B-B14F-4D97-AF65-F5344CB8AC3E}">
        <p14:creationId xmlns:p14="http://schemas.microsoft.com/office/powerpoint/2010/main" val="2225418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Objects Employ References (3)</a:t>
            </a:r>
          </a:p>
        </p:txBody>
      </p:sp>
      <p:sp>
        <p:nvSpPr>
          <p:cNvPr id="3" name="Content Placeholder 2"/>
          <p:cNvSpPr>
            <a:spLocks noGrp="1"/>
          </p:cNvSpPr>
          <p:nvPr>
            <p:ph idx="1"/>
          </p:nvPr>
        </p:nvSpPr>
        <p:spPr>
          <a:xfrm>
            <a:off x="457200" y="1143000"/>
            <a:ext cx="4495800" cy="5410200"/>
          </a:xfrm>
        </p:spPr>
        <p:txBody>
          <a:bodyPr/>
          <a:lstStyle/>
          <a:p>
            <a:pPr marL="342900" lvl="1" indent="0">
              <a:buFont typeface="Arial" charset="0"/>
              <a:buNone/>
            </a:pPr>
            <a:r>
              <a:rPr lang="en-US" altLang="en-US" sz="1600">
                <a:latin typeface="Consolas" pitchFamily="49" charset="0"/>
              </a:rPr>
              <a:t>def start():</a:t>
            </a:r>
          </a:p>
          <a:p>
            <a:pPr marL="342900" lvl="1" indent="0">
              <a:buFont typeface="Arial" charset="0"/>
              <a:buNone/>
            </a:pPr>
            <a:r>
              <a:rPr lang="en-US" altLang="en-US" sz="1600">
                <a:latin typeface="Consolas" pitchFamily="49" charset="0"/>
              </a:rPr>
              <a:t>    person1 = Person(13,"Person2")</a:t>
            </a:r>
          </a:p>
          <a:p>
            <a:pPr marL="342900" lvl="1" indent="0">
              <a:buFont typeface="Arial" charset="0"/>
              <a:buNone/>
            </a:pPr>
            <a:r>
              <a:rPr lang="en-US" altLang="en-US" sz="1600">
                <a:latin typeface="Consolas" pitchFamily="49" charset="0"/>
              </a:rPr>
              <a:t>    person2 = person1</a:t>
            </a:r>
          </a:p>
          <a:p>
            <a:pPr marL="342900" lvl="1" indent="0">
              <a:buFont typeface="Arial" charset="0"/>
              <a:buNone/>
            </a:pPr>
            <a:r>
              <a:rPr lang="en-US" altLang="en-US" sz="1600">
                <a:latin typeface="Consolas" pitchFamily="49" charset="0"/>
              </a:rPr>
              <a:t>    displayAge(person1)</a:t>
            </a:r>
          </a:p>
          <a:p>
            <a:pPr marL="342900" lvl="1" indent="0">
              <a:buFont typeface="Arial" charset="0"/>
              <a:buNone/>
            </a:pPr>
            <a:r>
              <a:rPr lang="en-US" altLang="en-US" sz="1600">
                <a:latin typeface="Consolas" pitchFamily="49" charset="0"/>
              </a:rPr>
              <a:t>    displayAge(person2)</a:t>
            </a:r>
          </a:p>
          <a:p>
            <a:pPr marL="342900" lvl="1" indent="0">
              <a:buFont typeface="Arial" charset="0"/>
              <a:buNone/>
            </a:pPr>
            <a:r>
              <a:rPr lang="en-US" altLang="en-US" sz="1600">
                <a:latin typeface="Consolas" pitchFamily="49" charset="0"/>
              </a:rPr>
              <a:t>    print()</a:t>
            </a:r>
          </a:p>
          <a:p>
            <a:pPr marL="342900" lvl="1" indent="0">
              <a:buFont typeface="Arial" charset="0"/>
              <a:buNone/>
            </a:pPr>
            <a:endParaRPr lang="en-US" altLang="en-US" sz="1600">
              <a:latin typeface="Consolas" pitchFamily="49" charset="0"/>
            </a:endParaRPr>
          </a:p>
          <a:p>
            <a:pPr marL="342900" lvl="1" indent="0">
              <a:buFont typeface="Arial" charset="0"/>
              <a:buNone/>
            </a:pPr>
            <a:r>
              <a:rPr lang="en-US" altLang="en-US" sz="1600">
                <a:latin typeface="Consolas" pitchFamily="49" charset="0"/>
              </a:rPr>
              <a:t>    </a:t>
            </a:r>
          </a:p>
          <a:p>
            <a:pPr marL="342900" lvl="1" indent="0">
              <a:buFont typeface="Arial" charset="0"/>
              <a:buNone/>
            </a:pPr>
            <a:r>
              <a:rPr lang="en-US" altLang="en-US" sz="1600">
                <a:latin typeface="Consolas" pitchFamily="49" charset="0"/>
              </a:rPr>
              <a:t>    </a:t>
            </a:r>
          </a:p>
          <a:p>
            <a:pPr marL="342900" lvl="1" indent="0">
              <a:buFont typeface="Arial" charset="0"/>
              <a:buNone/>
            </a:pPr>
            <a:r>
              <a:rPr lang="en-US" altLang="en-US" sz="1600">
                <a:latin typeface="Consolas" pitchFamily="49" charset="0"/>
              </a:rPr>
              <a:t>    </a:t>
            </a:r>
          </a:p>
          <a:p>
            <a:pPr marL="342900" lvl="1" indent="0">
              <a:buFont typeface="Arial" charset="0"/>
              <a:buNone/>
            </a:pPr>
            <a:endParaRPr lang="en-US" altLang="en-US" sz="1600">
              <a:latin typeface="Consolas" pitchFamily="49" charset="0"/>
            </a:endParaRPr>
          </a:p>
          <a:p>
            <a:pPr marL="342900" lvl="1" indent="0">
              <a:buFont typeface="Arial" charset="0"/>
              <a:buNone/>
            </a:pPr>
            <a:r>
              <a:rPr lang="en-US" altLang="en-US" sz="1600">
                <a:latin typeface="Consolas" pitchFamily="49" charset="0"/>
              </a:rPr>
              <a:t>start()</a:t>
            </a:r>
          </a:p>
        </p:txBody>
      </p:sp>
      <p:grpSp>
        <p:nvGrpSpPr>
          <p:cNvPr id="12" name="Group 11"/>
          <p:cNvGrpSpPr>
            <a:grpSpLocks/>
          </p:cNvGrpSpPr>
          <p:nvPr/>
        </p:nvGrpSpPr>
        <p:grpSpPr bwMode="auto">
          <a:xfrm>
            <a:off x="7010400" y="1447800"/>
            <a:ext cx="1752600" cy="866775"/>
            <a:chOff x="7010400" y="1447799"/>
            <a:chExt cx="1752600" cy="866776"/>
          </a:xfrm>
        </p:grpSpPr>
        <p:sp>
          <p:nvSpPr>
            <p:cNvPr id="6" name="Rectangle 5"/>
            <p:cNvSpPr/>
            <p:nvPr/>
          </p:nvSpPr>
          <p:spPr>
            <a:xfrm>
              <a:off x="7010400" y="1762124"/>
              <a:ext cx="1752600" cy="552451"/>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Arial" panose="020B0604020202020204" pitchFamily="34" charset="0"/>
                  <a:cs typeface="Arial" panose="020B0604020202020204" pitchFamily="34" charset="0"/>
                </a:rPr>
                <a:t>Age: 13</a:t>
              </a:r>
            </a:p>
            <a:p>
              <a:pPr>
                <a:defRPr/>
              </a:pPr>
              <a:r>
                <a:rPr lang="en-US" sz="1600" dirty="0">
                  <a:solidFill>
                    <a:schemeClr val="tx1"/>
                  </a:solidFill>
                  <a:latin typeface="Arial" panose="020B0604020202020204" pitchFamily="34" charset="0"/>
                  <a:cs typeface="Arial" panose="020B0604020202020204" pitchFamily="34" charset="0"/>
                </a:rPr>
                <a:t>Name: Person2</a:t>
              </a:r>
            </a:p>
          </p:txBody>
        </p:sp>
        <p:sp>
          <p:nvSpPr>
            <p:cNvPr id="7" name="TextBox 6"/>
            <p:cNvSpPr txBox="1"/>
            <p:nvPr/>
          </p:nvSpPr>
          <p:spPr>
            <a:xfrm>
              <a:off x="7010400" y="1447799"/>
              <a:ext cx="1752600" cy="314325"/>
            </a:xfrm>
            <a:prstGeom prst="rect">
              <a:avLst/>
            </a:prstGeom>
            <a:noFill/>
          </p:spPr>
          <p:txBody>
            <a:bodyPr lIns="0"/>
            <a:lstStyle/>
            <a:p>
              <a:pPr>
                <a:defRPr/>
              </a:pPr>
              <a:r>
                <a:rPr lang="en-US" sz="1600" dirty="0">
                  <a:latin typeface="+mn-lt"/>
                  <a:ea typeface="ＭＳ Ｐゴシック" pitchFamily="34" charset="-128"/>
                </a:rPr>
                <a:t>Address = 1000</a:t>
              </a:r>
            </a:p>
          </p:txBody>
        </p:sp>
      </p:grpSp>
      <p:grpSp>
        <p:nvGrpSpPr>
          <p:cNvPr id="13" name="Group 12"/>
          <p:cNvGrpSpPr>
            <a:grpSpLocks/>
          </p:cNvGrpSpPr>
          <p:nvPr/>
        </p:nvGrpSpPr>
        <p:grpSpPr bwMode="auto">
          <a:xfrm>
            <a:off x="4343400" y="2362200"/>
            <a:ext cx="1905000" cy="276225"/>
            <a:chOff x="4343400" y="2362200"/>
            <a:chExt cx="1905000" cy="276225"/>
          </a:xfrm>
        </p:grpSpPr>
        <p:sp>
          <p:nvSpPr>
            <p:cNvPr id="38924" name="TextBox 3"/>
            <p:cNvSpPr txBox="1">
              <a:spLocks noChangeArrowheads="1"/>
            </p:cNvSpPr>
            <p:nvPr/>
          </p:nvSpPr>
          <p:spPr bwMode="auto">
            <a:xfrm>
              <a:off x="4343400" y="2400300"/>
              <a:ext cx="990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sz="1600" b="1">
                  <a:latin typeface="Arial" charset="0"/>
                  <a:cs typeface="Arial" charset="0"/>
                </a:rPr>
                <a:t>person1</a:t>
              </a:r>
            </a:p>
          </p:txBody>
        </p:sp>
        <p:sp>
          <p:nvSpPr>
            <p:cNvPr id="8" name="Rectangle 7"/>
            <p:cNvSpPr/>
            <p:nvPr/>
          </p:nvSpPr>
          <p:spPr>
            <a:xfrm>
              <a:off x="5334000" y="2362200"/>
              <a:ext cx="914400" cy="276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@=1000</a:t>
              </a:r>
            </a:p>
          </p:txBody>
        </p:sp>
      </p:grpSp>
      <p:grpSp>
        <p:nvGrpSpPr>
          <p:cNvPr id="14" name="Group 13"/>
          <p:cNvGrpSpPr>
            <a:grpSpLocks/>
          </p:cNvGrpSpPr>
          <p:nvPr/>
        </p:nvGrpSpPr>
        <p:grpSpPr bwMode="auto">
          <a:xfrm>
            <a:off x="4343400" y="1762125"/>
            <a:ext cx="1905000" cy="276225"/>
            <a:chOff x="4343400" y="1762124"/>
            <a:chExt cx="1905000" cy="276226"/>
          </a:xfrm>
        </p:grpSpPr>
        <p:sp>
          <p:nvSpPr>
            <p:cNvPr id="38922" name="TextBox 4"/>
            <p:cNvSpPr txBox="1">
              <a:spLocks noChangeArrowheads="1"/>
            </p:cNvSpPr>
            <p:nvPr/>
          </p:nvSpPr>
          <p:spPr bwMode="auto">
            <a:xfrm>
              <a:off x="4343400" y="1762124"/>
              <a:ext cx="990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sz="1600" b="1">
                  <a:latin typeface="Arial" charset="0"/>
                  <a:cs typeface="Arial" charset="0"/>
                </a:rPr>
                <a:t>person2</a:t>
              </a:r>
            </a:p>
          </p:txBody>
        </p:sp>
        <p:sp>
          <p:nvSpPr>
            <p:cNvPr id="9" name="Rectangle 8"/>
            <p:cNvSpPr/>
            <p:nvPr/>
          </p:nvSpPr>
          <p:spPr>
            <a:xfrm>
              <a:off x="5334000" y="1762124"/>
              <a:ext cx="914400" cy="2762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@=1000</a:t>
              </a:r>
            </a:p>
          </p:txBody>
        </p:sp>
      </p:grpSp>
      <p:sp>
        <p:nvSpPr>
          <p:cNvPr id="10" name="Freeform 9"/>
          <p:cNvSpPr/>
          <p:nvPr/>
        </p:nvSpPr>
        <p:spPr>
          <a:xfrm>
            <a:off x="6172200" y="1847850"/>
            <a:ext cx="809625" cy="219075"/>
          </a:xfrm>
          <a:custGeom>
            <a:avLst/>
            <a:gdLst>
              <a:gd name="connsiteX0" fmla="*/ 0 w 809625"/>
              <a:gd name="connsiteY0" fmla="*/ 19119 h 219144"/>
              <a:gd name="connsiteX1" fmla="*/ 47625 w 809625"/>
              <a:gd name="connsiteY1" fmla="*/ 9594 h 219144"/>
              <a:gd name="connsiteX2" fmla="*/ 85725 w 809625"/>
              <a:gd name="connsiteY2" fmla="*/ 69 h 219144"/>
              <a:gd name="connsiteX3" fmla="*/ 238125 w 809625"/>
              <a:gd name="connsiteY3" fmla="*/ 28644 h 219144"/>
              <a:gd name="connsiteX4" fmla="*/ 266700 w 809625"/>
              <a:gd name="connsiteY4" fmla="*/ 47694 h 219144"/>
              <a:gd name="connsiteX5" fmla="*/ 323850 w 809625"/>
              <a:gd name="connsiteY5" fmla="*/ 66744 h 219144"/>
              <a:gd name="connsiteX6" fmla="*/ 352425 w 809625"/>
              <a:gd name="connsiteY6" fmla="*/ 85794 h 219144"/>
              <a:gd name="connsiteX7" fmla="*/ 381000 w 809625"/>
              <a:gd name="connsiteY7" fmla="*/ 114369 h 219144"/>
              <a:gd name="connsiteX8" fmla="*/ 419100 w 809625"/>
              <a:gd name="connsiteY8" fmla="*/ 123894 h 219144"/>
              <a:gd name="connsiteX9" fmla="*/ 447675 w 809625"/>
              <a:gd name="connsiteY9" fmla="*/ 152469 h 219144"/>
              <a:gd name="connsiteX10" fmla="*/ 476250 w 809625"/>
              <a:gd name="connsiteY10" fmla="*/ 171519 h 219144"/>
              <a:gd name="connsiteX11" fmla="*/ 495300 w 809625"/>
              <a:gd name="connsiteY11" fmla="*/ 200094 h 219144"/>
              <a:gd name="connsiteX12" fmla="*/ 561975 w 809625"/>
              <a:gd name="connsiteY12" fmla="*/ 219144 h 219144"/>
              <a:gd name="connsiteX13" fmla="*/ 809625 w 809625"/>
              <a:gd name="connsiteY13" fmla="*/ 209619 h 219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9625" h="219144">
                <a:moveTo>
                  <a:pt x="0" y="19119"/>
                </a:moveTo>
                <a:cubicBezTo>
                  <a:pt x="15875" y="15944"/>
                  <a:pt x="31821" y="13106"/>
                  <a:pt x="47625" y="9594"/>
                </a:cubicBezTo>
                <a:cubicBezTo>
                  <a:pt x="60404" y="6754"/>
                  <a:pt x="72663" y="-802"/>
                  <a:pt x="85725" y="69"/>
                </a:cubicBezTo>
                <a:cubicBezTo>
                  <a:pt x="102185" y="1166"/>
                  <a:pt x="203234" y="21666"/>
                  <a:pt x="238125" y="28644"/>
                </a:cubicBezTo>
                <a:cubicBezTo>
                  <a:pt x="247650" y="34994"/>
                  <a:pt x="256239" y="43045"/>
                  <a:pt x="266700" y="47694"/>
                </a:cubicBezTo>
                <a:cubicBezTo>
                  <a:pt x="285050" y="55849"/>
                  <a:pt x="307142" y="55605"/>
                  <a:pt x="323850" y="66744"/>
                </a:cubicBezTo>
                <a:cubicBezTo>
                  <a:pt x="333375" y="73094"/>
                  <a:pt x="343631" y="78465"/>
                  <a:pt x="352425" y="85794"/>
                </a:cubicBezTo>
                <a:cubicBezTo>
                  <a:pt x="362773" y="94418"/>
                  <a:pt x="369304" y="107686"/>
                  <a:pt x="381000" y="114369"/>
                </a:cubicBezTo>
                <a:cubicBezTo>
                  <a:pt x="392366" y="120864"/>
                  <a:pt x="406400" y="120719"/>
                  <a:pt x="419100" y="123894"/>
                </a:cubicBezTo>
                <a:cubicBezTo>
                  <a:pt x="428625" y="133419"/>
                  <a:pt x="437327" y="143845"/>
                  <a:pt x="447675" y="152469"/>
                </a:cubicBezTo>
                <a:cubicBezTo>
                  <a:pt x="456469" y="159798"/>
                  <a:pt x="468155" y="163424"/>
                  <a:pt x="476250" y="171519"/>
                </a:cubicBezTo>
                <a:cubicBezTo>
                  <a:pt x="484345" y="179614"/>
                  <a:pt x="486361" y="192943"/>
                  <a:pt x="495300" y="200094"/>
                </a:cubicBezTo>
                <a:cubicBezTo>
                  <a:pt x="501511" y="205063"/>
                  <a:pt x="559486" y="218522"/>
                  <a:pt x="561975" y="219144"/>
                </a:cubicBezTo>
                <a:lnTo>
                  <a:pt x="809625" y="209619"/>
                </a:ln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Freeform 10"/>
          <p:cNvSpPr/>
          <p:nvPr/>
        </p:nvSpPr>
        <p:spPr>
          <a:xfrm>
            <a:off x="6181725" y="2233613"/>
            <a:ext cx="800100" cy="300037"/>
          </a:xfrm>
          <a:custGeom>
            <a:avLst/>
            <a:gdLst>
              <a:gd name="connsiteX0" fmla="*/ 0 w 800100"/>
              <a:gd name="connsiteY0" fmla="*/ 299304 h 299304"/>
              <a:gd name="connsiteX1" fmla="*/ 180975 w 800100"/>
              <a:gd name="connsiteY1" fmla="*/ 289779 h 299304"/>
              <a:gd name="connsiteX2" fmla="*/ 209550 w 800100"/>
              <a:gd name="connsiteY2" fmla="*/ 280254 h 299304"/>
              <a:gd name="connsiteX3" fmla="*/ 304800 w 800100"/>
              <a:gd name="connsiteY3" fmla="*/ 261204 h 299304"/>
              <a:gd name="connsiteX4" fmla="*/ 361950 w 800100"/>
              <a:gd name="connsiteY4" fmla="*/ 213579 h 299304"/>
              <a:gd name="connsiteX5" fmla="*/ 390525 w 800100"/>
              <a:gd name="connsiteY5" fmla="*/ 204054 h 299304"/>
              <a:gd name="connsiteX6" fmla="*/ 438150 w 800100"/>
              <a:gd name="connsiteY6" fmla="*/ 165954 h 299304"/>
              <a:gd name="connsiteX7" fmla="*/ 457200 w 800100"/>
              <a:gd name="connsiteY7" fmla="*/ 137379 h 299304"/>
              <a:gd name="connsiteX8" fmla="*/ 485775 w 800100"/>
              <a:gd name="connsiteY8" fmla="*/ 118329 h 299304"/>
              <a:gd name="connsiteX9" fmla="*/ 504825 w 800100"/>
              <a:gd name="connsiteY9" fmla="*/ 89754 h 299304"/>
              <a:gd name="connsiteX10" fmla="*/ 561975 w 800100"/>
              <a:gd name="connsiteY10" fmla="*/ 51654 h 299304"/>
              <a:gd name="connsiteX11" fmla="*/ 581025 w 800100"/>
              <a:gd name="connsiteY11" fmla="*/ 23079 h 299304"/>
              <a:gd name="connsiteX12" fmla="*/ 800100 w 800100"/>
              <a:gd name="connsiteY12" fmla="*/ 4029 h 299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0100" h="299304">
                <a:moveTo>
                  <a:pt x="0" y="299304"/>
                </a:moveTo>
                <a:cubicBezTo>
                  <a:pt x="60325" y="296129"/>
                  <a:pt x="120815" y="295248"/>
                  <a:pt x="180975" y="289779"/>
                </a:cubicBezTo>
                <a:cubicBezTo>
                  <a:pt x="190974" y="288870"/>
                  <a:pt x="199749" y="282432"/>
                  <a:pt x="209550" y="280254"/>
                </a:cubicBezTo>
                <a:cubicBezTo>
                  <a:pt x="419738" y="233546"/>
                  <a:pt x="152982" y="299159"/>
                  <a:pt x="304800" y="261204"/>
                </a:cubicBezTo>
                <a:cubicBezTo>
                  <a:pt x="325866" y="240138"/>
                  <a:pt x="335428" y="226840"/>
                  <a:pt x="361950" y="213579"/>
                </a:cubicBezTo>
                <a:cubicBezTo>
                  <a:pt x="370930" y="209089"/>
                  <a:pt x="381000" y="207229"/>
                  <a:pt x="390525" y="204054"/>
                </a:cubicBezTo>
                <a:cubicBezTo>
                  <a:pt x="445120" y="122162"/>
                  <a:pt x="372425" y="218534"/>
                  <a:pt x="438150" y="165954"/>
                </a:cubicBezTo>
                <a:cubicBezTo>
                  <a:pt x="447089" y="158803"/>
                  <a:pt x="449105" y="145474"/>
                  <a:pt x="457200" y="137379"/>
                </a:cubicBezTo>
                <a:cubicBezTo>
                  <a:pt x="465295" y="129284"/>
                  <a:pt x="476250" y="124679"/>
                  <a:pt x="485775" y="118329"/>
                </a:cubicBezTo>
                <a:cubicBezTo>
                  <a:pt x="492125" y="108804"/>
                  <a:pt x="496210" y="97292"/>
                  <a:pt x="504825" y="89754"/>
                </a:cubicBezTo>
                <a:cubicBezTo>
                  <a:pt x="522055" y="74677"/>
                  <a:pt x="561975" y="51654"/>
                  <a:pt x="561975" y="51654"/>
                </a:cubicBezTo>
                <a:cubicBezTo>
                  <a:pt x="568325" y="42129"/>
                  <a:pt x="571317" y="29146"/>
                  <a:pt x="581025" y="23079"/>
                </a:cubicBezTo>
                <a:cubicBezTo>
                  <a:pt x="638814" y="-13039"/>
                  <a:pt x="754012" y="4029"/>
                  <a:pt x="800100" y="4029"/>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14638"/>
            <a:ext cx="14287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019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nodeType="clickEffect">
                                  <p:stCondLst>
                                    <p:cond delay="0"/>
                                  </p:stCondLst>
                                  <p:childTnLst>
                                    <p:set>
                                      <p:cBhvr>
                                        <p:cTn id="44" dur="1" fill="hold">
                                          <p:stCondLst>
                                            <p:cond delay="0"/>
                                          </p:stCondLst>
                                        </p:cTn>
                                        <p:tgtEl>
                                          <p:spTgt spid="82946"/>
                                        </p:tgtEl>
                                        <p:attrNameLst>
                                          <p:attrName>style.visibility</p:attrName>
                                        </p:attrNameLst>
                                      </p:cBhvr>
                                      <p:to>
                                        <p:strVal val="visible"/>
                                      </p:to>
                                    </p:set>
                                    <p:animEffect transition="in" filter="randombar(horizontal)">
                                      <p:cBhvr>
                                        <p:cTn id="45" dur="5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Objects Employ References (2)</a:t>
            </a:r>
          </a:p>
        </p:txBody>
      </p:sp>
      <p:sp>
        <p:nvSpPr>
          <p:cNvPr id="3" name="Content Placeholder 2"/>
          <p:cNvSpPr>
            <a:spLocks noGrp="1"/>
          </p:cNvSpPr>
          <p:nvPr>
            <p:ph idx="1"/>
          </p:nvPr>
        </p:nvSpPr>
        <p:spPr>
          <a:xfrm>
            <a:off x="457200" y="1143000"/>
            <a:ext cx="4495800" cy="5410200"/>
          </a:xfrm>
        </p:spPr>
        <p:txBody>
          <a:bodyPr/>
          <a:lstStyle/>
          <a:p>
            <a:pPr marL="342900" lvl="1" indent="0">
              <a:buFont typeface="Arial" charset="0"/>
              <a:buNone/>
            </a:pPr>
            <a:r>
              <a:rPr lang="en-US" altLang="en-US" sz="1600">
                <a:latin typeface="Consolas" pitchFamily="49" charset="0"/>
              </a:rPr>
              <a:t>def start():</a:t>
            </a:r>
          </a:p>
          <a:p>
            <a:pPr marL="342900" lvl="1" indent="0">
              <a:buFont typeface="Arial" charset="0"/>
              <a:buNone/>
            </a:pPr>
            <a:r>
              <a:rPr lang="en-US" altLang="en-US" sz="1600">
                <a:latin typeface="Consolas" pitchFamily="49" charset="0"/>
              </a:rPr>
              <a:t>    person1 = Person(13,"Person2")</a:t>
            </a:r>
          </a:p>
          <a:p>
            <a:pPr marL="342900" lvl="1" indent="0">
              <a:buFont typeface="Arial" charset="0"/>
              <a:buNone/>
            </a:pPr>
            <a:r>
              <a:rPr lang="en-US" altLang="en-US" sz="1600">
                <a:latin typeface="Consolas" pitchFamily="49" charset="0"/>
              </a:rPr>
              <a:t>    person2 = person1</a:t>
            </a:r>
          </a:p>
          <a:p>
            <a:pPr marL="342900" lvl="1" indent="0">
              <a:buFont typeface="Arial" charset="0"/>
              <a:buNone/>
            </a:pPr>
            <a:r>
              <a:rPr lang="en-US" altLang="en-US" sz="1600">
                <a:latin typeface="Consolas" pitchFamily="49" charset="0"/>
              </a:rPr>
              <a:t>    displayAge(person1)</a:t>
            </a:r>
          </a:p>
          <a:p>
            <a:pPr marL="342900" lvl="1" indent="0">
              <a:buFont typeface="Arial" charset="0"/>
              <a:buNone/>
            </a:pPr>
            <a:r>
              <a:rPr lang="en-US" altLang="en-US" sz="1600">
                <a:latin typeface="Consolas" pitchFamily="49" charset="0"/>
              </a:rPr>
              <a:t>    displayAge(person2)</a:t>
            </a:r>
          </a:p>
          <a:p>
            <a:pPr marL="342900" lvl="1" indent="0">
              <a:buFont typeface="Arial" charset="0"/>
              <a:buNone/>
            </a:pPr>
            <a:r>
              <a:rPr lang="en-US" altLang="en-US" sz="1600">
                <a:latin typeface="Consolas" pitchFamily="49" charset="0"/>
              </a:rPr>
              <a:t>    print()</a:t>
            </a:r>
          </a:p>
          <a:p>
            <a:pPr marL="342900" lvl="1" indent="0">
              <a:buFont typeface="Arial" charset="0"/>
              <a:buNone/>
            </a:pPr>
            <a:endParaRPr lang="en-US" altLang="en-US" sz="1600">
              <a:latin typeface="Consolas" pitchFamily="49" charset="0"/>
            </a:endParaRPr>
          </a:p>
          <a:p>
            <a:pPr marL="342900" lvl="1" indent="0">
              <a:buFont typeface="Arial" charset="0"/>
              <a:buNone/>
            </a:pPr>
            <a:r>
              <a:rPr lang="en-US" altLang="en-US" sz="1600">
                <a:latin typeface="Consolas" pitchFamily="49" charset="0"/>
              </a:rPr>
              <a:t>    person1 = Person(888,"Person1")</a:t>
            </a:r>
          </a:p>
          <a:p>
            <a:pPr marL="342900" lvl="1" indent="0">
              <a:buFont typeface="Arial" charset="0"/>
              <a:buNone/>
            </a:pPr>
            <a:r>
              <a:rPr lang="en-US" altLang="en-US" sz="1600">
                <a:latin typeface="Consolas" pitchFamily="49" charset="0"/>
              </a:rPr>
              <a:t>    displayAge(person1)</a:t>
            </a:r>
          </a:p>
          <a:p>
            <a:pPr marL="342900" lvl="1" indent="0">
              <a:buFont typeface="Arial" charset="0"/>
              <a:buNone/>
            </a:pPr>
            <a:r>
              <a:rPr lang="en-US" altLang="en-US" sz="1600">
                <a:latin typeface="Consolas" pitchFamily="49" charset="0"/>
              </a:rPr>
              <a:t>    displayAge(person2)</a:t>
            </a:r>
          </a:p>
          <a:p>
            <a:pPr marL="342900" lvl="1" indent="0">
              <a:buFont typeface="Arial" charset="0"/>
              <a:buNone/>
            </a:pPr>
            <a:endParaRPr lang="en-US" altLang="en-US" sz="1600">
              <a:latin typeface="Consolas" pitchFamily="49" charset="0"/>
            </a:endParaRPr>
          </a:p>
          <a:p>
            <a:pPr marL="342900" lvl="1" indent="0">
              <a:buFont typeface="Arial" charset="0"/>
              <a:buNone/>
            </a:pPr>
            <a:r>
              <a:rPr lang="en-US" altLang="en-US" sz="1600">
                <a:latin typeface="Consolas" pitchFamily="49" charset="0"/>
              </a:rPr>
              <a:t>start()</a:t>
            </a:r>
          </a:p>
        </p:txBody>
      </p:sp>
      <p:grpSp>
        <p:nvGrpSpPr>
          <p:cNvPr id="39940" name="Group 11"/>
          <p:cNvGrpSpPr>
            <a:grpSpLocks/>
          </p:cNvGrpSpPr>
          <p:nvPr/>
        </p:nvGrpSpPr>
        <p:grpSpPr bwMode="auto">
          <a:xfrm>
            <a:off x="7010400" y="1447800"/>
            <a:ext cx="1752600" cy="866775"/>
            <a:chOff x="7010400" y="1447799"/>
            <a:chExt cx="1752600" cy="866776"/>
          </a:xfrm>
        </p:grpSpPr>
        <p:sp>
          <p:nvSpPr>
            <p:cNvPr id="6" name="Rectangle 5"/>
            <p:cNvSpPr/>
            <p:nvPr/>
          </p:nvSpPr>
          <p:spPr>
            <a:xfrm>
              <a:off x="7010400" y="1762124"/>
              <a:ext cx="1752600" cy="552451"/>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Arial" panose="020B0604020202020204" pitchFamily="34" charset="0"/>
                  <a:cs typeface="Arial" panose="020B0604020202020204" pitchFamily="34" charset="0"/>
                </a:rPr>
                <a:t>Age: 13</a:t>
              </a:r>
            </a:p>
            <a:p>
              <a:pPr>
                <a:defRPr/>
              </a:pPr>
              <a:r>
                <a:rPr lang="en-US" sz="1600" dirty="0">
                  <a:solidFill>
                    <a:schemeClr val="tx1"/>
                  </a:solidFill>
                  <a:latin typeface="Arial" panose="020B0604020202020204" pitchFamily="34" charset="0"/>
                  <a:cs typeface="Arial" panose="020B0604020202020204" pitchFamily="34" charset="0"/>
                </a:rPr>
                <a:t>Name: Person2</a:t>
              </a:r>
            </a:p>
          </p:txBody>
        </p:sp>
        <p:sp>
          <p:nvSpPr>
            <p:cNvPr id="7" name="TextBox 6"/>
            <p:cNvSpPr txBox="1"/>
            <p:nvPr/>
          </p:nvSpPr>
          <p:spPr>
            <a:xfrm>
              <a:off x="7010400" y="1447799"/>
              <a:ext cx="1752600" cy="314325"/>
            </a:xfrm>
            <a:prstGeom prst="rect">
              <a:avLst/>
            </a:prstGeom>
            <a:noFill/>
          </p:spPr>
          <p:txBody>
            <a:bodyPr lIns="0"/>
            <a:lstStyle/>
            <a:p>
              <a:pPr>
                <a:defRPr/>
              </a:pPr>
              <a:r>
                <a:rPr lang="en-US" sz="1600" dirty="0">
                  <a:latin typeface="+mn-lt"/>
                  <a:ea typeface="ＭＳ Ｐゴシック" pitchFamily="34" charset="-128"/>
                </a:rPr>
                <a:t>Address = 1000</a:t>
              </a:r>
            </a:p>
          </p:txBody>
        </p:sp>
      </p:grpSp>
      <p:grpSp>
        <p:nvGrpSpPr>
          <p:cNvPr id="39941" name="Group 12"/>
          <p:cNvGrpSpPr>
            <a:grpSpLocks/>
          </p:cNvGrpSpPr>
          <p:nvPr/>
        </p:nvGrpSpPr>
        <p:grpSpPr bwMode="auto">
          <a:xfrm>
            <a:off x="4343400" y="2362200"/>
            <a:ext cx="1905000" cy="276225"/>
            <a:chOff x="4343400" y="2362200"/>
            <a:chExt cx="1905000" cy="276225"/>
          </a:xfrm>
        </p:grpSpPr>
        <p:sp>
          <p:nvSpPr>
            <p:cNvPr id="39954" name="TextBox 3"/>
            <p:cNvSpPr txBox="1">
              <a:spLocks noChangeArrowheads="1"/>
            </p:cNvSpPr>
            <p:nvPr/>
          </p:nvSpPr>
          <p:spPr bwMode="auto">
            <a:xfrm>
              <a:off x="4343400" y="2400300"/>
              <a:ext cx="990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sz="1600" b="1">
                  <a:latin typeface="Arial" charset="0"/>
                  <a:cs typeface="Arial" charset="0"/>
                </a:rPr>
                <a:t>person1</a:t>
              </a:r>
            </a:p>
          </p:txBody>
        </p:sp>
        <p:sp>
          <p:nvSpPr>
            <p:cNvPr id="8" name="Rectangle 7"/>
            <p:cNvSpPr/>
            <p:nvPr/>
          </p:nvSpPr>
          <p:spPr>
            <a:xfrm>
              <a:off x="5334000" y="2362200"/>
              <a:ext cx="914400" cy="276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@=1000</a:t>
              </a:r>
            </a:p>
          </p:txBody>
        </p:sp>
      </p:grpSp>
      <p:grpSp>
        <p:nvGrpSpPr>
          <p:cNvPr id="39942" name="Group 13"/>
          <p:cNvGrpSpPr>
            <a:grpSpLocks/>
          </p:cNvGrpSpPr>
          <p:nvPr/>
        </p:nvGrpSpPr>
        <p:grpSpPr bwMode="auto">
          <a:xfrm>
            <a:off x="4343400" y="1762125"/>
            <a:ext cx="1905000" cy="276225"/>
            <a:chOff x="4343400" y="1762124"/>
            <a:chExt cx="1905000" cy="276226"/>
          </a:xfrm>
        </p:grpSpPr>
        <p:sp>
          <p:nvSpPr>
            <p:cNvPr id="39952" name="TextBox 4"/>
            <p:cNvSpPr txBox="1">
              <a:spLocks noChangeArrowheads="1"/>
            </p:cNvSpPr>
            <p:nvPr/>
          </p:nvSpPr>
          <p:spPr bwMode="auto">
            <a:xfrm>
              <a:off x="4343400" y="1762124"/>
              <a:ext cx="990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sz="1600" b="1">
                  <a:latin typeface="Arial" charset="0"/>
                  <a:cs typeface="Arial" charset="0"/>
                </a:rPr>
                <a:t>person2</a:t>
              </a:r>
            </a:p>
          </p:txBody>
        </p:sp>
        <p:sp>
          <p:nvSpPr>
            <p:cNvPr id="9" name="Rectangle 8"/>
            <p:cNvSpPr/>
            <p:nvPr/>
          </p:nvSpPr>
          <p:spPr>
            <a:xfrm>
              <a:off x="5334000" y="1762124"/>
              <a:ext cx="914400" cy="2762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@=1000</a:t>
              </a:r>
            </a:p>
          </p:txBody>
        </p:sp>
      </p:grpSp>
      <p:sp>
        <p:nvSpPr>
          <p:cNvPr id="10" name="Freeform 9"/>
          <p:cNvSpPr/>
          <p:nvPr/>
        </p:nvSpPr>
        <p:spPr>
          <a:xfrm>
            <a:off x="6172200" y="1847850"/>
            <a:ext cx="809625" cy="219075"/>
          </a:xfrm>
          <a:custGeom>
            <a:avLst/>
            <a:gdLst>
              <a:gd name="connsiteX0" fmla="*/ 0 w 809625"/>
              <a:gd name="connsiteY0" fmla="*/ 19119 h 219144"/>
              <a:gd name="connsiteX1" fmla="*/ 47625 w 809625"/>
              <a:gd name="connsiteY1" fmla="*/ 9594 h 219144"/>
              <a:gd name="connsiteX2" fmla="*/ 85725 w 809625"/>
              <a:gd name="connsiteY2" fmla="*/ 69 h 219144"/>
              <a:gd name="connsiteX3" fmla="*/ 238125 w 809625"/>
              <a:gd name="connsiteY3" fmla="*/ 28644 h 219144"/>
              <a:gd name="connsiteX4" fmla="*/ 266700 w 809625"/>
              <a:gd name="connsiteY4" fmla="*/ 47694 h 219144"/>
              <a:gd name="connsiteX5" fmla="*/ 323850 w 809625"/>
              <a:gd name="connsiteY5" fmla="*/ 66744 h 219144"/>
              <a:gd name="connsiteX6" fmla="*/ 352425 w 809625"/>
              <a:gd name="connsiteY6" fmla="*/ 85794 h 219144"/>
              <a:gd name="connsiteX7" fmla="*/ 381000 w 809625"/>
              <a:gd name="connsiteY7" fmla="*/ 114369 h 219144"/>
              <a:gd name="connsiteX8" fmla="*/ 419100 w 809625"/>
              <a:gd name="connsiteY8" fmla="*/ 123894 h 219144"/>
              <a:gd name="connsiteX9" fmla="*/ 447675 w 809625"/>
              <a:gd name="connsiteY9" fmla="*/ 152469 h 219144"/>
              <a:gd name="connsiteX10" fmla="*/ 476250 w 809625"/>
              <a:gd name="connsiteY10" fmla="*/ 171519 h 219144"/>
              <a:gd name="connsiteX11" fmla="*/ 495300 w 809625"/>
              <a:gd name="connsiteY11" fmla="*/ 200094 h 219144"/>
              <a:gd name="connsiteX12" fmla="*/ 561975 w 809625"/>
              <a:gd name="connsiteY12" fmla="*/ 219144 h 219144"/>
              <a:gd name="connsiteX13" fmla="*/ 809625 w 809625"/>
              <a:gd name="connsiteY13" fmla="*/ 209619 h 219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9625" h="219144">
                <a:moveTo>
                  <a:pt x="0" y="19119"/>
                </a:moveTo>
                <a:cubicBezTo>
                  <a:pt x="15875" y="15944"/>
                  <a:pt x="31821" y="13106"/>
                  <a:pt x="47625" y="9594"/>
                </a:cubicBezTo>
                <a:cubicBezTo>
                  <a:pt x="60404" y="6754"/>
                  <a:pt x="72663" y="-802"/>
                  <a:pt x="85725" y="69"/>
                </a:cubicBezTo>
                <a:cubicBezTo>
                  <a:pt x="102185" y="1166"/>
                  <a:pt x="203234" y="21666"/>
                  <a:pt x="238125" y="28644"/>
                </a:cubicBezTo>
                <a:cubicBezTo>
                  <a:pt x="247650" y="34994"/>
                  <a:pt x="256239" y="43045"/>
                  <a:pt x="266700" y="47694"/>
                </a:cubicBezTo>
                <a:cubicBezTo>
                  <a:pt x="285050" y="55849"/>
                  <a:pt x="307142" y="55605"/>
                  <a:pt x="323850" y="66744"/>
                </a:cubicBezTo>
                <a:cubicBezTo>
                  <a:pt x="333375" y="73094"/>
                  <a:pt x="343631" y="78465"/>
                  <a:pt x="352425" y="85794"/>
                </a:cubicBezTo>
                <a:cubicBezTo>
                  <a:pt x="362773" y="94418"/>
                  <a:pt x="369304" y="107686"/>
                  <a:pt x="381000" y="114369"/>
                </a:cubicBezTo>
                <a:cubicBezTo>
                  <a:pt x="392366" y="120864"/>
                  <a:pt x="406400" y="120719"/>
                  <a:pt x="419100" y="123894"/>
                </a:cubicBezTo>
                <a:cubicBezTo>
                  <a:pt x="428625" y="133419"/>
                  <a:pt x="437327" y="143845"/>
                  <a:pt x="447675" y="152469"/>
                </a:cubicBezTo>
                <a:cubicBezTo>
                  <a:pt x="456469" y="159798"/>
                  <a:pt x="468155" y="163424"/>
                  <a:pt x="476250" y="171519"/>
                </a:cubicBezTo>
                <a:cubicBezTo>
                  <a:pt x="484345" y="179614"/>
                  <a:pt x="486361" y="192943"/>
                  <a:pt x="495300" y="200094"/>
                </a:cubicBezTo>
                <a:cubicBezTo>
                  <a:pt x="501511" y="205063"/>
                  <a:pt x="559486" y="218522"/>
                  <a:pt x="561975" y="219144"/>
                </a:cubicBezTo>
                <a:lnTo>
                  <a:pt x="809625" y="209619"/>
                </a:ln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Freeform 10"/>
          <p:cNvSpPr/>
          <p:nvPr/>
        </p:nvSpPr>
        <p:spPr>
          <a:xfrm>
            <a:off x="6181725" y="2233613"/>
            <a:ext cx="800100" cy="300037"/>
          </a:xfrm>
          <a:custGeom>
            <a:avLst/>
            <a:gdLst>
              <a:gd name="connsiteX0" fmla="*/ 0 w 800100"/>
              <a:gd name="connsiteY0" fmla="*/ 299304 h 299304"/>
              <a:gd name="connsiteX1" fmla="*/ 180975 w 800100"/>
              <a:gd name="connsiteY1" fmla="*/ 289779 h 299304"/>
              <a:gd name="connsiteX2" fmla="*/ 209550 w 800100"/>
              <a:gd name="connsiteY2" fmla="*/ 280254 h 299304"/>
              <a:gd name="connsiteX3" fmla="*/ 304800 w 800100"/>
              <a:gd name="connsiteY3" fmla="*/ 261204 h 299304"/>
              <a:gd name="connsiteX4" fmla="*/ 361950 w 800100"/>
              <a:gd name="connsiteY4" fmla="*/ 213579 h 299304"/>
              <a:gd name="connsiteX5" fmla="*/ 390525 w 800100"/>
              <a:gd name="connsiteY5" fmla="*/ 204054 h 299304"/>
              <a:gd name="connsiteX6" fmla="*/ 438150 w 800100"/>
              <a:gd name="connsiteY6" fmla="*/ 165954 h 299304"/>
              <a:gd name="connsiteX7" fmla="*/ 457200 w 800100"/>
              <a:gd name="connsiteY7" fmla="*/ 137379 h 299304"/>
              <a:gd name="connsiteX8" fmla="*/ 485775 w 800100"/>
              <a:gd name="connsiteY8" fmla="*/ 118329 h 299304"/>
              <a:gd name="connsiteX9" fmla="*/ 504825 w 800100"/>
              <a:gd name="connsiteY9" fmla="*/ 89754 h 299304"/>
              <a:gd name="connsiteX10" fmla="*/ 561975 w 800100"/>
              <a:gd name="connsiteY10" fmla="*/ 51654 h 299304"/>
              <a:gd name="connsiteX11" fmla="*/ 581025 w 800100"/>
              <a:gd name="connsiteY11" fmla="*/ 23079 h 299304"/>
              <a:gd name="connsiteX12" fmla="*/ 800100 w 800100"/>
              <a:gd name="connsiteY12" fmla="*/ 4029 h 299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0100" h="299304">
                <a:moveTo>
                  <a:pt x="0" y="299304"/>
                </a:moveTo>
                <a:cubicBezTo>
                  <a:pt x="60325" y="296129"/>
                  <a:pt x="120815" y="295248"/>
                  <a:pt x="180975" y="289779"/>
                </a:cubicBezTo>
                <a:cubicBezTo>
                  <a:pt x="190974" y="288870"/>
                  <a:pt x="199749" y="282432"/>
                  <a:pt x="209550" y="280254"/>
                </a:cubicBezTo>
                <a:cubicBezTo>
                  <a:pt x="419738" y="233546"/>
                  <a:pt x="152982" y="299159"/>
                  <a:pt x="304800" y="261204"/>
                </a:cubicBezTo>
                <a:cubicBezTo>
                  <a:pt x="325866" y="240138"/>
                  <a:pt x="335428" y="226840"/>
                  <a:pt x="361950" y="213579"/>
                </a:cubicBezTo>
                <a:cubicBezTo>
                  <a:pt x="370930" y="209089"/>
                  <a:pt x="381000" y="207229"/>
                  <a:pt x="390525" y="204054"/>
                </a:cubicBezTo>
                <a:cubicBezTo>
                  <a:pt x="445120" y="122162"/>
                  <a:pt x="372425" y="218534"/>
                  <a:pt x="438150" y="165954"/>
                </a:cubicBezTo>
                <a:cubicBezTo>
                  <a:pt x="447089" y="158803"/>
                  <a:pt x="449105" y="145474"/>
                  <a:pt x="457200" y="137379"/>
                </a:cubicBezTo>
                <a:cubicBezTo>
                  <a:pt x="465295" y="129284"/>
                  <a:pt x="476250" y="124679"/>
                  <a:pt x="485775" y="118329"/>
                </a:cubicBezTo>
                <a:cubicBezTo>
                  <a:pt x="492125" y="108804"/>
                  <a:pt x="496210" y="97292"/>
                  <a:pt x="504825" y="89754"/>
                </a:cubicBezTo>
                <a:cubicBezTo>
                  <a:pt x="522055" y="74677"/>
                  <a:pt x="561975" y="51654"/>
                  <a:pt x="561975" y="51654"/>
                </a:cubicBezTo>
                <a:cubicBezTo>
                  <a:pt x="568325" y="42129"/>
                  <a:pt x="571317" y="29146"/>
                  <a:pt x="581025" y="23079"/>
                </a:cubicBezTo>
                <a:cubicBezTo>
                  <a:pt x="638814" y="-13039"/>
                  <a:pt x="754012" y="4029"/>
                  <a:pt x="800100" y="4029"/>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399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14638"/>
            <a:ext cx="14287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a:grpSpLocks/>
          </p:cNvGrpSpPr>
          <p:nvPr/>
        </p:nvGrpSpPr>
        <p:grpSpPr bwMode="auto">
          <a:xfrm>
            <a:off x="6981825" y="2895600"/>
            <a:ext cx="1752600" cy="866775"/>
            <a:chOff x="7010400" y="1447799"/>
            <a:chExt cx="1752600" cy="866776"/>
          </a:xfrm>
        </p:grpSpPr>
        <p:sp>
          <p:nvSpPr>
            <p:cNvPr id="17" name="Rectangle 16"/>
            <p:cNvSpPr/>
            <p:nvPr/>
          </p:nvSpPr>
          <p:spPr>
            <a:xfrm>
              <a:off x="7010400" y="1762124"/>
              <a:ext cx="1752600" cy="552451"/>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Arial" panose="020B0604020202020204" pitchFamily="34" charset="0"/>
                  <a:cs typeface="Arial" panose="020B0604020202020204" pitchFamily="34" charset="0"/>
                </a:rPr>
                <a:t>Age: 888</a:t>
              </a:r>
            </a:p>
            <a:p>
              <a:pPr>
                <a:defRPr/>
              </a:pPr>
              <a:r>
                <a:rPr lang="en-US" sz="1600" dirty="0">
                  <a:solidFill>
                    <a:schemeClr val="tx1"/>
                  </a:solidFill>
                  <a:latin typeface="Arial" panose="020B0604020202020204" pitchFamily="34" charset="0"/>
                  <a:cs typeface="Arial" panose="020B0604020202020204" pitchFamily="34" charset="0"/>
                </a:rPr>
                <a:t>Name: Person1</a:t>
              </a:r>
            </a:p>
          </p:txBody>
        </p:sp>
        <p:sp>
          <p:nvSpPr>
            <p:cNvPr id="18" name="TextBox 17"/>
            <p:cNvSpPr txBox="1"/>
            <p:nvPr/>
          </p:nvSpPr>
          <p:spPr>
            <a:xfrm>
              <a:off x="7010400" y="1447799"/>
              <a:ext cx="1752600" cy="314325"/>
            </a:xfrm>
            <a:prstGeom prst="rect">
              <a:avLst/>
            </a:prstGeom>
            <a:noFill/>
          </p:spPr>
          <p:txBody>
            <a:bodyPr lIns="0"/>
            <a:lstStyle/>
            <a:p>
              <a:pPr>
                <a:defRPr/>
              </a:pPr>
              <a:r>
                <a:rPr lang="en-US" sz="1600" dirty="0">
                  <a:latin typeface="+mn-lt"/>
                  <a:ea typeface="ＭＳ Ｐゴシック" pitchFamily="34" charset="-128"/>
                </a:rPr>
                <a:t>Address = 2000</a:t>
              </a:r>
            </a:p>
          </p:txBody>
        </p:sp>
      </p:grpSp>
      <p:sp>
        <p:nvSpPr>
          <p:cNvPr id="19" name="Rectangle 18"/>
          <p:cNvSpPr/>
          <p:nvPr/>
        </p:nvSpPr>
        <p:spPr>
          <a:xfrm>
            <a:off x="5334000" y="2376488"/>
            <a:ext cx="914400" cy="252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@=2000</a:t>
            </a:r>
          </a:p>
        </p:txBody>
      </p:sp>
      <p:sp>
        <p:nvSpPr>
          <p:cNvPr id="20" name="Freeform 19"/>
          <p:cNvSpPr/>
          <p:nvPr/>
        </p:nvSpPr>
        <p:spPr>
          <a:xfrm>
            <a:off x="5732463" y="2619375"/>
            <a:ext cx="1268412" cy="790575"/>
          </a:xfrm>
          <a:custGeom>
            <a:avLst/>
            <a:gdLst>
              <a:gd name="connsiteX0" fmla="*/ 68118 w 1268268"/>
              <a:gd name="connsiteY0" fmla="*/ 0 h 790575"/>
              <a:gd name="connsiteX1" fmla="*/ 58593 w 1268268"/>
              <a:gd name="connsiteY1" fmla="*/ 47625 h 790575"/>
              <a:gd name="connsiteX2" fmla="*/ 39543 w 1268268"/>
              <a:gd name="connsiteY2" fmla="*/ 114300 h 790575"/>
              <a:gd name="connsiteX3" fmla="*/ 30018 w 1268268"/>
              <a:gd name="connsiteY3" fmla="*/ 171450 h 790575"/>
              <a:gd name="connsiteX4" fmla="*/ 20493 w 1268268"/>
              <a:gd name="connsiteY4" fmla="*/ 200025 h 790575"/>
              <a:gd name="connsiteX5" fmla="*/ 10968 w 1268268"/>
              <a:gd name="connsiteY5" fmla="*/ 238125 h 790575"/>
              <a:gd name="connsiteX6" fmla="*/ 10968 w 1268268"/>
              <a:gd name="connsiteY6" fmla="*/ 514350 h 790575"/>
              <a:gd name="connsiteX7" fmla="*/ 49068 w 1268268"/>
              <a:gd name="connsiteY7" fmla="*/ 609600 h 790575"/>
              <a:gd name="connsiteX8" fmla="*/ 77643 w 1268268"/>
              <a:gd name="connsiteY8" fmla="*/ 619125 h 790575"/>
              <a:gd name="connsiteX9" fmla="*/ 144318 w 1268268"/>
              <a:gd name="connsiteY9" fmla="*/ 666750 h 790575"/>
              <a:gd name="connsiteX10" fmla="*/ 230043 w 1268268"/>
              <a:gd name="connsiteY10" fmla="*/ 695325 h 790575"/>
              <a:gd name="connsiteX11" fmla="*/ 258618 w 1268268"/>
              <a:gd name="connsiteY11" fmla="*/ 704850 h 790575"/>
              <a:gd name="connsiteX12" fmla="*/ 287193 w 1268268"/>
              <a:gd name="connsiteY12" fmla="*/ 723900 h 790575"/>
              <a:gd name="connsiteX13" fmla="*/ 372918 w 1268268"/>
              <a:gd name="connsiteY13" fmla="*/ 752475 h 790575"/>
              <a:gd name="connsiteX14" fmla="*/ 439593 w 1268268"/>
              <a:gd name="connsiteY14" fmla="*/ 771525 h 790575"/>
              <a:gd name="connsiteX15" fmla="*/ 544368 w 1268268"/>
              <a:gd name="connsiteY15" fmla="*/ 790575 h 790575"/>
              <a:gd name="connsiteX16" fmla="*/ 677718 w 1268268"/>
              <a:gd name="connsiteY16" fmla="*/ 781050 h 790575"/>
              <a:gd name="connsiteX17" fmla="*/ 1268268 w 1268268"/>
              <a:gd name="connsiteY17" fmla="*/ 790575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68268" h="790575">
                <a:moveTo>
                  <a:pt x="68118" y="0"/>
                </a:moveTo>
                <a:cubicBezTo>
                  <a:pt x="64943" y="15875"/>
                  <a:pt x="62520" y="31919"/>
                  <a:pt x="58593" y="47625"/>
                </a:cubicBezTo>
                <a:cubicBezTo>
                  <a:pt x="52987" y="70049"/>
                  <a:pt x="44740" y="91778"/>
                  <a:pt x="39543" y="114300"/>
                </a:cubicBezTo>
                <a:cubicBezTo>
                  <a:pt x="35200" y="133118"/>
                  <a:pt x="34208" y="152597"/>
                  <a:pt x="30018" y="171450"/>
                </a:cubicBezTo>
                <a:cubicBezTo>
                  <a:pt x="27840" y="181251"/>
                  <a:pt x="23251" y="190371"/>
                  <a:pt x="20493" y="200025"/>
                </a:cubicBezTo>
                <a:cubicBezTo>
                  <a:pt x="16897" y="212612"/>
                  <a:pt x="14143" y="225425"/>
                  <a:pt x="10968" y="238125"/>
                </a:cubicBezTo>
                <a:cubicBezTo>
                  <a:pt x="-4146" y="374154"/>
                  <a:pt x="-3159" y="323633"/>
                  <a:pt x="10968" y="514350"/>
                </a:cubicBezTo>
                <a:cubicBezTo>
                  <a:pt x="14685" y="564523"/>
                  <a:pt x="9246" y="583052"/>
                  <a:pt x="49068" y="609600"/>
                </a:cubicBezTo>
                <a:cubicBezTo>
                  <a:pt x="57422" y="615169"/>
                  <a:pt x="68118" y="615950"/>
                  <a:pt x="77643" y="619125"/>
                </a:cubicBezTo>
                <a:cubicBezTo>
                  <a:pt x="82760" y="622963"/>
                  <a:pt x="132922" y="661685"/>
                  <a:pt x="144318" y="666750"/>
                </a:cubicBezTo>
                <a:lnTo>
                  <a:pt x="230043" y="695325"/>
                </a:lnTo>
                <a:cubicBezTo>
                  <a:pt x="239568" y="698500"/>
                  <a:pt x="250264" y="699281"/>
                  <a:pt x="258618" y="704850"/>
                </a:cubicBezTo>
                <a:cubicBezTo>
                  <a:pt x="268143" y="711200"/>
                  <a:pt x="276954" y="718780"/>
                  <a:pt x="287193" y="723900"/>
                </a:cubicBezTo>
                <a:cubicBezTo>
                  <a:pt x="330980" y="745793"/>
                  <a:pt x="330475" y="740348"/>
                  <a:pt x="372918" y="752475"/>
                </a:cubicBezTo>
                <a:cubicBezTo>
                  <a:pt x="415283" y="764579"/>
                  <a:pt x="389965" y="761599"/>
                  <a:pt x="439593" y="771525"/>
                </a:cubicBezTo>
                <a:cubicBezTo>
                  <a:pt x="474401" y="778487"/>
                  <a:pt x="509443" y="784225"/>
                  <a:pt x="544368" y="790575"/>
                </a:cubicBezTo>
                <a:cubicBezTo>
                  <a:pt x="588818" y="787400"/>
                  <a:pt x="633155" y="781050"/>
                  <a:pt x="677718" y="781050"/>
                </a:cubicBezTo>
                <a:cubicBezTo>
                  <a:pt x="874594" y="781050"/>
                  <a:pt x="1071392" y="790575"/>
                  <a:pt x="1268268" y="790575"/>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3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114800"/>
            <a:ext cx="15240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497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83970"/>
                                        </p:tgtEl>
                                        <p:attrNameLst>
                                          <p:attrName>style.visibility</p:attrName>
                                        </p:attrNameLst>
                                      </p:cBhvr>
                                      <p:to>
                                        <p:strVal val="visible"/>
                                      </p:to>
                                    </p:set>
                                    <p:animEffect transition="in" filter="randombar(horizontal)">
                                      <p:cBhvr>
                                        <p:cTn id="34"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Default Parameters</a:t>
            </a:r>
            <a:endParaRPr lang="en-US"/>
          </a:p>
        </p:txBody>
      </p:sp>
      <p:sp>
        <p:nvSpPr>
          <p:cNvPr id="40963" name="Content Placeholder 2"/>
          <p:cNvSpPr>
            <a:spLocks noGrp="1"/>
          </p:cNvSpPr>
          <p:nvPr>
            <p:ph idx="1"/>
          </p:nvPr>
        </p:nvSpPr>
        <p:spPr/>
        <p:txBody>
          <a:bodyPr>
            <a:normAutofit fontScale="85000" lnSpcReduction="20000"/>
          </a:bodyPr>
          <a:lstStyle/>
          <a:p>
            <a:r>
              <a:rPr lang="en-US" altLang="en-US"/>
              <a:t>Similar to other methods, ‘</a:t>
            </a:r>
            <a:r>
              <a:rPr lang="en-US" altLang="ja-JP">
                <a:latin typeface="Consolas" pitchFamily="49" charset="0"/>
              </a:rPr>
              <a:t>init</a:t>
            </a:r>
            <a:r>
              <a:rPr lang="en-US" altLang="en-US"/>
              <a:t>’</a:t>
            </a:r>
            <a:r>
              <a:rPr lang="en-US" altLang="ja-JP"/>
              <a:t> can be defined so that if parameters aren</a:t>
            </a:r>
            <a:r>
              <a:rPr lang="en-US" altLang="en-US"/>
              <a:t>’</a:t>
            </a:r>
            <a:r>
              <a:rPr lang="en-US" altLang="ja-JP"/>
              <a:t>t passed into them then default values can be assigned.</a:t>
            </a:r>
          </a:p>
          <a:p>
            <a:r>
              <a:rPr lang="en-US" altLang="en-US" b="1"/>
              <a:t>Example</a:t>
            </a:r>
            <a:r>
              <a:rPr lang="en-US" altLang="en-US"/>
              <a:t>:</a:t>
            </a:r>
          </a:p>
          <a:p>
            <a:pPr lvl="1">
              <a:buFont typeface="Times New Roman" pitchFamily="18" charset="0"/>
              <a:buNone/>
            </a:pPr>
            <a:r>
              <a:rPr lang="en-US" altLang="en-US" sz="1800">
                <a:latin typeface="Consolas" pitchFamily="49" charset="0"/>
              </a:rPr>
              <a:t> def __init__ (self, name = "I have no name"):</a:t>
            </a:r>
          </a:p>
          <a:p>
            <a:pPr lvl="1">
              <a:buFont typeface="Times New Roman" pitchFamily="18" charset="0"/>
              <a:buNone/>
            </a:pPr>
            <a:endParaRPr lang="en-US" altLang="en-US"/>
          </a:p>
          <a:p>
            <a:pPr lvl="1">
              <a:buFont typeface="Times New Roman" pitchFamily="18" charset="0"/>
              <a:buNone/>
            </a:pPr>
            <a:endParaRPr lang="en-US" altLang="en-US"/>
          </a:p>
          <a:p>
            <a:pPr lvl="1">
              <a:buFont typeface="Times New Roman" pitchFamily="18" charset="0"/>
              <a:buNone/>
            </a:pPr>
            <a:endParaRPr lang="en-US" altLang="en-US">
              <a:latin typeface="Times New Roman" pitchFamily="18" charset="0"/>
            </a:endParaRPr>
          </a:p>
          <a:p>
            <a:pPr lvl="1">
              <a:buFont typeface="Times New Roman" pitchFamily="18" charset="0"/>
              <a:buNone/>
            </a:pPr>
            <a:endParaRPr lang="en-US" altLang="en-US">
              <a:latin typeface="Times New Roman" pitchFamily="18" charset="0"/>
            </a:endParaRPr>
          </a:p>
          <a:p>
            <a:pPr lvl="1">
              <a:buFont typeface="Times New Roman" pitchFamily="18" charset="0"/>
              <a:buNone/>
            </a:pPr>
            <a:endParaRPr lang="en-US" altLang="en-US">
              <a:latin typeface="Times New Roman" pitchFamily="18" charset="0"/>
            </a:endParaRPr>
          </a:p>
          <a:p>
            <a:r>
              <a:rPr lang="en-US" altLang="en-US"/>
              <a:t>Method calls (to ‘</a:t>
            </a:r>
            <a:r>
              <a:rPr lang="en-US" altLang="ja-JP">
                <a:latin typeface="Consolas" pitchFamily="49" charset="0"/>
              </a:rPr>
              <a:t>init</a:t>
            </a:r>
            <a:r>
              <a:rPr lang="en-US" altLang="en-US"/>
              <a:t>’</a:t>
            </a:r>
            <a:r>
              <a:rPr lang="en-US" altLang="ja-JP"/>
              <a:t>), both will work</a:t>
            </a:r>
          </a:p>
          <a:p>
            <a:pPr lvl="1">
              <a:buFont typeface="Times New Roman" pitchFamily="18" charset="0"/>
              <a:buNone/>
            </a:pPr>
            <a:r>
              <a:rPr lang="en-US" altLang="en-US" sz="1800">
                <a:latin typeface="Consolas" pitchFamily="49" charset="0"/>
              </a:rPr>
              <a:t>smiley = Person()      </a:t>
            </a:r>
          </a:p>
          <a:p>
            <a:pPr lvl="1">
              <a:buFont typeface="Times New Roman" pitchFamily="18" charset="0"/>
              <a:buNone/>
            </a:pPr>
            <a:r>
              <a:rPr lang="en-US" altLang="en-US" sz="1800">
                <a:latin typeface="Consolas" pitchFamily="49" charset="0"/>
              </a:rPr>
              <a:t>jt = Person("James")</a:t>
            </a:r>
          </a:p>
          <a:p>
            <a:endParaRPr lang="en-US"/>
          </a:p>
        </p:txBody>
      </p:sp>
      <p:grpSp>
        <p:nvGrpSpPr>
          <p:cNvPr id="4" name="Group 6"/>
          <p:cNvGrpSpPr>
            <a:grpSpLocks/>
          </p:cNvGrpSpPr>
          <p:nvPr/>
        </p:nvGrpSpPr>
        <p:grpSpPr bwMode="auto">
          <a:xfrm>
            <a:off x="3562350" y="3070225"/>
            <a:ext cx="3314700" cy="1558925"/>
            <a:chOff x="1728" y="1592"/>
            <a:chExt cx="2088" cy="982"/>
          </a:xfrm>
        </p:grpSpPr>
        <p:sp>
          <p:nvSpPr>
            <p:cNvPr id="40965" name="AutoShape 4"/>
            <p:cNvSpPr>
              <a:spLocks/>
            </p:cNvSpPr>
            <p:nvPr/>
          </p:nvSpPr>
          <p:spPr bwMode="auto">
            <a:xfrm rot="5400000">
              <a:off x="2560" y="880"/>
              <a:ext cx="264" cy="1688"/>
            </a:xfrm>
            <a:prstGeom prst="rightBrace">
              <a:avLst>
                <a:gd name="adj1" fmla="val 53283"/>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eaLnBrk="1" hangingPunct="1"/>
              <a:endParaRPr lang="en-US" altLang="en-US" sz="1400">
                <a:latin typeface="Arial" charset="0"/>
              </a:endParaRPr>
            </a:p>
          </p:txBody>
        </p:sp>
        <p:sp>
          <p:nvSpPr>
            <p:cNvPr id="40966" name="Text Box 5"/>
            <p:cNvSpPr txBox="1">
              <a:spLocks noChangeArrowheads="1"/>
            </p:cNvSpPr>
            <p:nvPr/>
          </p:nvSpPr>
          <p:spPr bwMode="auto">
            <a:xfrm>
              <a:off x="1728" y="1824"/>
              <a:ext cx="208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spcBef>
                  <a:spcPct val="50000"/>
                </a:spcBef>
              </a:pPr>
              <a:r>
                <a:rPr lang="en-US" altLang="en-US" b="1">
                  <a:latin typeface="Arial" charset="0"/>
                </a:rPr>
                <a:t>This method can be called either when a personalized name is given or if the name is left out.</a:t>
              </a:r>
            </a:p>
          </p:txBody>
        </p:sp>
      </p:grpSp>
    </p:spTree>
    <p:extLst>
      <p:ext uri="{BB962C8B-B14F-4D97-AF65-F5344CB8AC3E}">
        <p14:creationId xmlns:p14="http://schemas.microsoft.com/office/powerpoint/2010/main" val="1316737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Default Parameters: Full Example</a:t>
            </a:r>
            <a:endParaRPr lang="en-US"/>
          </a:p>
        </p:txBody>
      </p:sp>
      <p:sp>
        <p:nvSpPr>
          <p:cNvPr id="41987" name="Content Placeholder 2"/>
          <p:cNvSpPr>
            <a:spLocks noGrp="1"/>
          </p:cNvSpPr>
          <p:nvPr>
            <p:ph idx="1"/>
          </p:nvPr>
        </p:nvSpPr>
        <p:spPr/>
        <p:txBody>
          <a:bodyPr>
            <a:normAutofit lnSpcReduction="10000"/>
          </a:bodyPr>
          <a:lstStyle/>
          <a:p>
            <a:r>
              <a:rPr lang="en-US" altLang="en-US"/>
              <a:t>Name of the online example: </a:t>
            </a:r>
            <a:r>
              <a:rPr lang="en-US" altLang="en-US" sz="2000">
                <a:latin typeface="Consolas" pitchFamily="49" charset="0"/>
              </a:rPr>
              <a:t>init_method2.py</a:t>
            </a:r>
          </a:p>
          <a:p>
            <a:endParaRPr lang="en-US" altLang="en-US" sz="2000"/>
          </a:p>
          <a:p>
            <a:pPr lvl="1">
              <a:buFont typeface="Times New Roman" pitchFamily="18" charset="0"/>
              <a:buNone/>
            </a:pPr>
            <a:r>
              <a:rPr lang="en-US" altLang="en-US" sz="1800">
                <a:latin typeface="Consolas" pitchFamily="49" charset="0"/>
              </a:rPr>
              <a:t>class Person:</a:t>
            </a:r>
          </a:p>
          <a:p>
            <a:pPr lvl="1">
              <a:buFont typeface="Times New Roman" pitchFamily="18" charset="0"/>
              <a:buNone/>
            </a:pPr>
            <a:r>
              <a:rPr lang="en-US" altLang="en-US" sz="1800">
                <a:latin typeface="Consolas" pitchFamily="49" charset="0"/>
              </a:rPr>
              <a:t>   name = ""</a:t>
            </a:r>
          </a:p>
          <a:p>
            <a:pPr lvl="1">
              <a:buFont typeface="Times New Roman" pitchFamily="18" charset="0"/>
              <a:buNone/>
            </a:pPr>
            <a:r>
              <a:rPr lang="en-US" altLang="en-US" sz="1800">
                <a:latin typeface="Consolas" pitchFamily="49" charset="0"/>
              </a:rPr>
              <a:t>   def __init__(self, name = "I have no name"):</a:t>
            </a:r>
          </a:p>
          <a:p>
            <a:pPr lvl="1">
              <a:buFont typeface="Times New Roman" pitchFamily="18" charset="0"/>
              <a:buNone/>
            </a:pPr>
            <a:r>
              <a:rPr lang="en-US" altLang="en-US" sz="1800">
                <a:latin typeface="Consolas" pitchFamily="49" charset="0"/>
              </a:rPr>
              <a:t>       self.name = name</a:t>
            </a:r>
          </a:p>
          <a:p>
            <a:pPr lvl="1">
              <a:buFont typeface="Times New Roman" pitchFamily="18" charset="0"/>
              <a:buNone/>
            </a:pPr>
            <a:endParaRPr lang="en-US" altLang="en-US" sz="1800">
              <a:latin typeface="Consolas" pitchFamily="49" charset="0"/>
            </a:endParaRPr>
          </a:p>
          <a:p>
            <a:pPr lvl="1">
              <a:buFont typeface="Times New Roman" pitchFamily="18" charset="0"/>
              <a:buNone/>
            </a:pPr>
            <a:r>
              <a:rPr lang="en-US" altLang="en-US" sz="1800">
                <a:latin typeface="Consolas" pitchFamily="49" charset="0"/>
              </a:rPr>
              <a:t>def main():</a:t>
            </a:r>
          </a:p>
          <a:p>
            <a:pPr lvl="1">
              <a:buFont typeface="Times New Roman" pitchFamily="18" charset="0"/>
              <a:buNone/>
            </a:pPr>
            <a:r>
              <a:rPr lang="en-US" altLang="en-US" sz="1800">
                <a:latin typeface="Consolas" pitchFamily="49" charset="0"/>
              </a:rPr>
              <a:t>   smiley = Person()</a:t>
            </a:r>
          </a:p>
          <a:p>
            <a:pPr lvl="1">
              <a:buFont typeface="Times New Roman" pitchFamily="18" charset="0"/>
              <a:buNone/>
            </a:pPr>
            <a:r>
              <a:rPr lang="en-US" altLang="en-US" sz="1800">
                <a:latin typeface="Consolas" pitchFamily="49" charset="0"/>
              </a:rPr>
              <a:t>   print("My name is...", smiley.name)</a:t>
            </a:r>
          </a:p>
          <a:p>
            <a:pPr lvl="1">
              <a:buFont typeface="Times New Roman" pitchFamily="18" charset="0"/>
              <a:buNone/>
            </a:pPr>
            <a:r>
              <a:rPr lang="en-US" altLang="en-US" sz="1800">
                <a:latin typeface="Consolas" pitchFamily="49" charset="0"/>
              </a:rPr>
              <a:t>   jt = Person("James")</a:t>
            </a:r>
          </a:p>
          <a:p>
            <a:pPr lvl="1">
              <a:buFont typeface="Times New Roman" pitchFamily="18" charset="0"/>
              <a:buNone/>
            </a:pPr>
            <a:r>
              <a:rPr lang="en-US" altLang="en-US" sz="1800">
                <a:latin typeface="Consolas" pitchFamily="49" charset="0"/>
              </a:rPr>
              <a:t>   print("My name is...", jt.name) </a:t>
            </a:r>
          </a:p>
          <a:p>
            <a:pPr lvl="1">
              <a:buFont typeface="Times New Roman" pitchFamily="18" charset="0"/>
              <a:buNone/>
            </a:pPr>
            <a:endParaRPr lang="en-US" altLang="en-US" sz="1800">
              <a:latin typeface="Consolas" pitchFamily="49" charset="0"/>
            </a:endParaRPr>
          </a:p>
          <a:p>
            <a:pPr lvl="1">
              <a:buFont typeface="Times New Roman" pitchFamily="18" charset="0"/>
              <a:buNone/>
            </a:pPr>
            <a:r>
              <a:rPr lang="en-US" altLang="en-US" sz="1800">
                <a:latin typeface="Consolas" pitchFamily="49" charset="0"/>
              </a:rPr>
              <a:t>main()</a:t>
            </a:r>
          </a:p>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572000"/>
            <a:ext cx="34290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3375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Default Parameters: Another Example</a:t>
            </a:r>
          </a:p>
        </p:txBody>
      </p:sp>
      <p:sp>
        <p:nvSpPr>
          <p:cNvPr id="3" name="Content Placeholder 2"/>
          <p:cNvSpPr>
            <a:spLocks noGrp="1"/>
          </p:cNvSpPr>
          <p:nvPr>
            <p:ph idx="1"/>
          </p:nvPr>
        </p:nvSpPr>
        <p:spPr>
          <a:xfrm>
            <a:off x="533400" y="1524000"/>
            <a:ext cx="8229600" cy="4525963"/>
          </a:xfrm>
        </p:spPr>
        <p:txBody>
          <a:bodyPr>
            <a:noAutofit/>
          </a:bodyPr>
          <a:lstStyle/>
          <a:p>
            <a:pPr marL="0" indent="0">
              <a:buNone/>
            </a:pPr>
            <a:r>
              <a:rPr lang="en-US" sz="1100" dirty="0"/>
              <a:t>class </a:t>
            </a:r>
            <a:r>
              <a:rPr lang="en-US" sz="1100" dirty="0" err="1"/>
              <a:t>MyClass</a:t>
            </a:r>
            <a:r>
              <a:rPr lang="en-US" sz="1100" dirty="0"/>
              <a:t>:</a:t>
            </a:r>
          </a:p>
          <a:p>
            <a:pPr marL="0" indent="0">
              <a:buNone/>
            </a:pPr>
            <a:r>
              <a:rPr lang="en-US" sz="1100" dirty="0"/>
              <a:t>	</a:t>
            </a:r>
            <a:r>
              <a:rPr lang="en-US" sz="1100" dirty="0" err="1"/>
              <a:t>def</a:t>
            </a:r>
            <a:r>
              <a:rPr lang="en-US" sz="1100" dirty="0"/>
              <a:t> __</a:t>
            </a:r>
            <a:r>
              <a:rPr lang="en-US" sz="1100" dirty="0" err="1"/>
              <a:t>init</a:t>
            </a:r>
            <a:r>
              <a:rPr lang="en-US" sz="1100" dirty="0"/>
              <a:t>__(self, name=None):</a:t>
            </a:r>
          </a:p>
          <a:p>
            <a:pPr marL="0" indent="0">
              <a:buNone/>
            </a:pPr>
            <a:r>
              <a:rPr lang="en-US" sz="1100" dirty="0"/>
              <a:t>		if name is None:</a:t>
            </a:r>
          </a:p>
          <a:p>
            <a:pPr marL="0" indent="0">
              <a:buNone/>
            </a:pPr>
            <a:r>
              <a:rPr lang="en-US" sz="1100" dirty="0"/>
              <a:t>			print("Default value set")</a:t>
            </a:r>
          </a:p>
          <a:p>
            <a:pPr marL="0" indent="0">
              <a:buNone/>
            </a:pPr>
            <a:r>
              <a:rPr lang="en-US" sz="1100" dirty="0"/>
              <a:t>		else:</a:t>
            </a:r>
          </a:p>
          <a:p>
            <a:pPr marL="0" indent="0">
              <a:buNone/>
            </a:pPr>
            <a:r>
              <a:rPr lang="en-US" sz="1100" dirty="0"/>
              <a:t>			self.name = name</a:t>
            </a:r>
          </a:p>
          <a:p>
            <a:pPr marL="0" indent="0">
              <a:buNone/>
            </a:pPr>
            <a:r>
              <a:rPr lang="en-US" sz="1100" dirty="0"/>
              <a:t>			print("Passed value set with name: ", self.name)</a:t>
            </a:r>
          </a:p>
          <a:p>
            <a:pPr marL="0" indent="0">
              <a:buNone/>
            </a:pPr>
            <a:r>
              <a:rPr lang="en-US" sz="1100" dirty="0"/>
              <a:t>	</a:t>
            </a:r>
          </a:p>
          <a:p>
            <a:pPr marL="0" indent="0">
              <a:buNone/>
            </a:pPr>
            <a:r>
              <a:rPr lang="en-US" sz="1100" dirty="0"/>
              <a:t>	</a:t>
            </a:r>
            <a:r>
              <a:rPr lang="en-US" sz="1100" dirty="0" err="1"/>
              <a:t>def</a:t>
            </a:r>
            <a:r>
              <a:rPr lang="en-US" sz="1100" dirty="0"/>
              <a:t> method(self):</a:t>
            </a:r>
          </a:p>
          <a:p>
            <a:pPr marL="0" indent="0">
              <a:buNone/>
            </a:pPr>
            <a:r>
              <a:rPr lang="en-US" sz="1100" dirty="0"/>
              <a:t>		if </a:t>
            </a:r>
            <a:r>
              <a:rPr lang="en-US" sz="1100" dirty="0" err="1"/>
              <a:t>hasattr</a:t>
            </a:r>
            <a:r>
              <a:rPr lang="en-US" sz="1100" dirty="0"/>
              <a:t>(self, 'name'):</a:t>
            </a:r>
          </a:p>
          <a:p>
            <a:pPr marL="0" indent="0">
              <a:buNone/>
            </a:pPr>
            <a:r>
              <a:rPr lang="en-US" sz="1100" dirty="0"/>
              <a:t>			print("Method called with name", self.name)</a:t>
            </a:r>
          </a:p>
          <a:p>
            <a:pPr marL="0" indent="0">
              <a:buNone/>
            </a:pPr>
            <a:r>
              <a:rPr lang="en-US" sz="1100" dirty="0"/>
              <a:t>		else:</a:t>
            </a:r>
          </a:p>
          <a:p>
            <a:pPr marL="0" indent="0">
              <a:buNone/>
            </a:pPr>
            <a:r>
              <a:rPr lang="en-US" sz="1100" dirty="0"/>
              <a:t>			print("Method called without a name")</a:t>
            </a:r>
          </a:p>
          <a:p>
            <a:pPr marL="0" indent="0">
              <a:buNone/>
            </a:pPr>
            <a:endParaRPr lang="en-US" sz="1100" dirty="0"/>
          </a:p>
          <a:p>
            <a:pPr marL="0" indent="0">
              <a:buNone/>
            </a:pPr>
            <a:r>
              <a:rPr lang="en-US" sz="1100" dirty="0"/>
              <a:t># Create an object of the class using the default constructor</a:t>
            </a:r>
          </a:p>
          <a:p>
            <a:pPr marL="0" indent="0">
              <a:buNone/>
            </a:pPr>
            <a:r>
              <a:rPr lang="en-US" sz="1100" dirty="0"/>
              <a:t>obj1 = </a:t>
            </a:r>
            <a:r>
              <a:rPr lang="en-US" sz="1100" dirty="0" err="1"/>
              <a:t>MyClass</a:t>
            </a:r>
            <a:r>
              <a:rPr lang="en-US" sz="1100" dirty="0"/>
              <a:t>()</a:t>
            </a:r>
          </a:p>
          <a:p>
            <a:pPr marL="0" indent="0">
              <a:buNone/>
            </a:pPr>
            <a:endParaRPr lang="en-US" sz="1100" dirty="0"/>
          </a:p>
          <a:p>
            <a:pPr marL="0" indent="0">
              <a:buNone/>
            </a:pPr>
            <a:r>
              <a:rPr lang="en-US" sz="1100" dirty="0"/>
              <a:t># Call a method of the class</a:t>
            </a:r>
          </a:p>
          <a:p>
            <a:pPr marL="0" indent="0">
              <a:buNone/>
            </a:pPr>
            <a:r>
              <a:rPr lang="en-US" sz="1100" dirty="0"/>
              <a:t>obj1.method()</a:t>
            </a:r>
          </a:p>
          <a:p>
            <a:pPr marL="0" indent="0">
              <a:buNone/>
            </a:pPr>
            <a:endParaRPr lang="en-US" sz="1100" dirty="0"/>
          </a:p>
          <a:p>
            <a:pPr marL="0" indent="0">
              <a:buNone/>
            </a:pPr>
            <a:r>
              <a:rPr lang="en-US" sz="1100" dirty="0"/>
              <a:t># Create an object of the class using the parameterized constructor</a:t>
            </a:r>
          </a:p>
          <a:p>
            <a:pPr marL="0" indent="0">
              <a:buNone/>
            </a:pPr>
            <a:r>
              <a:rPr lang="en-US" sz="1100" dirty="0"/>
              <a:t>obj2 = </a:t>
            </a:r>
            <a:r>
              <a:rPr lang="en-US" sz="1100" dirty="0" err="1"/>
              <a:t>MyClass</a:t>
            </a:r>
            <a:r>
              <a:rPr lang="en-US" sz="1100" dirty="0"/>
              <a:t>("John")</a:t>
            </a:r>
          </a:p>
          <a:p>
            <a:pPr marL="0" indent="0">
              <a:buNone/>
            </a:pPr>
            <a:endParaRPr lang="en-US" sz="1100" dirty="0"/>
          </a:p>
          <a:p>
            <a:pPr marL="0" indent="0">
              <a:buNone/>
            </a:pPr>
            <a:r>
              <a:rPr lang="en-US" sz="1100" dirty="0"/>
              <a:t># Call a method of the class</a:t>
            </a:r>
          </a:p>
          <a:p>
            <a:pPr marL="0" indent="0">
              <a:buNone/>
            </a:pPr>
            <a:r>
              <a:rPr lang="en-US" sz="1100" dirty="0"/>
              <a:t>obj2.method()</a:t>
            </a:r>
          </a:p>
        </p:txBody>
      </p:sp>
    </p:spTree>
    <p:extLst>
      <p:ext uri="{BB962C8B-B14F-4D97-AF65-F5344CB8AC3E}">
        <p14:creationId xmlns:p14="http://schemas.microsoft.com/office/powerpoint/2010/main" val="2897253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Advantages of Constructors</a:t>
            </a:r>
          </a:p>
        </p:txBody>
      </p:sp>
      <p:sp>
        <p:nvSpPr>
          <p:cNvPr id="3" name="Content Placeholder 2"/>
          <p:cNvSpPr>
            <a:spLocks noGrp="1"/>
          </p:cNvSpPr>
          <p:nvPr>
            <p:ph idx="1"/>
          </p:nvPr>
        </p:nvSpPr>
        <p:spPr/>
        <p:txBody>
          <a:bodyPr/>
          <a:lstStyle/>
          <a:p>
            <a:r>
              <a:rPr lang="en-US" dirty="0"/>
              <a:t>Initialization of objects</a:t>
            </a:r>
          </a:p>
          <a:p>
            <a:r>
              <a:rPr lang="en-US" dirty="0"/>
              <a:t>Easy to implement</a:t>
            </a:r>
          </a:p>
          <a:p>
            <a:r>
              <a:rPr lang="en-US" dirty="0"/>
              <a:t>Better Readability</a:t>
            </a:r>
          </a:p>
          <a:p>
            <a:r>
              <a:rPr lang="en-US" dirty="0"/>
              <a:t>Encapsulation</a:t>
            </a:r>
          </a:p>
        </p:txBody>
      </p:sp>
    </p:spTree>
    <p:extLst>
      <p:ext uri="{BB962C8B-B14F-4D97-AF65-F5344CB8AC3E}">
        <p14:creationId xmlns:p14="http://schemas.microsoft.com/office/powerpoint/2010/main" val="686281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Disadvantages of Constructor</a:t>
            </a:r>
          </a:p>
        </p:txBody>
      </p:sp>
      <p:sp>
        <p:nvSpPr>
          <p:cNvPr id="3" name="Content Placeholder 2"/>
          <p:cNvSpPr>
            <a:spLocks noGrp="1"/>
          </p:cNvSpPr>
          <p:nvPr>
            <p:ph idx="1"/>
          </p:nvPr>
        </p:nvSpPr>
        <p:spPr/>
        <p:txBody>
          <a:bodyPr/>
          <a:lstStyle/>
          <a:p>
            <a:r>
              <a:rPr lang="en-US" dirty="0"/>
              <a:t>Overloading not supported</a:t>
            </a:r>
          </a:p>
          <a:p>
            <a:r>
              <a:rPr lang="en-US" dirty="0"/>
              <a:t>Limited functionality</a:t>
            </a:r>
          </a:p>
          <a:p>
            <a:r>
              <a:rPr lang="en-US" dirty="0"/>
              <a:t>Constructors may be unnecessary</a:t>
            </a:r>
          </a:p>
        </p:txBody>
      </p:sp>
    </p:spTree>
    <p:extLst>
      <p:ext uri="{BB962C8B-B14F-4D97-AF65-F5344CB8AC3E}">
        <p14:creationId xmlns:p14="http://schemas.microsoft.com/office/powerpoint/2010/main" val="3861178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Remarks</a:t>
            </a:r>
          </a:p>
        </p:txBody>
      </p:sp>
      <p:sp>
        <p:nvSpPr>
          <p:cNvPr id="3" name="Content Placeholder 2"/>
          <p:cNvSpPr>
            <a:spLocks noGrp="1"/>
          </p:cNvSpPr>
          <p:nvPr>
            <p:ph idx="1"/>
          </p:nvPr>
        </p:nvSpPr>
        <p:spPr/>
        <p:txBody>
          <a:bodyPr/>
          <a:lstStyle/>
          <a:p>
            <a:pPr marL="0" indent="0">
              <a:buNone/>
            </a:pPr>
            <a:r>
              <a:rPr lang="en-US" dirty="0"/>
              <a:t>Constructors in Python can be useful for initializing objects and enforcing encapsulation. However, they may not always be necessary and are limited in their functionality compared to constructors in other programming languages.</a:t>
            </a:r>
          </a:p>
        </p:txBody>
      </p:sp>
    </p:spTree>
    <p:extLst>
      <p:ext uri="{BB962C8B-B14F-4D97-AF65-F5344CB8AC3E}">
        <p14:creationId xmlns:p14="http://schemas.microsoft.com/office/powerpoint/2010/main" val="824160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Destructor</a:t>
            </a:r>
          </a:p>
        </p:txBody>
      </p:sp>
      <p:sp>
        <p:nvSpPr>
          <p:cNvPr id="3" name="Content Placeholder 2"/>
          <p:cNvSpPr>
            <a:spLocks noGrp="1"/>
          </p:cNvSpPr>
          <p:nvPr>
            <p:ph idx="1"/>
          </p:nvPr>
        </p:nvSpPr>
        <p:spPr/>
        <p:txBody>
          <a:bodyPr/>
          <a:lstStyle/>
          <a:p>
            <a:r>
              <a:rPr lang="en-US" dirty="0"/>
              <a:t>Destructors are called when an object gets destroyed. </a:t>
            </a:r>
          </a:p>
          <a:p>
            <a:r>
              <a:rPr lang="en-US" dirty="0"/>
              <a:t>It’s the polar opposite of the constructor, which gets called on creation.</a:t>
            </a:r>
          </a:p>
          <a:p>
            <a:r>
              <a:rPr lang="en-US" dirty="0"/>
              <a:t>These methods are only called after object creation to destroy them. They are not called manually but completely automatic.</a:t>
            </a:r>
          </a:p>
        </p:txBody>
      </p:sp>
    </p:spTree>
    <p:extLst>
      <p:ext uri="{BB962C8B-B14F-4D97-AF65-F5344CB8AC3E}">
        <p14:creationId xmlns:p14="http://schemas.microsoft.com/office/powerpoint/2010/main" val="289158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altLang="en-US"/>
              <a:t>The </a:t>
            </a:r>
            <a:r>
              <a:rPr lang="en-US" altLang="en-US">
                <a:latin typeface="Consolas" pitchFamily="49" charset="0"/>
              </a:rPr>
              <a:t>Self</a:t>
            </a:r>
            <a:r>
              <a:rPr lang="en-US" altLang="en-US"/>
              <a:t> Parameter: A Complete Example</a:t>
            </a:r>
            <a:endParaRPr lang="en-US"/>
          </a:p>
        </p:txBody>
      </p:sp>
      <p:sp>
        <p:nvSpPr>
          <p:cNvPr id="30723" name="Content Placeholder 2"/>
          <p:cNvSpPr>
            <a:spLocks noGrp="1"/>
          </p:cNvSpPr>
          <p:nvPr>
            <p:ph idx="1"/>
          </p:nvPr>
        </p:nvSpPr>
        <p:spPr/>
        <p:txBody>
          <a:bodyPr>
            <a:normAutofit fontScale="92500" lnSpcReduction="20000"/>
          </a:bodyPr>
          <a:lstStyle/>
          <a:p>
            <a:pPr>
              <a:lnSpc>
                <a:spcPct val="80000"/>
              </a:lnSpc>
            </a:pPr>
            <a:r>
              <a:rPr lang="en-US" altLang="en-US" sz="3200"/>
              <a:t>Name of the online example: </a:t>
            </a:r>
            <a:r>
              <a:rPr lang="en-US" altLang="en-US" sz="3200">
                <a:latin typeface="Consolas" pitchFamily="49" charset="0"/>
              </a:rPr>
              <a:t>person2.py</a:t>
            </a:r>
          </a:p>
          <a:p>
            <a:pPr>
              <a:lnSpc>
                <a:spcPct val="80000"/>
              </a:lnSpc>
            </a:pPr>
            <a:endParaRPr lang="en-US" altLang="en-US" sz="2800"/>
          </a:p>
          <a:p>
            <a:pPr>
              <a:lnSpc>
                <a:spcPct val="80000"/>
              </a:lnSpc>
              <a:buFontTx/>
              <a:buNone/>
            </a:pPr>
            <a:r>
              <a:rPr lang="en-US" altLang="en-US" sz="2000">
                <a:latin typeface="Consolas" pitchFamily="49" charset="0"/>
              </a:rPr>
              <a:t>class Person:</a:t>
            </a:r>
          </a:p>
          <a:p>
            <a:pPr>
              <a:lnSpc>
                <a:spcPct val="80000"/>
              </a:lnSpc>
              <a:buFontTx/>
              <a:buNone/>
            </a:pPr>
            <a:r>
              <a:rPr lang="en-US" altLang="en-US" sz="2000">
                <a:latin typeface="Consolas" pitchFamily="49" charset="0"/>
              </a:rPr>
              <a:t>   name = "I have no name :("</a:t>
            </a:r>
          </a:p>
          <a:p>
            <a:pPr>
              <a:lnSpc>
                <a:spcPct val="80000"/>
              </a:lnSpc>
              <a:buFontTx/>
              <a:buNone/>
            </a:pPr>
            <a:r>
              <a:rPr lang="en-US" altLang="en-US" sz="2000">
                <a:latin typeface="Consolas" pitchFamily="49" charset="0"/>
              </a:rPr>
              <a:t>   def sayName(self):</a:t>
            </a:r>
          </a:p>
          <a:p>
            <a:pPr>
              <a:lnSpc>
                <a:spcPct val="80000"/>
              </a:lnSpc>
              <a:buFontTx/>
              <a:buNone/>
            </a:pPr>
            <a:r>
              <a:rPr lang="en-US" altLang="en-US" sz="2000">
                <a:latin typeface="Consolas" pitchFamily="49" charset="0"/>
              </a:rPr>
              <a:t>      print("My name is...", self.name)</a:t>
            </a:r>
          </a:p>
          <a:p>
            <a:pPr>
              <a:lnSpc>
                <a:spcPct val="80000"/>
              </a:lnSpc>
              <a:buFontTx/>
              <a:buNone/>
            </a:pPr>
            <a:endParaRPr lang="en-US" altLang="en-US" sz="2000">
              <a:latin typeface="Consolas" pitchFamily="49" charset="0"/>
            </a:endParaRPr>
          </a:p>
          <a:p>
            <a:pPr>
              <a:lnSpc>
                <a:spcPct val="80000"/>
              </a:lnSpc>
              <a:buFontTx/>
              <a:buNone/>
            </a:pPr>
            <a:r>
              <a:rPr lang="en-US" altLang="en-US" sz="2000">
                <a:latin typeface="Consolas" pitchFamily="49" charset="0"/>
              </a:rPr>
              <a:t>def main():</a:t>
            </a:r>
          </a:p>
          <a:p>
            <a:pPr>
              <a:lnSpc>
                <a:spcPct val="80000"/>
              </a:lnSpc>
              <a:buFontTx/>
              <a:buNone/>
            </a:pPr>
            <a:r>
              <a:rPr lang="en-US" altLang="en-US" sz="2000">
                <a:latin typeface="Consolas" pitchFamily="49" charset="0"/>
              </a:rPr>
              <a:t>   lisa = Person()</a:t>
            </a:r>
          </a:p>
          <a:p>
            <a:pPr>
              <a:lnSpc>
                <a:spcPct val="80000"/>
              </a:lnSpc>
              <a:buFontTx/>
              <a:buNone/>
            </a:pPr>
            <a:r>
              <a:rPr lang="en-US" altLang="en-US" sz="2000">
                <a:latin typeface="Consolas" pitchFamily="49" charset="0"/>
              </a:rPr>
              <a:t>   lisa.name = "Lisa Simpson, pleased to meet you."</a:t>
            </a:r>
          </a:p>
          <a:p>
            <a:pPr>
              <a:lnSpc>
                <a:spcPct val="80000"/>
              </a:lnSpc>
              <a:buFontTx/>
              <a:buNone/>
            </a:pPr>
            <a:r>
              <a:rPr lang="en-US" altLang="en-US" sz="2000">
                <a:latin typeface="Consolas" pitchFamily="49" charset="0"/>
              </a:rPr>
              <a:t>   bart = Person()</a:t>
            </a:r>
          </a:p>
          <a:p>
            <a:pPr>
              <a:lnSpc>
                <a:spcPct val="80000"/>
              </a:lnSpc>
              <a:buFontTx/>
              <a:buNone/>
            </a:pPr>
            <a:r>
              <a:rPr lang="en-US" altLang="en-US" sz="2000">
                <a:latin typeface="Consolas" pitchFamily="49" charset="0"/>
              </a:rPr>
              <a:t>   bart.name = "I'm Bart Simpson, who the hek are you???!!!"</a:t>
            </a:r>
          </a:p>
          <a:p>
            <a:pPr>
              <a:lnSpc>
                <a:spcPct val="80000"/>
              </a:lnSpc>
              <a:buFontTx/>
              <a:buNone/>
            </a:pPr>
            <a:endParaRPr lang="en-US" altLang="en-US" sz="2000">
              <a:latin typeface="Consolas" pitchFamily="49" charset="0"/>
            </a:endParaRPr>
          </a:p>
          <a:p>
            <a:pPr>
              <a:lnSpc>
                <a:spcPct val="80000"/>
              </a:lnSpc>
              <a:buFontTx/>
              <a:buNone/>
            </a:pPr>
            <a:r>
              <a:rPr lang="en-US" altLang="en-US" sz="2000">
                <a:latin typeface="Consolas" pitchFamily="49" charset="0"/>
              </a:rPr>
              <a:t>   lisa.sayName()</a:t>
            </a:r>
          </a:p>
          <a:p>
            <a:pPr>
              <a:lnSpc>
                <a:spcPct val="80000"/>
              </a:lnSpc>
              <a:buFontTx/>
              <a:buNone/>
            </a:pPr>
            <a:r>
              <a:rPr lang="en-US" altLang="en-US" sz="2000">
                <a:latin typeface="Consolas" pitchFamily="49" charset="0"/>
              </a:rPr>
              <a:t>   bart.sayName()</a:t>
            </a:r>
          </a:p>
          <a:p>
            <a:pPr>
              <a:lnSpc>
                <a:spcPct val="80000"/>
              </a:lnSpc>
              <a:buFontTx/>
              <a:buNone/>
            </a:pPr>
            <a:endParaRPr lang="en-US" altLang="en-US" sz="2000">
              <a:latin typeface="Consolas" pitchFamily="49" charset="0"/>
            </a:endParaRPr>
          </a:p>
          <a:p>
            <a:pPr>
              <a:lnSpc>
                <a:spcPct val="80000"/>
              </a:lnSpc>
              <a:buFontTx/>
              <a:buNone/>
            </a:pPr>
            <a:r>
              <a:rPr lang="en-US" altLang="en-US" sz="2000">
                <a:latin typeface="Consolas" pitchFamily="49" charset="0"/>
              </a:rPr>
              <a:t>main()</a:t>
            </a:r>
          </a:p>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b="50000"/>
          <a:stretch>
            <a:fillRect/>
          </a:stretch>
        </p:blipFill>
        <p:spPr bwMode="auto">
          <a:xfrm>
            <a:off x="1905000" y="5470525"/>
            <a:ext cx="7162800" cy="23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t="50000"/>
          <a:stretch>
            <a:fillRect/>
          </a:stretch>
        </p:blipFill>
        <p:spPr bwMode="auto">
          <a:xfrm>
            <a:off x="1930400" y="6276975"/>
            <a:ext cx="7162800" cy="23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6" name="TextBox 1"/>
          <p:cNvSpPr txBox="1">
            <a:spLocks noChangeArrowheads="1"/>
          </p:cNvSpPr>
          <p:nvPr/>
        </p:nvSpPr>
        <p:spPr bwMode="auto">
          <a:xfrm>
            <a:off x="0" y="6553200"/>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sz="1400"/>
              <a:t>“The Simpsons” </a:t>
            </a:r>
            <a:r>
              <a:rPr lang="en-US" altLang="en-US" sz="1400">
                <a:sym typeface="Symbol" pitchFamily="18" charset="2"/>
              </a:rPr>
              <a:t></a:t>
            </a:r>
            <a:r>
              <a:rPr lang="en-US" altLang="en-US" sz="1400"/>
              <a:t>  Fox</a:t>
            </a:r>
          </a:p>
        </p:txBody>
      </p:sp>
    </p:spTree>
    <p:extLst>
      <p:ext uri="{BB962C8B-B14F-4D97-AF65-F5344CB8AC3E}">
        <p14:creationId xmlns:p14="http://schemas.microsoft.com/office/powerpoint/2010/main" val="1811376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Destructor</a:t>
            </a:r>
          </a:p>
        </p:txBody>
      </p:sp>
      <p:sp>
        <p:nvSpPr>
          <p:cNvPr id="3" name="Content Placeholder 2"/>
          <p:cNvSpPr>
            <a:spLocks noGrp="1"/>
          </p:cNvSpPr>
          <p:nvPr>
            <p:ph idx="1"/>
          </p:nvPr>
        </p:nvSpPr>
        <p:spPr/>
        <p:txBody>
          <a:bodyPr/>
          <a:lstStyle/>
          <a:p>
            <a:r>
              <a:rPr lang="en-US" dirty="0"/>
              <a:t> A destructor is a function called automatically when an object is deleted or destroyed.</a:t>
            </a:r>
          </a:p>
          <a:p>
            <a:endParaRPr lang="en-US" dirty="0"/>
          </a:p>
          <a:p>
            <a:r>
              <a:rPr lang="en-US" dirty="0"/>
              <a:t>An object is destroyed by calling:</a:t>
            </a:r>
          </a:p>
          <a:p>
            <a:pPr marL="0" indent="0">
              <a:buNone/>
            </a:pPr>
            <a:r>
              <a:rPr lang="en-US" dirty="0"/>
              <a:t> del </a:t>
            </a:r>
            <a:r>
              <a:rPr lang="en-US" dirty="0" err="1"/>
              <a:t>obj</a:t>
            </a:r>
            <a:endParaRPr lang="en-US" dirty="0"/>
          </a:p>
          <a:p>
            <a:pPr marL="0" indent="0">
              <a:buNone/>
            </a:pPr>
            <a:endParaRPr lang="en-US" dirty="0"/>
          </a:p>
        </p:txBody>
      </p:sp>
    </p:spTree>
    <p:extLst>
      <p:ext uri="{BB962C8B-B14F-4D97-AF65-F5344CB8AC3E}">
        <p14:creationId xmlns:p14="http://schemas.microsoft.com/office/powerpoint/2010/main" val="803919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Destructor</a:t>
            </a:r>
          </a:p>
        </p:txBody>
      </p:sp>
      <p:sp>
        <p:nvSpPr>
          <p:cNvPr id="3" name="Content Placeholder 2"/>
          <p:cNvSpPr>
            <a:spLocks noGrp="1"/>
          </p:cNvSpPr>
          <p:nvPr>
            <p:ph idx="1"/>
          </p:nvPr>
        </p:nvSpPr>
        <p:spPr/>
        <p:txBody>
          <a:bodyPr/>
          <a:lstStyle/>
          <a:p>
            <a:r>
              <a:rPr lang="en-US" dirty="0"/>
              <a:t>In Python, destructors are not needed as much as in C++ because Python has a garbage collector that handles memory management automatically. </a:t>
            </a:r>
          </a:p>
        </p:txBody>
      </p:sp>
    </p:spTree>
    <p:extLst>
      <p:ext uri="{BB962C8B-B14F-4D97-AF65-F5344CB8AC3E}">
        <p14:creationId xmlns:p14="http://schemas.microsoft.com/office/powerpoint/2010/main" val="3360039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Destructor</a:t>
            </a:r>
          </a:p>
        </p:txBody>
      </p:sp>
      <p:sp>
        <p:nvSpPr>
          <p:cNvPr id="3" name="Content Placeholder 2"/>
          <p:cNvSpPr>
            <a:spLocks noGrp="1"/>
          </p:cNvSpPr>
          <p:nvPr>
            <p:ph idx="1"/>
          </p:nvPr>
        </p:nvSpPr>
        <p:spPr/>
        <p:txBody>
          <a:bodyPr/>
          <a:lstStyle/>
          <a:p>
            <a:r>
              <a:rPr lang="en-US" dirty="0"/>
              <a:t>Take into mind that destroying an object with del is optional, you can create objects and never delete them. They are then only deleted when the program closes. However, this can eat up a lot of memory in large programs.</a:t>
            </a:r>
          </a:p>
        </p:txBody>
      </p:sp>
    </p:spTree>
    <p:extLst>
      <p:ext uri="{BB962C8B-B14F-4D97-AF65-F5344CB8AC3E}">
        <p14:creationId xmlns:p14="http://schemas.microsoft.com/office/powerpoint/2010/main" val="213230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Destructor</a:t>
            </a:r>
          </a:p>
        </p:txBody>
      </p:sp>
      <p:sp>
        <p:nvSpPr>
          <p:cNvPr id="3" name="Content Placeholder 2"/>
          <p:cNvSpPr>
            <a:spLocks noGrp="1"/>
          </p:cNvSpPr>
          <p:nvPr>
            <p:ph idx="1"/>
          </p:nvPr>
        </p:nvSpPr>
        <p:spPr/>
        <p:txBody>
          <a:bodyPr/>
          <a:lstStyle/>
          <a:p>
            <a:pPr fontAlgn="base"/>
            <a:r>
              <a:rPr lang="en-US" dirty="0"/>
              <a:t>A destructor has this format:</a:t>
            </a:r>
          </a:p>
          <a:p>
            <a:pPr marL="0" indent="0">
              <a:buNone/>
            </a:pPr>
            <a:r>
              <a:rPr lang="en-US" dirty="0" err="1"/>
              <a:t>def</a:t>
            </a:r>
            <a:r>
              <a:rPr lang="en-US" dirty="0"/>
              <a:t> __del__(self):</a:t>
            </a:r>
          </a:p>
          <a:p>
            <a:pPr marL="0" indent="0">
              <a:buNone/>
            </a:pPr>
            <a:r>
              <a:rPr lang="en-US" dirty="0"/>
              <a:t> …</a:t>
            </a:r>
          </a:p>
          <a:p>
            <a:r>
              <a:rPr lang="en-US" dirty="0"/>
              <a:t>It is always part of a class, even if not defined. (If not defined, Python assumes an empty destructor).</a:t>
            </a:r>
          </a:p>
        </p:txBody>
      </p:sp>
    </p:spTree>
    <p:extLst>
      <p:ext uri="{BB962C8B-B14F-4D97-AF65-F5344CB8AC3E}">
        <p14:creationId xmlns:p14="http://schemas.microsoft.com/office/powerpoint/2010/main" val="2929142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 : 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class Vehicle:</a:t>
            </a:r>
          </a:p>
          <a:p>
            <a:pPr marL="0" indent="0">
              <a:buNone/>
            </a:pPr>
            <a:r>
              <a:rPr lang="en-US" dirty="0"/>
              <a:t>    </a:t>
            </a:r>
            <a:r>
              <a:rPr lang="en-US" dirty="0" err="1"/>
              <a:t>def</a:t>
            </a:r>
            <a:r>
              <a:rPr lang="en-US" dirty="0"/>
              <a:t> __</a:t>
            </a:r>
            <a:r>
              <a:rPr lang="en-US" dirty="0" err="1"/>
              <a:t>init</a:t>
            </a:r>
            <a:r>
              <a:rPr lang="en-US" dirty="0"/>
              <a:t>__(self):</a:t>
            </a:r>
          </a:p>
          <a:p>
            <a:pPr marL="0" indent="0">
              <a:buNone/>
            </a:pPr>
            <a:r>
              <a:rPr lang="en-US" dirty="0"/>
              <a:t>        print('Vehicle created.')</a:t>
            </a:r>
          </a:p>
          <a:p>
            <a:pPr marL="0" indent="0">
              <a:buNone/>
            </a:pPr>
            <a:r>
              <a:rPr lang="en-US" dirty="0"/>
              <a:t>    </a:t>
            </a:r>
            <a:r>
              <a:rPr lang="en-US" dirty="0" err="1"/>
              <a:t>def</a:t>
            </a:r>
            <a:r>
              <a:rPr lang="en-US" dirty="0"/>
              <a:t> __del__(self):</a:t>
            </a:r>
          </a:p>
          <a:p>
            <a:pPr marL="0" indent="0">
              <a:buNone/>
            </a:pPr>
            <a:r>
              <a:rPr lang="en-US" dirty="0"/>
              <a:t>        print('Destructor called, vehicle deleted.')</a:t>
            </a:r>
          </a:p>
          <a:p>
            <a:pPr marL="0" indent="0">
              <a:buNone/>
            </a:pPr>
            <a:r>
              <a:rPr lang="en-US" dirty="0"/>
              <a:t>car = Vehicle() # this is where the object is created and the constructor is called</a:t>
            </a:r>
          </a:p>
          <a:p>
            <a:pPr marL="0" indent="0">
              <a:buNone/>
            </a:pPr>
            <a:r>
              <a:rPr lang="en-US" dirty="0"/>
              <a:t>del car  # this is where the destructor function gets called</a:t>
            </a:r>
          </a:p>
        </p:txBody>
      </p:sp>
    </p:spTree>
    <p:extLst>
      <p:ext uri="{BB962C8B-B14F-4D97-AF65-F5344CB8AC3E}">
        <p14:creationId xmlns:p14="http://schemas.microsoft.com/office/powerpoint/2010/main" val="1851458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The destructor was called</a:t>
            </a:r>
            <a:r>
              <a:rPr lang="en-US" b="1" dirty="0"/>
              <a:t> after the program ended</a:t>
            </a:r>
            <a:r>
              <a:rPr lang="en-US" dirty="0"/>
              <a:t> or when all the references to object are deleted </a:t>
            </a:r>
            <a:r>
              <a:rPr lang="en-US" dirty="0" err="1"/>
              <a:t>i.e</a:t>
            </a:r>
            <a:r>
              <a:rPr lang="en-US" dirty="0"/>
              <a:t> when the reference count becomes zero, not when object went out of scope.</a:t>
            </a:r>
          </a:p>
        </p:txBody>
      </p:sp>
    </p:spTree>
    <p:extLst>
      <p:ext uri="{BB962C8B-B14F-4D97-AF65-F5344CB8AC3E}">
        <p14:creationId xmlns:p14="http://schemas.microsoft.com/office/powerpoint/2010/main" val="4076645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 : Example</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t># Python program to illustrate destructor</a:t>
            </a:r>
          </a:p>
          <a:p>
            <a:pPr marL="0" indent="0">
              <a:buNone/>
            </a:pPr>
            <a:r>
              <a:rPr lang="en-US" dirty="0"/>
              <a:t>  </a:t>
            </a:r>
          </a:p>
          <a:p>
            <a:pPr marL="0" indent="0">
              <a:buNone/>
            </a:pPr>
            <a:r>
              <a:rPr lang="en-US" dirty="0"/>
              <a:t>class Employee:</a:t>
            </a:r>
          </a:p>
          <a:p>
            <a:pPr marL="0" indent="0">
              <a:buNone/>
            </a:pPr>
            <a:r>
              <a:rPr lang="en-US" dirty="0"/>
              <a:t>  </a:t>
            </a:r>
          </a:p>
          <a:p>
            <a:pPr marL="0" indent="0">
              <a:buNone/>
            </a:pPr>
            <a:r>
              <a:rPr lang="en-US" dirty="0"/>
              <a:t>    # Initializing</a:t>
            </a:r>
          </a:p>
          <a:p>
            <a:pPr marL="0" indent="0">
              <a:buNone/>
            </a:pPr>
            <a:r>
              <a:rPr lang="en-US" dirty="0"/>
              <a:t>    </a:t>
            </a:r>
            <a:r>
              <a:rPr lang="en-US" dirty="0" err="1"/>
              <a:t>def</a:t>
            </a:r>
            <a:r>
              <a:rPr lang="en-US" dirty="0"/>
              <a:t> __</a:t>
            </a:r>
            <a:r>
              <a:rPr lang="en-US" dirty="0" err="1"/>
              <a:t>init</a:t>
            </a:r>
            <a:r>
              <a:rPr lang="en-US" dirty="0"/>
              <a:t>__(self):</a:t>
            </a:r>
          </a:p>
          <a:p>
            <a:pPr marL="0" indent="0">
              <a:buNone/>
            </a:pPr>
            <a:r>
              <a:rPr lang="en-US" dirty="0"/>
              <a:t>        print('Employee created')</a:t>
            </a:r>
          </a:p>
          <a:p>
            <a:pPr marL="0" indent="0">
              <a:buNone/>
            </a:pPr>
            <a:r>
              <a:rPr lang="en-US" dirty="0"/>
              <a:t>  </a:t>
            </a:r>
          </a:p>
          <a:p>
            <a:pPr marL="0" indent="0">
              <a:buNone/>
            </a:pPr>
            <a:r>
              <a:rPr lang="en-US" dirty="0"/>
              <a:t>    # Calling destructor</a:t>
            </a:r>
          </a:p>
          <a:p>
            <a:pPr marL="0" indent="0">
              <a:buNone/>
            </a:pPr>
            <a:r>
              <a:rPr lang="en-US" dirty="0"/>
              <a:t>    </a:t>
            </a:r>
            <a:r>
              <a:rPr lang="en-US" dirty="0" err="1"/>
              <a:t>def</a:t>
            </a:r>
            <a:r>
              <a:rPr lang="en-US" dirty="0"/>
              <a:t> __del__(self):</a:t>
            </a:r>
          </a:p>
          <a:p>
            <a:pPr marL="0" indent="0">
              <a:buNone/>
            </a:pPr>
            <a:r>
              <a:rPr lang="en-US" dirty="0"/>
              <a:t>        print("Destructor called")</a:t>
            </a:r>
          </a:p>
          <a:p>
            <a:pPr marL="0" indent="0">
              <a:buNone/>
            </a:pPr>
            <a:r>
              <a:rPr lang="en-US" dirty="0"/>
              <a:t>  </a:t>
            </a:r>
          </a:p>
          <a:p>
            <a:pPr marL="0" indent="0">
              <a:buNone/>
            </a:pPr>
            <a:r>
              <a:rPr lang="en-US" dirty="0" err="1"/>
              <a:t>def</a:t>
            </a:r>
            <a:r>
              <a:rPr lang="en-US" dirty="0"/>
              <a:t> </a:t>
            </a:r>
            <a:r>
              <a:rPr lang="en-US" dirty="0" err="1"/>
              <a:t>Create_obj</a:t>
            </a:r>
            <a:r>
              <a:rPr lang="en-US" dirty="0"/>
              <a:t>():</a:t>
            </a:r>
          </a:p>
          <a:p>
            <a:pPr marL="0" indent="0">
              <a:buNone/>
            </a:pPr>
            <a:r>
              <a:rPr lang="en-US" dirty="0"/>
              <a:t>    print('Making Object...')</a:t>
            </a:r>
          </a:p>
          <a:p>
            <a:pPr marL="0" indent="0">
              <a:buNone/>
            </a:pPr>
            <a:r>
              <a:rPr lang="en-US" dirty="0"/>
              <a:t>    </a:t>
            </a:r>
            <a:r>
              <a:rPr lang="en-US" dirty="0" err="1"/>
              <a:t>obj</a:t>
            </a:r>
            <a:r>
              <a:rPr lang="en-US" dirty="0"/>
              <a:t> = Employee()</a:t>
            </a:r>
          </a:p>
          <a:p>
            <a:pPr marL="0" indent="0">
              <a:buNone/>
            </a:pPr>
            <a:r>
              <a:rPr lang="en-US" dirty="0"/>
              <a:t>    print('function end...')</a:t>
            </a:r>
          </a:p>
          <a:p>
            <a:pPr marL="0" indent="0">
              <a:buNone/>
            </a:pPr>
            <a:r>
              <a:rPr lang="en-US" dirty="0"/>
              <a:t>    return </a:t>
            </a:r>
            <a:r>
              <a:rPr lang="en-US" dirty="0" err="1"/>
              <a:t>obj</a:t>
            </a:r>
            <a:endParaRPr lang="en-US" dirty="0"/>
          </a:p>
          <a:p>
            <a:pPr marL="0" indent="0">
              <a:buNone/>
            </a:pPr>
            <a:r>
              <a:rPr lang="en-US" dirty="0"/>
              <a:t>  </a:t>
            </a:r>
          </a:p>
          <a:p>
            <a:pPr marL="0" indent="0">
              <a:buNone/>
            </a:pPr>
            <a:r>
              <a:rPr lang="en-US" dirty="0"/>
              <a:t>print('Calling </a:t>
            </a:r>
            <a:r>
              <a:rPr lang="en-US" dirty="0" err="1"/>
              <a:t>Create_obj</a:t>
            </a:r>
            <a:r>
              <a:rPr lang="en-US" dirty="0"/>
              <a:t>() function...')</a:t>
            </a:r>
          </a:p>
          <a:p>
            <a:pPr marL="0" indent="0">
              <a:buNone/>
            </a:pPr>
            <a:r>
              <a:rPr lang="en-US" dirty="0" err="1"/>
              <a:t>obj</a:t>
            </a:r>
            <a:r>
              <a:rPr lang="en-US" dirty="0"/>
              <a:t> = </a:t>
            </a:r>
            <a:r>
              <a:rPr lang="en-US" dirty="0" err="1"/>
              <a:t>Create_obj</a:t>
            </a:r>
            <a:r>
              <a:rPr lang="en-US" dirty="0"/>
              <a:t>()</a:t>
            </a:r>
          </a:p>
          <a:p>
            <a:pPr marL="0" indent="0">
              <a:buNone/>
            </a:pPr>
            <a:r>
              <a:rPr lang="en-US" dirty="0"/>
              <a:t>print('Program End...')</a:t>
            </a:r>
          </a:p>
        </p:txBody>
      </p:sp>
    </p:spTree>
    <p:extLst>
      <p:ext uri="{BB962C8B-B14F-4D97-AF65-F5344CB8AC3E}">
        <p14:creationId xmlns:p14="http://schemas.microsoft.com/office/powerpoint/2010/main" val="1778850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Write an output for this program</a:t>
            </a:r>
          </a:p>
        </p:txBody>
      </p:sp>
    </p:spTree>
    <p:extLst>
      <p:ext uri="{BB962C8B-B14F-4D97-AF65-F5344CB8AC3E}">
        <p14:creationId xmlns:p14="http://schemas.microsoft.com/office/powerpoint/2010/main" val="4263235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pPr marL="0" indent="0">
              <a:buNone/>
            </a:pPr>
            <a:r>
              <a:rPr lang="en-US" dirty="0"/>
              <a:t>Calling </a:t>
            </a:r>
            <a:r>
              <a:rPr lang="en-US" dirty="0" err="1"/>
              <a:t>Create_obj</a:t>
            </a:r>
            <a:r>
              <a:rPr lang="en-US" dirty="0"/>
              <a:t>() function...</a:t>
            </a:r>
          </a:p>
          <a:p>
            <a:pPr marL="0" indent="0">
              <a:buNone/>
            </a:pPr>
            <a:r>
              <a:rPr lang="en-US" dirty="0"/>
              <a:t>Making Object...</a:t>
            </a:r>
          </a:p>
          <a:p>
            <a:pPr marL="0" indent="0">
              <a:buNone/>
            </a:pPr>
            <a:r>
              <a:rPr lang="en-US" dirty="0"/>
              <a:t>Employee created</a:t>
            </a:r>
          </a:p>
          <a:p>
            <a:pPr marL="0" indent="0">
              <a:buNone/>
            </a:pPr>
            <a:r>
              <a:rPr lang="en-US" dirty="0"/>
              <a:t>function end...</a:t>
            </a:r>
          </a:p>
          <a:p>
            <a:pPr marL="0" indent="0">
              <a:buNone/>
            </a:pPr>
            <a:r>
              <a:rPr lang="en-US" dirty="0"/>
              <a:t>Program End...</a:t>
            </a:r>
          </a:p>
          <a:p>
            <a:pPr marL="0" indent="0">
              <a:buNone/>
            </a:pPr>
            <a:r>
              <a:rPr lang="en-US" dirty="0"/>
              <a:t>Destructor called</a:t>
            </a:r>
          </a:p>
        </p:txBody>
      </p:sp>
    </p:spTree>
    <p:extLst>
      <p:ext uri="{BB962C8B-B14F-4D97-AF65-F5344CB8AC3E}">
        <p14:creationId xmlns:p14="http://schemas.microsoft.com/office/powerpoint/2010/main" val="2293520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 reference to objects is also deleted when the object goes out of reference or when the program ends. </a:t>
            </a:r>
          </a:p>
        </p:txBody>
      </p:sp>
    </p:spTree>
    <p:extLst>
      <p:ext uri="{BB962C8B-B14F-4D97-AF65-F5344CB8AC3E}">
        <p14:creationId xmlns:p14="http://schemas.microsoft.com/office/powerpoint/2010/main" val="394696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r>
              <a:rPr lang="en-US" altLang="en-US"/>
              <a:t>Recap: Accessing Attributes &amp; Methods</a:t>
            </a:r>
          </a:p>
        </p:txBody>
      </p:sp>
      <p:sp>
        <p:nvSpPr>
          <p:cNvPr id="45059" name="Content Placeholder 2"/>
          <p:cNvSpPr>
            <a:spLocks noGrp="1"/>
          </p:cNvSpPr>
          <p:nvPr>
            <p:ph idx="1"/>
          </p:nvPr>
        </p:nvSpPr>
        <p:spPr/>
        <p:txBody>
          <a:bodyPr>
            <a:normAutofit fontScale="85000" lnSpcReduction="20000"/>
          </a:bodyPr>
          <a:lstStyle/>
          <a:p>
            <a:r>
              <a:rPr lang="en-US" altLang="en-US" b="1" dirty="0">
                <a:solidFill>
                  <a:srgbClr val="FF0000"/>
                </a:solidFill>
              </a:rPr>
              <a:t>Inside the class definition</a:t>
            </a:r>
            <a:r>
              <a:rPr lang="en-US" altLang="en-US" dirty="0">
                <a:solidFill>
                  <a:srgbClr val="FF0000"/>
                </a:solidFill>
              </a:rPr>
              <a:t> </a:t>
            </a:r>
            <a:r>
              <a:rPr lang="en-US" altLang="en-US" dirty="0"/>
              <a:t>(inside the body of the class methods)</a:t>
            </a:r>
          </a:p>
          <a:p>
            <a:pPr lvl="1"/>
            <a:r>
              <a:rPr lang="en-US" altLang="en-US" dirty="0"/>
              <a:t>Preface the attribute or method using the </a:t>
            </a:r>
            <a:r>
              <a:rPr lang="ja-JP" altLang="en-US" dirty="0"/>
              <a:t>‘</a:t>
            </a:r>
            <a:r>
              <a:rPr lang="en-US" altLang="ja-JP" b="1" dirty="0">
                <a:solidFill>
                  <a:srgbClr val="FF0000"/>
                </a:solidFill>
                <a:latin typeface="Consolas" pitchFamily="49" charset="0"/>
              </a:rPr>
              <a:t>self</a:t>
            </a:r>
            <a:r>
              <a:rPr lang="ja-JP" altLang="en-US" dirty="0"/>
              <a:t>’</a:t>
            </a:r>
            <a:r>
              <a:rPr lang="en-US" altLang="ja-JP" dirty="0"/>
              <a:t> reference</a:t>
            </a:r>
          </a:p>
          <a:p>
            <a:pPr lvl="1">
              <a:buFont typeface="Arial" charset="0"/>
              <a:buNone/>
            </a:pPr>
            <a:r>
              <a:rPr lang="en-US" altLang="en-US" sz="1800" dirty="0">
                <a:latin typeface="Consolas" pitchFamily="49" charset="0"/>
              </a:rPr>
              <a:t>class Person:</a:t>
            </a:r>
          </a:p>
          <a:p>
            <a:pPr lvl="1">
              <a:buFont typeface="Arial" charset="0"/>
              <a:buNone/>
            </a:pPr>
            <a:r>
              <a:rPr lang="en-US" altLang="en-US" sz="1800" dirty="0">
                <a:latin typeface="Consolas" pitchFamily="49" charset="0"/>
              </a:rPr>
              <a:t>    name = "No-name"</a:t>
            </a:r>
          </a:p>
          <a:p>
            <a:pPr lvl="1">
              <a:buFont typeface="Arial" charset="0"/>
              <a:buNone/>
            </a:pPr>
            <a:r>
              <a:rPr lang="en-US" altLang="en-US" sz="1800" dirty="0">
                <a:latin typeface="Consolas" pitchFamily="49" charset="0"/>
              </a:rPr>
              <a:t>    </a:t>
            </a:r>
            <a:r>
              <a:rPr lang="en-US" altLang="en-US" sz="1800" dirty="0" err="1">
                <a:latin typeface="Consolas" pitchFamily="49" charset="0"/>
              </a:rPr>
              <a:t>def</a:t>
            </a:r>
            <a:r>
              <a:rPr lang="en-US" altLang="en-US" sz="1800" dirty="0">
                <a:latin typeface="Consolas" pitchFamily="49" charset="0"/>
              </a:rPr>
              <a:t> </a:t>
            </a:r>
            <a:r>
              <a:rPr lang="en-US" altLang="en-US" sz="1800" dirty="0" err="1">
                <a:latin typeface="Consolas" pitchFamily="49" charset="0"/>
              </a:rPr>
              <a:t>sayName</a:t>
            </a:r>
            <a:r>
              <a:rPr lang="en-US" altLang="en-US" sz="1800" dirty="0">
                <a:latin typeface="Consolas" pitchFamily="49" charset="0"/>
              </a:rPr>
              <a:t>(self):</a:t>
            </a:r>
          </a:p>
          <a:p>
            <a:pPr lvl="1">
              <a:buFont typeface="Arial" charset="0"/>
              <a:buNone/>
            </a:pPr>
            <a:r>
              <a:rPr lang="en-US" altLang="en-US" sz="1800" dirty="0">
                <a:latin typeface="Consolas" pitchFamily="49" charset="0"/>
              </a:rPr>
              <a:t>        print("My name is...", </a:t>
            </a:r>
            <a:r>
              <a:rPr lang="en-US" altLang="en-US" sz="1800" b="1" dirty="0">
                <a:solidFill>
                  <a:srgbClr val="FF0000"/>
                </a:solidFill>
                <a:latin typeface="Consolas" pitchFamily="49" charset="0"/>
              </a:rPr>
              <a:t>self</a:t>
            </a:r>
            <a:r>
              <a:rPr lang="en-US" altLang="en-US" sz="1800" dirty="0">
                <a:latin typeface="Consolas" pitchFamily="49" charset="0"/>
              </a:rPr>
              <a:t>.name)</a:t>
            </a:r>
          </a:p>
          <a:p>
            <a:pPr lvl="1">
              <a:buFont typeface="Arial" charset="0"/>
              <a:buNone/>
            </a:pPr>
            <a:endParaRPr lang="en-US" altLang="en-US" sz="1800" dirty="0">
              <a:latin typeface="Consolas" pitchFamily="49" charset="0"/>
            </a:endParaRPr>
          </a:p>
          <a:p>
            <a:r>
              <a:rPr lang="en-US" altLang="en-US" b="1" dirty="0">
                <a:solidFill>
                  <a:srgbClr val="92D050"/>
                </a:solidFill>
              </a:rPr>
              <a:t>Outside the class definition</a:t>
            </a:r>
          </a:p>
          <a:p>
            <a:pPr lvl="1"/>
            <a:r>
              <a:rPr lang="en-US" altLang="en-US" dirty="0"/>
              <a:t>Preface the attribute or method using the </a:t>
            </a:r>
            <a:r>
              <a:rPr lang="en-US" altLang="en-US" b="1" dirty="0">
                <a:solidFill>
                  <a:srgbClr val="92D050"/>
                </a:solidFill>
              </a:rPr>
              <a:t>name of the reference</a:t>
            </a:r>
            <a:r>
              <a:rPr lang="en-US" altLang="en-US" dirty="0">
                <a:solidFill>
                  <a:srgbClr val="92D050"/>
                </a:solidFill>
              </a:rPr>
              <a:t> </a:t>
            </a:r>
            <a:r>
              <a:rPr lang="en-US" altLang="en-US" dirty="0"/>
              <a:t>used when creating the object.</a:t>
            </a:r>
          </a:p>
          <a:p>
            <a:pPr>
              <a:lnSpc>
                <a:spcPct val="80000"/>
              </a:lnSpc>
              <a:buFontTx/>
              <a:buNone/>
            </a:pPr>
            <a:r>
              <a:rPr lang="en-US" altLang="en-US" sz="1800" dirty="0" err="1">
                <a:latin typeface="Consolas" pitchFamily="49" charset="0"/>
              </a:rPr>
              <a:t>def</a:t>
            </a:r>
            <a:r>
              <a:rPr lang="en-US" altLang="en-US" sz="1800" dirty="0">
                <a:latin typeface="Consolas" pitchFamily="49" charset="0"/>
              </a:rPr>
              <a:t> main():</a:t>
            </a:r>
          </a:p>
          <a:p>
            <a:pPr>
              <a:lnSpc>
                <a:spcPct val="80000"/>
              </a:lnSpc>
              <a:buFontTx/>
              <a:buNone/>
            </a:pPr>
            <a:r>
              <a:rPr lang="en-US" altLang="en-US" sz="1800" dirty="0">
                <a:latin typeface="Consolas" pitchFamily="49" charset="0"/>
              </a:rPr>
              <a:t>       </a:t>
            </a:r>
            <a:r>
              <a:rPr lang="en-US" altLang="en-US" sz="1800" b="1" dirty="0" err="1">
                <a:solidFill>
                  <a:srgbClr val="92D050"/>
                </a:solidFill>
                <a:latin typeface="Consolas" pitchFamily="49" charset="0"/>
              </a:rPr>
              <a:t>lisa</a:t>
            </a:r>
            <a:r>
              <a:rPr lang="en-US" altLang="en-US" sz="1800" dirty="0">
                <a:latin typeface="Consolas" pitchFamily="49" charset="0"/>
              </a:rPr>
              <a:t> = Person()</a:t>
            </a:r>
          </a:p>
          <a:p>
            <a:pPr>
              <a:lnSpc>
                <a:spcPct val="80000"/>
              </a:lnSpc>
              <a:buFontTx/>
              <a:buNone/>
            </a:pPr>
            <a:r>
              <a:rPr lang="en-US" altLang="en-US" sz="1800" dirty="0">
                <a:latin typeface="Consolas" pitchFamily="49" charset="0"/>
              </a:rPr>
              <a:t>       </a:t>
            </a:r>
            <a:r>
              <a:rPr lang="en-US" altLang="en-US" sz="1800" b="1" dirty="0" err="1">
                <a:solidFill>
                  <a:srgbClr val="92D050"/>
                </a:solidFill>
                <a:latin typeface="Consolas" pitchFamily="49" charset="0"/>
              </a:rPr>
              <a:t>bart</a:t>
            </a:r>
            <a:r>
              <a:rPr lang="en-US" altLang="en-US" sz="1800" dirty="0">
                <a:latin typeface="Consolas" pitchFamily="49" charset="0"/>
              </a:rPr>
              <a:t> = Person()</a:t>
            </a:r>
          </a:p>
          <a:p>
            <a:pPr>
              <a:lnSpc>
                <a:spcPct val="80000"/>
              </a:lnSpc>
              <a:buFontTx/>
              <a:buNone/>
            </a:pPr>
            <a:r>
              <a:rPr lang="en-US" altLang="en-US" sz="1800" dirty="0">
                <a:latin typeface="Consolas" pitchFamily="49" charset="0"/>
              </a:rPr>
              <a:t>       </a:t>
            </a:r>
            <a:r>
              <a:rPr lang="en-US" altLang="en-US" sz="1800" b="1" dirty="0">
                <a:solidFill>
                  <a:srgbClr val="92D050"/>
                </a:solidFill>
                <a:latin typeface="Consolas" pitchFamily="49" charset="0"/>
              </a:rPr>
              <a:t>lisa</a:t>
            </a:r>
            <a:r>
              <a:rPr lang="en-US" altLang="en-US" sz="1800" dirty="0">
                <a:latin typeface="Consolas" pitchFamily="49" charset="0"/>
              </a:rPr>
              <a:t>.name = "Lisa Simpson, pleased to meet you."</a:t>
            </a:r>
          </a:p>
          <a:p>
            <a:endParaRPr lang="en-US" altLang="en-US" dirty="0"/>
          </a:p>
          <a:p>
            <a:pPr lvl="1">
              <a:buFont typeface="Arial" charset="0"/>
              <a:buNone/>
            </a:pPr>
            <a:endParaRPr lang="en-US" altLang="en-US" sz="1800" dirty="0">
              <a:latin typeface="Consolas" pitchFamily="49" charset="0"/>
            </a:endParaRPr>
          </a:p>
          <a:p>
            <a:pPr lvl="1"/>
            <a:endParaRPr lang="en-US" altLang="en-US" dirty="0"/>
          </a:p>
          <a:p>
            <a:pPr>
              <a:buFont typeface="Arial" charset="0"/>
              <a:buNone/>
            </a:pPr>
            <a:endParaRPr lang="en-US" altLang="en-US" dirty="0"/>
          </a:p>
        </p:txBody>
      </p:sp>
    </p:spTree>
    <p:extLst>
      <p:ext uri="{BB962C8B-B14F-4D97-AF65-F5344CB8AC3E}">
        <p14:creationId xmlns:p14="http://schemas.microsoft.com/office/powerpoint/2010/main" val="2321752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59">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9">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9">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9">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0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Task</a:t>
            </a:r>
          </a:p>
        </p:txBody>
      </p:sp>
      <p:sp>
        <p:nvSpPr>
          <p:cNvPr id="3" name="Content Placeholder 2"/>
          <p:cNvSpPr>
            <a:spLocks noGrp="1"/>
          </p:cNvSpPr>
          <p:nvPr>
            <p:ph idx="1"/>
          </p:nvPr>
        </p:nvSpPr>
        <p:spPr/>
        <p:txBody>
          <a:bodyPr/>
          <a:lstStyle/>
          <a:p>
            <a:r>
              <a:rPr lang="en-US" dirty="0"/>
              <a:t>Modify the room class to calculate area by using constructors and destructors.</a:t>
            </a:r>
          </a:p>
        </p:txBody>
      </p:sp>
    </p:spTree>
    <p:extLst>
      <p:ext uri="{BB962C8B-B14F-4D97-AF65-F5344CB8AC3E}">
        <p14:creationId xmlns:p14="http://schemas.microsoft.com/office/powerpoint/2010/main" val="409330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normAutofit fontScale="92500" lnSpcReduction="10000"/>
          </a:bodyPr>
          <a:lstStyle/>
          <a:p>
            <a:r>
              <a:rPr lang="en-US" dirty="0"/>
              <a:t>Creating and initializing objects of a given class is a fundamental step in object-oriented programming.</a:t>
            </a:r>
          </a:p>
          <a:p>
            <a:r>
              <a:rPr lang="en-US" dirty="0"/>
              <a:t>This step is often referred to as </a:t>
            </a:r>
            <a:r>
              <a:rPr lang="en-US" b="1" dirty="0"/>
              <a:t>object construction</a:t>
            </a:r>
            <a:r>
              <a:rPr lang="en-US" dirty="0"/>
              <a:t> or </a:t>
            </a:r>
            <a:r>
              <a:rPr lang="en-US" b="1" dirty="0"/>
              <a:t>instantiation</a:t>
            </a:r>
            <a:r>
              <a:rPr lang="en-US" dirty="0"/>
              <a:t>.</a:t>
            </a:r>
          </a:p>
          <a:p>
            <a:r>
              <a:rPr lang="en-US" dirty="0"/>
              <a:t>The tool responsible for running this instantiation process is commonly known as a </a:t>
            </a:r>
            <a:r>
              <a:rPr lang="en-US" b="1" dirty="0"/>
              <a:t>class constructor</a:t>
            </a:r>
            <a:r>
              <a:rPr lang="en-US" dirty="0"/>
              <a:t>.</a:t>
            </a:r>
          </a:p>
          <a:p>
            <a:r>
              <a:rPr lang="en-US" dirty="0"/>
              <a:t>Every class has a constructor, but it is not required to explicitly define it.</a:t>
            </a:r>
          </a:p>
        </p:txBody>
      </p:sp>
    </p:spTree>
    <p:extLst>
      <p:ext uri="{BB962C8B-B14F-4D97-AF65-F5344CB8AC3E}">
        <p14:creationId xmlns:p14="http://schemas.microsoft.com/office/powerpoint/2010/main" val="18499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Defining Class Methods: Full Example</a:t>
            </a:r>
            <a:endParaRPr lang="en-US" dirty="0"/>
          </a:p>
        </p:txBody>
      </p:sp>
      <p:sp>
        <p:nvSpPr>
          <p:cNvPr id="3" name="Content Placeholder 2"/>
          <p:cNvSpPr>
            <a:spLocks noGrp="1"/>
          </p:cNvSpPr>
          <p:nvPr>
            <p:ph idx="1"/>
          </p:nvPr>
        </p:nvSpPr>
        <p:spPr/>
        <p:txBody>
          <a:bodyPr/>
          <a:lstStyle/>
          <a:p>
            <a:pPr lvl="1">
              <a:buFont typeface="Times New Roman" pitchFamily="18" charset="0"/>
              <a:buNone/>
            </a:pPr>
            <a:r>
              <a:rPr lang="en-US" altLang="en-US" sz="1800" dirty="0">
                <a:latin typeface="Consolas" pitchFamily="49" charset="0"/>
              </a:rPr>
              <a:t>class Person:</a:t>
            </a:r>
          </a:p>
          <a:p>
            <a:pPr lvl="1">
              <a:buFont typeface="Times New Roman" pitchFamily="18" charset="0"/>
              <a:buNone/>
            </a:pPr>
            <a:r>
              <a:rPr lang="en-US" altLang="en-US" sz="1800" dirty="0">
                <a:latin typeface="Consolas" pitchFamily="49" charset="0"/>
              </a:rPr>
              <a:t>   name = ""</a:t>
            </a:r>
          </a:p>
          <a:p>
            <a:pPr lvl="1">
              <a:buFont typeface="Times New Roman" pitchFamily="18" charset="0"/>
              <a:buNone/>
            </a:pPr>
            <a:r>
              <a:rPr lang="en-US" altLang="en-US" sz="1800" dirty="0">
                <a:latin typeface="Consolas" pitchFamily="49" charset="0"/>
              </a:rPr>
              <a:t>   </a:t>
            </a:r>
            <a:r>
              <a:rPr lang="en-US" altLang="en-US" sz="1800" dirty="0" err="1">
                <a:latin typeface="Consolas" pitchFamily="49" charset="0"/>
              </a:rPr>
              <a:t>def</a:t>
            </a:r>
            <a:r>
              <a:rPr lang="en-US" altLang="en-US" sz="1800" dirty="0">
                <a:latin typeface="Consolas" pitchFamily="49" charset="0"/>
              </a:rPr>
              <a:t> </a:t>
            </a:r>
            <a:r>
              <a:rPr lang="en-US" altLang="en-US" sz="1800" dirty="0" err="1">
                <a:latin typeface="Consolas" pitchFamily="49" charset="0"/>
              </a:rPr>
              <a:t>sayName</a:t>
            </a:r>
            <a:r>
              <a:rPr lang="en-US" altLang="en-US" sz="1800" dirty="0">
                <a:latin typeface="Consolas" pitchFamily="49" charset="0"/>
              </a:rPr>
              <a:t>(self):</a:t>
            </a:r>
          </a:p>
          <a:p>
            <a:pPr lvl="1">
              <a:buFont typeface="Times New Roman" pitchFamily="18" charset="0"/>
              <a:buNone/>
            </a:pPr>
            <a:r>
              <a:rPr lang="en-US" altLang="en-US" sz="1800" dirty="0">
                <a:latin typeface="Consolas" pitchFamily="49" charset="0"/>
              </a:rPr>
              <a:t>      print("My name is...", self.name)</a:t>
            </a:r>
          </a:p>
          <a:p>
            <a:pPr lvl="1">
              <a:buFont typeface="Times New Roman" pitchFamily="18" charset="0"/>
              <a:buNone/>
            </a:pPr>
            <a:endParaRPr lang="en-US" altLang="en-US" sz="1800" dirty="0">
              <a:latin typeface="Consolas" pitchFamily="49" charset="0"/>
            </a:endParaRPr>
          </a:p>
          <a:p>
            <a:pPr lvl="1">
              <a:buFont typeface="Times New Roman" pitchFamily="18" charset="0"/>
              <a:buNone/>
            </a:pPr>
            <a:r>
              <a:rPr lang="en-US" altLang="en-US" sz="1800" dirty="0" err="1">
                <a:latin typeface="Consolas" pitchFamily="49" charset="0"/>
              </a:rPr>
              <a:t>def</a:t>
            </a:r>
            <a:r>
              <a:rPr lang="en-US" altLang="en-US" sz="1800" dirty="0">
                <a:latin typeface="Consolas" pitchFamily="49" charset="0"/>
              </a:rPr>
              <a:t> main():</a:t>
            </a:r>
          </a:p>
          <a:p>
            <a:pPr lvl="1">
              <a:buFont typeface="Times New Roman" pitchFamily="18" charset="0"/>
              <a:buNone/>
            </a:pPr>
            <a:r>
              <a:rPr lang="en-US" altLang="en-US" sz="1800" dirty="0">
                <a:latin typeface="Consolas" pitchFamily="49" charset="0"/>
              </a:rPr>
              <a:t>   </a:t>
            </a:r>
            <a:r>
              <a:rPr lang="en-US" altLang="en-US" sz="1800" dirty="0" err="1">
                <a:latin typeface="Consolas" pitchFamily="49" charset="0"/>
              </a:rPr>
              <a:t>aPerson</a:t>
            </a:r>
            <a:r>
              <a:rPr lang="en-US" altLang="en-US" sz="1800" dirty="0">
                <a:latin typeface="Consolas" pitchFamily="49" charset="0"/>
              </a:rPr>
              <a:t> = Person()</a:t>
            </a:r>
          </a:p>
          <a:p>
            <a:pPr lvl="1">
              <a:buFont typeface="Times New Roman" pitchFamily="18" charset="0"/>
              <a:buNone/>
            </a:pPr>
            <a:r>
              <a:rPr lang="en-US" altLang="en-US" sz="1800" dirty="0">
                <a:latin typeface="Consolas" pitchFamily="49" charset="0"/>
              </a:rPr>
              <a:t>   </a:t>
            </a:r>
            <a:r>
              <a:rPr lang="en-US" altLang="en-US" sz="1800" dirty="0" err="1">
                <a:latin typeface="Consolas" pitchFamily="49" charset="0"/>
              </a:rPr>
              <a:t>aPerson.sayName</a:t>
            </a:r>
            <a:r>
              <a:rPr lang="en-US" altLang="en-US" sz="1800" dirty="0">
                <a:latin typeface="Consolas" pitchFamily="49" charset="0"/>
              </a:rPr>
              <a:t>()</a:t>
            </a:r>
          </a:p>
          <a:p>
            <a:pPr lvl="1">
              <a:buFont typeface="Times New Roman" pitchFamily="18" charset="0"/>
              <a:buNone/>
            </a:pPr>
            <a:r>
              <a:rPr lang="en-US" altLang="en-US" sz="1800" dirty="0">
                <a:latin typeface="Consolas" pitchFamily="49" charset="0"/>
              </a:rPr>
              <a:t>   aPerson.name = "Big Smiley :D"</a:t>
            </a:r>
          </a:p>
          <a:p>
            <a:pPr lvl="1">
              <a:buFont typeface="Times New Roman" pitchFamily="18" charset="0"/>
              <a:buNone/>
            </a:pPr>
            <a:r>
              <a:rPr lang="en-US" altLang="en-US" sz="1800" dirty="0">
                <a:latin typeface="Consolas" pitchFamily="49" charset="0"/>
              </a:rPr>
              <a:t>   </a:t>
            </a:r>
            <a:r>
              <a:rPr lang="en-US" altLang="en-US" sz="1800" dirty="0" err="1">
                <a:latin typeface="Consolas" pitchFamily="49" charset="0"/>
              </a:rPr>
              <a:t>aPerson.sayName</a:t>
            </a:r>
            <a:r>
              <a:rPr lang="en-US" altLang="en-US" sz="1800" dirty="0">
                <a:latin typeface="Consolas" pitchFamily="49" charset="0"/>
              </a:rPr>
              <a:t>()</a:t>
            </a:r>
          </a:p>
          <a:p>
            <a:pPr lvl="1">
              <a:buFont typeface="Times New Roman" pitchFamily="18" charset="0"/>
              <a:buNone/>
            </a:pPr>
            <a:endParaRPr lang="en-US" altLang="en-US" sz="1800" dirty="0">
              <a:latin typeface="Consolas" pitchFamily="49" charset="0"/>
            </a:endParaRPr>
          </a:p>
          <a:p>
            <a:pPr lvl="1">
              <a:buFont typeface="Times New Roman" pitchFamily="18" charset="0"/>
              <a:buNone/>
            </a:pPr>
            <a:r>
              <a:rPr lang="en-US" altLang="en-US" sz="1800" dirty="0">
                <a:latin typeface="Consolas" pitchFamily="49" charset="0"/>
              </a:rPr>
              <a:t>main()</a:t>
            </a:r>
          </a:p>
          <a:p>
            <a:endParaRPr lang="en-US" dirty="0"/>
          </a:p>
        </p:txBody>
      </p:sp>
    </p:spTree>
    <p:extLst>
      <p:ext uri="{BB962C8B-B14F-4D97-AF65-F5344CB8AC3E}">
        <p14:creationId xmlns:p14="http://schemas.microsoft.com/office/powerpoint/2010/main" val="415969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altLang="en-US" dirty="0"/>
              <a:t>Defining Class Methods: Full Example</a:t>
            </a:r>
            <a:endParaRPr lang="en-US" dirty="0"/>
          </a:p>
        </p:txBody>
      </p:sp>
      <p:sp>
        <p:nvSpPr>
          <p:cNvPr id="28675" name="Content Placeholder 2"/>
          <p:cNvSpPr>
            <a:spLocks noGrp="1"/>
          </p:cNvSpPr>
          <p:nvPr>
            <p:ph idx="1"/>
          </p:nvPr>
        </p:nvSpPr>
        <p:spPr/>
        <p:txBody>
          <a:bodyPr>
            <a:normAutofit lnSpcReduction="10000"/>
          </a:bodyPr>
          <a:lstStyle/>
          <a:p>
            <a:r>
              <a:rPr lang="en-US" altLang="en-US" dirty="0"/>
              <a:t>Name of the online example: </a:t>
            </a:r>
            <a:r>
              <a:rPr lang="en-US" altLang="en-US" sz="2000" dirty="0">
                <a:latin typeface="Consolas" pitchFamily="49" charset="0"/>
              </a:rPr>
              <a:t>person1.py</a:t>
            </a:r>
          </a:p>
          <a:p>
            <a:endParaRPr lang="en-US" altLang="en-US" sz="2000" dirty="0"/>
          </a:p>
          <a:p>
            <a:pPr lvl="1">
              <a:buFont typeface="Times New Roman" pitchFamily="18" charset="0"/>
              <a:buNone/>
            </a:pPr>
            <a:r>
              <a:rPr lang="en-US" altLang="en-US" sz="1800" dirty="0">
                <a:latin typeface="Consolas" pitchFamily="49" charset="0"/>
              </a:rPr>
              <a:t>class Person:</a:t>
            </a:r>
          </a:p>
          <a:p>
            <a:pPr lvl="1">
              <a:buFont typeface="Times New Roman" pitchFamily="18" charset="0"/>
              <a:buNone/>
            </a:pPr>
            <a:r>
              <a:rPr lang="en-US" altLang="en-US" sz="1800" dirty="0">
                <a:latin typeface="Consolas" pitchFamily="49" charset="0"/>
              </a:rPr>
              <a:t>   name = "I have no name :("</a:t>
            </a:r>
          </a:p>
          <a:p>
            <a:pPr lvl="1">
              <a:buFont typeface="Times New Roman" pitchFamily="18" charset="0"/>
              <a:buNone/>
            </a:pPr>
            <a:r>
              <a:rPr lang="en-US" altLang="en-US" sz="1800" dirty="0">
                <a:latin typeface="Consolas" pitchFamily="49" charset="0"/>
              </a:rPr>
              <a:t>   </a:t>
            </a:r>
            <a:r>
              <a:rPr lang="en-US" altLang="en-US" sz="1800" dirty="0" err="1">
                <a:latin typeface="Consolas" pitchFamily="49" charset="0"/>
              </a:rPr>
              <a:t>def</a:t>
            </a:r>
            <a:r>
              <a:rPr lang="en-US" altLang="en-US" sz="1800" dirty="0">
                <a:latin typeface="Consolas" pitchFamily="49" charset="0"/>
              </a:rPr>
              <a:t> </a:t>
            </a:r>
            <a:r>
              <a:rPr lang="en-US" altLang="en-US" sz="1800" dirty="0" err="1">
                <a:latin typeface="Consolas" pitchFamily="49" charset="0"/>
              </a:rPr>
              <a:t>sayName</a:t>
            </a:r>
            <a:r>
              <a:rPr lang="en-US" altLang="en-US" sz="1800" dirty="0">
                <a:latin typeface="Consolas" pitchFamily="49" charset="0"/>
              </a:rPr>
              <a:t>(self):</a:t>
            </a:r>
          </a:p>
          <a:p>
            <a:pPr lvl="1">
              <a:buFont typeface="Times New Roman" pitchFamily="18" charset="0"/>
              <a:buNone/>
            </a:pPr>
            <a:r>
              <a:rPr lang="en-US" altLang="en-US" sz="1800" dirty="0">
                <a:latin typeface="Consolas" pitchFamily="49" charset="0"/>
              </a:rPr>
              <a:t>      print("My name is...", self.name)</a:t>
            </a:r>
          </a:p>
          <a:p>
            <a:pPr lvl="1">
              <a:buFont typeface="Times New Roman" pitchFamily="18" charset="0"/>
              <a:buNone/>
            </a:pPr>
            <a:endParaRPr lang="en-US" altLang="en-US" sz="1800" dirty="0">
              <a:latin typeface="Consolas" pitchFamily="49" charset="0"/>
            </a:endParaRPr>
          </a:p>
          <a:p>
            <a:pPr lvl="1">
              <a:buFont typeface="Times New Roman" pitchFamily="18" charset="0"/>
              <a:buNone/>
            </a:pPr>
            <a:r>
              <a:rPr lang="en-US" altLang="en-US" sz="1800" dirty="0" err="1">
                <a:latin typeface="Consolas" pitchFamily="49" charset="0"/>
              </a:rPr>
              <a:t>def</a:t>
            </a:r>
            <a:r>
              <a:rPr lang="en-US" altLang="en-US" sz="1800" dirty="0">
                <a:latin typeface="Consolas" pitchFamily="49" charset="0"/>
              </a:rPr>
              <a:t> main():</a:t>
            </a:r>
          </a:p>
          <a:p>
            <a:pPr lvl="1">
              <a:buFont typeface="Times New Roman" pitchFamily="18" charset="0"/>
              <a:buNone/>
            </a:pPr>
            <a:r>
              <a:rPr lang="en-US" altLang="en-US" sz="1800" dirty="0">
                <a:latin typeface="Consolas" pitchFamily="49" charset="0"/>
              </a:rPr>
              <a:t>   </a:t>
            </a:r>
            <a:r>
              <a:rPr lang="en-US" altLang="en-US" sz="1800" dirty="0" err="1">
                <a:latin typeface="Consolas" pitchFamily="49" charset="0"/>
              </a:rPr>
              <a:t>aPerson</a:t>
            </a:r>
            <a:r>
              <a:rPr lang="en-US" altLang="en-US" sz="1800" dirty="0">
                <a:latin typeface="Consolas" pitchFamily="49" charset="0"/>
              </a:rPr>
              <a:t> = Person()</a:t>
            </a:r>
          </a:p>
          <a:p>
            <a:pPr lvl="1">
              <a:buFont typeface="Times New Roman" pitchFamily="18" charset="0"/>
              <a:buNone/>
            </a:pPr>
            <a:r>
              <a:rPr lang="en-US" altLang="en-US" sz="1800" dirty="0">
                <a:latin typeface="Consolas" pitchFamily="49" charset="0"/>
              </a:rPr>
              <a:t>   </a:t>
            </a:r>
            <a:r>
              <a:rPr lang="en-US" altLang="en-US" sz="1800" dirty="0" err="1">
                <a:latin typeface="Consolas" pitchFamily="49" charset="0"/>
              </a:rPr>
              <a:t>aPerson.sayName</a:t>
            </a:r>
            <a:r>
              <a:rPr lang="en-US" altLang="en-US" sz="1800" dirty="0">
                <a:latin typeface="Consolas" pitchFamily="49" charset="0"/>
              </a:rPr>
              <a:t>()</a:t>
            </a:r>
          </a:p>
          <a:p>
            <a:pPr lvl="1">
              <a:buFont typeface="Times New Roman" pitchFamily="18" charset="0"/>
              <a:buNone/>
            </a:pPr>
            <a:r>
              <a:rPr lang="en-US" altLang="en-US" sz="1800" dirty="0">
                <a:latin typeface="Consolas" pitchFamily="49" charset="0"/>
              </a:rPr>
              <a:t>   aPerson.name = "Big Smiley :D"</a:t>
            </a:r>
          </a:p>
          <a:p>
            <a:pPr lvl="1">
              <a:buFont typeface="Times New Roman" pitchFamily="18" charset="0"/>
              <a:buNone/>
            </a:pPr>
            <a:r>
              <a:rPr lang="en-US" altLang="en-US" sz="1800" dirty="0">
                <a:latin typeface="Consolas" pitchFamily="49" charset="0"/>
              </a:rPr>
              <a:t>   </a:t>
            </a:r>
            <a:r>
              <a:rPr lang="en-US" altLang="en-US" sz="1800" dirty="0" err="1">
                <a:latin typeface="Consolas" pitchFamily="49" charset="0"/>
              </a:rPr>
              <a:t>aPerson.sayName</a:t>
            </a:r>
            <a:r>
              <a:rPr lang="en-US" altLang="en-US" sz="1800" dirty="0">
                <a:latin typeface="Consolas" pitchFamily="49" charset="0"/>
              </a:rPr>
              <a:t>()</a:t>
            </a:r>
          </a:p>
          <a:p>
            <a:pPr lvl="1">
              <a:buFont typeface="Times New Roman" pitchFamily="18" charset="0"/>
              <a:buNone/>
            </a:pPr>
            <a:endParaRPr lang="en-US" altLang="en-US" sz="1800" dirty="0">
              <a:latin typeface="Consolas" pitchFamily="49" charset="0"/>
            </a:endParaRPr>
          </a:p>
          <a:p>
            <a:pPr lvl="1">
              <a:buFont typeface="Times New Roman" pitchFamily="18" charset="0"/>
              <a:buNone/>
            </a:pPr>
            <a:r>
              <a:rPr lang="en-US" altLang="en-US" sz="1800" dirty="0">
                <a:latin typeface="Consolas" pitchFamily="49" charset="0"/>
              </a:rPr>
              <a:t>main()</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b="50000"/>
          <a:stretch>
            <a:fillRect/>
          </a:stretch>
        </p:blipFill>
        <p:spPr bwMode="auto">
          <a:xfrm>
            <a:off x="3505200" y="4149725"/>
            <a:ext cx="48609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t="50000"/>
          <a:stretch>
            <a:fillRect/>
          </a:stretch>
        </p:blipFill>
        <p:spPr bwMode="auto">
          <a:xfrm>
            <a:off x="3481388" y="4876800"/>
            <a:ext cx="48609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4812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Constructors</a:t>
            </a:r>
          </a:p>
        </p:txBody>
      </p:sp>
      <p:sp>
        <p:nvSpPr>
          <p:cNvPr id="3" name="Content Placeholder 2"/>
          <p:cNvSpPr>
            <a:spLocks noGrp="1"/>
          </p:cNvSpPr>
          <p:nvPr>
            <p:ph idx="1"/>
          </p:nvPr>
        </p:nvSpPr>
        <p:spPr/>
        <p:txBody>
          <a:bodyPr/>
          <a:lstStyle/>
          <a:p>
            <a:r>
              <a:rPr lang="en-US" dirty="0"/>
              <a:t>Constructors are generally used for instantiating an object of a class.</a:t>
            </a:r>
          </a:p>
          <a:p>
            <a:endParaRPr lang="en-US" dirty="0"/>
          </a:p>
          <a:p>
            <a:r>
              <a:rPr lang="en-US" dirty="0"/>
              <a:t>The main objective of the constructors is the assign values to the data members of a class when an object of the class is created.</a:t>
            </a:r>
          </a:p>
          <a:p>
            <a:pPr marL="0" indent="0">
              <a:buNone/>
            </a:pPr>
            <a:endParaRPr lang="en-US" dirty="0"/>
          </a:p>
        </p:txBody>
      </p:sp>
    </p:spTree>
    <p:extLst>
      <p:ext uri="{BB962C8B-B14F-4D97-AF65-F5344CB8AC3E}">
        <p14:creationId xmlns:p14="http://schemas.microsoft.com/office/powerpoint/2010/main" val="164095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Constructors</a:t>
            </a:r>
          </a:p>
        </p:txBody>
      </p:sp>
      <p:sp>
        <p:nvSpPr>
          <p:cNvPr id="3" name="Content Placeholder 2"/>
          <p:cNvSpPr>
            <a:spLocks noGrp="1"/>
          </p:cNvSpPr>
          <p:nvPr>
            <p:ph idx="1"/>
          </p:nvPr>
        </p:nvSpPr>
        <p:spPr/>
        <p:txBody>
          <a:bodyPr/>
          <a:lstStyle/>
          <a:p>
            <a:r>
              <a:rPr lang="en-US" dirty="0"/>
              <a:t>Constructors are always called when an object is created and is simulated by the __</a:t>
            </a:r>
            <a:r>
              <a:rPr lang="en-US" dirty="0" err="1"/>
              <a:t>init</a:t>
            </a:r>
            <a:r>
              <a:rPr lang="en-US" dirty="0"/>
              <a:t>__() method.</a:t>
            </a:r>
          </a:p>
          <a:p>
            <a:r>
              <a:rPr lang="en-US" dirty="0"/>
              <a:t>It accepts the self-keyword, which refers to itself (the object), as a first argument which allows accessing the attributes or method of the class.</a:t>
            </a:r>
          </a:p>
        </p:txBody>
      </p:sp>
    </p:spTree>
    <p:extLst>
      <p:ext uri="{BB962C8B-B14F-4D97-AF65-F5344CB8AC3E}">
        <p14:creationId xmlns:p14="http://schemas.microsoft.com/office/powerpoint/2010/main" val="2515839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2586</Words>
  <Application>Microsoft Office PowerPoint</Application>
  <PresentationFormat>On-screen Show (4:3)</PresentationFormat>
  <Paragraphs>393</Paragraphs>
  <Slides>40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Consolas</vt:lpstr>
      <vt:lpstr>Times New Roman</vt:lpstr>
      <vt:lpstr>Office Theme</vt:lpstr>
      <vt:lpstr>Constructors &amp; Destructors</vt:lpstr>
      <vt:lpstr>What Is The ‘Self’ Parameter</vt:lpstr>
      <vt:lpstr>The Self Parameter: A Complete Example</vt:lpstr>
      <vt:lpstr>Recap: Accessing Attributes &amp; Methods</vt:lpstr>
      <vt:lpstr>Constructor?</vt:lpstr>
      <vt:lpstr>Defining Class Methods: Full Example</vt:lpstr>
      <vt:lpstr>Defining Class Methods: Full Example</vt:lpstr>
      <vt:lpstr>Class Constructors</vt:lpstr>
      <vt:lpstr>Class Constructors</vt:lpstr>
      <vt:lpstr>Initializing The Attributes Of A Class</vt:lpstr>
      <vt:lpstr>Constructor: A Special Method</vt:lpstr>
      <vt:lpstr>Objects Employ References</vt:lpstr>
      <vt:lpstr>Types of Constructors</vt:lpstr>
      <vt:lpstr>Non-parameterized Constructor</vt:lpstr>
      <vt:lpstr>Non-parameterized Constructor</vt:lpstr>
      <vt:lpstr>Parameterized Constructor</vt:lpstr>
      <vt:lpstr>Parameterized Constructor</vt:lpstr>
      <vt:lpstr>Checks on default values </vt:lpstr>
      <vt:lpstr>More than One Constructor </vt:lpstr>
      <vt:lpstr>Objects Employ References (2)</vt:lpstr>
      <vt:lpstr>Objects Employ References (3)</vt:lpstr>
      <vt:lpstr>Objects Employ References (2)</vt:lpstr>
      <vt:lpstr>Default Parameters</vt:lpstr>
      <vt:lpstr>Default Parameters: Full Example</vt:lpstr>
      <vt:lpstr>Default Parameters: Another Example</vt:lpstr>
      <vt:lpstr>Advantages of Constructors</vt:lpstr>
      <vt:lpstr>Disadvantages of Constructor</vt:lpstr>
      <vt:lpstr>Overall Remarks</vt:lpstr>
      <vt:lpstr>Destructor</vt:lpstr>
      <vt:lpstr>Destructor</vt:lpstr>
      <vt:lpstr>Destructor</vt:lpstr>
      <vt:lpstr>Destructor</vt:lpstr>
      <vt:lpstr>Destructor</vt:lpstr>
      <vt:lpstr>Destructor : Example</vt:lpstr>
      <vt:lpstr>Note</vt:lpstr>
      <vt:lpstr>Destructor : Example</vt:lpstr>
      <vt:lpstr>Write an output for this program</vt:lpstr>
      <vt:lpstr>Output</vt:lpstr>
      <vt:lpstr>Note</vt:lpstr>
      <vt:lpstr>Class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&amp; Destructors</dc:title>
  <dc:creator>My Pc</dc:creator>
  <cp:lastModifiedBy>DELL PC</cp:lastModifiedBy>
  <cp:revision>55</cp:revision>
  <dcterms:created xsi:type="dcterms:W3CDTF">2006-08-16T00:00:00Z</dcterms:created>
  <dcterms:modified xsi:type="dcterms:W3CDTF">2023-09-17T06:38:09Z</dcterms:modified>
</cp:coreProperties>
</file>