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6" r:id="rId10"/>
    <p:sldId id="264"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7236C6C-A1D9-43EF-BFD0-1249720BA6DA}" type="datetimeFigureOut">
              <a:rPr lang="en-US" smtClean="0"/>
              <a:t>9/16/2023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B828C1-BD00-47B5-9706-9B212CC717F5}" type="slidenum">
              <a:rPr lang="en-US" smtClean="0"/>
              <a:t>‹#›</a:t>
            </a:fld>
            <a:endParaRPr lang="en-US"/>
          </a:p>
        </p:txBody>
      </p:sp>
    </p:spTree>
    <p:extLst>
      <p:ext uri="{BB962C8B-B14F-4D97-AF65-F5344CB8AC3E}">
        <p14:creationId xmlns:p14="http://schemas.microsoft.com/office/powerpoint/2010/main" val="3267199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236C6C-A1D9-43EF-BFD0-1249720BA6DA}" type="datetimeFigureOut">
              <a:rPr lang="en-US" smtClean="0"/>
              <a:t>9/16/2023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B828C1-BD00-47B5-9706-9B212CC717F5}" type="slidenum">
              <a:rPr lang="en-US" smtClean="0"/>
              <a:t>‹#›</a:t>
            </a:fld>
            <a:endParaRPr lang="en-US"/>
          </a:p>
        </p:txBody>
      </p:sp>
    </p:spTree>
    <p:extLst>
      <p:ext uri="{BB962C8B-B14F-4D97-AF65-F5344CB8AC3E}">
        <p14:creationId xmlns:p14="http://schemas.microsoft.com/office/powerpoint/2010/main" val="2704741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236C6C-A1D9-43EF-BFD0-1249720BA6DA}" type="datetimeFigureOut">
              <a:rPr lang="en-US" smtClean="0"/>
              <a:t>9/16/2023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B828C1-BD00-47B5-9706-9B212CC717F5}" type="slidenum">
              <a:rPr lang="en-US" smtClean="0"/>
              <a:t>‹#›</a:t>
            </a:fld>
            <a:endParaRPr lang="en-US"/>
          </a:p>
        </p:txBody>
      </p:sp>
    </p:spTree>
    <p:extLst>
      <p:ext uri="{BB962C8B-B14F-4D97-AF65-F5344CB8AC3E}">
        <p14:creationId xmlns:p14="http://schemas.microsoft.com/office/powerpoint/2010/main" val="2038605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236C6C-A1D9-43EF-BFD0-1249720BA6DA}" type="datetimeFigureOut">
              <a:rPr lang="en-US" smtClean="0"/>
              <a:t>9/16/2023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B828C1-BD00-47B5-9706-9B212CC717F5}" type="slidenum">
              <a:rPr lang="en-US" smtClean="0"/>
              <a:t>‹#›</a:t>
            </a:fld>
            <a:endParaRPr lang="en-US"/>
          </a:p>
        </p:txBody>
      </p:sp>
    </p:spTree>
    <p:extLst>
      <p:ext uri="{BB962C8B-B14F-4D97-AF65-F5344CB8AC3E}">
        <p14:creationId xmlns:p14="http://schemas.microsoft.com/office/powerpoint/2010/main" val="1749574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236C6C-A1D9-43EF-BFD0-1249720BA6DA}" type="datetimeFigureOut">
              <a:rPr lang="en-US" smtClean="0"/>
              <a:t>9/16/2023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B828C1-BD00-47B5-9706-9B212CC717F5}" type="slidenum">
              <a:rPr lang="en-US" smtClean="0"/>
              <a:t>‹#›</a:t>
            </a:fld>
            <a:endParaRPr lang="en-US"/>
          </a:p>
        </p:txBody>
      </p:sp>
    </p:spTree>
    <p:extLst>
      <p:ext uri="{BB962C8B-B14F-4D97-AF65-F5344CB8AC3E}">
        <p14:creationId xmlns:p14="http://schemas.microsoft.com/office/powerpoint/2010/main" val="475658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7236C6C-A1D9-43EF-BFD0-1249720BA6DA}" type="datetimeFigureOut">
              <a:rPr lang="en-US" smtClean="0"/>
              <a:t>9/16/2023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B828C1-BD00-47B5-9706-9B212CC717F5}" type="slidenum">
              <a:rPr lang="en-US" smtClean="0"/>
              <a:t>‹#›</a:t>
            </a:fld>
            <a:endParaRPr lang="en-US"/>
          </a:p>
        </p:txBody>
      </p:sp>
    </p:spTree>
    <p:extLst>
      <p:ext uri="{BB962C8B-B14F-4D97-AF65-F5344CB8AC3E}">
        <p14:creationId xmlns:p14="http://schemas.microsoft.com/office/powerpoint/2010/main" val="3184047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236C6C-A1D9-43EF-BFD0-1249720BA6DA}" type="datetimeFigureOut">
              <a:rPr lang="en-US" smtClean="0"/>
              <a:t>9/16/2023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B828C1-BD00-47B5-9706-9B212CC717F5}" type="slidenum">
              <a:rPr lang="en-US" smtClean="0"/>
              <a:t>‹#›</a:t>
            </a:fld>
            <a:endParaRPr lang="en-US"/>
          </a:p>
        </p:txBody>
      </p:sp>
    </p:spTree>
    <p:extLst>
      <p:ext uri="{BB962C8B-B14F-4D97-AF65-F5344CB8AC3E}">
        <p14:creationId xmlns:p14="http://schemas.microsoft.com/office/powerpoint/2010/main" val="2931083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236C6C-A1D9-43EF-BFD0-1249720BA6DA}" type="datetimeFigureOut">
              <a:rPr lang="en-US" smtClean="0"/>
              <a:t>9/16/2023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B828C1-BD00-47B5-9706-9B212CC717F5}" type="slidenum">
              <a:rPr lang="en-US" smtClean="0"/>
              <a:t>‹#›</a:t>
            </a:fld>
            <a:endParaRPr lang="en-US"/>
          </a:p>
        </p:txBody>
      </p:sp>
    </p:spTree>
    <p:extLst>
      <p:ext uri="{BB962C8B-B14F-4D97-AF65-F5344CB8AC3E}">
        <p14:creationId xmlns:p14="http://schemas.microsoft.com/office/powerpoint/2010/main" val="3626429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236C6C-A1D9-43EF-BFD0-1249720BA6DA}" type="datetimeFigureOut">
              <a:rPr lang="en-US" smtClean="0"/>
              <a:t>9/16/2023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B828C1-BD00-47B5-9706-9B212CC717F5}" type="slidenum">
              <a:rPr lang="en-US" smtClean="0"/>
              <a:t>‹#›</a:t>
            </a:fld>
            <a:endParaRPr lang="en-US"/>
          </a:p>
        </p:txBody>
      </p:sp>
    </p:spTree>
    <p:extLst>
      <p:ext uri="{BB962C8B-B14F-4D97-AF65-F5344CB8AC3E}">
        <p14:creationId xmlns:p14="http://schemas.microsoft.com/office/powerpoint/2010/main" val="2092370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236C6C-A1D9-43EF-BFD0-1249720BA6DA}" type="datetimeFigureOut">
              <a:rPr lang="en-US" smtClean="0"/>
              <a:t>9/16/2023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B828C1-BD00-47B5-9706-9B212CC717F5}" type="slidenum">
              <a:rPr lang="en-US" smtClean="0"/>
              <a:t>‹#›</a:t>
            </a:fld>
            <a:endParaRPr lang="en-US"/>
          </a:p>
        </p:txBody>
      </p:sp>
    </p:spTree>
    <p:extLst>
      <p:ext uri="{BB962C8B-B14F-4D97-AF65-F5344CB8AC3E}">
        <p14:creationId xmlns:p14="http://schemas.microsoft.com/office/powerpoint/2010/main" val="2890949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236C6C-A1D9-43EF-BFD0-1249720BA6DA}" type="datetimeFigureOut">
              <a:rPr lang="en-US" smtClean="0"/>
              <a:t>9/16/2023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B828C1-BD00-47B5-9706-9B212CC717F5}" type="slidenum">
              <a:rPr lang="en-US" smtClean="0"/>
              <a:t>‹#›</a:t>
            </a:fld>
            <a:endParaRPr lang="en-US"/>
          </a:p>
        </p:txBody>
      </p:sp>
    </p:spTree>
    <p:extLst>
      <p:ext uri="{BB962C8B-B14F-4D97-AF65-F5344CB8AC3E}">
        <p14:creationId xmlns:p14="http://schemas.microsoft.com/office/powerpoint/2010/main" val="1501920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236C6C-A1D9-43EF-BFD0-1249720BA6DA}" type="datetimeFigureOut">
              <a:rPr lang="en-US" smtClean="0"/>
              <a:t>9/16/2023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B828C1-BD00-47B5-9706-9B212CC717F5}" type="slidenum">
              <a:rPr lang="en-US" smtClean="0"/>
              <a:t>‹#›</a:t>
            </a:fld>
            <a:endParaRPr lang="en-US"/>
          </a:p>
        </p:txBody>
      </p:sp>
    </p:spTree>
    <p:extLst>
      <p:ext uri="{BB962C8B-B14F-4D97-AF65-F5344CB8AC3E}">
        <p14:creationId xmlns:p14="http://schemas.microsoft.com/office/powerpoint/2010/main" val="8011041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Accessors</a:t>
            </a:r>
            <a:r>
              <a:rPr lang="en-US" dirty="0" smtClean="0"/>
              <a:t> &amp; </a:t>
            </a:r>
            <a:r>
              <a:rPr lang="en-US" dirty="0" err="1" smtClean="0"/>
              <a:t>Mutators</a:t>
            </a:r>
            <a:endParaRPr lang="en-US" dirty="0"/>
          </a:p>
        </p:txBody>
      </p:sp>
    </p:spTree>
    <p:extLst>
      <p:ext uri="{BB962C8B-B14F-4D97-AF65-F5344CB8AC3E}">
        <p14:creationId xmlns:p14="http://schemas.microsoft.com/office/powerpoint/2010/main" val="484261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a:t>Implementing Public/Private Interfaces</a:t>
            </a:r>
            <a:r>
              <a:rPr lang="en-US" sz="4000" dirty="0" smtClean="0"/>
              <a:t> </a:t>
            </a:r>
            <a:r>
              <a:rPr lang="en-US" dirty="0" smtClean="0"/>
              <a:t/>
            </a:r>
            <a:br>
              <a:rPr lang="en-US" dirty="0" smtClean="0"/>
            </a:br>
            <a:endParaRPr lang="en-US" dirty="0"/>
          </a:p>
        </p:txBody>
      </p:sp>
      <p:sp>
        <p:nvSpPr>
          <p:cNvPr id="3" name="Content Placeholder 2"/>
          <p:cNvSpPr>
            <a:spLocks noGrp="1"/>
          </p:cNvSpPr>
          <p:nvPr>
            <p:ph idx="1"/>
          </p:nvPr>
        </p:nvSpPr>
        <p:spPr/>
        <p:txBody>
          <a:bodyPr>
            <a:noAutofit/>
          </a:bodyPr>
          <a:lstStyle/>
          <a:p>
            <a:r>
              <a:rPr lang="en-US" sz="3600" dirty="0" smtClean="0"/>
              <a:t>In Java/ </a:t>
            </a:r>
            <a:r>
              <a:rPr lang="en-US" sz="3600" dirty="0" err="1" smtClean="0"/>
              <a:t>c++</a:t>
            </a:r>
            <a:r>
              <a:rPr lang="en-US" sz="3600" dirty="0" smtClean="0"/>
              <a:t> </a:t>
            </a:r>
            <a:r>
              <a:rPr lang="en-US" sz="3600" dirty="0"/>
              <a:t>you will be able to </a:t>
            </a:r>
            <a:r>
              <a:rPr lang="en-US" sz="3600" dirty="0" smtClean="0"/>
              <a:t>enforce access restrictions </a:t>
            </a:r>
            <a:r>
              <a:rPr lang="en-US" sz="3600" dirty="0"/>
              <a:t>on your instance variables… </a:t>
            </a:r>
            <a:r>
              <a:rPr lang="en-US" sz="3600" dirty="0" smtClean="0"/>
              <a:t>you can </a:t>
            </a:r>
            <a:r>
              <a:rPr lang="en-US" sz="3600" dirty="0"/>
              <a:t>(and should) make them </a:t>
            </a:r>
            <a:r>
              <a:rPr lang="en-US" sz="3600" i="1" dirty="0"/>
              <a:t>private </a:t>
            </a:r>
            <a:r>
              <a:rPr lang="en-US" sz="3600" dirty="0"/>
              <a:t>so Java </a:t>
            </a:r>
            <a:r>
              <a:rPr lang="en-US" sz="3600" dirty="0" smtClean="0"/>
              <a:t>itself enforces </a:t>
            </a:r>
            <a:r>
              <a:rPr lang="en-US" sz="3600" dirty="0"/>
              <a:t>data encapsulation</a:t>
            </a:r>
            <a:r>
              <a:rPr lang="en-US" sz="3600" dirty="0" smtClean="0"/>
              <a:t>.</a:t>
            </a:r>
            <a:endParaRPr lang="en-US" sz="3600" dirty="0"/>
          </a:p>
          <a:p>
            <a:endParaRPr lang="en-US" sz="3600" dirty="0" smtClean="0"/>
          </a:p>
          <a:p>
            <a:r>
              <a:rPr lang="en-US" sz="3600" dirty="0"/>
              <a:t>So… does Python support “</a:t>
            </a:r>
            <a:r>
              <a:rPr lang="en-US" sz="3600" i="1" dirty="0"/>
              <a:t>private</a:t>
            </a:r>
            <a:r>
              <a:rPr lang="en-US" sz="3600" dirty="0"/>
              <a:t>” </a:t>
            </a:r>
            <a:r>
              <a:rPr lang="en-US" sz="3600" dirty="0" smtClean="0"/>
              <a:t>instance variables</a:t>
            </a:r>
            <a:r>
              <a:rPr lang="en-US" sz="3600" dirty="0"/>
              <a:t>? Yes (and no)</a:t>
            </a:r>
            <a:r>
              <a:rPr lang="en-US" sz="3600" dirty="0" smtClean="0"/>
              <a:t> </a:t>
            </a:r>
            <a:br>
              <a:rPr lang="en-US" sz="3600" dirty="0" smtClean="0"/>
            </a:br>
            <a:r>
              <a:rPr lang="en-US" dirty="0" smtClean="0"/>
              <a:t/>
            </a:r>
            <a:br>
              <a:rPr lang="en-US" dirty="0" smtClean="0"/>
            </a:br>
            <a:r>
              <a:rPr lang="en-US" dirty="0" smtClean="0"/>
              <a:t> </a:t>
            </a:r>
            <a:br>
              <a:rPr lang="en-US" dirty="0" smtClean="0"/>
            </a:br>
            <a:endParaRPr lang="en-US" dirty="0"/>
          </a:p>
        </p:txBody>
      </p:sp>
    </p:spTree>
    <p:extLst>
      <p:ext uri="{BB962C8B-B14F-4D97-AF65-F5344CB8AC3E}">
        <p14:creationId xmlns:p14="http://schemas.microsoft.com/office/powerpoint/2010/main" val="37134354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Implementing Public/Private Interfaces</a:t>
            </a:r>
            <a:endParaRPr lang="en-US" dirty="0"/>
          </a:p>
        </p:txBody>
      </p:sp>
      <p:sp>
        <p:nvSpPr>
          <p:cNvPr id="3" name="Content Placeholder 2"/>
          <p:cNvSpPr>
            <a:spLocks noGrp="1"/>
          </p:cNvSpPr>
          <p:nvPr>
            <p:ph idx="1"/>
          </p:nvPr>
        </p:nvSpPr>
        <p:spPr/>
        <p:txBody>
          <a:bodyPr/>
          <a:lstStyle/>
          <a:p>
            <a:r>
              <a:rPr lang="en-US" sz="3600" dirty="0" smtClean="0"/>
              <a:t>Can we ENFORCE use of getters and setters?</a:t>
            </a:r>
          </a:p>
          <a:p>
            <a:endParaRPr lang="en-US" sz="3600" dirty="0" smtClean="0"/>
          </a:p>
          <a:p>
            <a:r>
              <a:rPr lang="en-US" sz="3600" dirty="0" smtClean="0"/>
              <a:t>If I design a class I would like to make sure no one can access my instance variables directly, they MUST use my getters and setters.</a:t>
            </a:r>
          </a:p>
          <a:p>
            <a:endParaRPr lang="en-US" dirty="0"/>
          </a:p>
        </p:txBody>
      </p:sp>
    </p:spTree>
    <p:extLst>
      <p:ext uri="{BB962C8B-B14F-4D97-AF65-F5344CB8AC3E}">
        <p14:creationId xmlns:p14="http://schemas.microsoft.com/office/powerpoint/2010/main" val="1237587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Implementing Public/Private Interfaces</a:t>
            </a:r>
            <a:endParaRPr lang="en-US" dirty="0"/>
          </a:p>
        </p:txBody>
      </p:sp>
      <p:sp>
        <p:nvSpPr>
          <p:cNvPr id="3" name="Content Placeholder 2"/>
          <p:cNvSpPr>
            <a:spLocks noGrp="1"/>
          </p:cNvSpPr>
          <p:nvPr>
            <p:ph idx="1"/>
          </p:nvPr>
        </p:nvSpPr>
        <p:spPr/>
        <p:txBody>
          <a:bodyPr>
            <a:noAutofit/>
          </a:bodyPr>
          <a:lstStyle/>
          <a:p>
            <a:r>
              <a:rPr lang="en-US" sz="3600" dirty="0"/>
              <a:t>Python attributes and methods are public </a:t>
            </a:r>
            <a:r>
              <a:rPr lang="en-US" sz="3600" dirty="0" smtClean="0"/>
              <a:t>by default</a:t>
            </a:r>
            <a:r>
              <a:rPr lang="en-US" sz="3600" dirty="0"/>
              <a:t>.</a:t>
            </a:r>
            <a:r>
              <a:rPr lang="en-US" sz="3600" dirty="0" smtClean="0"/>
              <a:t> </a:t>
            </a:r>
          </a:p>
          <a:p>
            <a:pPr marL="0" indent="0">
              <a:buNone/>
            </a:pPr>
            <a:r>
              <a:rPr lang="en-US" sz="3600" dirty="0"/>
              <a:t>– public attributes: any other class or function can see and change the attribute </a:t>
            </a:r>
            <a:endParaRPr lang="en-US" sz="3600" dirty="0" smtClean="0"/>
          </a:p>
          <a:p>
            <a:pPr marL="0" indent="0">
              <a:buNone/>
            </a:pPr>
            <a:r>
              <a:rPr lang="en-US" sz="3600" dirty="0" err="1" smtClean="0"/>
              <a:t>myCircle.radius</a:t>
            </a:r>
            <a:r>
              <a:rPr lang="en-US" sz="3600" dirty="0" smtClean="0"/>
              <a:t> </a:t>
            </a:r>
            <a:r>
              <a:rPr lang="en-US" sz="3600" dirty="0"/>
              <a:t>= 20 </a:t>
            </a:r>
            <a:endParaRPr lang="en-US" sz="3600" dirty="0" smtClean="0"/>
          </a:p>
          <a:p>
            <a:pPr marL="0" indent="0">
              <a:buNone/>
            </a:pPr>
            <a:r>
              <a:rPr lang="en-US" sz="3600" dirty="0" smtClean="0"/>
              <a:t>–</a:t>
            </a:r>
            <a:r>
              <a:rPr lang="en-US" sz="3600" dirty="0"/>
              <a:t> public method: any other class or function can call the method myCircle.method1()</a:t>
            </a:r>
            <a:r>
              <a:rPr lang="en-US" sz="3600" dirty="0" smtClean="0"/>
              <a:t> </a:t>
            </a:r>
            <a:r>
              <a:rPr lang="en-US" dirty="0" smtClean="0"/>
              <a:t/>
            </a:r>
            <a:br>
              <a:rPr lang="en-US" dirty="0" smtClean="0"/>
            </a:br>
            <a:r>
              <a:rPr lang="en-US" dirty="0" smtClean="0"/>
              <a:t/>
            </a:r>
            <a:br>
              <a:rPr lang="en-US" dirty="0" smtClean="0"/>
            </a:br>
            <a:endParaRPr lang="en-US" dirty="0"/>
          </a:p>
        </p:txBody>
      </p:sp>
    </p:spTree>
    <p:extLst>
      <p:ext uri="{BB962C8B-B14F-4D97-AF65-F5344CB8AC3E}">
        <p14:creationId xmlns:p14="http://schemas.microsoft.com/office/powerpoint/2010/main" val="17788998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smtClean="0"/>
              <a:t>Implementing Public/Private Interfaces</a:t>
            </a:r>
            <a:r>
              <a:rPr lang="en-US" sz="4000" dirty="0" smtClean="0"/>
              <a:t> </a:t>
            </a:r>
            <a:r>
              <a:rPr lang="en-US" dirty="0" smtClean="0"/>
              <a:t/>
            </a:r>
            <a:br>
              <a:rPr lang="en-US" dirty="0" smtClean="0"/>
            </a:br>
            <a:endParaRPr lang="en-US" dirty="0"/>
          </a:p>
        </p:txBody>
      </p:sp>
      <p:sp>
        <p:nvSpPr>
          <p:cNvPr id="3" name="Content Placeholder 2"/>
          <p:cNvSpPr>
            <a:spLocks noGrp="1"/>
          </p:cNvSpPr>
          <p:nvPr>
            <p:ph idx="1"/>
          </p:nvPr>
        </p:nvSpPr>
        <p:spPr/>
        <p:txBody>
          <a:bodyPr>
            <a:noAutofit/>
          </a:bodyPr>
          <a:lstStyle/>
          <a:p>
            <a:r>
              <a:rPr lang="en-US" sz="3600" dirty="0"/>
              <a:t>Private attributes can (almost) only </a:t>
            </a:r>
            <a:r>
              <a:rPr lang="en-US" sz="3600" dirty="0" smtClean="0"/>
              <a:t>be accessed </a:t>
            </a:r>
            <a:r>
              <a:rPr lang="en-US" sz="3600" dirty="0"/>
              <a:t>by methods defined in the </a:t>
            </a:r>
            <a:r>
              <a:rPr lang="en-US" sz="3600" dirty="0" smtClean="0"/>
              <a:t>class</a:t>
            </a:r>
          </a:p>
          <a:p>
            <a:r>
              <a:rPr lang="en-US" sz="3600" dirty="0" smtClean="0"/>
              <a:t>Private </a:t>
            </a:r>
            <a:r>
              <a:rPr lang="en-US" sz="3600" dirty="0"/>
              <a:t>methods can (almost) only be called </a:t>
            </a:r>
            <a:r>
              <a:rPr lang="en-US" sz="3600" dirty="0" smtClean="0"/>
              <a:t>by other </a:t>
            </a:r>
            <a:r>
              <a:rPr lang="en-US" sz="3600" dirty="0"/>
              <a:t>methods defined in the </a:t>
            </a:r>
            <a:r>
              <a:rPr lang="en-US" sz="3600" dirty="0" smtClean="0"/>
              <a:t>class</a:t>
            </a:r>
          </a:p>
          <a:p>
            <a:r>
              <a:rPr lang="en-US" sz="3600" dirty="0"/>
              <a:t> Idea: Everything defined in the class has access to private parts.</a:t>
            </a:r>
            <a:r>
              <a:rPr lang="en-US" sz="3600" dirty="0" smtClean="0"/>
              <a:t> </a:t>
            </a:r>
            <a:r>
              <a:rPr lang="en-US" dirty="0" smtClean="0"/>
              <a:t/>
            </a:r>
            <a:br>
              <a:rPr lang="en-US" dirty="0" smtClean="0"/>
            </a:br>
            <a:r>
              <a:rPr lang="en-US" dirty="0" smtClean="0"/>
              <a:t> </a:t>
            </a:r>
            <a:br>
              <a:rPr lang="en-US" dirty="0" smtClean="0"/>
            </a:br>
            <a:r>
              <a:rPr lang="en-US" dirty="0" smtClean="0"/>
              <a:t> </a:t>
            </a:r>
            <a:br>
              <a:rPr lang="en-US" dirty="0" smtClean="0"/>
            </a:br>
            <a:endParaRPr lang="en-US" dirty="0"/>
          </a:p>
        </p:txBody>
      </p:sp>
    </p:spTree>
    <p:extLst>
      <p:ext uri="{BB962C8B-B14F-4D97-AF65-F5344CB8AC3E}">
        <p14:creationId xmlns:p14="http://schemas.microsoft.com/office/powerpoint/2010/main" val="22416980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Hiding your private parts (in Python)</a:t>
            </a:r>
            <a:r>
              <a:rPr lang="en-US" dirty="0" smtClean="0"/>
              <a:t> </a:t>
            </a:r>
            <a:br>
              <a:rPr lang="en-US" dirty="0" smtClean="0"/>
            </a:br>
            <a:endParaRPr lang="en-US" dirty="0"/>
          </a:p>
        </p:txBody>
      </p:sp>
      <p:sp>
        <p:nvSpPr>
          <p:cNvPr id="3" name="Content Placeholder 2"/>
          <p:cNvSpPr>
            <a:spLocks noGrp="1"/>
          </p:cNvSpPr>
          <p:nvPr>
            <p:ph idx="1"/>
          </p:nvPr>
        </p:nvSpPr>
        <p:spPr/>
        <p:txBody>
          <a:bodyPr/>
          <a:lstStyle/>
          <a:p>
            <a:r>
              <a:rPr lang="en-US" dirty="0"/>
              <a:t>You can create somewhat private parts in Python. Naming an instance variable with an __ (two underscores) makes it private</a:t>
            </a:r>
            <a:r>
              <a:rPr lang="en-US" dirty="0" smtClean="0"/>
              <a:t> </a:t>
            </a:r>
            <a:br>
              <a:rPr lang="en-US" dirty="0" smtClean="0"/>
            </a:br>
            <a:endParaRPr lang="en-US" dirty="0"/>
          </a:p>
        </p:txBody>
      </p:sp>
    </p:spTree>
    <p:extLst>
      <p:ext uri="{BB962C8B-B14F-4D97-AF65-F5344CB8AC3E}">
        <p14:creationId xmlns:p14="http://schemas.microsoft.com/office/powerpoint/2010/main" val="3246095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Hiding your private parts (in Python)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447800"/>
            <a:ext cx="4477375" cy="3762900"/>
          </a:xfrm>
        </p:spPr>
      </p:pic>
      <p:cxnSp>
        <p:nvCxnSpPr>
          <p:cNvPr id="6" name="Straight Arrow Connector 5"/>
          <p:cNvCxnSpPr/>
          <p:nvPr/>
        </p:nvCxnSpPr>
        <p:spPr>
          <a:xfrm flipV="1">
            <a:off x="2667000" y="3810000"/>
            <a:ext cx="3124200" cy="762000"/>
          </a:xfrm>
          <a:prstGeom prst="straightConnector1">
            <a:avLst/>
          </a:prstGeom>
          <a:ln>
            <a:solidFill>
              <a:srgbClr val="FF0000"/>
            </a:solidFill>
            <a:tailEnd type="arrow"/>
          </a:ln>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5943600" y="3625334"/>
            <a:ext cx="1232902" cy="369332"/>
          </a:xfrm>
          <a:prstGeom prst="rect">
            <a:avLst/>
          </a:prstGeom>
          <a:noFill/>
        </p:spPr>
        <p:txBody>
          <a:bodyPr wrap="none" rtlCol="0">
            <a:spAutoFit/>
          </a:bodyPr>
          <a:lstStyle/>
          <a:p>
            <a:r>
              <a:rPr lang="en-US" b="1" dirty="0" smtClean="0">
                <a:solidFill>
                  <a:srgbClr val="FF0000"/>
                </a:solidFill>
              </a:rPr>
              <a:t>Gives Error</a:t>
            </a:r>
            <a:endParaRPr lang="en-US" b="1" dirty="0">
              <a:solidFill>
                <a:srgbClr val="FF0000"/>
              </a:solidFill>
            </a:endParaRPr>
          </a:p>
        </p:txBody>
      </p:sp>
    </p:spTree>
    <p:extLst>
      <p:ext uri="{BB962C8B-B14F-4D97-AF65-F5344CB8AC3E}">
        <p14:creationId xmlns:p14="http://schemas.microsoft.com/office/powerpoint/2010/main" val="477330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Hiding your private parts (in Python)</a:t>
            </a:r>
            <a:endParaRPr lang="en-US" dirty="0"/>
          </a:p>
        </p:txBody>
      </p:sp>
      <p:sp>
        <p:nvSpPr>
          <p:cNvPr id="3" name="Content Placeholder 2"/>
          <p:cNvSpPr>
            <a:spLocks noGrp="1"/>
          </p:cNvSpPr>
          <p:nvPr>
            <p:ph idx="1"/>
          </p:nvPr>
        </p:nvSpPr>
        <p:spPr/>
        <p:txBody>
          <a:bodyPr/>
          <a:lstStyle/>
          <a:p>
            <a:r>
              <a:rPr lang="en-US" dirty="0"/>
              <a:t>Be a little sneakier then.. use __name:</a:t>
            </a:r>
            <a:r>
              <a:rPr lang="en-US" dirty="0" smtClean="0"/>
              <a:t> </a:t>
            </a:r>
            <a:br>
              <a:rPr lang="en-US" dirty="0" smtClean="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69686"/>
            <a:ext cx="9144000" cy="4688313"/>
          </a:xfrm>
          <a:prstGeom prst="rect">
            <a:avLst/>
          </a:prstGeom>
        </p:spPr>
      </p:pic>
    </p:spTree>
    <p:extLst>
      <p:ext uri="{BB962C8B-B14F-4D97-AF65-F5344CB8AC3E}">
        <p14:creationId xmlns:p14="http://schemas.microsoft.com/office/powerpoint/2010/main" val="546486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Hiding your private parts (in Python)</a:t>
            </a:r>
            <a:endParaRPr lang="en-US" dirty="0"/>
          </a:p>
        </p:txBody>
      </p:sp>
      <p:sp>
        <p:nvSpPr>
          <p:cNvPr id="3" name="Content Placeholder 2"/>
          <p:cNvSpPr>
            <a:spLocks noGrp="1"/>
          </p:cNvSpPr>
          <p:nvPr>
            <p:ph idx="1"/>
          </p:nvPr>
        </p:nvSpPr>
        <p:spPr/>
        <p:txBody>
          <a:bodyPr/>
          <a:lstStyle/>
          <a:p>
            <a:r>
              <a:rPr lang="en-US" dirty="0"/>
              <a:t>Be super sneaky then.. use _</a:t>
            </a:r>
            <a:r>
              <a:rPr lang="en-US" dirty="0" err="1"/>
              <a:t>Student__name</a:t>
            </a:r>
            <a:r>
              <a:rPr lang="en-US" dirty="0"/>
              <a:t>:</a:t>
            </a:r>
            <a:r>
              <a:rPr lang="en-US" dirty="0" smtClean="0"/>
              <a:t> </a:t>
            </a:r>
            <a:br>
              <a:rPr lang="en-US" dirty="0" smtClean="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30915"/>
            <a:ext cx="9144000" cy="4292449"/>
          </a:xfrm>
          <a:prstGeom prst="rect">
            <a:avLst/>
          </a:prstGeom>
        </p:spPr>
      </p:pic>
    </p:spTree>
    <p:extLst>
      <p:ext uri="{BB962C8B-B14F-4D97-AF65-F5344CB8AC3E}">
        <p14:creationId xmlns:p14="http://schemas.microsoft.com/office/powerpoint/2010/main" val="287897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Hiding your private parts (in Python)</a:t>
            </a:r>
            <a:endParaRPr lang="en-US" dirty="0"/>
          </a:p>
        </p:txBody>
      </p:sp>
      <p:sp>
        <p:nvSpPr>
          <p:cNvPr id="3" name="Content Placeholder 2"/>
          <p:cNvSpPr>
            <a:spLocks noGrp="1"/>
          </p:cNvSpPr>
          <p:nvPr>
            <p:ph idx="1"/>
          </p:nvPr>
        </p:nvSpPr>
        <p:spPr/>
        <p:txBody>
          <a:bodyPr/>
          <a:lstStyle/>
          <a:p>
            <a:r>
              <a:rPr lang="en-US" dirty="0"/>
              <a:t>So, it is possible to interact with private data in Python, but it is difficult and good </a:t>
            </a:r>
            <a:r>
              <a:rPr lang="en-US" dirty="0" err="1"/>
              <a:t>programers</a:t>
            </a:r>
            <a:r>
              <a:rPr lang="en-US" dirty="0"/>
              <a:t> know not to do it. Using the defined interface methods (getters and setters) will make code more maintainable and safer to use</a:t>
            </a:r>
            <a:r>
              <a:rPr lang="en-US" dirty="0" smtClean="0"/>
              <a:t> </a:t>
            </a:r>
            <a:br>
              <a:rPr lang="en-US" dirty="0" smtClean="0"/>
            </a:br>
            <a:endParaRPr lang="en-US" dirty="0"/>
          </a:p>
        </p:txBody>
      </p:sp>
    </p:spTree>
    <p:extLst>
      <p:ext uri="{BB962C8B-B14F-4D97-AF65-F5344CB8AC3E}">
        <p14:creationId xmlns:p14="http://schemas.microsoft.com/office/powerpoint/2010/main" val="40097865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smtClean="0"/>
              <a:t>Getters &amp;</a:t>
            </a:r>
            <a:r>
              <a:rPr lang="en-US" sz="4000" b="1" dirty="0"/>
              <a:t> </a:t>
            </a:r>
            <a:r>
              <a:rPr lang="en-US" sz="4000" b="1" dirty="0" smtClean="0"/>
              <a:t>Setters </a:t>
            </a:r>
            <a:r>
              <a:rPr lang="en-US" sz="4000" b="1" dirty="0"/>
              <a:t>(or) </a:t>
            </a:r>
            <a:br>
              <a:rPr lang="en-US" sz="4000" b="1" dirty="0"/>
            </a:br>
            <a:r>
              <a:rPr lang="en-US" sz="4000" b="1" dirty="0" err="1" smtClean="0"/>
              <a:t>Accessors</a:t>
            </a:r>
            <a:r>
              <a:rPr lang="en-US" sz="4000" b="1" dirty="0" smtClean="0"/>
              <a:t> </a:t>
            </a:r>
            <a:r>
              <a:rPr lang="en-US" sz="4000" b="1" dirty="0"/>
              <a:t>&amp;</a:t>
            </a:r>
            <a:r>
              <a:rPr lang="en-US" sz="4000" b="1" dirty="0" smtClean="0"/>
              <a:t> </a:t>
            </a:r>
            <a:r>
              <a:rPr lang="en-US" sz="4000" b="1" dirty="0" err="1" smtClean="0"/>
              <a:t>Mutators</a:t>
            </a:r>
            <a:endParaRPr lang="en-US" dirty="0"/>
          </a:p>
        </p:txBody>
      </p:sp>
      <p:sp>
        <p:nvSpPr>
          <p:cNvPr id="3" name="Content Placeholder 2"/>
          <p:cNvSpPr>
            <a:spLocks noGrp="1"/>
          </p:cNvSpPr>
          <p:nvPr>
            <p:ph idx="1"/>
          </p:nvPr>
        </p:nvSpPr>
        <p:spPr/>
        <p:txBody>
          <a:bodyPr>
            <a:normAutofit/>
          </a:bodyPr>
          <a:lstStyle/>
          <a:p>
            <a:r>
              <a:rPr lang="en-US" dirty="0"/>
              <a:t>These methods are a coding </a:t>
            </a:r>
            <a:r>
              <a:rPr lang="en-US" dirty="0" err="1" smtClean="0"/>
              <a:t>convetion</a:t>
            </a:r>
            <a:endParaRPr lang="en-US" dirty="0"/>
          </a:p>
          <a:p>
            <a:r>
              <a:rPr lang="en-US" dirty="0"/>
              <a:t>Getters/</a:t>
            </a:r>
            <a:r>
              <a:rPr lang="en-US" dirty="0" err="1"/>
              <a:t>Accessors</a:t>
            </a:r>
            <a:r>
              <a:rPr lang="en-US" dirty="0"/>
              <a:t> are methods </a:t>
            </a:r>
            <a:r>
              <a:rPr lang="en-US" dirty="0" smtClean="0"/>
              <a:t>that return </a:t>
            </a:r>
            <a:r>
              <a:rPr lang="en-US" dirty="0"/>
              <a:t>an attribute</a:t>
            </a:r>
          </a:p>
          <a:p>
            <a:pPr marL="0" indent="0">
              <a:buNone/>
            </a:pPr>
            <a:r>
              <a:rPr lang="en-US" dirty="0"/>
              <a:t> </a:t>
            </a:r>
            <a:r>
              <a:rPr lang="en-US" dirty="0" smtClean="0"/>
              <a:t>  </a:t>
            </a:r>
            <a:r>
              <a:rPr lang="en-US" dirty="0" err="1" smtClean="0"/>
              <a:t>def</a:t>
            </a:r>
            <a:r>
              <a:rPr lang="en-US" dirty="0" smtClean="0"/>
              <a:t> </a:t>
            </a:r>
            <a:r>
              <a:rPr lang="en-US" dirty="0" err="1"/>
              <a:t>get_name</a:t>
            </a:r>
            <a:r>
              <a:rPr lang="en-US" dirty="0"/>
              <a:t>(self</a:t>
            </a:r>
            <a:r>
              <a:rPr lang="en-US" dirty="0" smtClean="0"/>
              <a:t>):</a:t>
            </a:r>
            <a:endParaRPr lang="en-US" dirty="0"/>
          </a:p>
          <a:p>
            <a:r>
              <a:rPr lang="en-US" dirty="0"/>
              <a:t>Setters/</a:t>
            </a:r>
            <a:r>
              <a:rPr lang="en-US" dirty="0" err="1"/>
              <a:t>Mutators</a:t>
            </a:r>
            <a:r>
              <a:rPr lang="en-US" dirty="0"/>
              <a:t> are methods that </a:t>
            </a:r>
            <a:r>
              <a:rPr lang="en-US" dirty="0" smtClean="0"/>
              <a:t>set an </a:t>
            </a:r>
            <a:r>
              <a:rPr lang="en-US" dirty="0"/>
              <a:t>attribute</a:t>
            </a:r>
            <a:r>
              <a:rPr lang="en-US" dirty="0" smtClean="0"/>
              <a:t> </a:t>
            </a:r>
            <a:br>
              <a:rPr lang="en-US" dirty="0" smtClean="0"/>
            </a:br>
            <a:r>
              <a:rPr lang="en-US" dirty="0" err="1"/>
              <a:t>def</a:t>
            </a:r>
            <a:r>
              <a:rPr lang="en-US" dirty="0"/>
              <a:t> </a:t>
            </a:r>
            <a:r>
              <a:rPr lang="en-US" dirty="0" err="1"/>
              <a:t>set_name</a:t>
            </a:r>
            <a:r>
              <a:rPr lang="en-US" dirty="0"/>
              <a:t>(</a:t>
            </a:r>
            <a:r>
              <a:rPr lang="en-US" dirty="0" err="1"/>
              <a:t>self,newName</a:t>
            </a:r>
            <a:r>
              <a:rPr lang="en-US" dirty="0" smtClean="0"/>
              <a:t>):</a:t>
            </a:r>
            <a:br>
              <a:rPr lang="en-US" dirty="0" smtClean="0"/>
            </a:br>
            <a:endParaRPr lang="en-US" dirty="0"/>
          </a:p>
        </p:txBody>
      </p:sp>
    </p:spTree>
    <p:extLst>
      <p:ext uri="{BB962C8B-B14F-4D97-AF65-F5344CB8AC3E}">
        <p14:creationId xmlns:p14="http://schemas.microsoft.com/office/powerpoint/2010/main" val="625777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Why use classes at all?</a:t>
            </a:r>
            <a:r>
              <a:rPr lang="en-US" dirty="0" smtClean="0"/>
              <a:t> </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Classes and objects are more like the real world. They minimize the semantic gap by modeling the real world more closely</a:t>
            </a:r>
          </a:p>
          <a:p>
            <a:endParaRPr lang="en-US" dirty="0" smtClean="0"/>
          </a:p>
          <a:p>
            <a:r>
              <a:rPr lang="en-US" dirty="0"/>
              <a:t>The semantic gap is the difference </a:t>
            </a:r>
            <a:r>
              <a:rPr lang="en-US" dirty="0" smtClean="0"/>
              <a:t>between the </a:t>
            </a:r>
            <a:r>
              <a:rPr lang="en-US" dirty="0"/>
              <a:t>real world and the representation in </a:t>
            </a:r>
            <a:r>
              <a:rPr lang="en-US" dirty="0" smtClean="0"/>
              <a:t>a computer </a:t>
            </a:r>
            <a:br>
              <a:rPr lang="en-US" dirty="0" smtClean="0"/>
            </a:br>
            <a:endParaRPr lang="en-US" dirty="0" smtClean="0"/>
          </a:p>
          <a:p>
            <a:r>
              <a:rPr lang="en-US" dirty="0" smtClean="0"/>
              <a:t>Do </a:t>
            </a:r>
            <a:r>
              <a:rPr lang="en-US" dirty="0"/>
              <a:t>you care how your TV works?</a:t>
            </a:r>
          </a:p>
          <a:p>
            <a:pPr marL="0" indent="0">
              <a:buNone/>
            </a:pPr>
            <a:r>
              <a:rPr lang="en-US" dirty="0"/>
              <a:t>–  No… you are a user of the TV, the TV </a:t>
            </a:r>
            <a:r>
              <a:rPr lang="en-US" dirty="0" smtClean="0"/>
              <a:t>has operations </a:t>
            </a:r>
            <a:r>
              <a:rPr lang="en-US" dirty="0"/>
              <a:t>and they work. You don’t care how</a:t>
            </a:r>
            <a:r>
              <a:rPr lang="en-US" dirty="0" smtClean="0"/>
              <a:t> </a:t>
            </a:r>
            <a:br>
              <a:rPr lang="en-US" dirty="0" smtClean="0"/>
            </a:br>
            <a:endParaRPr lang="en-US" dirty="0"/>
          </a:p>
        </p:txBody>
      </p:sp>
    </p:spTree>
    <p:extLst>
      <p:ext uri="{BB962C8B-B14F-4D97-AF65-F5344CB8AC3E}">
        <p14:creationId xmlns:p14="http://schemas.microsoft.com/office/powerpoint/2010/main" val="25526026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Why use getters?</a:t>
            </a:r>
            <a:r>
              <a:rPr lang="en-US" dirty="0" smtClean="0"/>
              <a:t> </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a:t>Definition of my getter:</a:t>
            </a:r>
          </a:p>
          <a:p>
            <a:pPr marL="0" indent="0">
              <a:buNone/>
            </a:pPr>
            <a:r>
              <a:rPr lang="en-US" dirty="0" smtClean="0"/>
              <a:t>   </a:t>
            </a:r>
            <a:r>
              <a:rPr lang="en-US" b="1" dirty="0" err="1" smtClean="0"/>
              <a:t>def</a:t>
            </a:r>
            <a:r>
              <a:rPr lang="en-US" b="1" dirty="0" smtClean="0"/>
              <a:t> </a:t>
            </a:r>
            <a:r>
              <a:rPr lang="en-US" b="1" dirty="0" err="1"/>
              <a:t>getName</a:t>
            </a:r>
            <a:r>
              <a:rPr lang="en-US" b="1" dirty="0"/>
              <a:t>(self): </a:t>
            </a:r>
            <a:endParaRPr lang="en-US" b="1" dirty="0" smtClean="0"/>
          </a:p>
          <a:p>
            <a:pPr marL="0" indent="0">
              <a:buNone/>
            </a:pPr>
            <a:r>
              <a:rPr lang="en-US" b="1" dirty="0"/>
              <a:t> </a:t>
            </a:r>
            <a:r>
              <a:rPr lang="en-US" b="1" dirty="0" smtClean="0"/>
              <a:t>  return </a:t>
            </a:r>
            <a:r>
              <a:rPr lang="en-US" b="1" dirty="0"/>
              <a:t>self.name</a:t>
            </a:r>
          </a:p>
          <a:p>
            <a:r>
              <a:rPr lang="en-US" dirty="0"/>
              <a:t>What if I want to store the name instead as first and last name in the class? Well, with the getter I only have to do this:</a:t>
            </a:r>
          </a:p>
          <a:p>
            <a:pPr marL="0" indent="0">
              <a:buNone/>
            </a:pPr>
            <a:r>
              <a:rPr lang="en-US" dirty="0" smtClean="0"/>
              <a:t>   </a:t>
            </a:r>
            <a:r>
              <a:rPr lang="en-US" b="1" dirty="0" err="1" smtClean="0"/>
              <a:t>def</a:t>
            </a:r>
            <a:r>
              <a:rPr lang="en-US" b="1" dirty="0" smtClean="0"/>
              <a:t> </a:t>
            </a:r>
            <a:r>
              <a:rPr lang="en-US" b="1" dirty="0" err="1"/>
              <a:t>getName</a:t>
            </a:r>
            <a:r>
              <a:rPr lang="en-US" b="1" dirty="0"/>
              <a:t>(self</a:t>
            </a:r>
            <a:r>
              <a:rPr lang="en-US" b="1" dirty="0" smtClean="0"/>
              <a:t>):</a:t>
            </a:r>
          </a:p>
          <a:p>
            <a:pPr marL="0" indent="0">
              <a:buNone/>
            </a:pPr>
            <a:r>
              <a:rPr lang="en-US" b="1" dirty="0"/>
              <a:t> </a:t>
            </a:r>
            <a:r>
              <a:rPr lang="en-US" b="1" dirty="0" smtClean="0"/>
              <a:t>  return </a:t>
            </a:r>
            <a:r>
              <a:rPr lang="en-US" b="1" dirty="0" err="1"/>
              <a:t>self.firstname</a:t>
            </a:r>
            <a:r>
              <a:rPr lang="en-US" b="1" dirty="0"/>
              <a:t> + </a:t>
            </a:r>
            <a:r>
              <a:rPr lang="en-US" b="1" dirty="0" err="1"/>
              <a:t>self.lastname</a:t>
            </a:r>
            <a:r>
              <a:rPr lang="en-US" b="1" dirty="0" smtClean="0"/>
              <a:t> </a:t>
            </a:r>
            <a:r>
              <a:rPr lang="en-US" dirty="0" smtClean="0"/>
              <a:t/>
            </a:r>
            <a:br>
              <a:rPr lang="en-US" dirty="0" smtClean="0"/>
            </a:br>
            <a:endParaRPr lang="en-US" dirty="0"/>
          </a:p>
        </p:txBody>
      </p:sp>
    </p:spTree>
    <p:extLst>
      <p:ext uri="{BB962C8B-B14F-4D97-AF65-F5344CB8AC3E}">
        <p14:creationId xmlns:p14="http://schemas.microsoft.com/office/powerpoint/2010/main" val="2812530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use getters?</a:t>
            </a:r>
            <a:endParaRPr lang="en-US" dirty="0"/>
          </a:p>
        </p:txBody>
      </p:sp>
      <p:sp>
        <p:nvSpPr>
          <p:cNvPr id="3" name="Content Placeholder 2"/>
          <p:cNvSpPr>
            <a:spLocks noGrp="1"/>
          </p:cNvSpPr>
          <p:nvPr>
            <p:ph idx="1"/>
          </p:nvPr>
        </p:nvSpPr>
        <p:spPr/>
        <p:txBody>
          <a:bodyPr>
            <a:noAutofit/>
          </a:bodyPr>
          <a:lstStyle/>
          <a:p>
            <a:r>
              <a:rPr lang="en-US" dirty="0" smtClean="0"/>
              <a:t>If </a:t>
            </a:r>
            <a:r>
              <a:rPr lang="en-US" dirty="0"/>
              <a:t>I had used dot notation outside the class, then all the code OUTSIDE </a:t>
            </a:r>
            <a:r>
              <a:rPr lang="en-US" dirty="0" smtClean="0"/>
              <a:t>the class </a:t>
            </a:r>
            <a:r>
              <a:rPr lang="en-US" dirty="0"/>
              <a:t>would need to be changed because the internal structure INSIDE </a:t>
            </a:r>
            <a:r>
              <a:rPr lang="en-US" dirty="0" smtClean="0"/>
              <a:t>the class </a:t>
            </a:r>
            <a:r>
              <a:rPr lang="en-US" dirty="0"/>
              <a:t>changed. </a:t>
            </a:r>
            <a:endParaRPr lang="en-US" dirty="0" smtClean="0"/>
          </a:p>
          <a:p>
            <a:endParaRPr lang="en-US" dirty="0" smtClean="0"/>
          </a:p>
          <a:p>
            <a:r>
              <a:rPr lang="en-US" dirty="0" smtClean="0"/>
              <a:t>Getters help you hide the internal structure of your class!</a:t>
            </a:r>
          </a:p>
          <a:p>
            <a:pPr marL="0" indent="0">
              <a:buNone/>
            </a:pPr>
            <a:r>
              <a:rPr lang="en-US" dirty="0" smtClean="0"/>
              <a:t/>
            </a:r>
            <a:br>
              <a:rPr lang="en-US" dirty="0" smtClean="0"/>
            </a:br>
            <a:endParaRPr lang="en-US" dirty="0"/>
          </a:p>
        </p:txBody>
      </p:sp>
    </p:spTree>
    <p:extLst>
      <p:ext uri="{BB962C8B-B14F-4D97-AF65-F5344CB8AC3E}">
        <p14:creationId xmlns:p14="http://schemas.microsoft.com/office/powerpoint/2010/main" val="21520891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use getters?</a:t>
            </a:r>
            <a:endParaRPr lang="en-US" dirty="0"/>
          </a:p>
        </p:txBody>
      </p:sp>
      <p:sp>
        <p:nvSpPr>
          <p:cNvPr id="3" name="Content Placeholder 2"/>
          <p:cNvSpPr>
            <a:spLocks noGrp="1"/>
          </p:cNvSpPr>
          <p:nvPr>
            <p:ph idx="1"/>
          </p:nvPr>
        </p:nvSpPr>
        <p:spPr/>
        <p:txBody>
          <a:bodyPr/>
          <a:lstStyle/>
          <a:p>
            <a:r>
              <a:rPr lang="en-US" dirty="0" smtClean="0"/>
              <a:t>Think about libraries of code… If the Python-authors change how the Button class works, do you want to have to change YOUR code? No! Encapsulation helps make that happen. They can change anything inside they want, and as long as they don’t change the method signatures, your code will work fine. </a:t>
            </a:r>
            <a:br>
              <a:rPr lang="en-US" dirty="0" smtClean="0"/>
            </a:br>
            <a:endParaRPr lang="en-US" dirty="0"/>
          </a:p>
        </p:txBody>
      </p:sp>
    </p:spTree>
    <p:extLst>
      <p:ext uri="{BB962C8B-B14F-4D97-AF65-F5344CB8AC3E}">
        <p14:creationId xmlns:p14="http://schemas.microsoft.com/office/powerpoint/2010/main" val="5709476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Setters</a:t>
            </a:r>
            <a:r>
              <a:rPr lang="en-US" dirty="0" smtClean="0"/>
              <a:t> </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US" dirty="0" err="1"/>
              <a:t>Anoter</a:t>
            </a:r>
            <a:r>
              <a:rPr lang="en-US" dirty="0"/>
              <a:t> common method type are “setters”</a:t>
            </a:r>
          </a:p>
          <a:p>
            <a:pPr marL="0" indent="0">
              <a:buNone/>
            </a:pPr>
            <a:r>
              <a:rPr lang="en-US" sz="3800" dirty="0"/>
              <a:t> </a:t>
            </a:r>
            <a:r>
              <a:rPr lang="en-US" sz="3800" dirty="0" smtClean="0"/>
              <a:t>   </a:t>
            </a:r>
            <a:r>
              <a:rPr lang="en-US" sz="3800" b="1" dirty="0" err="1" smtClean="0"/>
              <a:t>def</a:t>
            </a:r>
            <a:r>
              <a:rPr lang="en-US" sz="3800" b="1" dirty="0" smtClean="0"/>
              <a:t> </a:t>
            </a:r>
            <a:r>
              <a:rPr lang="en-US" sz="3800" b="1" dirty="0" err="1"/>
              <a:t>setAge</a:t>
            </a:r>
            <a:r>
              <a:rPr lang="en-US" sz="3800" b="1" dirty="0"/>
              <a:t>(self, age</a:t>
            </a:r>
            <a:r>
              <a:rPr lang="en-US" sz="3800" b="1" dirty="0" smtClean="0"/>
              <a:t>):</a:t>
            </a:r>
          </a:p>
          <a:p>
            <a:pPr marL="0" indent="0">
              <a:buNone/>
            </a:pPr>
            <a:r>
              <a:rPr lang="en-US" sz="3800" b="1" dirty="0"/>
              <a:t> </a:t>
            </a:r>
            <a:r>
              <a:rPr lang="en-US" sz="3800" b="1" dirty="0" smtClean="0"/>
              <a:t>   </a:t>
            </a:r>
            <a:r>
              <a:rPr lang="en-US" sz="3800" b="1" dirty="0" err="1" smtClean="0"/>
              <a:t>self.age</a:t>
            </a:r>
            <a:r>
              <a:rPr lang="en-US" sz="3800" b="1" dirty="0" smtClean="0"/>
              <a:t> </a:t>
            </a:r>
            <a:r>
              <a:rPr lang="en-US" sz="3800" b="1" dirty="0"/>
              <a:t>= age</a:t>
            </a:r>
          </a:p>
          <a:p>
            <a:r>
              <a:rPr lang="en-US" dirty="0"/>
              <a:t>Why? Same reason + one more. I want to hide the internal structure of my Class, so I want people to go through my methods to get and set instance variables. What if I wanted to start storing people’s ages in dog-years? Easy with setters:</a:t>
            </a:r>
          </a:p>
          <a:p>
            <a:pPr marL="0" indent="0">
              <a:buNone/>
            </a:pPr>
            <a:r>
              <a:rPr lang="en-US" dirty="0" smtClean="0"/>
              <a:t>    </a:t>
            </a:r>
            <a:r>
              <a:rPr lang="en-US" sz="3800" b="1" dirty="0" err="1" smtClean="0"/>
              <a:t>def</a:t>
            </a:r>
            <a:r>
              <a:rPr lang="en-US" sz="3800" b="1" dirty="0" smtClean="0"/>
              <a:t> </a:t>
            </a:r>
            <a:r>
              <a:rPr lang="en-US" sz="3800" b="1" dirty="0" err="1"/>
              <a:t>setAge</a:t>
            </a:r>
            <a:r>
              <a:rPr lang="en-US" sz="3800" b="1" dirty="0"/>
              <a:t>(self, age</a:t>
            </a:r>
            <a:r>
              <a:rPr lang="en-US" sz="3800" b="1" dirty="0" smtClean="0"/>
              <a:t>):</a:t>
            </a:r>
          </a:p>
          <a:p>
            <a:pPr marL="0" indent="0">
              <a:buNone/>
            </a:pPr>
            <a:r>
              <a:rPr lang="en-US" sz="3800" b="1" dirty="0"/>
              <a:t> </a:t>
            </a:r>
            <a:r>
              <a:rPr lang="en-US" sz="3800" b="1" dirty="0" smtClean="0"/>
              <a:t>   </a:t>
            </a:r>
            <a:r>
              <a:rPr lang="en-US" sz="3800" b="1" dirty="0" err="1" smtClean="0"/>
              <a:t>self.age</a:t>
            </a:r>
            <a:r>
              <a:rPr lang="en-US" sz="3800" b="1" dirty="0" smtClean="0"/>
              <a:t> </a:t>
            </a:r>
            <a:r>
              <a:rPr lang="en-US" sz="3800" b="1" dirty="0"/>
              <a:t>= age / 7</a:t>
            </a:r>
            <a:r>
              <a:rPr lang="en-US" sz="3800" b="1" dirty="0" smtClean="0"/>
              <a:t> </a:t>
            </a:r>
            <a:r>
              <a:rPr lang="en-US" dirty="0" smtClean="0"/>
              <a:t/>
            </a:r>
            <a:br>
              <a:rPr lang="en-US" dirty="0" smtClean="0"/>
            </a:br>
            <a:endParaRPr lang="en-US" dirty="0"/>
          </a:p>
        </p:txBody>
      </p:sp>
    </p:spTree>
    <p:extLst>
      <p:ext uri="{BB962C8B-B14F-4D97-AF65-F5344CB8AC3E}">
        <p14:creationId xmlns:p14="http://schemas.microsoft.com/office/powerpoint/2010/main" val="38112087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Setters</a:t>
            </a:r>
            <a:endParaRPr lang="en-US" dirty="0"/>
          </a:p>
        </p:txBody>
      </p:sp>
      <p:sp>
        <p:nvSpPr>
          <p:cNvPr id="3" name="Content Placeholder 2"/>
          <p:cNvSpPr>
            <a:spLocks noGrp="1"/>
          </p:cNvSpPr>
          <p:nvPr>
            <p:ph idx="1"/>
          </p:nvPr>
        </p:nvSpPr>
        <p:spPr/>
        <p:txBody>
          <a:bodyPr>
            <a:normAutofit fontScale="92500" lnSpcReduction="20000"/>
          </a:bodyPr>
          <a:lstStyle/>
          <a:p>
            <a:r>
              <a:rPr lang="en-US" dirty="0"/>
              <a:t>More commonly, what if I want to add validation… for example, no age can be over 200 or below 0? If people use dot notation, I cannot do it. With setters:</a:t>
            </a:r>
            <a:r>
              <a:rPr lang="en-US" dirty="0" smtClean="0"/>
              <a:t> </a:t>
            </a:r>
            <a:br>
              <a:rPr lang="en-US" dirty="0" smtClean="0"/>
            </a:br>
            <a:r>
              <a:rPr lang="en-US" b="1" dirty="0" err="1"/>
              <a:t>def</a:t>
            </a:r>
            <a:r>
              <a:rPr lang="en-US" b="1" dirty="0"/>
              <a:t> </a:t>
            </a:r>
            <a:r>
              <a:rPr lang="en-US" b="1" dirty="0" err="1"/>
              <a:t>setAge</a:t>
            </a:r>
            <a:r>
              <a:rPr lang="en-US" b="1" dirty="0"/>
              <a:t>(self, age): </a:t>
            </a:r>
            <a:endParaRPr lang="en-US" b="1" dirty="0" smtClean="0"/>
          </a:p>
          <a:p>
            <a:pPr marL="0" indent="0">
              <a:buNone/>
            </a:pPr>
            <a:r>
              <a:rPr lang="en-US" b="1" dirty="0" smtClean="0"/>
              <a:t>	if </a:t>
            </a:r>
            <a:r>
              <a:rPr lang="en-US" b="1" dirty="0"/>
              <a:t>age &gt; 200 or age &lt; 0:</a:t>
            </a:r>
          </a:p>
          <a:p>
            <a:pPr marL="0" indent="0">
              <a:buNone/>
            </a:pPr>
            <a:r>
              <a:rPr lang="en-US" b="1" dirty="0" smtClean="0"/>
              <a:t>		# </a:t>
            </a:r>
            <a:r>
              <a:rPr lang="en-US" b="1" dirty="0"/>
              <a:t>show error</a:t>
            </a:r>
          </a:p>
          <a:p>
            <a:pPr marL="0" indent="0">
              <a:buNone/>
            </a:pPr>
            <a:r>
              <a:rPr lang="en-US" b="1" dirty="0" smtClean="0"/>
              <a:t>	else</a:t>
            </a:r>
            <a:r>
              <a:rPr lang="en-US" b="1" dirty="0"/>
              <a:t>:</a:t>
            </a:r>
          </a:p>
          <a:p>
            <a:pPr marL="0" indent="0">
              <a:buNone/>
            </a:pPr>
            <a:r>
              <a:rPr lang="en-US" b="1" dirty="0" smtClean="0"/>
              <a:t>		</a:t>
            </a:r>
            <a:r>
              <a:rPr lang="en-US" b="1" dirty="0" err="1" smtClean="0"/>
              <a:t>self.age</a:t>
            </a:r>
            <a:r>
              <a:rPr lang="en-US" b="1" dirty="0" smtClean="0"/>
              <a:t> </a:t>
            </a:r>
            <a:r>
              <a:rPr lang="en-US" b="1" dirty="0"/>
              <a:t>= age / 7</a:t>
            </a:r>
            <a:r>
              <a:rPr lang="en-US" b="1" dirty="0" smtClean="0"/>
              <a:t> </a:t>
            </a:r>
            <a:br>
              <a:rPr lang="en-US" b="1" dirty="0" smtClean="0"/>
            </a:br>
            <a:endParaRPr lang="en-US" b="1" dirty="0"/>
          </a:p>
        </p:txBody>
      </p:sp>
    </p:spTree>
    <p:extLst>
      <p:ext uri="{BB962C8B-B14F-4D97-AF65-F5344CB8AC3E}">
        <p14:creationId xmlns:p14="http://schemas.microsoft.com/office/powerpoint/2010/main" val="32586247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Getters and Setters</a:t>
            </a:r>
            <a:r>
              <a:rPr lang="en-US" dirty="0" smtClean="0"/>
              <a:t> </a:t>
            </a:r>
            <a:br>
              <a:rPr lang="en-US" dirty="0" smtClean="0"/>
            </a:br>
            <a:endParaRPr lang="en-US" dirty="0"/>
          </a:p>
        </p:txBody>
      </p:sp>
      <p:sp>
        <p:nvSpPr>
          <p:cNvPr id="3" name="Content Placeholder 2"/>
          <p:cNvSpPr>
            <a:spLocks noGrp="1"/>
          </p:cNvSpPr>
          <p:nvPr>
            <p:ph idx="1"/>
          </p:nvPr>
        </p:nvSpPr>
        <p:spPr/>
        <p:txBody>
          <a:bodyPr/>
          <a:lstStyle/>
          <a:p>
            <a:r>
              <a:rPr lang="en-US" sz="3600" dirty="0"/>
              <a:t>Getters and setters are useful to provide </a:t>
            </a:r>
            <a:r>
              <a:rPr lang="en-US" sz="3600" dirty="0" smtClean="0"/>
              <a:t>data encapsulation</a:t>
            </a:r>
            <a:r>
              <a:rPr lang="en-US" sz="3600" dirty="0"/>
              <a:t>. They hide the </a:t>
            </a:r>
            <a:r>
              <a:rPr lang="en-US" sz="3600" dirty="0" smtClean="0"/>
              <a:t>internal </a:t>
            </a:r>
            <a:r>
              <a:rPr lang="en-US" sz="3600" dirty="0"/>
              <a:t>structure </a:t>
            </a:r>
            <a:r>
              <a:rPr lang="en-US" sz="3600" dirty="0" smtClean="0"/>
              <a:t>of your </a:t>
            </a:r>
            <a:r>
              <a:rPr lang="en-US" sz="3600" dirty="0"/>
              <a:t>class and they should be used!</a:t>
            </a:r>
            <a:r>
              <a:rPr lang="en-US" sz="3600" dirty="0" smtClean="0"/>
              <a:t> </a:t>
            </a:r>
            <a:r>
              <a:rPr lang="en-US" dirty="0" smtClean="0"/>
              <a:t/>
            </a:r>
            <a:br>
              <a:rPr lang="en-US" dirty="0" smtClean="0"/>
            </a:br>
            <a:endParaRPr lang="en-US" dirty="0"/>
          </a:p>
        </p:txBody>
      </p:sp>
    </p:spTree>
    <p:extLst>
      <p:ext uri="{BB962C8B-B14F-4D97-AF65-F5344CB8AC3E}">
        <p14:creationId xmlns:p14="http://schemas.microsoft.com/office/powerpoint/2010/main" val="8350801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a:t>
            </a:r>
            <a:endParaRPr lang="en-US" b="1"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600200"/>
            <a:ext cx="7543800" cy="4525963"/>
          </a:xfrm>
        </p:spPr>
      </p:pic>
    </p:spTree>
    <p:extLst>
      <p:ext uri="{BB962C8B-B14F-4D97-AF65-F5344CB8AC3E}">
        <p14:creationId xmlns:p14="http://schemas.microsoft.com/office/powerpoint/2010/main" val="8162939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295400"/>
            <a:ext cx="7162800" cy="4800600"/>
          </a:xfrm>
        </p:spPr>
      </p:pic>
    </p:spTree>
    <p:extLst>
      <p:ext uri="{BB962C8B-B14F-4D97-AF65-F5344CB8AC3E}">
        <p14:creationId xmlns:p14="http://schemas.microsoft.com/office/powerpoint/2010/main" val="5605208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Task</a:t>
            </a:r>
            <a:endParaRPr lang="en-US" b="1" dirty="0"/>
          </a:p>
        </p:txBody>
      </p:sp>
      <p:sp>
        <p:nvSpPr>
          <p:cNvPr id="3" name="Content Placeholder 2"/>
          <p:cNvSpPr>
            <a:spLocks noGrp="1"/>
          </p:cNvSpPr>
          <p:nvPr>
            <p:ph idx="1"/>
          </p:nvPr>
        </p:nvSpPr>
        <p:spPr/>
        <p:txBody>
          <a:bodyPr/>
          <a:lstStyle/>
          <a:p>
            <a:r>
              <a:rPr lang="en-US" dirty="0" smtClean="0"/>
              <a:t>Modify the Room with proper </a:t>
            </a:r>
            <a:r>
              <a:rPr lang="en-US" dirty="0" err="1" smtClean="0"/>
              <a:t>accessors</a:t>
            </a:r>
            <a:r>
              <a:rPr lang="en-US" dirty="0" smtClean="0"/>
              <a:t> &amp; </a:t>
            </a:r>
            <a:r>
              <a:rPr lang="en-US" dirty="0" err="1" smtClean="0"/>
              <a:t>mutators</a:t>
            </a:r>
            <a:r>
              <a:rPr lang="en-US" dirty="0" smtClean="0"/>
              <a:t> and update the class constructor as well.</a:t>
            </a:r>
            <a:endParaRPr lang="en-US" dirty="0"/>
          </a:p>
        </p:txBody>
      </p:sp>
    </p:spTree>
    <p:extLst>
      <p:ext uri="{BB962C8B-B14F-4D97-AF65-F5344CB8AC3E}">
        <p14:creationId xmlns:p14="http://schemas.microsoft.com/office/powerpoint/2010/main" val="3316655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use classes at all?</a:t>
            </a:r>
            <a:endParaRPr lang="en-US" dirty="0"/>
          </a:p>
        </p:txBody>
      </p:sp>
      <p:sp>
        <p:nvSpPr>
          <p:cNvPr id="3" name="Content Placeholder 2"/>
          <p:cNvSpPr>
            <a:spLocks noGrp="1"/>
          </p:cNvSpPr>
          <p:nvPr>
            <p:ph idx="1"/>
          </p:nvPr>
        </p:nvSpPr>
        <p:spPr/>
        <p:txBody>
          <a:bodyPr>
            <a:noAutofit/>
          </a:bodyPr>
          <a:lstStyle/>
          <a:p>
            <a:r>
              <a:rPr lang="en-US" sz="3600" dirty="0"/>
              <a:t>Classes and objects allow you to </a:t>
            </a:r>
            <a:r>
              <a:rPr lang="en-US" sz="3600" dirty="0" smtClean="0"/>
              <a:t>define an </a:t>
            </a:r>
            <a:r>
              <a:rPr lang="en-US" sz="3600" dirty="0"/>
              <a:t>interface to some object (</a:t>
            </a:r>
            <a:r>
              <a:rPr lang="en-US" sz="3600" dirty="0" smtClean="0"/>
              <a:t>it’s operations</a:t>
            </a:r>
            <a:r>
              <a:rPr lang="en-US" sz="3600" dirty="0"/>
              <a:t>) and then use them </a:t>
            </a:r>
            <a:r>
              <a:rPr lang="en-US" sz="3600" dirty="0" smtClean="0"/>
              <a:t>without know </a:t>
            </a:r>
            <a:r>
              <a:rPr lang="en-US" sz="3600" dirty="0"/>
              <a:t>the </a:t>
            </a:r>
            <a:r>
              <a:rPr lang="en-US" sz="3600" dirty="0" smtClean="0"/>
              <a:t>internals</a:t>
            </a:r>
          </a:p>
          <a:p>
            <a:endParaRPr lang="en-US" sz="3600" dirty="0" smtClean="0"/>
          </a:p>
          <a:p>
            <a:r>
              <a:rPr lang="en-US" sz="3600" dirty="0"/>
              <a:t>Defining classes helps modularize </a:t>
            </a:r>
            <a:r>
              <a:rPr lang="en-US" sz="3600" dirty="0" smtClean="0"/>
              <a:t>your program </a:t>
            </a:r>
            <a:r>
              <a:rPr lang="en-US" sz="3600" dirty="0"/>
              <a:t>into multiple objects that </a:t>
            </a:r>
            <a:r>
              <a:rPr lang="en-US" sz="3600" dirty="0" smtClean="0"/>
              <a:t>work together</a:t>
            </a:r>
            <a:r>
              <a:rPr lang="en-US" sz="3600" dirty="0"/>
              <a:t>, that each have a </a:t>
            </a:r>
            <a:r>
              <a:rPr lang="en-US" sz="3600" dirty="0" smtClean="0"/>
              <a:t>defined purpose </a:t>
            </a:r>
            <a:r>
              <a:rPr lang="en-US" dirty="0" smtClean="0"/>
              <a:t/>
            </a:r>
            <a:br>
              <a:rPr lang="en-US" dirty="0" smtClean="0"/>
            </a:br>
            <a:r>
              <a:rPr lang="en-US" dirty="0" smtClean="0"/>
              <a:t> </a:t>
            </a:r>
            <a:br>
              <a:rPr lang="en-US" dirty="0" smtClean="0"/>
            </a:br>
            <a:endParaRPr lang="en-US" dirty="0"/>
          </a:p>
        </p:txBody>
      </p:sp>
    </p:spTree>
    <p:extLst>
      <p:ext uri="{BB962C8B-B14F-4D97-AF65-F5344CB8AC3E}">
        <p14:creationId xmlns:p14="http://schemas.microsoft.com/office/powerpoint/2010/main" val="30447715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Encapsulation</a:t>
            </a:r>
            <a:r>
              <a:rPr lang="en-US" dirty="0" smtClean="0"/>
              <a:t> </a:t>
            </a:r>
            <a:br>
              <a:rPr lang="en-US" dirty="0" smtClean="0"/>
            </a:br>
            <a:endParaRPr lang="en-US" dirty="0"/>
          </a:p>
        </p:txBody>
      </p:sp>
      <p:sp>
        <p:nvSpPr>
          <p:cNvPr id="3" name="Content Placeholder 2"/>
          <p:cNvSpPr>
            <a:spLocks noGrp="1"/>
          </p:cNvSpPr>
          <p:nvPr>
            <p:ph idx="1"/>
          </p:nvPr>
        </p:nvSpPr>
        <p:spPr/>
        <p:txBody>
          <a:bodyPr>
            <a:normAutofit fontScale="25000" lnSpcReduction="20000"/>
          </a:bodyPr>
          <a:lstStyle/>
          <a:p>
            <a:r>
              <a:rPr lang="en-US" sz="12800" b="1" dirty="0"/>
              <a:t>Attributes </a:t>
            </a:r>
            <a:r>
              <a:rPr lang="en-US" sz="12800" dirty="0"/>
              <a:t>and </a:t>
            </a:r>
            <a:r>
              <a:rPr lang="en-US" sz="12800" b="1" dirty="0"/>
              <a:t>behaviors </a:t>
            </a:r>
            <a:r>
              <a:rPr lang="en-US" sz="12800" dirty="0"/>
              <a:t>are </a:t>
            </a:r>
            <a:r>
              <a:rPr lang="en-US" sz="12800" dirty="0" smtClean="0"/>
              <a:t>enclosed (encapsulated</a:t>
            </a:r>
            <a:r>
              <a:rPr lang="en-US" sz="12800" dirty="0"/>
              <a:t>) within the logical boundary of </a:t>
            </a:r>
            <a:r>
              <a:rPr lang="en-US" sz="12800" dirty="0" smtClean="0"/>
              <a:t>the object entity</a:t>
            </a:r>
          </a:p>
          <a:p>
            <a:endParaRPr lang="en-US" sz="9800" dirty="0"/>
          </a:p>
          <a:p>
            <a:pPr marL="0" indent="0">
              <a:buNone/>
            </a:pPr>
            <a:r>
              <a:rPr lang="en-US" sz="12800" dirty="0" smtClean="0"/>
              <a:t>–  </a:t>
            </a:r>
            <a:r>
              <a:rPr lang="en-US" sz="12800" dirty="0" smtClean="0"/>
              <a:t>In </a:t>
            </a:r>
            <a:r>
              <a:rPr lang="en-US" sz="12800" dirty="0"/>
              <a:t>structured or procedural systems, data and </a:t>
            </a:r>
            <a:r>
              <a:rPr lang="en-US" sz="12800" dirty="0" smtClean="0"/>
              <a:t>code are </a:t>
            </a:r>
            <a:r>
              <a:rPr lang="en-US" sz="12800" dirty="0"/>
              <a:t>typically maintained as separate entities (e.g</a:t>
            </a:r>
            <a:r>
              <a:rPr lang="en-US" sz="12800" dirty="0" smtClean="0"/>
              <a:t>., modules </a:t>
            </a:r>
            <a:r>
              <a:rPr lang="en-US" sz="12800" dirty="0"/>
              <a:t>and data files</a:t>
            </a:r>
            <a:r>
              <a:rPr lang="en-US" sz="12800" dirty="0" smtClean="0"/>
              <a:t>)</a:t>
            </a:r>
          </a:p>
          <a:p>
            <a:endParaRPr lang="en-US" sz="9800" dirty="0"/>
          </a:p>
          <a:p>
            <a:pPr marL="0" indent="0">
              <a:buNone/>
            </a:pPr>
            <a:r>
              <a:rPr lang="en-US" sz="9800" dirty="0" smtClean="0"/>
              <a:t>–</a:t>
            </a:r>
            <a:r>
              <a:rPr lang="en-US" sz="9800" dirty="0"/>
              <a:t> </a:t>
            </a:r>
            <a:r>
              <a:rPr lang="en-US" sz="12800" dirty="0"/>
              <a:t> In Object Technology systems, each object </a:t>
            </a:r>
            <a:r>
              <a:rPr lang="en-US" sz="12800" dirty="0" smtClean="0"/>
              <a:t>contains the </a:t>
            </a:r>
            <a:r>
              <a:rPr lang="en-US" sz="12800" dirty="0"/>
              <a:t>data (attributes) and the code (behaviors) </a:t>
            </a:r>
            <a:r>
              <a:rPr lang="en-US" sz="12800" dirty="0" smtClean="0"/>
              <a:t>that operates </a:t>
            </a:r>
            <a:r>
              <a:rPr lang="en-US" sz="12800" dirty="0"/>
              <a:t>upon those attributes</a:t>
            </a:r>
            <a:r>
              <a:rPr lang="en-US" sz="12800" dirty="0" smtClean="0"/>
              <a:t> </a:t>
            </a:r>
            <a:r>
              <a:rPr lang="en-US" sz="6700" dirty="0" smtClean="0"/>
              <a:t/>
            </a:r>
            <a:br>
              <a:rPr lang="en-US" sz="6700" dirty="0" smtClean="0"/>
            </a:br>
            <a:r>
              <a:rPr lang="en-US" dirty="0" smtClean="0"/>
              <a:t/>
            </a:r>
            <a:br>
              <a:rPr lang="en-US" dirty="0" smtClean="0"/>
            </a:br>
            <a:r>
              <a:rPr lang="en-US" dirty="0" smtClean="0"/>
              <a:t/>
            </a:r>
            <a:br>
              <a:rPr lang="en-US" dirty="0" smtClean="0"/>
            </a:br>
            <a:endParaRPr lang="en-US" dirty="0"/>
          </a:p>
        </p:txBody>
      </p:sp>
    </p:spTree>
    <p:extLst>
      <p:ext uri="{BB962C8B-B14F-4D97-AF65-F5344CB8AC3E}">
        <p14:creationId xmlns:p14="http://schemas.microsoft.com/office/powerpoint/2010/main" val="1910122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Abstraction</a:t>
            </a:r>
            <a:r>
              <a:rPr lang="en-US" dirty="0" smtClean="0"/>
              <a:t> </a:t>
            </a:r>
            <a:br>
              <a:rPr lang="en-US" dirty="0" smtClean="0"/>
            </a:br>
            <a:endParaRPr lang="en-US" dirty="0"/>
          </a:p>
        </p:txBody>
      </p:sp>
      <p:sp>
        <p:nvSpPr>
          <p:cNvPr id="3" name="Content Placeholder 2"/>
          <p:cNvSpPr>
            <a:spLocks noGrp="1"/>
          </p:cNvSpPr>
          <p:nvPr>
            <p:ph idx="1"/>
          </p:nvPr>
        </p:nvSpPr>
        <p:spPr/>
        <p:txBody>
          <a:bodyPr>
            <a:noAutofit/>
          </a:bodyPr>
          <a:lstStyle/>
          <a:p>
            <a:r>
              <a:rPr lang="en-US" sz="3600" dirty="0"/>
              <a:t>Encapsulation implements the concept </a:t>
            </a:r>
            <a:r>
              <a:rPr lang="en-US" sz="3600" dirty="0" smtClean="0"/>
              <a:t>of </a:t>
            </a:r>
            <a:r>
              <a:rPr lang="en-US" sz="3600" b="1" dirty="0" smtClean="0"/>
              <a:t>abstraction</a:t>
            </a:r>
            <a:r>
              <a:rPr lang="en-US" sz="3600" dirty="0"/>
              <a:t>:</a:t>
            </a:r>
            <a:r>
              <a:rPr lang="en-US" sz="3600" dirty="0" smtClean="0"/>
              <a:t> </a:t>
            </a:r>
            <a:br>
              <a:rPr lang="en-US" sz="3600" dirty="0" smtClean="0"/>
            </a:br>
            <a:r>
              <a:rPr lang="en-US" sz="3600" dirty="0"/>
              <a:t>–  details associated with object </a:t>
            </a:r>
            <a:r>
              <a:rPr lang="en-US" sz="3600" dirty="0" smtClean="0"/>
              <a:t>sub- components are enclosed </a:t>
            </a:r>
            <a:r>
              <a:rPr lang="en-US" sz="3600" dirty="0"/>
              <a:t>within the logical boundary of the object</a:t>
            </a:r>
          </a:p>
          <a:p>
            <a:pPr marL="0" indent="0">
              <a:buNone/>
            </a:pPr>
            <a:r>
              <a:rPr lang="en-US" sz="3600" dirty="0" smtClean="0"/>
              <a:t>   –</a:t>
            </a:r>
            <a:r>
              <a:rPr lang="en-US" sz="3600" dirty="0"/>
              <a:t>  user of object only “sees” the public </a:t>
            </a:r>
            <a:r>
              <a:rPr lang="en-US" sz="3600" dirty="0" smtClean="0"/>
              <a:t>   interface </a:t>
            </a:r>
            <a:r>
              <a:rPr lang="en-US" sz="3600" dirty="0"/>
              <a:t>of </a:t>
            </a:r>
            <a:r>
              <a:rPr lang="en-US" sz="3600" dirty="0" smtClean="0"/>
              <a:t>the object</a:t>
            </a:r>
            <a:r>
              <a:rPr lang="en-US" sz="3600" dirty="0"/>
              <a:t>, all the internal details are hidden</a:t>
            </a:r>
            <a:r>
              <a:rPr lang="en-US" sz="3600" dirty="0" smtClean="0"/>
              <a:t> </a:t>
            </a:r>
            <a:r>
              <a:rPr lang="en-US" dirty="0" smtClean="0"/>
              <a:t/>
            </a:r>
            <a:br>
              <a:rPr lang="en-US" dirty="0" smtClean="0"/>
            </a:br>
            <a:endParaRPr lang="en-US" dirty="0"/>
          </a:p>
        </p:txBody>
      </p:sp>
    </p:spTree>
    <p:extLst>
      <p:ext uri="{BB962C8B-B14F-4D97-AF65-F5344CB8AC3E}">
        <p14:creationId xmlns:p14="http://schemas.microsoft.com/office/powerpoint/2010/main" val="6433243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Abstraction</a:t>
            </a:r>
            <a:r>
              <a:rPr lang="en-US" dirty="0" smtClean="0"/>
              <a:t> </a:t>
            </a:r>
            <a:br>
              <a:rPr lang="en-US" dirty="0" smtClean="0"/>
            </a:br>
            <a:endParaRPr lang="en-US" dirty="0"/>
          </a:p>
        </p:txBody>
      </p:sp>
      <p:sp>
        <p:nvSpPr>
          <p:cNvPr id="5" name="Content Placeholder 4"/>
          <p:cNvSpPr>
            <a:spLocks noGrp="1"/>
          </p:cNvSpPr>
          <p:nvPr>
            <p:ph idx="1"/>
          </p:nvPr>
        </p:nvSpPr>
        <p:spPr/>
        <p:txBody>
          <a:bodyPr/>
          <a:lstStyle/>
          <a:p>
            <a:r>
              <a:rPr lang="en-US" dirty="0" smtClean="0"/>
              <a:t>Encapsulation makes abstraction possible</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9800"/>
            <a:ext cx="9164782" cy="4648200"/>
          </a:xfrm>
          <a:prstGeom prst="rect">
            <a:avLst/>
          </a:prstGeom>
        </p:spPr>
      </p:pic>
    </p:spTree>
    <p:extLst>
      <p:ext uri="{BB962C8B-B14F-4D97-AF65-F5344CB8AC3E}">
        <p14:creationId xmlns:p14="http://schemas.microsoft.com/office/powerpoint/2010/main" val="40706884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Abstraction in your life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752600"/>
            <a:ext cx="3048426" cy="382005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5800" y="1752600"/>
            <a:ext cx="3991532" cy="3810447"/>
          </a:xfrm>
          <a:prstGeom prst="rect">
            <a:avLst/>
          </a:prstGeom>
        </p:spPr>
      </p:pic>
    </p:spTree>
    <p:extLst>
      <p:ext uri="{BB962C8B-B14F-4D97-AF65-F5344CB8AC3E}">
        <p14:creationId xmlns:p14="http://schemas.microsoft.com/office/powerpoint/2010/main" val="26516991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Abstraction in your life</a:t>
            </a:r>
            <a:r>
              <a:rPr lang="en-US" dirty="0" smtClean="0"/>
              <a:t> </a:t>
            </a:r>
            <a:br>
              <a:rPr lang="en-US" dirty="0" smtClean="0"/>
            </a:br>
            <a:endParaRPr lang="en-US" dirty="0"/>
          </a:p>
        </p:txBody>
      </p:sp>
      <p:sp>
        <p:nvSpPr>
          <p:cNvPr id="3" name="Content Placeholder 2"/>
          <p:cNvSpPr>
            <a:spLocks noGrp="1"/>
          </p:cNvSpPr>
          <p:nvPr>
            <p:ph idx="1"/>
          </p:nvPr>
        </p:nvSpPr>
        <p:spPr/>
        <p:txBody>
          <a:bodyPr>
            <a:noAutofit/>
          </a:bodyPr>
          <a:lstStyle/>
          <a:p>
            <a:r>
              <a:rPr lang="en-US" sz="3600" dirty="0"/>
              <a:t>You know the public interface. Do you know implementation details? Do you care</a:t>
            </a:r>
            <a:r>
              <a:rPr lang="en-US" sz="3600" dirty="0" smtClean="0"/>
              <a:t>?</a:t>
            </a:r>
          </a:p>
          <a:p>
            <a:endParaRPr lang="en-US" sz="3600" dirty="0" smtClean="0"/>
          </a:p>
          <a:p>
            <a:r>
              <a:rPr lang="en-US" sz="3600" dirty="0" smtClean="0"/>
              <a:t>As </a:t>
            </a:r>
            <a:r>
              <a:rPr lang="en-US" sz="3600" dirty="0"/>
              <a:t>long as the public interface stays the same, you don’t care about implementation changes</a:t>
            </a:r>
            <a:r>
              <a:rPr lang="en-US" sz="3600" dirty="0" smtClean="0"/>
              <a:t> </a:t>
            </a:r>
            <a:r>
              <a:rPr lang="en-US" dirty="0" smtClean="0"/>
              <a:t/>
            </a:r>
            <a:br>
              <a:rPr lang="en-US" dirty="0" smtClean="0"/>
            </a:br>
            <a:r>
              <a:rPr lang="en-US" dirty="0" smtClean="0"/>
              <a:t> </a:t>
            </a:r>
            <a:br>
              <a:rPr lang="en-US" dirty="0" smtClean="0"/>
            </a:br>
            <a:endParaRPr lang="en-US" dirty="0"/>
          </a:p>
        </p:txBody>
      </p:sp>
    </p:spTree>
    <p:extLst>
      <p:ext uri="{BB962C8B-B14F-4D97-AF65-F5344CB8AC3E}">
        <p14:creationId xmlns:p14="http://schemas.microsoft.com/office/powerpoint/2010/main" val="10523533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Think?</a:t>
            </a:r>
            <a:endParaRPr lang="en-US" dirty="0"/>
          </a:p>
        </p:txBody>
      </p:sp>
      <p:sp>
        <p:nvSpPr>
          <p:cNvPr id="3" name="Content Placeholder 2"/>
          <p:cNvSpPr>
            <a:spLocks noGrp="1"/>
          </p:cNvSpPr>
          <p:nvPr>
            <p:ph idx="1"/>
          </p:nvPr>
        </p:nvSpPr>
        <p:spPr/>
        <p:txBody>
          <a:bodyPr>
            <a:normAutofit/>
          </a:bodyPr>
          <a:lstStyle/>
          <a:p>
            <a:r>
              <a:rPr lang="en-US" sz="3600" dirty="0" smtClean="0"/>
              <a:t>Should class attributes be accessed in driver program and can be set?</a:t>
            </a:r>
          </a:p>
          <a:p>
            <a:pPr marL="0" indent="0">
              <a:buNone/>
            </a:pPr>
            <a:r>
              <a:rPr lang="en-US" sz="3600" dirty="0"/>
              <a:t> </a:t>
            </a:r>
            <a:r>
              <a:rPr lang="en-US" sz="3600" dirty="0" smtClean="0"/>
              <a:t>   like</a:t>
            </a:r>
          </a:p>
          <a:p>
            <a:pPr marL="0" indent="0">
              <a:buNone/>
            </a:pPr>
            <a:r>
              <a:rPr lang="en-US" sz="3600" dirty="0"/>
              <a:t> </a:t>
            </a:r>
            <a:r>
              <a:rPr lang="en-US" sz="3600" dirty="0" smtClean="0"/>
              <a:t>   </a:t>
            </a:r>
            <a:r>
              <a:rPr lang="en-US" sz="3600" dirty="0" err="1" smtClean="0"/>
              <a:t>ali</a:t>
            </a:r>
            <a:r>
              <a:rPr lang="en-US" sz="3600" dirty="0" smtClean="0"/>
              <a:t>=Person(“</a:t>
            </a:r>
            <a:r>
              <a:rPr lang="en-US" sz="3600" dirty="0" err="1" smtClean="0"/>
              <a:t>ali</a:t>
            </a:r>
            <a:r>
              <a:rPr lang="en-US" sz="3600" dirty="0" smtClean="0"/>
              <a:t>”)</a:t>
            </a:r>
          </a:p>
          <a:p>
            <a:pPr marL="0" indent="0">
              <a:buNone/>
            </a:pPr>
            <a:r>
              <a:rPr lang="en-US" sz="3600" dirty="0" smtClean="0"/>
              <a:t>    </a:t>
            </a:r>
            <a:r>
              <a:rPr lang="en-US" sz="3600" dirty="0" err="1" smtClean="0"/>
              <a:t>ali.age</a:t>
            </a:r>
            <a:r>
              <a:rPr lang="en-US" sz="3600" dirty="0" smtClean="0"/>
              <a:t>=27</a:t>
            </a:r>
            <a:endParaRPr lang="en-US" sz="3600" dirty="0"/>
          </a:p>
        </p:txBody>
      </p:sp>
    </p:spTree>
    <p:extLst>
      <p:ext uri="{BB962C8B-B14F-4D97-AF65-F5344CB8AC3E}">
        <p14:creationId xmlns:p14="http://schemas.microsoft.com/office/powerpoint/2010/main" val="14885682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TotalTime>
  <Words>823</Words>
  <Application>Microsoft Office PowerPoint</Application>
  <PresentationFormat>On-screen Show (4:3)</PresentationFormat>
  <Paragraphs>97</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Accessors &amp; Mutators</vt:lpstr>
      <vt:lpstr>Why use classes at all?  </vt:lpstr>
      <vt:lpstr>Why use classes at all?</vt:lpstr>
      <vt:lpstr>Encapsulation  </vt:lpstr>
      <vt:lpstr>Abstraction  </vt:lpstr>
      <vt:lpstr>Abstraction  </vt:lpstr>
      <vt:lpstr>Abstraction in your life</vt:lpstr>
      <vt:lpstr>Abstraction in your life  </vt:lpstr>
      <vt:lpstr>Think?</vt:lpstr>
      <vt:lpstr>Implementing Public/Private Interfaces  </vt:lpstr>
      <vt:lpstr>Implementing Public/Private Interfaces</vt:lpstr>
      <vt:lpstr>Implementing Public/Private Interfaces</vt:lpstr>
      <vt:lpstr>Implementing Public/Private Interfaces  </vt:lpstr>
      <vt:lpstr>Hiding your private parts (in Python)  </vt:lpstr>
      <vt:lpstr>Hiding your private parts (in Python)</vt:lpstr>
      <vt:lpstr>Hiding your private parts (in Python)</vt:lpstr>
      <vt:lpstr>Hiding your private parts (in Python)</vt:lpstr>
      <vt:lpstr>Hiding your private parts (in Python)</vt:lpstr>
      <vt:lpstr>Getters &amp; Setters (or)  Accessors &amp; Mutators</vt:lpstr>
      <vt:lpstr>Why use getters?  </vt:lpstr>
      <vt:lpstr>Why use getters?</vt:lpstr>
      <vt:lpstr>Why use getters?</vt:lpstr>
      <vt:lpstr>Setters  </vt:lpstr>
      <vt:lpstr>Setters</vt:lpstr>
      <vt:lpstr>Getters and Setters  </vt:lpstr>
      <vt:lpstr>Example</vt:lpstr>
      <vt:lpstr>Example</vt:lpstr>
      <vt:lpstr>Task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Accessors &amp; Mutators</dc:title>
  <dc:creator>Windows User</dc:creator>
  <cp:lastModifiedBy>Windows User</cp:lastModifiedBy>
  <cp:revision>42</cp:revision>
  <dcterms:created xsi:type="dcterms:W3CDTF">2023-09-16T17:31:33Z</dcterms:created>
  <dcterms:modified xsi:type="dcterms:W3CDTF">2023-09-16T19:00:50Z</dcterms:modified>
</cp:coreProperties>
</file>