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4" r:id="rId18"/>
    <p:sldId id="273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Constants &amp; Enumerations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18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Replacing Magic Numbers for Readability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compute_net_salary</a:t>
            </a:r>
            <a:r>
              <a:rPr lang="en-US" dirty="0"/>
              <a:t>(hours):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/>
              <a:t>hours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/>
              <a:t>35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/>
              <a:t>(1</a:t>
            </a:r>
            <a:r>
              <a:rPr lang="en-US" dirty="0"/>
              <a:t> </a:t>
            </a:r>
            <a:r>
              <a:rPr lang="en-US" dirty="0"/>
              <a:t>-</a:t>
            </a:r>
            <a:r>
              <a:rPr lang="en-US" dirty="0"/>
              <a:t> </a:t>
            </a:r>
            <a:r>
              <a:rPr lang="en-US" dirty="0"/>
              <a:t>(0.04</a:t>
            </a:r>
            <a:r>
              <a:rPr lang="en-US" dirty="0"/>
              <a:t> </a:t>
            </a:r>
            <a:r>
              <a:rPr lang="en-US" dirty="0"/>
              <a:t>+</a:t>
            </a:r>
            <a:r>
              <a:rPr lang="en-US" dirty="0"/>
              <a:t> </a:t>
            </a:r>
            <a:r>
              <a:rPr lang="en-US" dirty="0"/>
              <a:t>0.1))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8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Replacing Magic Numbers for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HOURLY_SALARY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35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SOCIAL_SECURITY_TAX_RATE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0.04</a:t>
            </a:r>
            <a:r>
              <a:rPr lang="en-US" dirty="0"/>
              <a:t> </a:t>
            </a:r>
            <a:r>
              <a:rPr lang="en-US" dirty="0"/>
              <a:t>FEDERAL_TAX_RATE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0.10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compute_net_salary</a:t>
            </a:r>
            <a:r>
              <a:rPr lang="en-US" dirty="0"/>
              <a:t>(hours):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(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hours </a:t>
            </a:r>
            <a:r>
              <a:rPr lang="en-US" dirty="0"/>
              <a:t>*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HOURLY_SALARY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* (</a:t>
            </a:r>
            <a:r>
              <a:rPr lang="en-US" dirty="0"/>
              <a:t>1</a:t>
            </a:r>
            <a:r>
              <a:rPr lang="en-US" dirty="0"/>
              <a:t> </a:t>
            </a:r>
            <a:r>
              <a:rPr lang="en-US" dirty="0"/>
              <a:t>-</a:t>
            </a:r>
            <a:r>
              <a:rPr lang="en-US" dirty="0"/>
              <a:t> </a:t>
            </a:r>
            <a:r>
              <a:rPr lang="en-US" dirty="0"/>
              <a:t>(SOCIAL_SECURITY_TAX_RATE</a:t>
            </a:r>
            <a:r>
              <a:rPr lang="en-US" dirty="0"/>
              <a:t> </a:t>
            </a:r>
            <a:r>
              <a:rPr lang="en-US" dirty="0" smtClean="0"/>
              <a:t>				+FEDERAL_TAX_RATE</a:t>
            </a:r>
            <a:r>
              <a:rPr lang="en-US" dirty="0"/>
              <a:t>))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6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Circle class and calculate area, perimeter and projected volume.</a:t>
            </a:r>
          </a:p>
          <a:p>
            <a:r>
              <a:rPr lang="en-US" dirty="0" smtClean="0"/>
              <a:t>Area= pi*R2</a:t>
            </a:r>
          </a:p>
          <a:p>
            <a:r>
              <a:rPr lang="en-US" dirty="0" smtClean="0"/>
              <a:t>Perimeter=2*pi*R</a:t>
            </a:r>
          </a:p>
          <a:p>
            <a:r>
              <a:rPr lang="en-US" i="1" dirty="0" smtClean="0"/>
              <a:t>Volume</a:t>
            </a:r>
            <a:r>
              <a:rPr lang="en-US" dirty="0" smtClean="0"/>
              <a:t>=4/3*</a:t>
            </a:r>
            <a:r>
              <a:rPr lang="en-US" i="1" dirty="0" smtClean="0"/>
              <a:t>pi</a:t>
            </a:r>
            <a:r>
              <a:rPr lang="en-US" dirty="0"/>
              <a:t>∗</a:t>
            </a:r>
            <a:r>
              <a:rPr lang="en-US" i="1" dirty="0" smtClean="0"/>
              <a:t>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Replacing Magic Numbers for Readability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</a:t>
            </a:r>
            <a:r>
              <a:rPr lang="en-US" dirty="0"/>
              <a:t> </a:t>
            </a:r>
            <a:r>
              <a:rPr lang="en-US" dirty="0"/>
              <a:t>Circle: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en-US" dirty="0"/>
              <a:t>(self,</a:t>
            </a:r>
            <a:r>
              <a:rPr lang="en-US" dirty="0"/>
              <a:t> </a:t>
            </a:r>
            <a:r>
              <a:rPr lang="en-US" dirty="0"/>
              <a:t>radius):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self.radius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radius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area(self):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3.14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 err="1"/>
              <a:t>self.radius</a:t>
            </a:r>
            <a:r>
              <a:rPr lang="en-US" dirty="0"/>
              <a:t>**2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perimeter(self):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2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/>
              <a:t>3.14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 err="1"/>
              <a:t>self.radius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projected_volume</a:t>
            </a:r>
            <a:r>
              <a:rPr lang="en-US" dirty="0"/>
              <a:t>(self):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4/3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/>
              <a:t>3.14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 err="1"/>
              <a:t>self.radius</a:t>
            </a:r>
            <a:r>
              <a:rPr lang="en-US" dirty="0"/>
              <a:t>**3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3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Replacing Magic Numbers for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PI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3.14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Circle</a:t>
            </a:r>
            <a:r>
              <a:rPr lang="en-US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en-US" dirty="0"/>
              <a:t>(self,</a:t>
            </a:r>
            <a:r>
              <a:rPr lang="en-US" dirty="0"/>
              <a:t> </a:t>
            </a:r>
            <a:r>
              <a:rPr lang="en-US" dirty="0"/>
              <a:t>radius):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self.radius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radius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area(self):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PI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 err="1"/>
              <a:t>self.radius</a:t>
            </a:r>
            <a:r>
              <a:rPr lang="en-US" dirty="0"/>
              <a:t>**2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perimeter(self):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2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/>
              <a:t>PI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 err="1"/>
              <a:t>self.radius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projected_volume</a:t>
            </a:r>
            <a:r>
              <a:rPr lang="en-US" dirty="0"/>
              <a:t>(self):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4/3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/>
              <a:t>PI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/>
              <a:t> </a:t>
            </a:r>
            <a:r>
              <a:rPr lang="en-US" dirty="0" err="1"/>
              <a:t>self.radius</a:t>
            </a:r>
            <a:r>
              <a:rPr lang="en-US" dirty="0"/>
              <a:t>**3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5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Enumerations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enumeration is a set of symbolic names bound to unique, constant values</a:t>
            </a:r>
            <a:r>
              <a:rPr lang="en-US" dirty="0" smtClean="0"/>
              <a:t>.</a:t>
            </a:r>
          </a:p>
          <a:p>
            <a:r>
              <a:rPr lang="en-US" dirty="0"/>
              <a:t>Enumerations can be used to create simple custom data types which include things such as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seasons</a:t>
            </a:r>
            <a:r>
              <a:rPr lang="en-US" dirty="0"/>
              <a:t>, weeks, types of weapons in a </a:t>
            </a:r>
            <a:r>
              <a:rPr lang="en-US" dirty="0" smtClean="0"/>
              <a:t>	game</a:t>
            </a:r>
            <a:r>
              <a:rPr lang="en-US" dirty="0"/>
              <a:t>, planets, grades, or days.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Enumerations in Python are implemented by using the module named “</a:t>
            </a:r>
            <a:r>
              <a:rPr lang="en-US" b="1" dirty="0" err="1"/>
              <a:t>enum</a:t>
            </a:r>
            <a:r>
              <a:rPr lang="en-US" dirty="0" smtClean="0"/>
              <a:t>“.</a:t>
            </a:r>
          </a:p>
          <a:p>
            <a:r>
              <a:rPr lang="en-US" dirty="0"/>
              <a:t>Enumerations are created using </a:t>
            </a:r>
            <a:r>
              <a:rPr lang="en-US" b="1" dirty="0" smtClean="0"/>
              <a:t>classes</a:t>
            </a:r>
          </a:p>
          <a:p>
            <a:r>
              <a:rPr lang="en-US" dirty="0"/>
              <a:t>Enumerations or </a:t>
            </a:r>
            <a:r>
              <a:rPr lang="en-US" dirty="0" err="1"/>
              <a:t>Enums</a:t>
            </a:r>
            <a:r>
              <a:rPr lang="en-US" dirty="0"/>
              <a:t> is a set of symbolic names bound to unique values</a:t>
            </a:r>
            <a:r>
              <a:rPr lang="en-US" dirty="0" smtClean="0"/>
              <a:t>.</a:t>
            </a:r>
          </a:p>
          <a:p>
            <a:r>
              <a:rPr lang="en-US" dirty="0"/>
              <a:t>It provides a way to create more readable and self-documenting code by using meaningful names instead of arbitrary values.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6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Properties of </a:t>
            </a:r>
            <a:r>
              <a:rPr lang="en-US" b="1" dirty="0" err="1"/>
              <a:t>Enum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Enums</a:t>
            </a:r>
            <a:r>
              <a:rPr lang="en-US" dirty="0"/>
              <a:t> can be displayed </a:t>
            </a:r>
            <a:r>
              <a:rPr lang="en-US" dirty="0" smtClean="0"/>
              <a:t>as string or </a:t>
            </a:r>
            <a:r>
              <a:rPr lang="en-US" dirty="0" err="1" smtClean="0"/>
              <a:t>repr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 err="1"/>
              <a:t>Enums</a:t>
            </a:r>
            <a:r>
              <a:rPr lang="en-US" dirty="0"/>
              <a:t> can be checked for their types using </a:t>
            </a:r>
            <a:r>
              <a:rPr lang="en-US" b="1" dirty="0" smtClean="0"/>
              <a:t>type()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The “</a:t>
            </a:r>
            <a:r>
              <a:rPr lang="en-US" b="1" dirty="0"/>
              <a:t>name</a:t>
            </a:r>
            <a:r>
              <a:rPr lang="en-US" dirty="0"/>
              <a:t>” keyword is used to display the name of the </a:t>
            </a:r>
            <a:r>
              <a:rPr lang="en-US" dirty="0" err="1"/>
              <a:t>enum</a:t>
            </a:r>
            <a:r>
              <a:rPr lang="en-US" dirty="0"/>
              <a:t> member.</a:t>
            </a:r>
          </a:p>
          <a:p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b="1" dirty="0" smtClean="0"/>
              <a:t>value</a:t>
            </a:r>
            <a:r>
              <a:rPr lang="en-US" dirty="0" smtClean="0"/>
              <a:t>” </a:t>
            </a:r>
            <a:r>
              <a:rPr lang="en-US" dirty="0"/>
              <a:t>keyword is used to display the </a:t>
            </a:r>
            <a:r>
              <a:rPr lang="en-US" dirty="0" smtClean="0"/>
              <a:t>value </a:t>
            </a:r>
            <a:r>
              <a:rPr lang="en-US" dirty="0"/>
              <a:t>of the </a:t>
            </a:r>
            <a:r>
              <a:rPr lang="en-US" dirty="0" err="1"/>
              <a:t>enum</a:t>
            </a:r>
            <a:r>
              <a:rPr lang="en-US" dirty="0"/>
              <a:t> member.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4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</a:t>
            </a:r>
            <a:r>
              <a:rPr lang="en-US" b="1" dirty="0" err="1" smtClean="0"/>
              <a:t>Enum</a:t>
            </a:r>
            <a:r>
              <a:rPr lang="en-US" b="1" dirty="0" smtClean="0"/>
              <a:t> Examples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153400" cy="5562600"/>
          </a:xfrm>
        </p:spPr>
      </p:pic>
    </p:spTree>
    <p:extLst>
      <p:ext uri="{BB962C8B-B14F-4D97-AF65-F5344CB8AC3E}">
        <p14:creationId xmlns:p14="http://schemas.microsoft.com/office/powerpoint/2010/main" val="243551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</a:t>
            </a:r>
            <a:r>
              <a:rPr lang="en-US" b="1" dirty="0" err="1" smtClean="0"/>
              <a:t>Enum</a:t>
            </a:r>
            <a:r>
              <a:rPr lang="en-US" b="1" dirty="0" smtClean="0"/>
              <a:t> Examples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153400" cy="55626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35" y="1143000"/>
            <a:ext cx="5772956" cy="190526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038600" y="3048266"/>
            <a:ext cx="1676400" cy="1142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programming, the term </a:t>
            </a:r>
            <a:r>
              <a:rPr lang="en-US" b="1" dirty="0"/>
              <a:t>constant</a:t>
            </a:r>
            <a:r>
              <a:rPr lang="en-US" dirty="0"/>
              <a:t> refers to names representing values that don’t change during a program’s execution</a:t>
            </a:r>
            <a:r>
              <a:rPr lang="en-US" dirty="0" smtClean="0"/>
              <a:t>.</a:t>
            </a:r>
          </a:p>
          <a:p>
            <a:r>
              <a:rPr lang="en-US" dirty="0"/>
              <a:t>Just like variables, programming constants consist of two things: a name and an associated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name will clearly describe what the constant is all about. The value is the concrete expression of the constant itself.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52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Accessing Modes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err="1"/>
              <a:t>Enum</a:t>
            </a:r>
            <a:r>
              <a:rPr lang="en-US" dirty="0"/>
              <a:t> members can be accessed in two ways:</a:t>
            </a:r>
          </a:p>
          <a:p>
            <a:pPr fontAlgn="base"/>
            <a:r>
              <a:rPr lang="en-US" b="1" dirty="0"/>
              <a:t>By value</a:t>
            </a:r>
            <a:r>
              <a:rPr lang="en-US" dirty="0"/>
              <a:t>:- In this method, the value of </a:t>
            </a:r>
            <a:r>
              <a:rPr lang="en-US" dirty="0" err="1"/>
              <a:t>enum</a:t>
            </a:r>
            <a:r>
              <a:rPr lang="en-US" dirty="0"/>
              <a:t> member is passed.</a:t>
            </a:r>
          </a:p>
          <a:p>
            <a:pPr fontAlgn="base"/>
            <a:r>
              <a:rPr lang="en-US" b="1" dirty="0"/>
              <a:t>By name</a:t>
            </a:r>
            <a:r>
              <a:rPr lang="en-US" dirty="0"/>
              <a:t>:- In this method, the name of the </a:t>
            </a:r>
            <a:r>
              <a:rPr lang="en-US" dirty="0" err="1"/>
              <a:t>enum</a:t>
            </a:r>
            <a:r>
              <a:rPr lang="en-US" dirty="0"/>
              <a:t> member is passed.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err="1"/>
              <a:t>Enum</a:t>
            </a:r>
            <a:r>
              <a:rPr lang="en-US" b="1" dirty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enum</a:t>
            </a:r>
            <a:r>
              <a:rPr lang="en-US" dirty="0"/>
              <a:t> import </a:t>
            </a:r>
            <a:r>
              <a:rPr lang="en-US" dirty="0" err="1"/>
              <a:t>Enum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Season(</a:t>
            </a:r>
            <a:r>
              <a:rPr lang="en-US" dirty="0" err="1"/>
              <a:t>Enum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SPRING = 1</a:t>
            </a:r>
          </a:p>
          <a:p>
            <a:pPr marL="0" indent="0">
              <a:buNone/>
            </a:pPr>
            <a:r>
              <a:rPr lang="en-US" dirty="0"/>
              <a:t>	SUMMER = 2</a:t>
            </a:r>
          </a:p>
          <a:p>
            <a:pPr marL="0" indent="0">
              <a:buNone/>
            </a:pPr>
            <a:r>
              <a:rPr lang="en-US" dirty="0"/>
              <a:t>	AUTUMN = 3</a:t>
            </a:r>
          </a:p>
          <a:p>
            <a:pPr marL="0" indent="0">
              <a:buNone/>
            </a:pPr>
            <a:r>
              <a:rPr lang="en-US" dirty="0"/>
              <a:t>	WINTER =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Accessing </a:t>
            </a:r>
            <a:r>
              <a:rPr lang="en-US" dirty="0" err="1"/>
              <a:t>enum</a:t>
            </a:r>
            <a:r>
              <a:rPr lang="en-US" dirty="0"/>
              <a:t> member using value</a:t>
            </a:r>
          </a:p>
          <a:p>
            <a:pPr marL="0" indent="0">
              <a:buNone/>
            </a:pPr>
            <a:r>
              <a:rPr lang="en-US" dirty="0"/>
              <a:t>print("The </a:t>
            </a:r>
            <a:r>
              <a:rPr lang="en-US" dirty="0" err="1"/>
              <a:t>enum</a:t>
            </a:r>
            <a:r>
              <a:rPr lang="en-US" dirty="0"/>
              <a:t> member associated with value 2 is : ", Season(2).name)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Accessing </a:t>
            </a:r>
            <a:r>
              <a:rPr lang="en-US" dirty="0" err="1"/>
              <a:t>enum</a:t>
            </a:r>
            <a:r>
              <a:rPr lang="en-US" dirty="0"/>
              <a:t> member using name</a:t>
            </a:r>
          </a:p>
          <a:p>
            <a:pPr marL="0" indent="0">
              <a:buNone/>
            </a:pPr>
            <a:r>
              <a:rPr lang="en-US" dirty="0"/>
              <a:t>print("The </a:t>
            </a:r>
            <a:r>
              <a:rPr lang="en-US" dirty="0" err="1"/>
              <a:t>enum</a:t>
            </a:r>
            <a:r>
              <a:rPr lang="en-US" dirty="0"/>
              <a:t> member associated with name AUTUMN is : ", </a:t>
            </a:r>
            <a:r>
              <a:rPr lang="en-US" dirty="0" smtClean="0"/>
              <a:t>Season</a:t>
            </a:r>
            <a:r>
              <a:rPr lang="en-US" dirty="0"/>
              <a:t>['AUTUMN'].value)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err="1"/>
              <a:t>Enum</a:t>
            </a:r>
            <a:r>
              <a:rPr lang="en-US" b="1" dirty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enum</a:t>
            </a:r>
            <a:r>
              <a:rPr lang="en-US" dirty="0"/>
              <a:t> import </a:t>
            </a:r>
            <a:r>
              <a:rPr lang="en-US" dirty="0" err="1"/>
              <a:t>Enum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Season(</a:t>
            </a:r>
            <a:r>
              <a:rPr lang="en-US" dirty="0" err="1"/>
              <a:t>Enum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SPRING = 1</a:t>
            </a:r>
          </a:p>
          <a:p>
            <a:pPr marL="0" indent="0">
              <a:buNone/>
            </a:pPr>
            <a:r>
              <a:rPr lang="en-US" dirty="0"/>
              <a:t>	SUMMER = 2</a:t>
            </a:r>
          </a:p>
          <a:p>
            <a:pPr marL="0" indent="0">
              <a:buNone/>
            </a:pPr>
            <a:r>
              <a:rPr lang="en-US" dirty="0"/>
              <a:t>	AUTUMN = 3</a:t>
            </a:r>
          </a:p>
          <a:p>
            <a:pPr marL="0" indent="0">
              <a:buNone/>
            </a:pPr>
            <a:r>
              <a:rPr lang="en-US" dirty="0"/>
              <a:t>	WINTER =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Accessing </a:t>
            </a:r>
            <a:r>
              <a:rPr lang="en-US" dirty="0" err="1"/>
              <a:t>enum</a:t>
            </a:r>
            <a:r>
              <a:rPr lang="en-US" dirty="0"/>
              <a:t> member using value</a:t>
            </a:r>
          </a:p>
          <a:p>
            <a:pPr marL="0" indent="0">
              <a:buNone/>
            </a:pPr>
            <a:r>
              <a:rPr lang="en-US" dirty="0"/>
              <a:t>print("The </a:t>
            </a:r>
            <a:r>
              <a:rPr lang="en-US" dirty="0" err="1"/>
              <a:t>enum</a:t>
            </a:r>
            <a:r>
              <a:rPr lang="en-US" dirty="0"/>
              <a:t> member associated with value 2 is : ", Season(2).name)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Accessing </a:t>
            </a:r>
            <a:r>
              <a:rPr lang="en-US" dirty="0" err="1"/>
              <a:t>enum</a:t>
            </a:r>
            <a:r>
              <a:rPr lang="en-US" dirty="0"/>
              <a:t> member using name</a:t>
            </a:r>
          </a:p>
          <a:p>
            <a:pPr marL="0" indent="0">
              <a:buNone/>
            </a:pPr>
            <a:r>
              <a:rPr lang="en-US" dirty="0"/>
              <a:t>print("The </a:t>
            </a:r>
            <a:r>
              <a:rPr lang="en-US" dirty="0" err="1"/>
              <a:t>enum</a:t>
            </a:r>
            <a:r>
              <a:rPr lang="en-US" dirty="0"/>
              <a:t> member associated with name AUTUMN is : ", </a:t>
            </a:r>
            <a:r>
              <a:rPr lang="en-US" dirty="0" smtClean="0"/>
              <a:t>Season</a:t>
            </a:r>
            <a:r>
              <a:rPr lang="en-US" dirty="0"/>
              <a:t>['AUTUMN'].value)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593273"/>
            <a:ext cx="6096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</a:t>
            </a:r>
            <a:r>
              <a:rPr lang="en-US" b="1" dirty="0" err="1"/>
              <a:t>enum</a:t>
            </a:r>
            <a:r>
              <a:rPr lang="en-US" b="1" dirty="0"/>
              <a:t> automatic </a:t>
            </a:r>
            <a:r>
              <a:rPr lang="en-US" b="1" dirty="0" smtClean="0"/>
              <a:t>values &amp; iteration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</p:spPr>
      </p:pic>
    </p:spTree>
    <p:extLst>
      <p:ext uri="{BB962C8B-B14F-4D97-AF65-F5344CB8AC3E}">
        <p14:creationId xmlns:p14="http://schemas.microsoft.com/office/powerpoint/2010/main" val="35369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</a:t>
            </a:r>
            <a:r>
              <a:rPr lang="en-US" b="1" dirty="0" err="1"/>
              <a:t>enum</a:t>
            </a:r>
            <a:r>
              <a:rPr lang="en-US" b="1" dirty="0"/>
              <a:t> automatic values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153400" cy="5105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38400"/>
            <a:ext cx="914400" cy="1371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181600" y="4038600"/>
            <a:ext cx="16002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</a:t>
            </a:r>
            <a:r>
              <a:rPr lang="en-US" b="1" dirty="0" err="1"/>
              <a:t>enum</a:t>
            </a:r>
            <a:r>
              <a:rPr lang="en-US" b="1" dirty="0"/>
              <a:t> unique member values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168484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</a:t>
            </a:r>
            <a:r>
              <a:rPr lang="en-US" b="1" dirty="0" err="1"/>
              <a:t>enum</a:t>
            </a:r>
            <a:r>
              <a:rPr lang="en-US" b="1" dirty="0"/>
              <a:t> unique member values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3" name="TextBox 2"/>
          <p:cNvSpPr txBox="1"/>
          <p:nvPr/>
        </p:nvSpPr>
        <p:spPr>
          <a:xfrm>
            <a:off x="4273620" y="3454339"/>
            <a:ext cx="184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Gives Error!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51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</a:t>
            </a:r>
            <a:r>
              <a:rPr lang="en-US" b="1" dirty="0" err="1"/>
              <a:t>enum</a:t>
            </a:r>
            <a:r>
              <a:rPr lang="en-US" b="1" dirty="0"/>
              <a:t> functional creation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enums</a:t>
            </a:r>
            <a:r>
              <a:rPr lang="en-US" dirty="0"/>
              <a:t> can be created with functional API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3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</a:t>
            </a:r>
            <a:r>
              <a:rPr lang="en-US" b="1" dirty="0" err="1" smtClean="0"/>
              <a:t>Enums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b="1" dirty="0"/>
              <a:t>Ease of maintenance: </a:t>
            </a:r>
            <a:r>
              <a:rPr lang="en-US" dirty="0" err="1"/>
              <a:t>Enums</a:t>
            </a:r>
            <a:r>
              <a:rPr lang="en-US" dirty="0"/>
              <a:t> centralize the definition of name values which makes it easier to upgrade or extend the set of values as per our requirements.</a:t>
            </a:r>
          </a:p>
          <a:p>
            <a:pPr fontAlgn="base"/>
            <a:r>
              <a:rPr lang="en-US" b="1" dirty="0"/>
              <a:t>Readability and Self-Documentation: </a:t>
            </a:r>
            <a:r>
              <a:rPr lang="en-US" dirty="0" err="1"/>
              <a:t>Enums</a:t>
            </a:r>
            <a:r>
              <a:rPr lang="en-US" dirty="0"/>
              <a:t> provide meaningful names to values, making the code more human-readable and self-explanatory.</a:t>
            </a:r>
          </a:p>
          <a:p>
            <a:pPr fontAlgn="base"/>
            <a:r>
              <a:rPr lang="en-US" b="1" dirty="0"/>
              <a:t>Type safety</a:t>
            </a:r>
            <a:r>
              <a:rPr lang="en-US" dirty="0"/>
              <a:t>:</a:t>
            </a:r>
            <a:r>
              <a:rPr lang="en-US" b="1" dirty="0"/>
              <a:t> </a:t>
            </a:r>
            <a:r>
              <a:rPr lang="en-US" dirty="0" err="1"/>
              <a:t>Enums</a:t>
            </a:r>
            <a:r>
              <a:rPr lang="en-US" dirty="0"/>
              <a:t> provide some level of type safety, ensuring that only valid values can be used.</a:t>
            </a:r>
          </a:p>
          <a:p>
            <a:pPr fontAlgn="base"/>
            <a:r>
              <a:rPr lang="en-US" b="1" dirty="0"/>
              <a:t>Reduced risk of errors</a:t>
            </a:r>
            <a:r>
              <a:rPr lang="en-US" dirty="0"/>
              <a:t>: </a:t>
            </a:r>
            <a:r>
              <a:rPr lang="en-US" dirty="0" err="1"/>
              <a:t>Enums</a:t>
            </a:r>
            <a:r>
              <a:rPr lang="en-US" dirty="0"/>
              <a:t> help prevent the use of incorrect or inconsistent values in your code, reducing the risk of bugs and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value associated with a given constant can be of </a:t>
            </a:r>
            <a:r>
              <a:rPr lang="en-US" dirty="0" smtClean="0"/>
              <a:t>any </a:t>
            </a:r>
            <a:r>
              <a:rPr lang="en-US" dirty="0"/>
              <a:t>data type. So, you can define integer constants, floating-point constants, character constants, string constants,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you’ve defined a constant, it’ll only allow you to perform a single operation on it. You can only </a:t>
            </a:r>
            <a:r>
              <a:rPr lang="en-US" i="1" dirty="0"/>
              <a:t>access</a:t>
            </a:r>
            <a:r>
              <a:rPr lang="en-US" dirty="0"/>
              <a:t> the constant’s value but not change it over time. This is different from a variable, which allows you to access its value, but also reassign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Constants in Daily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speed of </a:t>
            </a:r>
            <a:r>
              <a:rPr lang="en-US" dirty="0" smtClean="0"/>
              <a:t>light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minutes in an hour,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 of a project’s root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2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Constants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programming languages, constants protect you from accidentally changing their </a:t>
            </a:r>
            <a:r>
              <a:rPr lang="en-US" dirty="0" smtClean="0"/>
              <a:t>values.</a:t>
            </a:r>
          </a:p>
          <a:p>
            <a:r>
              <a:rPr lang="en-US" dirty="0"/>
              <a:t>Improved </a:t>
            </a:r>
            <a:r>
              <a:rPr lang="en-US" dirty="0" smtClean="0"/>
              <a:t>readability</a:t>
            </a:r>
          </a:p>
          <a:p>
            <a:r>
              <a:rPr lang="en-US" dirty="0"/>
              <a:t>Clear communication of </a:t>
            </a:r>
            <a:r>
              <a:rPr lang="en-US" dirty="0" smtClean="0"/>
              <a:t>intent</a:t>
            </a:r>
          </a:p>
          <a:p>
            <a:r>
              <a:rPr lang="en-US" dirty="0"/>
              <a:t>Better </a:t>
            </a:r>
            <a:r>
              <a:rPr lang="en-US" dirty="0" smtClean="0"/>
              <a:t>maintainability</a:t>
            </a:r>
          </a:p>
          <a:p>
            <a:r>
              <a:rPr lang="en-US" dirty="0"/>
              <a:t>Reduced debugging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have a constant in Python, you need to define a </a:t>
            </a:r>
            <a:r>
              <a:rPr lang="en-US" i="1" dirty="0"/>
              <a:t>variable that never changes</a:t>
            </a:r>
            <a:r>
              <a:rPr lang="en-US" dirty="0"/>
              <a:t> and stick to that behavior by avoiding assignment operations on the variable itself</a:t>
            </a:r>
            <a:r>
              <a:rPr lang="en-US" dirty="0" smtClean="0"/>
              <a:t>.</a:t>
            </a:r>
          </a:p>
          <a:p>
            <a:r>
              <a:rPr lang="en-US" dirty="0"/>
              <a:t>You should write the name in capital letters with underscores separating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2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Python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PI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3.14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MAX_SPEED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300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DEFAULT_COLOR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smtClean="0"/>
              <a:t>“green" </a:t>
            </a:r>
          </a:p>
          <a:p>
            <a:pPr marL="0" indent="0">
              <a:buNone/>
            </a:pPr>
            <a:r>
              <a:rPr lang="en-US" dirty="0" smtClean="0"/>
              <a:t>WIDTH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20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API_TOKEN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"593086396372"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BASE_URL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"https://api.example.com"</a:t>
            </a:r>
            <a:r>
              <a:rPr lang="en-US" dirty="0"/>
              <a:t> </a:t>
            </a:r>
            <a:r>
              <a:rPr lang="en-US" dirty="0"/>
              <a:t>DEFAULT_TIMEOUT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5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ALLOWED_BUILTINS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("sum",</a:t>
            </a:r>
            <a:r>
              <a:rPr lang="en-US" dirty="0"/>
              <a:t> </a:t>
            </a:r>
            <a:r>
              <a:rPr lang="en-US" dirty="0"/>
              <a:t>"max",</a:t>
            </a:r>
            <a:r>
              <a:rPr lang="en-US" dirty="0"/>
              <a:t> </a:t>
            </a:r>
            <a:r>
              <a:rPr lang="en-US" dirty="0"/>
              <a:t>"min",</a:t>
            </a:r>
            <a:r>
              <a:rPr lang="en-US" dirty="0"/>
              <a:t> </a:t>
            </a:r>
            <a:r>
              <a:rPr lang="en-US" dirty="0"/>
              <a:t>"abs")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7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 Names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of any length</a:t>
            </a:r>
          </a:p>
          <a:p>
            <a:r>
              <a:rPr lang="en-US" dirty="0"/>
              <a:t>Consist of uppercase letters (A–Z)</a:t>
            </a:r>
          </a:p>
          <a:p>
            <a:r>
              <a:rPr lang="en-US" dirty="0"/>
              <a:t>Include digits (0–9) but not as their first character</a:t>
            </a:r>
          </a:p>
          <a:p>
            <a:r>
              <a:rPr lang="en-US" dirty="0"/>
              <a:t>Use underscore characters (_) to separate words or as their first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447</Words>
  <Application>Microsoft Office PowerPoint</Application>
  <PresentationFormat>On-screen Show (4:3)</PresentationFormat>
  <Paragraphs>133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Constants &amp; Enumerations</vt:lpstr>
      <vt:lpstr>Constants</vt:lpstr>
      <vt:lpstr>Constants</vt:lpstr>
      <vt:lpstr>Constants</vt:lpstr>
      <vt:lpstr>Examples of Constants in Daily Life</vt:lpstr>
      <vt:lpstr>Why Use Constants </vt:lpstr>
      <vt:lpstr>Constants in Python</vt:lpstr>
      <vt:lpstr>User Defined Python Constants</vt:lpstr>
      <vt:lpstr>Constant Names</vt:lpstr>
      <vt:lpstr>Replacing Magic Numbers for Readability </vt:lpstr>
      <vt:lpstr>Replacing Magic Numbers for Readability</vt:lpstr>
      <vt:lpstr>Class Task</vt:lpstr>
      <vt:lpstr>Replacing Magic Numbers for Readability </vt:lpstr>
      <vt:lpstr>Replacing Magic Numbers for Readability</vt:lpstr>
      <vt:lpstr>Enumerations</vt:lpstr>
      <vt:lpstr>Enumerations</vt:lpstr>
      <vt:lpstr>Properties of Enum </vt:lpstr>
      <vt:lpstr>Python Enum Examples</vt:lpstr>
      <vt:lpstr>Python Enum Examples</vt:lpstr>
      <vt:lpstr>Accessing Modes  </vt:lpstr>
      <vt:lpstr>Python Enum Examples</vt:lpstr>
      <vt:lpstr>Python Enum Examples</vt:lpstr>
      <vt:lpstr>Python enum automatic values &amp; iteration </vt:lpstr>
      <vt:lpstr>Python enum automatic values </vt:lpstr>
      <vt:lpstr>Python enum unique member values </vt:lpstr>
      <vt:lpstr>Python enum unique member values </vt:lpstr>
      <vt:lpstr>Python enum functional creation </vt:lpstr>
      <vt:lpstr>Advantages of Enums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Constants &amp; Enumerations</dc:title>
  <dc:creator>My Pc</dc:creator>
  <cp:lastModifiedBy>Windows User</cp:lastModifiedBy>
  <cp:revision>39</cp:revision>
  <dcterms:created xsi:type="dcterms:W3CDTF">2006-08-16T00:00:00Z</dcterms:created>
  <dcterms:modified xsi:type="dcterms:W3CDTF">2023-10-02T18:31:08Z</dcterms:modified>
</cp:coreProperties>
</file>