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60" r:id="rId6"/>
    <p:sldId id="277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107C2-2B80-425F-86D4-7E22E2DF488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1F1A9-D121-4369-839D-57B783F3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9pPr>
          </a:lstStyle>
          <a:p>
            <a:pPr eaLnBrk="1" hangingPunct="1"/>
            <a:fld id="{BC3408C4-0AAE-4022-827E-46DE6AD5C704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with Image">
  <p:cSld name="1 Column with Imag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>
            <a:spLocks noGrp="1"/>
          </p:cNvSpPr>
          <p:nvPr>
            <p:ph type="pic" idx="2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196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19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3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4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sz="1500" b="1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548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764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067800" cy="54102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95600"/>
            <a:ext cx="2562225" cy="1447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181600" y="41148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9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Example:2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8991600" cy="5562600"/>
          </a:xfrm>
        </p:spPr>
      </p:pic>
    </p:spTree>
    <p:extLst>
      <p:ext uri="{BB962C8B-B14F-4D97-AF65-F5344CB8AC3E}">
        <p14:creationId xmlns:p14="http://schemas.microsoft.com/office/powerpoint/2010/main" val="354735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Example:2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8991600" cy="55626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362201"/>
            <a:ext cx="2286000" cy="10875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181600" y="3449781"/>
            <a:ext cx="1905000" cy="1579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1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Redefining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lvl="0" indent="-236538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000099"/>
              </a:buClr>
              <a:buSzPct val="100000"/>
              <a:buFont typeface="Symbol" pitchFamily="-65" charset="2"/>
              <a:buChar char="·"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-65" charset="-128"/>
              </a:rPr>
              <a:t>To </a:t>
            </a:r>
            <a:r>
              <a:rPr lang="en-US" sz="2800" i="1" kern="0" dirty="0">
                <a:solidFill>
                  <a:srgbClr val="3333CC"/>
                </a:solidFill>
                <a:latin typeface="Arial"/>
                <a:ea typeface="ＭＳ Ｐゴシック" pitchFamily="-65" charset="-128"/>
              </a:rPr>
              <a:t>redefine a method </a:t>
            </a: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-65" charset="-128"/>
              </a:rPr>
              <a:t>of the parent class, include a new definition using the same name in the subclass.</a:t>
            </a:r>
          </a:p>
          <a:p>
            <a:pPr marL="457200" lvl="1" indent="-220663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000099"/>
              </a:buClr>
              <a:buSzPct val="100000"/>
              <a:buFontTx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ＭＳ Ｐゴシック" pitchFamily="-65" charset="-128"/>
              </a:rPr>
              <a:t>The old code won’t get executed.</a:t>
            </a:r>
          </a:p>
          <a:p>
            <a:pPr marL="236538" lvl="0" indent="-236538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000099"/>
              </a:buClr>
              <a:buSzPct val="100000"/>
              <a:buFont typeface="Symbol" pitchFamily="-65" charset="2"/>
              <a:buChar char="·"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-65" charset="-128"/>
              </a:rPr>
              <a:t>To execute the method in the parent class </a:t>
            </a:r>
            <a:r>
              <a:rPr lang="en-US" sz="2800" i="1" kern="0" dirty="0">
                <a:solidFill>
                  <a:srgbClr val="3333CC"/>
                </a:solidFill>
                <a:latin typeface="Arial"/>
                <a:ea typeface="ＭＳ Ｐゴシック" pitchFamily="-65" charset="-128"/>
              </a:rPr>
              <a:t>in addition to </a:t>
            </a: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-65" charset="-128"/>
              </a:rPr>
              <a:t>new code for some method, explicitly call the parent’s version of the method.</a:t>
            </a:r>
            <a:endParaRPr lang="en-US" sz="2400" b="1" kern="0" dirty="0">
              <a:solidFill>
                <a:srgbClr val="000000"/>
              </a:solidFill>
              <a:latin typeface="Courier New" pitchFamily="-65" charset="0"/>
              <a:ea typeface="ＭＳ Ｐゴシック" pitchFamily="-65" charset="-128"/>
            </a:endParaRPr>
          </a:p>
          <a:p>
            <a:pPr marL="457200" lvl="1" indent="-220663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000099"/>
              </a:buClr>
              <a:buSzPct val="100000"/>
              <a:buNone/>
            </a:pPr>
            <a:r>
              <a:rPr lang="en-US" sz="2400" b="1" kern="0" dirty="0" err="1">
                <a:solidFill>
                  <a:srgbClr val="000000"/>
                </a:solidFill>
                <a:latin typeface="Courier New" pitchFamily="-65" charset="0"/>
                <a:ea typeface="ＭＳ Ｐゴシック" pitchFamily="-65" charset="-128"/>
              </a:rPr>
              <a:t>parentClass.methodName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-65" charset="0"/>
                <a:ea typeface="ＭＳ Ｐゴシック" pitchFamily="-65" charset="-128"/>
              </a:rPr>
              <a:t>(</a:t>
            </a:r>
            <a:r>
              <a:rPr lang="en-US" sz="2400" b="1" u="sng" kern="0" dirty="0">
                <a:solidFill>
                  <a:srgbClr val="FF3300"/>
                </a:solidFill>
                <a:latin typeface="Courier New" pitchFamily="-65" charset="0"/>
                <a:ea typeface="ＭＳ Ｐゴシック" pitchFamily="-65" charset="-128"/>
              </a:rPr>
              <a:t>self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-65" charset="0"/>
                <a:ea typeface="ＭＳ Ｐゴシック" pitchFamily="-65" charset="-128"/>
              </a:rPr>
              <a:t>, a, b, 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5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Extending __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init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__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Same as for redefining any other method…</a:t>
            </a:r>
          </a:p>
          <a:p>
            <a:pPr lvl="1"/>
            <a:r>
              <a:rPr lang="en-US" sz="2400" dirty="0">
                <a:ea typeface="ＭＳ Ｐゴシック" pitchFamily="-65" charset="-128"/>
              </a:rPr>
              <a:t>Commonly, the ancestor’s </a:t>
            </a:r>
            <a:r>
              <a:rPr lang="en-US" sz="2400" b="1" dirty="0">
                <a:latin typeface="Courier New" pitchFamily="-65" charset="0"/>
                <a:ea typeface="ＭＳ Ｐゴシック" pitchFamily="-65" charset="-128"/>
              </a:rPr>
              <a:t>__</a:t>
            </a:r>
            <a:r>
              <a:rPr lang="en-US" sz="2400" b="1" dirty="0" err="1">
                <a:latin typeface="Courier New" pitchFamily="-65" charset="0"/>
                <a:ea typeface="ＭＳ Ｐゴシック" pitchFamily="-65" charset="-128"/>
              </a:rPr>
              <a:t>init</a:t>
            </a:r>
            <a:r>
              <a:rPr lang="en-US" sz="2400" b="1" dirty="0">
                <a:latin typeface="Courier New" pitchFamily="-65" charset="0"/>
                <a:ea typeface="ＭＳ Ｐゴシック" pitchFamily="-65" charset="-128"/>
              </a:rPr>
              <a:t>__</a:t>
            </a:r>
            <a:r>
              <a:rPr lang="en-US" sz="2400" dirty="0">
                <a:ea typeface="ＭＳ Ｐゴシック" pitchFamily="-65" charset="-128"/>
              </a:rPr>
              <a:t> method is executed in addition to new commands.</a:t>
            </a:r>
          </a:p>
          <a:p>
            <a:pPr lvl="1"/>
            <a:r>
              <a:rPr lang="en-US" sz="2400" dirty="0">
                <a:ea typeface="ＭＳ Ｐゴシック" pitchFamily="-65" charset="-128"/>
              </a:rPr>
              <a:t>You’ll often see something like this in the </a:t>
            </a:r>
            <a:r>
              <a:rPr lang="en-US" sz="2400" b="1" dirty="0">
                <a:latin typeface="Courier New" pitchFamily="-65" charset="0"/>
                <a:ea typeface="ＭＳ Ｐゴシック" pitchFamily="-65" charset="-128"/>
              </a:rPr>
              <a:t>__</a:t>
            </a:r>
            <a:r>
              <a:rPr lang="en-US" sz="2400" b="1" dirty="0" err="1">
                <a:latin typeface="Courier New" pitchFamily="-65" charset="0"/>
                <a:ea typeface="ＭＳ Ｐゴシック" pitchFamily="-65" charset="-128"/>
              </a:rPr>
              <a:t>init</a:t>
            </a:r>
            <a:r>
              <a:rPr lang="en-US" sz="2400" b="1" dirty="0">
                <a:latin typeface="Courier New" pitchFamily="-65" charset="0"/>
                <a:ea typeface="ＭＳ Ｐゴシック" pitchFamily="-65" charset="-128"/>
              </a:rPr>
              <a:t>__</a:t>
            </a:r>
            <a:r>
              <a:rPr lang="en-US" sz="2400" dirty="0">
                <a:ea typeface="ＭＳ Ｐゴシック" pitchFamily="-65" charset="-128"/>
              </a:rPr>
              <a:t> method of subclasses:</a:t>
            </a:r>
          </a:p>
          <a:p>
            <a:endParaRPr lang="en-US" sz="900" dirty="0">
              <a:latin typeface="Courier New" pitchFamily="-65" charset="0"/>
            </a:endParaRPr>
          </a:p>
          <a:p>
            <a:pPr>
              <a:buFont typeface="Symbol" pitchFamily="-65" charset="2"/>
              <a:buNone/>
            </a:pPr>
            <a:r>
              <a:rPr lang="en-US" sz="2800" dirty="0">
                <a:latin typeface="Courier New" pitchFamily="-65" charset="0"/>
              </a:rPr>
              <a:t>	 </a:t>
            </a:r>
            <a:r>
              <a:rPr lang="en-US" sz="2800" dirty="0" err="1">
                <a:latin typeface="Courier New" pitchFamily="-65" charset="0"/>
              </a:rPr>
              <a:t>parentClass</a:t>
            </a:r>
            <a:r>
              <a:rPr lang="en-US" sz="2800" dirty="0">
                <a:latin typeface="Courier New" pitchFamily="-65" charset="0"/>
              </a:rPr>
              <a:t>.__</a:t>
            </a:r>
            <a:r>
              <a:rPr lang="en-US" sz="2800" dirty="0" err="1">
                <a:latin typeface="Courier New" pitchFamily="-65" charset="0"/>
              </a:rPr>
              <a:t>init</a:t>
            </a:r>
            <a:r>
              <a:rPr lang="en-US" sz="2800" dirty="0">
                <a:latin typeface="Courier New" pitchFamily="-65" charset="0"/>
              </a:rPr>
              <a:t>__(self, x, y)</a:t>
            </a:r>
            <a:br>
              <a:rPr lang="en-US" sz="2800" dirty="0">
                <a:latin typeface="Courier New" pitchFamily="-65" charset="0"/>
              </a:rPr>
            </a:br>
            <a:r>
              <a:rPr lang="en-US" sz="2800" dirty="0">
                <a:latin typeface="Courier New" pitchFamily="-65" charset="0"/>
              </a:rPr>
              <a:t/>
            </a:r>
            <a:br>
              <a:rPr lang="en-US" sz="2800" dirty="0">
                <a:latin typeface="Courier New" pitchFamily="-65" charset="0"/>
              </a:rPr>
            </a:br>
            <a:r>
              <a:rPr lang="en-US" dirty="0">
                <a:latin typeface="Courier New" pitchFamily="-65" charset="0"/>
              </a:rPr>
              <a:t> </a:t>
            </a:r>
            <a:r>
              <a:rPr lang="en-US" dirty="0"/>
              <a:t>where </a:t>
            </a:r>
            <a:r>
              <a:rPr lang="en-US" dirty="0" err="1"/>
              <a:t>parentClass</a:t>
            </a:r>
            <a:r>
              <a:rPr lang="en-US" dirty="0"/>
              <a:t> is the name of the parent’s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Definition of a class extending student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Symbol" pitchFamily="-65" charset="2"/>
              <a:buNone/>
            </a:pPr>
            <a:r>
              <a:rPr lang="en-US" sz="1800" dirty="0" smtClean="0">
                <a:solidFill>
                  <a:srgbClr val="FF9933"/>
                </a:solidFill>
                <a:latin typeface="Courier New" pitchFamily="-65" charset="0"/>
              </a:rPr>
              <a:t>Class</a:t>
            </a:r>
            <a:r>
              <a:rPr lang="en-US" sz="1800" dirty="0" smtClean="0">
                <a:latin typeface="Courier New" pitchFamily="-65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-65" charset="0"/>
              </a:rPr>
              <a:t>Student</a:t>
            </a:r>
            <a:r>
              <a:rPr lang="en-US" sz="1800" dirty="0" smtClean="0">
                <a:latin typeface="Courier New" pitchFamily="-65" charset="0"/>
              </a:rPr>
              <a:t>:</a:t>
            </a:r>
            <a:br>
              <a:rPr lang="en-US" sz="1800" dirty="0" smtClean="0">
                <a:latin typeface="Courier New" pitchFamily="-65" charset="0"/>
              </a:rPr>
            </a:br>
            <a:r>
              <a:rPr lang="en-US" sz="1800" dirty="0" smtClean="0">
                <a:solidFill>
                  <a:srgbClr val="008000"/>
                </a:solidFill>
                <a:latin typeface="Courier New" pitchFamily="-65" charset="0"/>
              </a:rPr>
              <a:t>“A class representing a student.”</a:t>
            </a:r>
          </a:p>
          <a:p>
            <a:pPr>
              <a:lnSpc>
                <a:spcPct val="80000"/>
              </a:lnSpc>
              <a:buFont typeface="Symbol" pitchFamily="-65" charset="2"/>
              <a:buNone/>
            </a:pPr>
            <a:endParaRPr lang="en-US" sz="1800" dirty="0" smtClean="0">
              <a:solidFill>
                <a:srgbClr val="FF9933"/>
              </a:solidFill>
              <a:latin typeface="Courier New" pitchFamily="-65" charset="0"/>
            </a:endParaRPr>
          </a:p>
          <a:p>
            <a:pPr>
              <a:lnSpc>
                <a:spcPct val="80000"/>
              </a:lnSpc>
              <a:buFont typeface="Symbol" pitchFamily="-65" charset="2"/>
              <a:buNone/>
            </a:pPr>
            <a:r>
              <a:rPr lang="en-US" sz="1800" dirty="0" smtClean="0">
                <a:solidFill>
                  <a:srgbClr val="FF9933"/>
                </a:solidFill>
                <a:latin typeface="Courier New" pitchFamily="-65" charset="0"/>
              </a:rPr>
              <a:t>	</a:t>
            </a:r>
            <a:r>
              <a:rPr lang="en-US" sz="1800" dirty="0" err="1" smtClean="0">
                <a:solidFill>
                  <a:srgbClr val="FF9933"/>
                </a:solidFill>
                <a:latin typeface="Courier New" pitchFamily="-65" charset="0"/>
              </a:rPr>
              <a:t>def</a:t>
            </a:r>
            <a:r>
              <a:rPr lang="en-US" sz="1800" dirty="0" smtClean="0">
                <a:latin typeface="Courier New" pitchFamily="-65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-65" charset="0"/>
              </a:rPr>
              <a:t>__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-65" charset="0"/>
              </a:rPr>
              <a:t>init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-65" charset="0"/>
              </a:rPr>
              <a:t>__</a:t>
            </a:r>
            <a:r>
              <a:rPr lang="en-US" sz="1800" dirty="0" smtClean="0">
                <a:latin typeface="Courier New" pitchFamily="-65" charset="0"/>
              </a:rPr>
              <a:t>(</a:t>
            </a:r>
            <a:r>
              <a:rPr lang="en-US" sz="1800" dirty="0" err="1" smtClean="0">
                <a:latin typeface="Courier New" pitchFamily="-65" charset="0"/>
              </a:rPr>
              <a:t>self,n,a</a:t>
            </a:r>
            <a:r>
              <a:rPr lang="en-US" sz="1800" dirty="0" smtClean="0">
                <a:latin typeface="Courier New" pitchFamily="-65" charset="0"/>
              </a:rPr>
              <a:t>):</a:t>
            </a:r>
            <a:br>
              <a:rPr lang="en-US" sz="1800" dirty="0" smtClean="0">
                <a:latin typeface="Courier New" pitchFamily="-65" charset="0"/>
              </a:rPr>
            </a:br>
            <a:r>
              <a:rPr lang="en-US" sz="1800" dirty="0" smtClean="0">
                <a:latin typeface="Courier New" pitchFamily="-65" charset="0"/>
              </a:rPr>
              <a:t>    </a:t>
            </a:r>
            <a:r>
              <a:rPr lang="en-US" sz="1800" dirty="0" err="1" smtClean="0">
                <a:latin typeface="Courier New" pitchFamily="-65" charset="0"/>
              </a:rPr>
              <a:t>self.full_name</a:t>
            </a:r>
            <a:r>
              <a:rPr lang="en-US" sz="1800" dirty="0" smtClean="0">
                <a:latin typeface="Courier New" pitchFamily="-65" charset="0"/>
              </a:rPr>
              <a:t> = n</a:t>
            </a:r>
            <a:br>
              <a:rPr lang="en-US" sz="1800" dirty="0" smtClean="0">
                <a:latin typeface="Courier New" pitchFamily="-65" charset="0"/>
              </a:rPr>
            </a:br>
            <a:r>
              <a:rPr lang="en-US" sz="1800" dirty="0" smtClean="0">
                <a:latin typeface="Courier New" pitchFamily="-65" charset="0"/>
              </a:rPr>
              <a:t>    </a:t>
            </a:r>
            <a:r>
              <a:rPr lang="en-US" sz="1800" dirty="0" err="1" smtClean="0">
                <a:latin typeface="Courier New" pitchFamily="-65" charset="0"/>
              </a:rPr>
              <a:t>self.age</a:t>
            </a:r>
            <a:r>
              <a:rPr lang="en-US" sz="1800" dirty="0" smtClean="0">
                <a:latin typeface="Courier New" pitchFamily="-65" charset="0"/>
              </a:rPr>
              <a:t> = a</a:t>
            </a:r>
            <a:br>
              <a:rPr lang="en-US" sz="1800" dirty="0" smtClean="0">
                <a:latin typeface="Courier New" pitchFamily="-65" charset="0"/>
              </a:rPr>
            </a:br>
            <a:endParaRPr lang="en-US" sz="1800" dirty="0" smtClean="0">
              <a:latin typeface="Courier New" pitchFamily="-65" charset="0"/>
            </a:endParaRPr>
          </a:p>
          <a:p>
            <a:pPr>
              <a:lnSpc>
                <a:spcPct val="80000"/>
              </a:lnSpc>
              <a:buFont typeface="Symbol" pitchFamily="-65" charset="2"/>
              <a:buNone/>
            </a:pPr>
            <a:r>
              <a:rPr lang="en-US" sz="1800" dirty="0" smtClean="0">
                <a:solidFill>
                  <a:srgbClr val="FF9933"/>
                </a:solidFill>
                <a:latin typeface="Courier New" pitchFamily="-65" charset="0"/>
              </a:rPr>
              <a:t>	</a:t>
            </a:r>
            <a:r>
              <a:rPr lang="en-US" sz="1800" dirty="0" err="1" smtClean="0">
                <a:solidFill>
                  <a:srgbClr val="FF9933"/>
                </a:solidFill>
                <a:latin typeface="Courier New" pitchFamily="-65" charset="0"/>
              </a:rPr>
              <a:t>def</a:t>
            </a:r>
            <a:r>
              <a:rPr lang="en-US" sz="1800" dirty="0" smtClean="0">
                <a:latin typeface="Courier New" pitchFamily="-65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-65" charset="0"/>
              </a:rPr>
              <a:t>get_age</a:t>
            </a:r>
            <a:r>
              <a:rPr lang="en-US" sz="1800" dirty="0" smtClean="0">
                <a:latin typeface="Courier New" pitchFamily="-65" charset="0"/>
              </a:rPr>
              <a:t>(self):</a:t>
            </a:r>
            <a:br>
              <a:rPr lang="en-US" sz="1800" dirty="0" smtClean="0">
                <a:latin typeface="Courier New" pitchFamily="-65" charset="0"/>
              </a:rPr>
            </a:br>
            <a:r>
              <a:rPr lang="en-US" sz="1800" dirty="0" smtClean="0">
                <a:latin typeface="Courier New" pitchFamily="-65" charset="0"/>
              </a:rPr>
              <a:t>    </a:t>
            </a:r>
            <a:r>
              <a:rPr lang="en-US" sz="1800" dirty="0" smtClean="0">
                <a:solidFill>
                  <a:srgbClr val="FF9933"/>
                </a:solidFill>
                <a:latin typeface="Courier New" pitchFamily="-65" charset="0"/>
              </a:rPr>
              <a:t>return</a:t>
            </a:r>
            <a:r>
              <a:rPr lang="en-US" sz="1800" dirty="0" smtClean="0">
                <a:latin typeface="Courier New" pitchFamily="-65" charset="0"/>
              </a:rPr>
              <a:t> </a:t>
            </a:r>
            <a:r>
              <a:rPr lang="en-US" sz="1800" dirty="0" err="1" smtClean="0">
                <a:latin typeface="Courier New" pitchFamily="-65" charset="0"/>
              </a:rPr>
              <a:t>self.age</a:t>
            </a:r>
            <a:endParaRPr lang="en-US" sz="1800" dirty="0" smtClean="0">
              <a:latin typeface="Courier New" pitchFamily="-65" charset="0"/>
            </a:endParaRPr>
          </a:p>
          <a:p>
            <a:pPr>
              <a:lnSpc>
                <a:spcPct val="80000"/>
              </a:lnSpc>
              <a:buFont typeface="Symbol" pitchFamily="-65" charset="2"/>
              <a:buNone/>
            </a:pPr>
            <a:endParaRPr lang="en-US" sz="1800" dirty="0" smtClean="0">
              <a:latin typeface="Courier New" pitchFamily="-65" charset="0"/>
            </a:endParaRPr>
          </a:p>
          <a:p>
            <a:pPr>
              <a:lnSpc>
                <a:spcPct val="80000"/>
              </a:lnSpc>
              <a:buFont typeface="Symbol" pitchFamily="-65" charset="2"/>
              <a:buNone/>
            </a:pPr>
            <a:r>
              <a:rPr lang="en-US" sz="1800" dirty="0" smtClean="0">
                <a:solidFill>
                  <a:srgbClr val="FF9933"/>
                </a:solidFill>
                <a:latin typeface="Courier New" pitchFamily="-65" charset="0"/>
              </a:rPr>
              <a:t>Class</a:t>
            </a:r>
            <a:r>
              <a:rPr lang="en-US" sz="1800" dirty="0" smtClean="0">
                <a:latin typeface="Courier New" pitchFamily="-65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-65" charset="0"/>
              </a:rPr>
              <a:t>Cs_student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-65" charset="0"/>
              </a:rPr>
              <a:t> (student)</a:t>
            </a:r>
            <a:r>
              <a:rPr lang="en-US" sz="1800" dirty="0" smtClean="0">
                <a:latin typeface="Courier New" pitchFamily="-65" charset="0"/>
              </a:rPr>
              <a:t>:</a:t>
            </a:r>
            <a:br>
              <a:rPr lang="en-US" sz="1800" dirty="0" smtClean="0">
                <a:latin typeface="Courier New" pitchFamily="-65" charset="0"/>
              </a:rPr>
            </a:br>
            <a:r>
              <a:rPr lang="en-US" sz="1800" dirty="0" smtClean="0">
                <a:solidFill>
                  <a:srgbClr val="008000"/>
                </a:solidFill>
                <a:latin typeface="Courier New" pitchFamily="-65" charset="0"/>
              </a:rPr>
              <a:t>“A class extending student.”</a:t>
            </a:r>
            <a:r>
              <a:rPr lang="en-US" sz="1800" dirty="0" smtClean="0">
                <a:latin typeface="Courier New" pitchFamily="-65" charset="0"/>
              </a:rPr>
              <a:t/>
            </a:r>
            <a:br>
              <a:rPr lang="en-US" sz="1800" dirty="0" smtClean="0">
                <a:latin typeface="Courier New" pitchFamily="-65" charset="0"/>
              </a:rPr>
            </a:br>
            <a:r>
              <a:rPr lang="en-US" sz="1800" dirty="0" smtClean="0">
                <a:latin typeface="Courier New" pitchFamily="-65" charset="0"/>
              </a:rPr>
              <a:t/>
            </a:r>
            <a:br>
              <a:rPr lang="en-US" sz="1800" dirty="0" smtClean="0">
                <a:latin typeface="Courier New" pitchFamily="-65" charset="0"/>
              </a:rPr>
            </a:br>
            <a:r>
              <a:rPr lang="en-US" sz="1800" dirty="0" err="1" smtClean="0">
                <a:solidFill>
                  <a:srgbClr val="FF9933"/>
                </a:solidFill>
                <a:latin typeface="Courier New" pitchFamily="-65" charset="0"/>
              </a:rPr>
              <a:t>def</a:t>
            </a:r>
            <a:r>
              <a:rPr lang="en-US" sz="1800" dirty="0" smtClean="0">
                <a:latin typeface="Courier New" pitchFamily="-65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-65" charset="0"/>
              </a:rPr>
              <a:t>__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-65" charset="0"/>
              </a:rPr>
              <a:t>init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-65" charset="0"/>
              </a:rPr>
              <a:t>__</a:t>
            </a:r>
            <a:r>
              <a:rPr lang="en-US" sz="1800" dirty="0" smtClean="0">
                <a:latin typeface="Courier New" pitchFamily="-65" charset="0"/>
              </a:rPr>
              <a:t>(</a:t>
            </a:r>
            <a:r>
              <a:rPr lang="en-US" sz="1800" dirty="0" err="1" smtClean="0">
                <a:latin typeface="Courier New" pitchFamily="-65" charset="0"/>
              </a:rPr>
              <a:t>self,n,a,s</a:t>
            </a:r>
            <a:r>
              <a:rPr lang="en-US" sz="1800" dirty="0" smtClean="0">
                <a:latin typeface="Courier New" pitchFamily="-65" charset="0"/>
              </a:rPr>
              <a:t>):</a:t>
            </a:r>
            <a:br>
              <a:rPr lang="en-US" sz="1800" dirty="0" smtClean="0">
                <a:latin typeface="Courier New" pitchFamily="-65" charset="0"/>
              </a:rPr>
            </a:br>
            <a:r>
              <a:rPr lang="en-US" sz="1800" dirty="0" smtClean="0">
                <a:latin typeface="Courier New" pitchFamily="-65" charset="0"/>
              </a:rPr>
              <a:t>    </a:t>
            </a:r>
            <a:r>
              <a:rPr lang="en-US" sz="1800" dirty="0" smtClean="0">
                <a:latin typeface="Courier New" pitchFamily="-65" charset="0"/>
              </a:rPr>
              <a:t>Student</a:t>
            </a:r>
            <a:r>
              <a:rPr lang="en-US" sz="1800" dirty="0" smtClean="0">
                <a:latin typeface="Courier New" pitchFamily="-65" charset="0"/>
              </a:rPr>
              <a:t>.__</a:t>
            </a:r>
            <a:r>
              <a:rPr lang="en-US" sz="1800" dirty="0" err="1" smtClean="0">
                <a:latin typeface="Courier New" pitchFamily="-65" charset="0"/>
              </a:rPr>
              <a:t>init</a:t>
            </a:r>
            <a:r>
              <a:rPr lang="en-US" sz="1800" dirty="0" smtClean="0">
                <a:latin typeface="Courier New" pitchFamily="-65" charset="0"/>
              </a:rPr>
              <a:t>__(</a:t>
            </a:r>
            <a:r>
              <a:rPr lang="en-US" sz="1800" dirty="0" err="1" smtClean="0">
                <a:latin typeface="Courier New" pitchFamily="-65" charset="0"/>
              </a:rPr>
              <a:t>self,n,a</a:t>
            </a:r>
            <a:r>
              <a:rPr lang="en-US" sz="1800" dirty="0" smtClean="0">
                <a:latin typeface="Courier New" pitchFamily="-65" charset="0"/>
              </a:rPr>
              <a:t>) </a:t>
            </a:r>
            <a:r>
              <a:rPr lang="en-US" sz="1800" dirty="0" smtClean="0">
                <a:solidFill>
                  <a:srgbClr val="FF3300"/>
                </a:solidFill>
                <a:latin typeface="Courier New" pitchFamily="-65" charset="0"/>
              </a:rPr>
              <a:t>#Call __</a:t>
            </a:r>
            <a:r>
              <a:rPr lang="en-US" sz="1800" dirty="0" err="1" smtClean="0">
                <a:solidFill>
                  <a:srgbClr val="FF3300"/>
                </a:solidFill>
                <a:latin typeface="Courier New" pitchFamily="-65" charset="0"/>
              </a:rPr>
              <a:t>init</a:t>
            </a:r>
            <a:r>
              <a:rPr lang="en-US" sz="1800" dirty="0" smtClean="0">
                <a:solidFill>
                  <a:srgbClr val="FF3300"/>
                </a:solidFill>
                <a:latin typeface="Courier New" pitchFamily="-65" charset="0"/>
              </a:rPr>
              <a:t>__ for student</a:t>
            </a:r>
            <a:endParaRPr lang="en-US" sz="1800" dirty="0" smtClean="0">
              <a:latin typeface="Courier New" pitchFamily="-65" charset="0"/>
            </a:endParaRPr>
          </a:p>
          <a:p>
            <a:pPr>
              <a:lnSpc>
                <a:spcPct val="80000"/>
              </a:lnSpc>
              <a:buFont typeface="Symbol" pitchFamily="-65" charset="2"/>
              <a:buNone/>
            </a:pPr>
            <a:r>
              <a:rPr lang="en-US" sz="1800" dirty="0" smtClean="0">
                <a:latin typeface="Courier New" pitchFamily="-65" charset="0"/>
              </a:rPr>
              <a:t>	    </a:t>
            </a:r>
            <a:r>
              <a:rPr lang="en-US" sz="1800" dirty="0" err="1" smtClean="0">
                <a:latin typeface="Courier New" pitchFamily="-65" charset="0"/>
              </a:rPr>
              <a:t>self.section_num</a:t>
            </a:r>
            <a:r>
              <a:rPr lang="en-US" sz="1800" dirty="0" smtClean="0">
                <a:latin typeface="Courier New" pitchFamily="-65" charset="0"/>
              </a:rPr>
              <a:t> = s</a:t>
            </a:r>
            <a:br>
              <a:rPr lang="en-US" sz="1800" dirty="0" smtClean="0">
                <a:latin typeface="Courier New" pitchFamily="-65" charset="0"/>
              </a:rPr>
            </a:br>
            <a:r>
              <a:rPr lang="en-US" sz="1800" dirty="0" smtClean="0">
                <a:latin typeface="Courier New" pitchFamily="-65" charset="0"/>
              </a:rPr>
              <a:t/>
            </a:r>
            <a:br>
              <a:rPr lang="en-US" sz="1800" dirty="0" smtClean="0">
                <a:latin typeface="Courier New" pitchFamily="-65" charset="0"/>
              </a:rPr>
            </a:br>
            <a:r>
              <a:rPr lang="en-US" sz="1800" dirty="0" err="1" smtClean="0">
                <a:solidFill>
                  <a:srgbClr val="FF9933"/>
                </a:solidFill>
                <a:latin typeface="Courier New" pitchFamily="-65" charset="0"/>
              </a:rPr>
              <a:t>def</a:t>
            </a:r>
            <a:r>
              <a:rPr lang="en-US" sz="1800" dirty="0" smtClean="0">
                <a:latin typeface="Courier New" pitchFamily="-65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-65" charset="0"/>
              </a:rPr>
              <a:t>get_age</a:t>
            </a:r>
            <a:r>
              <a:rPr lang="en-US" sz="1800" dirty="0" smtClean="0">
                <a:latin typeface="Courier New" pitchFamily="-65" charset="0"/>
              </a:rPr>
              <a:t>(): 	</a:t>
            </a:r>
            <a:r>
              <a:rPr lang="en-US" sz="1800" dirty="0" smtClean="0">
                <a:solidFill>
                  <a:srgbClr val="FF3300"/>
                </a:solidFill>
                <a:latin typeface="Courier New" pitchFamily="-65" charset="0"/>
              </a:rPr>
              <a:t>#Redefines </a:t>
            </a:r>
            <a:r>
              <a:rPr lang="en-US" sz="1800" dirty="0" err="1" smtClean="0">
                <a:solidFill>
                  <a:srgbClr val="FF3300"/>
                </a:solidFill>
                <a:latin typeface="Courier New" pitchFamily="-65" charset="0"/>
              </a:rPr>
              <a:t>get_age</a:t>
            </a:r>
            <a:r>
              <a:rPr lang="en-US" sz="1800" dirty="0" smtClean="0">
                <a:solidFill>
                  <a:srgbClr val="FF3300"/>
                </a:solidFill>
                <a:latin typeface="Courier New" pitchFamily="-65" charset="0"/>
              </a:rPr>
              <a:t> method entirely</a:t>
            </a:r>
            <a:r>
              <a:rPr lang="en-US" sz="1800" dirty="0" smtClean="0">
                <a:latin typeface="Courier New" pitchFamily="-65" charset="0"/>
              </a:rPr>
              <a:t/>
            </a:r>
            <a:br>
              <a:rPr lang="en-US" sz="1800" dirty="0" smtClean="0">
                <a:latin typeface="Courier New" pitchFamily="-65" charset="0"/>
              </a:rPr>
            </a:br>
            <a:r>
              <a:rPr lang="en-US" sz="1800" dirty="0" smtClean="0">
                <a:latin typeface="Courier New" pitchFamily="-65" charset="0"/>
              </a:rPr>
              <a:t>    </a:t>
            </a:r>
            <a:r>
              <a:rPr lang="en-US" sz="1800" dirty="0" smtClean="0">
                <a:solidFill>
                  <a:srgbClr val="FF9933"/>
                </a:solidFill>
                <a:latin typeface="Courier New" pitchFamily="-65" charset="0"/>
              </a:rPr>
              <a:t>print </a:t>
            </a:r>
            <a:r>
              <a:rPr lang="en-US" sz="1800" dirty="0" smtClean="0">
                <a:solidFill>
                  <a:srgbClr val="008000"/>
                </a:solidFill>
                <a:latin typeface="Courier New" pitchFamily="-65" charset="0"/>
              </a:rPr>
              <a:t>“Age: ”</a:t>
            </a:r>
            <a:r>
              <a:rPr lang="en-US" sz="1800" dirty="0" smtClean="0">
                <a:latin typeface="Courier New" pitchFamily="-65" charset="0"/>
              </a:rPr>
              <a:t> + </a:t>
            </a:r>
            <a:r>
              <a:rPr lang="en-US" sz="1800" dirty="0" err="1" smtClean="0">
                <a:latin typeface="Courier New" pitchFamily="-65" charset="0"/>
              </a:rPr>
              <a:t>str</a:t>
            </a:r>
            <a:r>
              <a:rPr lang="en-US" sz="1800" dirty="0" smtClean="0">
                <a:latin typeface="Courier New" pitchFamily="-65" charset="0"/>
              </a:rPr>
              <a:t>(</a:t>
            </a:r>
            <a:r>
              <a:rPr lang="en-US" sz="1800" dirty="0" err="1" smtClean="0">
                <a:latin typeface="Courier New" pitchFamily="-65" charset="0"/>
              </a:rPr>
              <a:t>self.age</a:t>
            </a:r>
            <a:r>
              <a:rPr lang="en-US" sz="1800" dirty="0" smtClean="0">
                <a:latin typeface="Courier New" pitchFamily="-65" charset="0"/>
              </a:rPr>
              <a:t>)</a:t>
            </a:r>
            <a:endParaRPr lang="en-US" sz="1800" dirty="0" smtClean="0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533400" y="358140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0"/>
            <a:ext cx="8458200" cy="5410200"/>
          </a:xfrm>
        </p:spPr>
      </p:pic>
    </p:spTree>
    <p:extLst>
      <p:ext uri="{BB962C8B-B14F-4D97-AF65-F5344CB8AC3E}">
        <p14:creationId xmlns:p14="http://schemas.microsoft.com/office/powerpoint/2010/main" val="13637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0"/>
            <a:ext cx="8458200" cy="54102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362200"/>
            <a:ext cx="2362200" cy="1600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486400" y="3962400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9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8144"/>
            <a:ext cx="8991600" cy="5199856"/>
          </a:xfrm>
        </p:spPr>
      </p:pic>
    </p:spTree>
    <p:extLst>
      <p:ext uri="{BB962C8B-B14F-4D97-AF65-F5344CB8AC3E}">
        <p14:creationId xmlns:p14="http://schemas.microsoft.com/office/powerpoint/2010/main" val="298092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8144"/>
            <a:ext cx="8991600" cy="519985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73" y="2514600"/>
            <a:ext cx="2438400" cy="1371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953000" y="40386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5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xfrm>
            <a:off x="179388" y="1935163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3" lvl="0" indent="-1676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40"/>
              <a:buChar char="|"/>
            </a:pPr>
            <a:r>
              <a:rPr lang="en-US" sz="2200"/>
              <a:t>Parent to child relationships</a:t>
            </a:r>
            <a:endParaRPr/>
          </a:p>
          <a:p>
            <a:pPr marL="547688" lvl="1" indent="-204787" algn="l" rtl="0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Inheritance.</a:t>
            </a:r>
            <a:endParaRPr/>
          </a:p>
          <a:p>
            <a:pPr marL="547688" lvl="1" indent="-204787" algn="l" rtl="0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Personality traits.</a:t>
            </a:r>
            <a:endParaRPr/>
          </a:p>
          <a:p>
            <a:pPr marL="169863" lvl="0" indent="-167640" algn="l" rtl="0">
              <a:lnSpc>
                <a:spcPct val="80000"/>
              </a:lnSpc>
              <a:spcBef>
                <a:spcPts val="2250"/>
              </a:spcBef>
              <a:spcAft>
                <a:spcPts val="0"/>
              </a:spcAft>
              <a:buSzPts val="2640"/>
              <a:buChar char="|"/>
            </a:pPr>
            <a:r>
              <a:rPr lang="en-US" sz="2200"/>
              <a:t>Python inheritance</a:t>
            </a:r>
            <a:endParaRPr/>
          </a:p>
          <a:p>
            <a:pPr marL="547688" lvl="1" indent="-204787" algn="l" rtl="0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Parent class / Super class.</a:t>
            </a:r>
            <a:endParaRPr/>
          </a:p>
          <a:p>
            <a:pPr marL="547688" lvl="1" indent="-204787" algn="l" rtl="0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Child class / Sub class.</a:t>
            </a:r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Inheritance</a:t>
            </a:r>
            <a:endParaRPr dirty="0"/>
          </a:p>
        </p:txBody>
      </p:sp>
      <p:pic>
        <p:nvPicPr>
          <p:cNvPr id="68" name="Google Shape;68;p3" descr="Diagram illustrating parent to child relationships with a rectangle labeled 'You' at the bottom with an arrow moving up toward a rectangle labeled 'Mother' and from there an arrow to the top rectangle labeled 'GrandMother'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327" y="1233499"/>
            <a:ext cx="2081194" cy="2506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 descr="Diagram illustrating parent and child class with a rectangle labeled 'You' at the bottom with one arrow connected to a rectangle labeled 'Mother. and from there arrows connected to 'GrandMother' and 'Grandfather'. Another arrow moves from 'You' to 'Father' on the right, then to 'GrandFather' and 'GrandMother'.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0757" y="4040265"/>
            <a:ext cx="4772025" cy="2296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0217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inheritance 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 fontAlgn="base"/>
            <a:r>
              <a:rPr lang="en-US" dirty="0"/>
              <a:t>It represents real-world relationships well.</a:t>
            </a:r>
          </a:p>
          <a:p>
            <a:pPr algn="just" fontAlgn="base"/>
            <a:r>
              <a:rPr lang="en-US" dirty="0"/>
              <a:t>It provides the </a:t>
            </a:r>
            <a:r>
              <a:rPr lang="en-US" b="1" dirty="0"/>
              <a:t>reusability</a:t>
            </a:r>
            <a:r>
              <a:rPr lang="en-US" dirty="0"/>
              <a:t> of a code. We don’t have to write the same code again and again. Also, it allows us to add more features to a class without modifying it.</a:t>
            </a:r>
          </a:p>
          <a:p>
            <a:pPr algn="just" fontAlgn="base"/>
            <a:r>
              <a:rPr lang="en-US" dirty="0"/>
              <a:t>It is transitive in nature, which means that if class B inherits from another class A, then all the subclasses of B would automatically inherit from class A.</a:t>
            </a:r>
          </a:p>
          <a:p>
            <a:pPr algn="just" fontAlgn="base"/>
            <a:r>
              <a:rPr lang="en-US" dirty="0"/>
              <a:t>Inheritance offers a simple, understandable model structure. </a:t>
            </a:r>
          </a:p>
          <a:p>
            <a:pPr algn="just" fontAlgn="base"/>
            <a:r>
              <a:rPr lang="en-US" dirty="0"/>
              <a:t>Less development and maintenance expenses result from an inheritance.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Like any other OOP languages, Python also supports the concept of class inheritance.</a:t>
            </a:r>
          </a:p>
          <a:p>
            <a:pPr algn="just"/>
            <a:r>
              <a:rPr lang="en-US" dirty="0"/>
              <a:t>Inheritance allows us to create a new class from an existing class.</a:t>
            </a:r>
          </a:p>
          <a:p>
            <a:pPr algn="just"/>
            <a:r>
              <a:rPr lang="en-US" dirty="0"/>
              <a:t>The new class that is created is known as </a:t>
            </a:r>
            <a:r>
              <a:rPr lang="en-US" b="1" dirty="0"/>
              <a:t>subclass</a:t>
            </a:r>
            <a:r>
              <a:rPr lang="en-US" dirty="0"/>
              <a:t> (child or derived class) and the existing class from which the child class is derived is known as </a:t>
            </a:r>
            <a:r>
              <a:rPr lang="en-US" b="1" dirty="0"/>
              <a:t>superclass</a:t>
            </a:r>
            <a:r>
              <a:rPr lang="en-US" dirty="0"/>
              <a:t> (parent or base class).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9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a mechanism that allows you to create a hierarchy of classes that share a set of properties and methods by deriving a class from another class. </a:t>
            </a:r>
            <a:endParaRPr lang="en-US" dirty="0" smtClean="0"/>
          </a:p>
          <a:p>
            <a:pPr algn="just"/>
            <a:r>
              <a:rPr lang="en-US" dirty="0" smtClean="0"/>
              <a:t>Inheritance </a:t>
            </a:r>
            <a:r>
              <a:rPr lang="en-US" dirty="0"/>
              <a:t>is the capability of one class to derive or inherit the properties from another class.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1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Inheritance </a:t>
            </a:r>
            <a:r>
              <a:rPr lang="en-US" dirty="0"/>
              <a:t>is  </a:t>
            </a:r>
            <a:r>
              <a:rPr lang="en-US" dirty="0" smtClean="0"/>
              <a:t>’</a:t>
            </a:r>
            <a:r>
              <a:rPr lang="en-US" b="1" dirty="0" smtClean="0"/>
              <a:t>is-a’</a:t>
            </a:r>
            <a:r>
              <a:rPr lang="en-US" dirty="0"/>
              <a:t> </a:t>
            </a:r>
            <a:r>
              <a:rPr lang="en-US" dirty="0" smtClean="0"/>
              <a:t>relationship. Example:</a:t>
            </a:r>
          </a:p>
          <a:p>
            <a:r>
              <a:rPr lang="en-US" b="1" dirty="0"/>
              <a:t>Car</a:t>
            </a:r>
            <a:r>
              <a:rPr lang="en-US" dirty="0"/>
              <a:t> is a </a:t>
            </a:r>
            <a:r>
              <a:rPr lang="en-US" b="1" dirty="0"/>
              <a:t>Vehicle</a:t>
            </a:r>
            <a:endParaRPr lang="en-US" dirty="0"/>
          </a:p>
          <a:p>
            <a:r>
              <a:rPr lang="en-US" b="1" dirty="0"/>
              <a:t>Apple</a:t>
            </a:r>
            <a:r>
              <a:rPr lang="en-US" dirty="0"/>
              <a:t> is a </a:t>
            </a:r>
            <a:r>
              <a:rPr lang="en-US" b="1" dirty="0"/>
              <a:t>Fruit</a:t>
            </a:r>
            <a:endParaRPr lang="en-US" dirty="0"/>
          </a:p>
          <a:p>
            <a:r>
              <a:rPr lang="en-US" b="1" dirty="0"/>
              <a:t>Cat</a:t>
            </a:r>
            <a:r>
              <a:rPr lang="en-US" dirty="0"/>
              <a:t> is an </a:t>
            </a:r>
            <a:r>
              <a:rPr lang="en-US" b="1" dirty="0" smtClean="0"/>
              <a:t>Animal</a:t>
            </a:r>
          </a:p>
          <a:p>
            <a:endParaRPr lang="en-US" b="1" dirty="0"/>
          </a:p>
          <a:p>
            <a:r>
              <a:rPr lang="en-US" b="1" dirty="0" smtClean="0"/>
              <a:t>Give Daily Life Examples?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UML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0" y="1600200"/>
            <a:ext cx="8039540" cy="4525963"/>
          </a:xfrm>
        </p:spPr>
      </p:pic>
    </p:spTree>
    <p:extLst>
      <p:ext uri="{BB962C8B-B14F-4D97-AF65-F5344CB8AC3E}">
        <p14:creationId xmlns:p14="http://schemas.microsoft.com/office/powerpoint/2010/main" val="7369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class can </a:t>
            </a:r>
            <a:r>
              <a:rPr lang="en-US" sz="2800" i="1" dirty="0">
                <a:solidFill>
                  <a:schemeClr val="accent2"/>
                </a:solidFill>
              </a:rPr>
              <a:t>extend </a:t>
            </a:r>
            <a:r>
              <a:rPr lang="en-US" sz="2800" dirty="0"/>
              <a:t>the definition of another class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-65" charset="-128"/>
              </a:rPr>
              <a:t>Allows use (or extension ) of methods and attributes already defined in the previous one.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-65" charset="-128"/>
              </a:rPr>
              <a:t>New class: </a:t>
            </a:r>
            <a:r>
              <a:rPr lang="en-US" sz="2400" i="1" dirty="0">
                <a:solidFill>
                  <a:schemeClr val="accent2"/>
                </a:solidFill>
                <a:ea typeface="ＭＳ Ｐゴシック" pitchFamily="-65" charset="-128"/>
              </a:rPr>
              <a:t>subclass</a:t>
            </a:r>
            <a:r>
              <a:rPr lang="en-US" sz="2400" dirty="0">
                <a:ea typeface="ＭＳ Ｐゴシック" pitchFamily="-65" charset="-128"/>
              </a:rPr>
              <a:t>. Original: </a:t>
            </a:r>
            <a:r>
              <a:rPr lang="en-US" sz="2400" i="1" dirty="0">
                <a:solidFill>
                  <a:schemeClr val="accent2"/>
                </a:solidFill>
                <a:ea typeface="ＭＳ Ｐゴシック" pitchFamily="-65" charset="-128"/>
              </a:rPr>
              <a:t>parent</a:t>
            </a:r>
            <a:r>
              <a:rPr lang="en-US" sz="2400" dirty="0">
                <a:ea typeface="ＭＳ Ｐゴシック" pitchFamily="-65" charset="-128"/>
              </a:rPr>
              <a:t>, </a:t>
            </a:r>
            <a:r>
              <a:rPr lang="en-US" sz="2400" i="1" dirty="0">
                <a:solidFill>
                  <a:schemeClr val="accent2"/>
                </a:solidFill>
                <a:ea typeface="ＭＳ Ｐゴシック" pitchFamily="-65" charset="-128"/>
              </a:rPr>
              <a:t>ancestor </a:t>
            </a:r>
            <a:r>
              <a:rPr lang="en-US" sz="2400" dirty="0">
                <a:solidFill>
                  <a:schemeClr val="accent2"/>
                </a:solidFill>
                <a:ea typeface="ＭＳ Ｐゴシック" pitchFamily="-65" charset="-128"/>
              </a:rPr>
              <a:t>or </a:t>
            </a:r>
            <a:r>
              <a:rPr lang="en-US" sz="2400" i="1" dirty="0">
                <a:solidFill>
                  <a:schemeClr val="accent2"/>
                </a:solidFill>
                <a:ea typeface="ＭＳ Ｐゴシック" pitchFamily="-65" charset="-128"/>
              </a:rPr>
              <a:t>superclass</a:t>
            </a:r>
            <a:endParaRPr lang="en-US" sz="2400" dirty="0"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To define a subclass, put the name of the superclass in parentheses after the subclass’s name on the first line of the definition.</a:t>
            </a:r>
            <a:br>
              <a:rPr lang="en-US" sz="2800" dirty="0"/>
            </a:br>
            <a:r>
              <a:rPr lang="en-US" sz="2800" dirty="0">
                <a:latin typeface="Courier New" pitchFamily="-65" charset="0"/>
              </a:rPr>
              <a:t>   </a:t>
            </a:r>
            <a:r>
              <a:rPr lang="en-US" sz="2800" dirty="0">
                <a:solidFill>
                  <a:srgbClr val="FF9933"/>
                </a:solidFill>
                <a:latin typeface="Courier New" pitchFamily="-65" charset="0"/>
              </a:rPr>
              <a:t>Class</a:t>
            </a:r>
            <a:r>
              <a:rPr lang="en-US" sz="2800" dirty="0">
                <a:latin typeface="Courier New" pitchFamily="-65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ourier New" pitchFamily="-65" charset="0"/>
              </a:rPr>
              <a:t>Cs_student</a:t>
            </a:r>
            <a:r>
              <a:rPr lang="en-US" sz="2800" dirty="0">
                <a:latin typeface="Courier New" pitchFamily="-65" charset="0"/>
              </a:rPr>
              <a:t>(student):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-65" charset="-128"/>
              </a:rPr>
              <a:t>Python has no ‘extends’ keyword like Java.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-65" charset="-128"/>
              </a:rPr>
              <a:t>Multiple inheritance is supported.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0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Python Inheritance Syntax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# define a superclass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/>
              <a:t>super_class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attributes and method definition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# </a:t>
            </a:r>
            <a:r>
              <a:rPr lang="en-US" b="1" dirty="0"/>
              <a:t>inheritance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/>
              <a:t>sub_class</a:t>
            </a:r>
            <a:r>
              <a:rPr lang="en-US" dirty="0"/>
              <a:t>(</a:t>
            </a:r>
            <a:r>
              <a:rPr lang="en-US" dirty="0" err="1"/>
              <a:t>super_class</a:t>
            </a:r>
            <a:r>
              <a:rPr lang="en-US" dirty="0"/>
              <a:t>):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attributes and method of </a:t>
            </a:r>
            <a:r>
              <a:rPr lang="en-US" dirty="0" err="1"/>
              <a:t>super_class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attributes and method of </a:t>
            </a:r>
            <a:r>
              <a:rPr lang="en-US" dirty="0" err="1"/>
              <a:t>sub_class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0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067800" cy="5410200"/>
          </a:xfrm>
        </p:spPr>
      </p:pic>
    </p:spTree>
    <p:extLst>
      <p:ext uri="{BB962C8B-B14F-4D97-AF65-F5344CB8AC3E}">
        <p14:creationId xmlns:p14="http://schemas.microsoft.com/office/powerpoint/2010/main" val="9448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349</Words>
  <Application>Microsoft Office PowerPoint</Application>
  <PresentationFormat>On-screen Show (4:3)</PresentationFormat>
  <Paragraphs>72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Inheritance</vt:lpstr>
      <vt:lpstr>Inheritance</vt:lpstr>
      <vt:lpstr>Inheritance</vt:lpstr>
      <vt:lpstr>Inheritance</vt:lpstr>
      <vt:lpstr>Inheritance</vt:lpstr>
      <vt:lpstr>UML</vt:lpstr>
      <vt:lpstr>Subclasses</vt:lpstr>
      <vt:lpstr>Python Inheritance Syntax </vt:lpstr>
      <vt:lpstr>Example:1</vt:lpstr>
      <vt:lpstr>Example: 1</vt:lpstr>
      <vt:lpstr>Example:2</vt:lpstr>
      <vt:lpstr>Example:2</vt:lpstr>
      <vt:lpstr>Redefining Methods</vt:lpstr>
      <vt:lpstr>Extending __init__</vt:lpstr>
      <vt:lpstr>Definition of a class extending student</vt:lpstr>
      <vt:lpstr>Example:3</vt:lpstr>
      <vt:lpstr>Example:3</vt:lpstr>
      <vt:lpstr>Example:4</vt:lpstr>
      <vt:lpstr>Example:4</vt:lpstr>
      <vt:lpstr>Benefits of inheritance are: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My Pc</dc:creator>
  <cp:lastModifiedBy>Windows User</cp:lastModifiedBy>
  <cp:revision>22</cp:revision>
  <dcterms:created xsi:type="dcterms:W3CDTF">2006-08-16T00:00:00Z</dcterms:created>
  <dcterms:modified xsi:type="dcterms:W3CDTF">2023-11-22T19:57:04Z</dcterms:modified>
</cp:coreProperties>
</file>