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2.xml" ContentType="application/vnd.openxmlformats-officedocument.presentationml.tags+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6.xml" ContentType="application/vnd.openxmlformats-officedocument.presentationml.tags+xml"/>
  <Override PartName="/ppt/notesSlides/notesSlide2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25"/>
  </p:notesMasterIdLst>
  <p:sldIdLst>
    <p:sldId id="256" r:id="rId2"/>
    <p:sldId id="271" r:id="rId3"/>
    <p:sldId id="272" r:id="rId4"/>
    <p:sldId id="257" r:id="rId5"/>
    <p:sldId id="290" r:id="rId6"/>
    <p:sldId id="280" r:id="rId7"/>
    <p:sldId id="263" r:id="rId8"/>
    <p:sldId id="284" r:id="rId9"/>
    <p:sldId id="262" r:id="rId10"/>
    <p:sldId id="273" r:id="rId11"/>
    <p:sldId id="287" r:id="rId12"/>
    <p:sldId id="275" r:id="rId13"/>
    <p:sldId id="268" r:id="rId14"/>
    <p:sldId id="269" r:id="rId15"/>
    <p:sldId id="277" r:id="rId16"/>
    <p:sldId id="286" r:id="rId17"/>
    <p:sldId id="274" r:id="rId18"/>
    <p:sldId id="278" r:id="rId19"/>
    <p:sldId id="288" r:id="rId20"/>
    <p:sldId id="266" r:id="rId21"/>
    <p:sldId id="265" r:id="rId22"/>
    <p:sldId id="283" r:id="rId23"/>
    <p:sldId id="2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CAD9566-9190-99A4-C7C5-3D9019BEFB4B}" name="Syed Muhammad Firas Bin Syed Siraj Uddin" initials="" userId="S::muhammadsu.2021@economics.smu.edu.sg::ca087f87-fed6-4611-9041-3ed758fa886c" providerId="AD"/>
  <p188:author id="{A7F1ABCB-F98D-0365-8B20-4088F2E7C357}" name="Adrian YIP Yu Liang" initials="AL" userId="S::adrian.yip.2022@economics.smu.edu.sg::5037fbab-8dcf-4720-8ca5-977e6c3afca4" providerId="AD"/>
  <p188:author id="{995434E9-9351-B05D-BB24-0C5AC3517D8D}" name="Abdullah KHURSHID" initials="" userId="S::abdullahk.2020@economics.smu.edu.sg::4383ee15-9bcb-40a8-be18-4b8579fde23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C1CB"/>
    <a:srgbClr val="4453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25" autoAdjust="0"/>
  </p:normalViewPr>
  <p:slideViewPr>
    <p:cSldViewPr snapToGrid="0">
      <p:cViewPr varScale="1">
        <p:scale>
          <a:sx n="52" d="100"/>
          <a:sy n="52" d="100"/>
        </p:scale>
        <p:origin x="12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Khurshid" userId="940375b9e238b85c" providerId="LiveId" clId="{6B5EE527-3386-407B-8731-684F881ACC5D}"/>
    <pc:docChg chg="custSel modSld">
      <pc:chgData name="Abdullah Khurshid" userId="940375b9e238b85c" providerId="LiveId" clId="{6B5EE527-3386-407B-8731-684F881ACC5D}" dt="2025-01-30T13:58:09.657" v="75" actId="20577"/>
      <pc:docMkLst>
        <pc:docMk/>
      </pc:docMkLst>
      <pc:sldChg chg="delSp modSp mod modNotesTx">
        <pc:chgData name="Abdullah Khurshid" userId="940375b9e238b85c" providerId="LiveId" clId="{6B5EE527-3386-407B-8731-684F881ACC5D}" dt="2025-01-30T13:56:46.989" v="43" actId="20577"/>
        <pc:sldMkLst>
          <pc:docMk/>
          <pc:sldMk cId="109857222" sldId="256"/>
        </pc:sldMkLst>
        <pc:spChg chg="del mod">
          <ac:chgData name="Abdullah Khurshid" userId="940375b9e238b85c" providerId="LiveId" clId="{6B5EE527-3386-407B-8731-684F881ACC5D}" dt="2025-01-30T13:56:35.014" v="1" actId="478"/>
          <ac:spMkLst>
            <pc:docMk/>
            <pc:sldMk cId="109857222" sldId="256"/>
            <ac:spMk id="3" creationId="{00000000-0000-0000-0000-000000000000}"/>
          </ac:spMkLst>
        </pc:spChg>
      </pc:sldChg>
      <pc:sldChg chg="modNotesTx">
        <pc:chgData name="Abdullah Khurshid" userId="940375b9e238b85c" providerId="LiveId" clId="{6B5EE527-3386-407B-8731-684F881ACC5D}" dt="2025-01-30T13:57:19.552" v="67" actId="20577"/>
        <pc:sldMkLst>
          <pc:docMk/>
          <pc:sldMk cId="3183848177" sldId="262"/>
        </pc:sldMkLst>
      </pc:sldChg>
      <pc:sldChg chg="modNotesTx">
        <pc:chgData name="Abdullah Khurshid" userId="940375b9e238b85c" providerId="LiveId" clId="{6B5EE527-3386-407B-8731-684F881ACC5D}" dt="2025-01-30T13:57:10.984" v="64" actId="20577"/>
        <pc:sldMkLst>
          <pc:docMk/>
          <pc:sldMk cId="109806841" sldId="263"/>
        </pc:sldMkLst>
      </pc:sldChg>
      <pc:sldChg chg="modNotesTx">
        <pc:chgData name="Abdullah Khurshid" userId="940375b9e238b85c" providerId="LiveId" clId="{6B5EE527-3386-407B-8731-684F881ACC5D}" dt="2025-01-30T13:58:09.657" v="75" actId="20577"/>
        <pc:sldMkLst>
          <pc:docMk/>
          <pc:sldMk cId="1360656574" sldId="265"/>
        </pc:sldMkLst>
      </pc:sldChg>
      <pc:sldChg chg="modNotesTx">
        <pc:chgData name="Abdullah Khurshid" userId="940375b9e238b85c" providerId="LiveId" clId="{6B5EE527-3386-407B-8731-684F881ACC5D}" dt="2025-01-30T13:57:31.591" v="71" actId="20577"/>
        <pc:sldMkLst>
          <pc:docMk/>
          <pc:sldMk cId="1497568609" sldId="268"/>
        </pc:sldMkLst>
      </pc:sldChg>
      <pc:sldChg chg="modNotesTx">
        <pc:chgData name="Abdullah Khurshid" userId="940375b9e238b85c" providerId="LiveId" clId="{6B5EE527-3386-407B-8731-684F881ACC5D}" dt="2025-01-30T13:57:46.379" v="73" actId="313"/>
        <pc:sldMkLst>
          <pc:docMk/>
          <pc:sldMk cId="3164511974" sldId="269"/>
        </pc:sldMkLst>
      </pc:sldChg>
      <pc:sldChg chg="modNotesTx">
        <pc:chgData name="Abdullah Khurshid" userId="940375b9e238b85c" providerId="LiveId" clId="{6B5EE527-3386-407B-8731-684F881ACC5D}" dt="2025-01-30T13:56:53.547" v="49" actId="20577"/>
        <pc:sldMkLst>
          <pc:docMk/>
          <pc:sldMk cId="3311901695" sldId="271"/>
        </pc:sldMkLst>
      </pc:sldChg>
      <pc:sldChg chg="modNotesTx">
        <pc:chgData name="Abdullah Khurshid" userId="940375b9e238b85c" providerId="LiveId" clId="{6B5EE527-3386-407B-8731-684F881ACC5D}" dt="2025-01-30T13:57:22.413" v="69" actId="20577"/>
        <pc:sldMkLst>
          <pc:docMk/>
          <pc:sldMk cId="7416462" sldId="273"/>
        </pc:sldMkLst>
      </pc:sldChg>
      <pc:sldChg chg="modNotesTx">
        <pc:chgData name="Abdullah Khurshid" userId="940375b9e238b85c" providerId="LiveId" clId="{6B5EE527-3386-407B-8731-684F881ACC5D}" dt="2025-01-30T13:57:27.969" v="70" actId="20577"/>
        <pc:sldMkLst>
          <pc:docMk/>
          <pc:sldMk cId="2703969322" sldId="275"/>
        </pc:sldMkLst>
      </pc:sldChg>
      <pc:sldChg chg="modNotesTx">
        <pc:chgData name="Abdullah Khurshid" userId="940375b9e238b85c" providerId="LiveId" clId="{6B5EE527-3386-407B-8731-684F881ACC5D}" dt="2025-01-30T13:57:15.605" v="65" actId="20577"/>
        <pc:sldMkLst>
          <pc:docMk/>
          <pc:sldMk cId="2438258126" sldId="284"/>
        </pc:sldMkLst>
      </pc:sldChg>
      <pc:sldChg chg="modNotesTx">
        <pc:chgData name="Abdullah Khurshid" userId="940375b9e238b85c" providerId="LiveId" clId="{6B5EE527-3386-407B-8731-684F881ACC5D}" dt="2025-01-30T13:58:02.266" v="74" actId="20577"/>
        <pc:sldMkLst>
          <pc:docMk/>
          <pc:sldMk cId="781053315" sldId="28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smu-my.sharepoint.com/personal/muhammadag_2022_economics_smu_edu_sg/Documents/DSA312%20Presentation%20Slides_ColumnCluster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smu-my.sharepoint.com/personal/muhammadag_2022_economics_smu_edu_sg/Documents/DSA312%20Presentation%20Slides_ColumnClustered%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smu-my.sharepoint.com/personal/muhammadag_2022_economics_smu_edu_sg/Documents/DSA312%20Presentation%20Slides_Pi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sng" strike="noStrike" kern="1200" spc="0" baseline="0">
                <a:solidFill>
                  <a:schemeClr val="tx1"/>
                </a:solidFill>
                <a:latin typeface="+mn-lt"/>
                <a:ea typeface="+mn-ea"/>
                <a:cs typeface="+mn-cs"/>
              </a:defRPr>
            </a:pPr>
            <a:r>
              <a:rPr lang="en-US" u="sng"/>
              <a:t>Top 4 Most Frequent Cancers (2018-2022)</a:t>
            </a:r>
          </a:p>
        </c:rich>
      </c:tx>
      <c:overlay val="0"/>
      <c:spPr>
        <a:noFill/>
        <a:ln>
          <a:noFill/>
        </a:ln>
        <a:effectLst/>
      </c:spPr>
      <c:txPr>
        <a:bodyPr rot="0" spcFirstLastPara="1" vertOverflow="ellipsis" vert="horz" wrap="square" anchor="ctr" anchorCtr="1"/>
        <a:lstStyle/>
        <a:p>
          <a:pPr>
            <a:defRPr sz="1440" b="0" i="0" u="sng"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1770455813228353"/>
          <c:y val="0.15778452960163489"/>
          <c:w val="0.85534022900546847"/>
          <c:h val="0.60185953349258015"/>
        </c:manualLayout>
      </c:layout>
      <c:barChart>
        <c:barDir val="col"/>
        <c:grouping val="clustered"/>
        <c:varyColors val="0"/>
        <c:ser>
          <c:idx val="0"/>
          <c:order val="0"/>
          <c:tx>
            <c:strRef>
              <c:f>Sheet1!$B$1</c:f>
              <c:strCache>
                <c:ptCount val="1"/>
                <c:pt idx="0">
                  <c:v>Male Incidences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Prostate (M) / Breast (F)</c:v>
                </c:pt>
                <c:pt idx="1">
                  <c:v>Colon &amp; Rectum</c:v>
                </c:pt>
                <c:pt idx="2">
                  <c:v>Lung</c:v>
                </c:pt>
                <c:pt idx="3">
                  <c:v>Lymphoid Nesoplasms</c:v>
                </c:pt>
              </c:strCache>
            </c:strRef>
          </c:cat>
          <c:val>
            <c:numRef>
              <c:f>Sheet1!$B$2:$B$5</c:f>
              <c:numCache>
                <c:formatCode>General</c:formatCode>
                <c:ptCount val="4"/>
                <c:pt idx="0">
                  <c:v>7515</c:v>
                </c:pt>
                <c:pt idx="1">
                  <c:v>6963</c:v>
                </c:pt>
                <c:pt idx="2">
                  <c:v>5759</c:v>
                </c:pt>
                <c:pt idx="3">
                  <c:v>3196</c:v>
                </c:pt>
              </c:numCache>
            </c:numRef>
          </c:val>
          <c:extLst>
            <c:ext xmlns:c16="http://schemas.microsoft.com/office/drawing/2014/chart" uri="{C3380CC4-5D6E-409C-BE32-E72D297353CC}">
              <c16:uniqueId val="{00000000-3D80-8E46-881A-3A40A3A33A88}"/>
            </c:ext>
          </c:extLst>
        </c:ser>
        <c:ser>
          <c:idx val="1"/>
          <c:order val="1"/>
          <c:tx>
            <c:strRef>
              <c:f>Sheet1!$C$1</c:f>
              <c:strCache>
                <c:ptCount val="1"/>
                <c:pt idx="0">
                  <c:v>Female Incidences</c:v>
                </c:pt>
              </c:strCache>
            </c:strRef>
          </c:tx>
          <c:spPr>
            <a:solidFill>
              <a:srgbClr val="FFC1CB"/>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Prostate (M) / Breast (F)</c:v>
                </c:pt>
                <c:pt idx="1">
                  <c:v>Colon &amp; Rectum</c:v>
                </c:pt>
                <c:pt idx="2">
                  <c:v>Lung</c:v>
                </c:pt>
                <c:pt idx="3">
                  <c:v>Lymphoid Nesoplasms</c:v>
                </c:pt>
              </c:strCache>
            </c:strRef>
          </c:cat>
          <c:val>
            <c:numRef>
              <c:f>Sheet1!$C$2:$C$5</c:f>
              <c:numCache>
                <c:formatCode>General</c:formatCode>
                <c:ptCount val="4"/>
                <c:pt idx="0">
                  <c:v>13193</c:v>
                </c:pt>
                <c:pt idx="1">
                  <c:v>5741</c:v>
                </c:pt>
                <c:pt idx="2">
                  <c:v>3534</c:v>
                </c:pt>
                <c:pt idx="3">
                  <c:v>2318</c:v>
                </c:pt>
              </c:numCache>
            </c:numRef>
          </c:val>
          <c:extLst>
            <c:ext xmlns:c16="http://schemas.microsoft.com/office/drawing/2014/chart" uri="{C3380CC4-5D6E-409C-BE32-E72D297353CC}">
              <c16:uniqueId val="{00000001-3D80-8E46-881A-3A40A3A33A88}"/>
            </c:ext>
          </c:extLst>
        </c:ser>
        <c:dLbls>
          <c:showLegendKey val="0"/>
          <c:showVal val="0"/>
          <c:showCatName val="0"/>
          <c:showSerName val="0"/>
          <c:showPercent val="0"/>
          <c:showBubbleSize val="0"/>
        </c:dLbls>
        <c:gapWidth val="219"/>
        <c:overlap val="-27"/>
        <c:axId val="1124326848"/>
        <c:axId val="1425652176"/>
      </c:barChart>
      <c:catAx>
        <c:axId val="112432684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425652176"/>
        <c:crosses val="autoZero"/>
        <c:auto val="1"/>
        <c:lblAlgn val="ctr"/>
        <c:lblOffset val="100"/>
        <c:noMultiLvlLbl val="0"/>
      </c:catAx>
      <c:valAx>
        <c:axId val="1425652176"/>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124326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sng" strike="noStrike" kern="1200" spc="0" baseline="0">
                <a:solidFill>
                  <a:schemeClr val="tx1"/>
                </a:solidFill>
                <a:latin typeface="+mn-lt"/>
                <a:ea typeface="+mn-ea"/>
                <a:cs typeface="+mn-cs"/>
              </a:defRPr>
            </a:pPr>
            <a:r>
              <a:rPr lang="en-US" u="sng"/>
              <a:t>Cancer Deaths (2018 – 2022)</a:t>
            </a:r>
          </a:p>
        </c:rich>
      </c:tx>
      <c:overlay val="0"/>
      <c:spPr>
        <a:noFill/>
        <a:ln>
          <a:noFill/>
        </a:ln>
        <a:effectLst/>
      </c:spPr>
      <c:txPr>
        <a:bodyPr rot="0" spcFirstLastPara="1" vertOverflow="ellipsis" vert="horz" wrap="square" anchor="ctr" anchorCtr="1"/>
        <a:lstStyle/>
        <a:p>
          <a:pPr>
            <a:defRPr sz="1440" b="0" i="0" u="sng"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0280567684115005"/>
          <c:y val="0.15778452960163489"/>
          <c:w val="0.87023911029660184"/>
          <c:h val="0.60185953349258015"/>
        </c:manualLayout>
      </c:layout>
      <c:barChart>
        <c:barDir val="col"/>
        <c:grouping val="clustered"/>
        <c:varyColors val="0"/>
        <c:ser>
          <c:idx val="0"/>
          <c:order val="0"/>
          <c:tx>
            <c:strRef>
              <c:f>Sheet1!$B$1</c:f>
              <c:strCache>
                <c:ptCount val="1"/>
                <c:pt idx="0">
                  <c:v>Male Deaths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Prostate (M) / Breast (F)</c:v>
                </c:pt>
                <c:pt idx="1">
                  <c:v>Colon &amp; Rectum</c:v>
                </c:pt>
                <c:pt idx="2">
                  <c:v>Lung</c:v>
                </c:pt>
                <c:pt idx="3">
                  <c:v>Lymphoid Nesoplasms</c:v>
                </c:pt>
              </c:strCache>
            </c:strRef>
          </c:cat>
          <c:val>
            <c:numRef>
              <c:f>Sheet1!$B$2:$B$5</c:f>
              <c:numCache>
                <c:formatCode>General</c:formatCode>
                <c:ptCount val="4"/>
                <c:pt idx="0">
                  <c:v>1144</c:v>
                </c:pt>
                <c:pt idx="1">
                  <c:v>2324</c:v>
                </c:pt>
                <c:pt idx="2">
                  <c:v>3970</c:v>
                </c:pt>
                <c:pt idx="3">
                  <c:v>789</c:v>
                </c:pt>
              </c:numCache>
            </c:numRef>
          </c:val>
          <c:extLst>
            <c:ext xmlns:c16="http://schemas.microsoft.com/office/drawing/2014/chart" uri="{C3380CC4-5D6E-409C-BE32-E72D297353CC}">
              <c16:uniqueId val="{00000000-0FE7-E94D-BB40-D66356F7AFD7}"/>
            </c:ext>
          </c:extLst>
        </c:ser>
        <c:ser>
          <c:idx val="1"/>
          <c:order val="1"/>
          <c:tx>
            <c:strRef>
              <c:f>Sheet1!$C$1</c:f>
              <c:strCache>
                <c:ptCount val="1"/>
                <c:pt idx="0">
                  <c:v>Female Deaths</c:v>
                </c:pt>
              </c:strCache>
            </c:strRef>
          </c:tx>
          <c:spPr>
            <a:solidFill>
              <a:srgbClr val="FFC1CB"/>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Prostate (M) / Breast (F)</c:v>
                </c:pt>
                <c:pt idx="1">
                  <c:v>Colon &amp; Rectum</c:v>
                </c:pt>
                <c:pt idx="2">
                  <c:v>Lung</c:v>
                </c:pt>
                <c:pt idx="3">
                  <c:v>Lymphoid Nesoplasms</c:v>
                </c:pt>
              </c:strCache>
            </c:strRef>
          </c:cat>
          <c:val>
            <c:numRef>
              <c:f>Sheet1!$C$2:$C$5</c:f>
              <c:numCache>
                <c:formatCode>General</c:formatCode>
                <c:ptCount val="4"/>
                <c:pt idx="0">
                  <c:v>2323</c:v>
                </c:pt>
                <c:pt idx="1">
                  <c:v>2124</c:v>
                </c:pt>
                <c:pt idx="2">
                  <c:v>2054</c:v>
                </c:pt>
                <c:pt idx="3">
                  <c:v>585</c:v>
                </c:pt>
              </c:numCache>
            </c:numRef>
          </c:val>
          <c:extLst>
            <c:ext xmlns:c16="http://schemas.microsoft.com/office/drawing/2014/chart" uri="{C3380CC4-5D6E-409C-BE32-E72D297353CC}">
              <c16:uniqueId val="{00000001-0FE7-E94D-BB40-D66356F7AFD7}"/>
            </c:ext>
          </c:extLst>
        </c:ser>
        <c:dLbls>
          <c:showLegendKey val="0"/>
          <c:showVal val="0"/>
          <c:showCatName val="0"/>
          <c:showSerName val="0"/>
          <c:showPercent val="0"/>
          <c:showBubbleSize val="0"/>
        </c:dLbls>
        <c:gapWidth val="219"/>
        <c:overlap val="-27"/>
        <c:axId val="874883936"/>
        <c:axId val="874611424"/>
      </c:barChart>
      <c:catAx>
        <c:axId val="87488393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874611424"/>
        <c:crosses val="autoZero"/>
        <c:auto val="1"/>
        <c:lblAlgn val="ctr"/>
        <c:lblOffset val="100"/>
        <c:noMultiLvlLbl val="0"/>
      </c:catAx>
      <c:valAx>
        <c:axId val="874611424"/>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874883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sng" strike="noStrike" kern="1200" spc="0" baseline="0">
                <a:solidFill>
                  <a:schemeClr val="tx1"/>
                </a:solidFill>
                <a:latin typeface="+mn-lt"/>
                <a:ea typeface="+mn-ea"/>
                <a:cs typeface="+mn-cs"/>
              </a:defRPr>
            </a:pPr>
            <a:r>
              <a:rPr lang="en-US" u="sng" dirty="0"/>
              <a:t>CIR,CMR,ASRS for Males</a:t>
            </a:r>
          </a:p>
        </c:rich>
      </c:tx>
      <c:overlay val="0"/>
      <c:spPr>
        <a:noFill/>
        <a:ln>
          <a:noFill/>
        </a:ln>
        <a:effectLst/>
      </c:spPr>
      <c:txPr>
        <a:bodyPr rot="0" spcFirstLastPara="1" vertOverflow="ellipsis" vert="horz" wrap="square" anchor="ctr" anchorCtr="1"/>
        <a:lstStyle/>
        <a:p>
          <a:pPr>
            <a:defRPr sz="1440" b="0" i="0" u="sng" strike="noStrike" kern="1200" spc="0" baseline="0">
              <a:solidFill>
                <a:schemeClr val="tx1"/>
              </a:solidFill>
              <a:latin typeface="+mn-lt"/>
              <a:ea typeface="+mn-ea"/>
              <a:cs typeface="+mn-cs"/>
            </a:defRPr>
          </a:pPr>
          <a:endParaRPr lang="en-US"/>
        </a:p>
      </c:txPr>
    </c:title>
    <c:autoTitleDeleted val="0"/>
    <c:plotArea>
      <c:layout/>
      <c:lineChart>
        <c:grouping val="stacked"/>
        <c:varyColors val="0"/>
        <c:ser>
          <c:idx val="0"/>
          <c:order val="0"/>
          <c:tx>
            <c:strRef>
              <c:f>Sheet1!$C$4</c:f>
              <c:strCache>
                <c:ptCount val="1"/>
                <c:pt idx="0">
                  <c:v>CIR (LHS)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Sheet1!$B$5:$B$15</c:f>
              <c:strCache>
                <c:ptCount val="11"/>
                <c:pt idx="0">
                  <c:v>1968-1972</c:v>
                </c:pt>
                <c:pt idx="1">
                  <c:v>1973-1977</c:v>
                </c:pt>
                <c:pt idx="2">
                  <c:v>1978-1982</c:v>
                </c:pt>
                <c:pt idx="3">
                  <c:v>1983-1987</c:v>
                </c:pt>
                <c:pt idx="4">
                  <c:v>1988-1992</c:v>
                </c:pt>
                <c:pt idx="5">
                  <c:v>1993-1997</c:v>
                </c:pt>
                <c:pt idx="6">
                  <c:v>1998-2002</c:v>
                </c:pt>
                <c:pt idx="7">
                  <c:v>2003-2007</c:v>
                </c:pt>
                <c:pt idx="8">
                  <c:v>2008-2012</c:v>
                </c:pt>
                <c:pt idx="9">
                  <c:v>2013-2017</c:v>
                </c:pt>
                <c:pt idx="10">
                  <c:v>2018-2022</c:v>
                </c:pt>
              </c:strCache>
            </c:strRef>
          </c:cat>
          <c:val>
            <c:numRef>
              <c:f>Sheet1!$C$5:$C$15</c:f>
              <c:numCache>
                <c:formatCode>General</c:formatCode>
                <c:ptCount val="11"/>
                <c:pt idx="0">
                  <c:v>26.5</c:v>
                </c:pt>
                <c:pt idx="1">
                  <c:v>35.5</c:v>
                </c:pt>
                <c:pt idx="2">
                  <c:v>42.1</c:v>
                </c:pt>
                <c:pt idx="3">
                  <c:v>44</c:v>
                </c:pt>
                <c:pt idx="4">
                  <c:v>43.1</c:v>
                </c:pt>
                <c:pt idx="5">
                  <c:v>41.8</c:v>
                </c:pt>
                <c:pt idx="6">
                  <c:v>44</c:v>
                </c:pt>
                <c:pt idx="7">
                  <c:v>44.8</c:v>
                </c:pt>
                <c:pt idx="8">
                  <c:v>46.4</c:v>
                </c:pt>
                <c:pt idx="9">
                  <c:v>52.9</c:v>
                </c:pt>
                <c:pt idx="10">
                  <c:v>58.5</c:v>
                </c:pt>
              </c:numCache>
            </c:numRef>
          </c:val>
          <c:smooth val="0"/>
          <c:extLst>
            <c:ext xmlns:c16="http://schemas.microsoft.com/office/drawing/2014/chart" uri="{C3380CC4-5D6E-409C-BE32-E72D297353CC}">
              <c16:uniqueId val="{00000000-03A3-420F-A703-7546925D98C2}"/>
            </c:ext>
          </c:extLst>
        </c:ser>
        <c:ser>
          <c:idx val="1"/>
          <c:order val="1"/>
          <c:tx>
            <c:strRef>
              <c:f>Sheet1!$D$4</c:f>
              <c:strCache>
                <c:ptCount val="1"/>
                <c:pt idx="0">
                  <c:v>CMR (LHS)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Sheet1!$B$5:$B$15</c:f>
              <c:strCache>
                <c:ptCount val="11"/>
                <c:pt idx="0">
                  <c:v>1968-1972</c:v>
                </c:pt>
                <c:pt idx="1">
                  <c:v>1973-1977</c:v>
                </c:pt>
                <c:pt idx="2">
                  <c:v>1978-1982</c:v>
                </c:pt>
                <c:pt idx="3">
                  <c:v>1983-1987</c:v>
                </c:pt>
                <c:pt idx="4">
                  <c:v>1988-1992</c:v>
                </c:pt>
                <c:pt idx="5">
                  <c:v>1993-1997</c:v>
                </c:pt>
                <c:pt idx="6">
                  <c:v>1998-2002</c:v>
                </c:pt>
                <c:pt idx="7">
                  <c:v>2003-2007</c:v>
                </c:pt>
                <c:pt idx="8">
                  <c:v>2008-2012</c:v>
                </c:pt>
                <c:pt idx="9">
                  <c:v>2013-2017</c:v>
                </c:pt>
                <c:pt idx="10">
                  <c:v>2018-2022</c:v>
                </c:pt>
              </c:strCache>
            </c:strRef>
          </c:cat>
          <c:val>
            <c:numRef>
              <c:f>Sheet1!$D$5:$D$15</c:f>
              <c:numCache>
                <c:formatCode>General</c:formatCode>
                <c:ptCount val="11"/>
                <c:pt idx="0">
                  <c:v>15.7</c:v>
                </c:pt>
                <c:pt idx="1">
                  <c:v>24.7</c:v>
                </c:pt>
                <c:pt idx="2">
                  <c:v>32.4</c:v>
                </c:pt>
                <c:pt idx="3">
                  <c:v>34.299999999999997</c:v>
                </c:pt>
                <c:pt idx="4">
                  <c:v>36.799999999999997</c:v>
                </c:pt>
                <c:pt idx="5">
                  <c:v>34.6</c:v>
                </c:pt>
                <c:pt idx="6">
                  <c:v>39.700000000000003</c:v>
                </c:pt>
                <c:pt idx="7">
                  <c:v>39.200000000000003</c:v>
                </c:pt>
                <c:pt idx="8">
                  <c:v>39.799999999999997</c:v>
                </c:pt>
                <c:pt idx="9">
                  <c:v>42.2</c:v>
                </c:pt>
                <c:pt idx="10">
                  <c:v>40.299999999999997</c:v>
                </c:pt>
              </c:numCache>
            </c:numRef>
          </c:val>
          <c:smooth val="0"/>
          <c:extLst>
            <c:ext xmlns:c16="http://schemas.microsoft.com/office/drawing/2014/chart" uri="{C3380CC4-5D6E-409C-BE32-E72D297353CC}">
              <c16:uniqueId val="{00000001-03A3-420F-A703-7546925D98C2}"/>
            </c:ext>
          </c:extLst>
        </c:ser>
        <c:dLbls>
          <c:showLegendKey val="0"/>
          <c:showVal val="0"/>
          <c:showCatName val="0"/>
          <c:showSerName val="0"/>
          <c:showPercent val="0"/>
          <c:showBubbleSize val="0"/>
        </c:dLbls>
        <c:marker val="1"/>
        <c:smooth val="0"/>
        <c:axId val="702283263"/>
        <c:axId val="702281823"/>
      </c:lineChart>
      <c:lineChart>
        <c:grouping val="stacked"/>
        <c:varyColors val="0"/>
        <c:ser>
          <c:idx val="2"/>
          <c:order val="2"/>
          <c:tx>
            <c:strRef>
              <c:f>Sheet1!$E$4</c:f>
              <c:strCache>
                <c:ptCount val="1"/>
                <c:pt idx="0">
                  <c:v>ASRS (RHS)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Sheet1!$B$5:$B$15</c:f>
              <c:strCache>
                <c:ptCount val="11"/>
                <c:pt idx="0">
                  <c:v>1968-1972</c:v>
                </c:pt>
                <c:pt idx="1">
                  <c:v>1973-1977</c:v>
                </c:pt>
                <c:pt idx="2">
                  <c:v>1978-1982</c:v>
                </c:pt>
                <c:pt idx="3">
                  <c:v>1983-1987</c:v>
                </c:pt>
                <c:pt idx="4">
                  <c:v>1988-1992</c:v>
                </c:pt>
                <c:pt idx="5">
                  <c:v>1993-1997</c:v>
                </c:pt>
                <c:pt idx="6">
                  <c:v>1998-2002</c:v>
                </c:pt>
                <c:pt idx="7">
                  <c:v>2003-2007</c:v>
                </c:pt>
                <c:pt idx="8">
                  <c:v>2008-2012</c:v>
                </c:pt>
                <c:pt idx="9">
                  <c:v>2013-2017</c:v>
                </c:pt>
                <c:pt idx="10">
                  <c:v>2018-2022</c:v>
                </c:pt>
              </c:strCache>
            </c:strRef>
          </c:cat>
          <c:val>
            <c:numRef>
              <c:f>Sheet1!$E$5:$E$15</c:f>
              <c:numCache>
                <c:formatCode>General</c:formatCode>
                <c:ptCount val="11"/>
                <c:pt idx="1">
                  <c:v>3</c:v>
                </c:pt>
                <c:pt idx="2">
                  <c:v>3.5</c:v>
                </c:pt>
                <c:pt idx="3">
                  <c:v>3.3</c:v>
                </c:pt>
                <c:pt idx="4">
                  <c:v>4.9000000000000004</c:v>
                </c:pt>
                <c:pt idx="5">
                  <c:v>7.1</c:v>
                </c:pt>
                <c:pt idx="6">
                  <c:v>9.4</c:v>
                </c:pt>
                <c:pt idx="7">
                  <c:v>9.1999999999999993</c:v>
                </c:pt>
                <c:pt idx="8">
                  <c:v>11.1</c:v>
                </c:pt>
                <c:pt idx="9">
                  <c:v>14.1</c:v>
                </c:pt>
                <c:pt idx="10">
                  <c:v>21.9</c:v>
                </c:pt>
              </c:numCache>
            </c:numRef>
          </c:val>
          <c:smooth val="0"/>
          <c:extLst>
            <c:ext xmlns:c16="http://schemas.microsoft.com/office/drawing/2014/chart" uri="{C3380CC4-5D6E-409C-BE32-E72D297353CC}">
              <c16:uniqueId val="{00000002-03A3-420F-A703-7546925D98C2}"/>
            </c:ext>
          </c:extLst>
        </c:ser>
        <c:dLbls>
          <c:showLegendKey val="0"/>
          <c:showVal val="0"/>
          <c:showCatName val="0"/>
          <c:showSerName val="0"/>
          <c:showPercent val="0"/>
          <c:showBubbleSize val="0"/>
        </c:dLbls>
        <c:marker val="1"/>
        <c:smooth val="0"/>
        <c:axId val="702207487"/>
        <c:axId val="702208447"/>
      </c:lineChart>
      <c:catAx>
        <c:axId val="702283263"/>
        <c:scaling>
          <c:orientation val="minMax"/>
        </c:scaling>
        <c:delete val="0"/>
        <c:axPos val="b"/>
        <c:numFmt formatCode="General" sourceLinked="1"/>
        <c:majorTickMark val="none"/>
        <c:minorTickMark val="out"/>
        <c:tickLblPos val="nextTo"/>
        <c:spPr>
          <a:noFill/>
          <a:ln w="9525" cap="flat" cmpd="sng" algn="ctr">
            <a:solidFill>
              <a:schemeClr val="accent1">
                <a:shade val="1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702281823"/>
        <c:crosses val="autoZero"/>
        <c:auto val="1"/>
        <c:lblAlgn val="ctr"/>
        <c:lblOffset val="100"/>
        <c:noMultiLvlLbl val="0"/>
      </c:catAx>
      <c:valAx>
        <c:axId val="7022818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CIR.CMR per 100,000 people</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accent1">
                <a:shade val="15000"/>
              </a:schemeClr>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702283263"/>
        <c:crosses val="autoZero"/>
        <c:crossBetween val="between"/>
      </c:valAx>
      <c:valAx>
        <c:axId val="702208447"/>
        <c:scaling>
          <c:orientation val="minMax"/>
        </c:scaling>
        <c:delete val="0"/>
        <c:axPos val="r"/>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ASRS (%)</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accent1">
                <a:shade val="15000"/>
              </a:schemeClr>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702207487"/>
        <c:crosses val="max"/>
        <c:crossBetween val="between"/>
      </c:valAx>
      <c:catAx>
        <c:axId val="702207487"/>
        <c:scaling>
          <c:orientation val="minMax"/>
        </c:scaling>
        <c:delete val="1"/>
        <c:axPos val="b"/>
        <c:numFmt formatCode="General" sourceLinked="1"/>
        <c:majorTickMark val="out"/>
        <c:minorTickMark val="none"/>
        <c:tickLblPos val="nextTo"/>
        <c:crossAx val="70220844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sng" strike="noStrike" kern="1200" spc="0" baseline="0">
                <a:solidFill>
                  <a:schemeClr val="tx1"/>
                </a:solidFill>
                <a:latin typeface="+mn-lt"/>
                <a:ea typeface="+mn-ea"/>
                <a:cs typeface="+mn-cs"/>
              </a:defRPr>
            </a:pPr>
            <a:r>
              <a:rPr lang="en-US" u="sng" dirty="0"/>
              <a:t>CIR,CMR,ASRS for Females</a:t>
            </a:r>
          </a:p>
        </c:rich>
      </c:tx>
      <c:overlay val="0"/>
      <c:spPr>
        <a:noFill/>
        <a:ln>
          <a:noFill/>
        </a:ln>
        <a:effectLst/>
      </c:spPr>
      <c:txPr>
        <a:bodyPr rot="0" spcFirstLastPara="1" vertOverflow="ellipsis" vert="horz" wrap="square" anchor="ctr" anchorCtr="1"/>
        <a:lstStyle/>
        <a:p>
          <a:pPr>
            <a:defRPr sz="1440" b="0" i="0" u="sng" strike="noStrike" kern="1200" spc="0" baseline="0">
              <a:solidFill>
                <a:schemeClr val="tx1"/>
              </a:solidFill>
              <a:latin typeface="+mn-lt"/>
              <a:ea typeface="+mn-ea"/>
              <a:cs typeface="+mn-cs"/>
            </a:defRPr>
          </a:pPr>
          <a:endParaRPr lang="en-US"/>
        </a:p>
      </c:txPr>
    </c:title>
    <c:autoTitleDeleted val="0"/>
    <c:plotArea>
      <c:layout/>
      <c:lineChart>
        <c:grouping val="stacked"/>
        <c:varyColors val="0"/>
        <c:ser>
          <c:idx val="0"/>
          <c:order val="0"/>
          <c:tx>
            <c:strRef>
              <c:f>Sheet1!$C$20</c:f>
              <c:strCache>
                <c:ptCount val="1"/>
                <c:pt idx="0">
                  <c:v>CIR (LHS)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Sheet1!$B$21:$B$31</c:f>
              <c:strCache>
                <c:ptCount val="11"/>
                <c:pt idx="0">
                  <c:v>1968-1972</c:v>
                </c:pt>
                <c:pt idx="1">
                  <c:v>1973-1977</c:v>
                </c:pt>
                <c:pt idx="2">
                  <c:v>1978-1982</c:v>
                </c:pt>
                <c:pt idx="3">
                  <c:v>1983-1987</c:v>
                </c:pt>
                <c:pt idx="4">
                  <c:v>1988-1992</c:v>
                </c:pt>
                <c:pt idx="5">
                  <c:v>1993-1997</c:v>
                </c:pt>
                <c:pt idx="6">
                  <c:v>1998-2002</c:v>
                </c:pt>
                <c:pt idx="7">
                  <c:v>2003-2007</c:v>
                </c:pt>
                <c:pt idx="8">
                  <c:v>2008-2012</c:v>
                </c:pt>
                <c:pt idx="9">
                  <c:v>2013-2017</c:v>
                </c:pt>
                <c:pt idx="10">
                  <c:v>2018-2022</c:v>
                </c:pt>
              </c:strCache>
            </c:strRef>
          </c:cat>
          <c:val>
            <c:numRef>
              <c:f>Sheet1!$C$21:$C$31</c:f>
              <c:numCache>
                <c:formatCode>General</c:formatCode>
                <c:ptCount val="11"/>
                <c:pt idx="0">
                  <c:v>10</c:v>
                </c:pt>
                <c:pt idx="1">
                  <c:v>12.8</c:v>
                </c:pt>
                <c:pt idx="2">
                  <c:v>15.9</c:v>
                </c:pt>
                <c:pt idx="3">
                  <c:v>17.5</c:v>
                </c:pt>
                <c:pt idx="4">
                  <c:v>17.399999999999999</c:v>
                </c:pt>
                <c:pt idx="5">
                  <c:v>19.3</c:v>
                </c:pt>
                <c:pt idx="6">
                  <c:v>19.5</c:v>
                </c:pt>
                <c:pt idx="7">
                  <c:v>21.8</c:v>
                </c:pt>
                <c:pt idx="8">
                  <c:v>23.8</c:v>
                </c:pt>
                <c:pt idx="9">
                  <c:v>28.6</c:v>
                </c:pt>
                <c:pt idx="10">
                  <c:v>34.4</c:v>
                </c:pt>
              </c:numCache>
            </c:numRef>
          </c:val>
          <c:smooth val="0"/>
          <c:extLst>
            <c:ext xmlns:c16="http://schemas.microsoft.com/office/drawing/2014/chart" uri="{C3380CC4-5D6E-409C-BE32-E72D297353CC}">
              <c16:uniqueId val="{00000000-4EC2-4330-83FA-C57B2A337A83}"/>
            </c:ext>
          </c:extLst>
        </c:ser>
        <c:ser>
          <c:idx val="1"/>
          <c:order val="1"/>
          <c:tx>
            <c:strRef>
              <c:f>Sheet1!$D$20</c:f>
              <c:strCache>
                <c:ptCount val="1"/>
                <c:pt idx="0">
                  <c:v>CMR (LHS)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Sheet1!$B$21:$B$31</c:f>
              <c:strCache>
                <c:ptCount val="11"/>
                <c:pt idx="0">
                  <c:v>1968-1972</c:v>
                </c:pt>
                <c:pt idx="1">
                  <c:v>1973-1977</c:v>
                </c:pt>
                <c:pt idx="2">
                  <c:v>1978-1982</c:v>
                </c:pt>
                <c:pt idx="3">
                  <c:v>1983-1987</c:v>
                </c:pt>
                <c:pt idx="4">
                  <c:v>1988-1992</c:v>
                </c:pt>
                <c:pt idx="5">
                  <c:v>1993-1997</c:v>
                </c:pt>
                <c:pt idx="6">
                  <c:v>1998-2002</c:v>
                </c:pt>
                <c:pt idx="7">
                  <c:v>2003-2007</c:v>
                </c:pt>
                <c:pt idx="8">
                  <c:v>2008-2012</c:v>
                </c:pt>
                <c:pt idx="9">
                  <c:v>2013-2017</c:v>
                </c:pt>
                <c:pt idx="10">
                  <c:v>2018-2022</c:v>
                </c:pt>
              </c:strCache>
            </c:strRef>
          </c:cat>
          <c:val>
            <c:numRef>
              <c:f>Sheet1!$D$21:$D$31</c:f>
              <c:numCache>
                <c:formatCode>General</c:formatCode>
                <c:ptCount val="11"/>
                <c:pt idx="0">
                  <c:v>5.8</c:v>
                </c:pt>
                <c:pt idx="1">
                  <c:v>9.1</c:v>
                </c:pt>
                <c:pt idx="2">
                  <c:v>12.2</c:v>
                </c:pt>
                <c:pt idx="3">
                  <c:v>16</c:v>
                </c:pt>
                <c:pt idx="4">
                  <c:v>14.8</c:v>
                </c:pt>
                <c:pt idx="5">
                  <c:v>15.8</c:v>
                </c:pt>
                <c:pt idx="6">
                  <c:v>17.399999999999999</c:v>
                </c:pt>
                <c:pt idx="7">
                  <c:v>17.8</c:v>
                </c:pt>
                <c:pt idx="8">
                  <c:v>19.399999999999999</c:v>
                </c:pt>
                <c:pt idx="9">
                  <c:v>20.3</c:v>
                </c:pt>
                <c:pt idx="10">
                  <c:v>20</c:v>
                </c:pt>
              </c:numCache>
            </c:numRef>
          </c:val>
          <c:smooth val="0"/>
          <c:extLst>
            <c:ext xmlns:c16="http://schemas.microsoft.com/office/drawing/2014/chart" uri="{C3380CC4-5D6E-409C-BE32-E72D297353CC}">
              <c16:uniqueId val="{00000001-4EC2-4330-83FA-C57B2A337A83}"/>
            </c:ext>
          </c:extLst>
        </c:ser>
        <c:dLbls>
          <c:showLegendKey val="0"/>
          <c:showVal val="0"/>
          <c:showCatName val="0"/>
          <c:showSerName val="0"/>
          <c:showPercent val="0"/>
          <c:showBubbleSize val="0"/>
        </c:dLbls>
        <c:marker val="1"/>
        <c:smooth val="0"/>
        <c:axId val="566083279"/>
        <c:axId val="566080879"/>
      </c:lineChart>
      <c:lineChart>
        <c:grouping val="stacked"/>
        <c:varyColors val="0"/>
        <c:ser>
          <c:idx val="2"/>
          <c:order val="2"/>
          <c:tx>
            <c:strRef>
              <c:f>Sheet1!$E$20</c:f>
              <c:strCache>
                <c:ptCount val="1"/>
                <c:pt idx="0">
                  <c:v>ASRS (RHS)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Sheet1!$B$21:$B$31</c:f>
              <c:strCache>
                <c:ptCount val="11"/>
                <c:pt idx="0">
                  <c:v>1968-1972</c:v>
                </c:pt>
                <c:pt idx="1">
                  <c:v>1973-1977</c:v>
                </c:pt>
                <c:pt idx="2">
                  <c:v>1978-1982</c:v>
                </c:pt>
                <c:pt idx="3">
                  <c:v>1983-1987</c:v>
                </c:pt>
                <c:pt idx="4">
                  <c:v>1988-1992</c:v>
                </c:pt>
                <c:pt idx="5">
                  <c:v>1993-1997</c:v>
                </c:pt>
                <c:pt idx="6">
                  <c:v>1998-2002</c:v>
                </c:pt>
                <c:pt idx="7">
                  <c:v>2003-2007</c:v>
                </c:pt>
                <c:pt idx="8">
                  <c:v>2008-2012</c:v>
                </c:pt>
                <c:pt idx="9">
                  <c:v>2013-2017</c:v>
                </c:pt>
                <c:pt idx="10">
                  <c:v>2018-2022</c:v>
                </c:pt>
              </c:strCache>
            </c:strRef>
          </c:cat>
          <c:val>
            <c:numRef>
              <c:f>Sheet1!$E$21:$E$31</c:f>
              <c:numCache>
                <c:formatCode>General</c:formatCode>
                <c:ptCount val="11"/>
                <c:pt idx="1">
                  <c:v>5.3</c:v>
                </c:pt>
                <c:pt idx="2">
                  <c:v>4.0999999999999996</c:v>
                </c:pt>
                <c:pt idx="3">
                  <c:v>5.0999999999999996</c:v>
                </c:pt>
                <c:pt idx="4">
                  <c:v>5.9</c:v>
                </c:pt>
                <c:pt idx="5">
                  <c:v>8.1</c:v>
                </c:pt>
                <c:pt idx="6">
                  <c:v>11</c:v>
                </c:pt>
                <c:pt idx="7">
                  <c:v>13.9</c:v>
                </c:pt>
                <c:pt idx="8">
                  <c:v>16.2</c:v>
                </c:pt>
                <c:pt idx="9">
                  <c:v>24.7</c:v>
                </c:pt>
                <c:pt idx="10">
                  <c:v>37.799999999999997</c:v>
                </c:pt>
              </c:numCache>
            </c:numRef>
          </c:val>
          <c:smooth val="0"/>
          <c:extLst>
            <c:ext xmlns:c16="http://schemas.microsoft.com/office/drawing/2014/chart" uri="{C3380CC4-5D6E-409C-BE32-E72D297353CC}">
              <c16:uniqueId val="{00000002-4EC2-4330-83FA-C57B2A337A83}"/>
            </c:ext>
          </c:extLst>
        </c:ser>
        <c:dLbls>
          <c:showLegendKey val="0"/>
          <c:showVal val="0"/>
          <c:showCatName val="0"/>
          <c:showSerName val="0"/>
          <c:showPercent val="0"/>
          <c:showBubbleSize val="0"/>
        </c:dLbls>
        <c:marker val="1"/>
        <c:smooth val="0"/>
        <c:axId val="591904495"/>
        <c:axId val="591904015"/>
      </c:lineChart>
      <c:catAx>
        <c:axId val="566083279"/>
        <c:scaling>
          <c:orientation val="minMax"/>
        </c:scaling>
        <c:delete val="0"/>
        <c:axPos val="b"/>
        <c:numFmt formatCode="General" sourceLinked="1"/>
        <c:majorTickMark val="none"/>
        <c:minorTickMark val="out"/>
        <c:tickLblPos val="nextTo"/>
        <c:spPr>
          <a:noFill/>
          <a:ln w="9525" cap="flat" cmpd="sng" algn="ctr">
            <a:solidFill>
              <a:schemeClr val="accent1">
                <a:shade val="1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66080879"/>
        <c:crosses val="autoZero"/>
        <c:auto val="1"/>
        <c:lblAlgn val="ctr"/>
        <c:lblOffset val="100"/>
        <c:noMultiLvlLbl val="0"/>
      </c:catAx>
      <c:valAx>
        <c:axId val="5660808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CIR.CMR per 100,000 people</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accent1">
                <a:shade val="15000"/>
              </a:schemeClr>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66083279"/>
        <c:crosses val="autoZero"/>
        <c:crossBetween val="between"/>
      </c:valAx>
      <c:valAx>
        <c:axId val="591904015"/>
        <c:scaling>
          <c:orientation val="minMax"/>
        </c:scaling>
        <c:delete val="0"/>
        <c:axPos val="r"/>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ASRS (%)</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accent1">
                <a:shade val="15000"/>
              </a:schemeClr>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91904495"/>
        <c:crosses val="max"/>
        <c:crossBetween val="between"/>
      </c:valAx>
      <c:catAx>
        <c:axId val="591904495"/>
        <c:scaling>
          <c:orientation val="minMax"/>
        </c:scaling>
        <c:delete val="1"/>
        <c:axPos val="b"/>
        <c:numFmt formatCode="General" sourceLinked="1"/>
        <c:majorTickMark val="out"/>
        <c:minorTickMark val="none"/>
        <c:tickLblPos val="nextTo"/>
        <c:crossAx val="59190401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r>
              <a:rPr lang="en-US" u="sng"/>
              <a:t> Estimated Lung Cancer Deaths into 2035     </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of Deaths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2022</c:v>
                </c:pt>
                <c:pt idx="1">
                  <c:v>2035</c:v>
                </c:pt>
              </c:numCache>
            </c:numRef>
          </c:cat>
          <c:val>
            <c:numRef>
              <c:f>Sheet1!$B$2:$B$3</c:f>
              <c:numCache>
                <c:formatCode>General</c:formatCode>
                <c:ptCount val="2"/>
                <c:pt idx="0">
                  <c:v>2747</c:v>
                </c:pt>
                <c:pt idx="1">
                  <c:v>5425</c:v>
                </c:pt>
              </c:numCache>
            </c:numRef>
          </c:val>
          <c:extLst>
            <c:ext xmlns:c16="http://schemas.microsoft.com/office/drawing/2014/chart" uri="{C3380CC4-5D6E-409C-BE32-E72D297353CC}">
              <c16:uniqueId val="{00000000-4C45-1648-8690-5AEE7A8B6CD3}"/>
            </c:ext>
          </c:extLst>
        </c:ser>
        <c:dLbls>
          <c:dLblPos val="outEnd"/>
          <c:showLegendKey val="0"/>
          <c:showVal val="1"/>
          <c:showCatName val="0"/>
          <c:showSerName val="0"/>
          <c:showPercent val="0"/>
          <c:showBubbleSize val="0"/>
        </c:dLbls>
        <c:gapWidth val="219"/>
        <c:overlap val="-27"/>
        <c:axId val="1429693312"/>
        <c:axId val="874201280"/>
      </c:barChart>
      <c:catAx>
        <c:axId val="1429693312"/>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none"/>
        <c:minorTickMark val="out"/>
        <c:tickLblPos val="nextTo"/>
        <c:spPr>
          <a:noFill/>
          <a:ln w="9525" cap="flat" cmpd="sng" algn="ctr">
            <a:solidFill>
              <a:schemeClr val="dk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874201280"/>
        <c:crosses val="autoZero"/>
        <c:auto val="1"/>
        <c:lblAlgn val="ctr"/>
        <c:lblOffset val="100"/>
        <c:noMultiLvlLbl val="0"/>
      </c:catAx>
      <c:valAx>
        <c:axId val="874201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No. of Deaths</a:t>
                </a:r>
              </a:p>
            </c:rich>
          </c:tx>
          <c:layout>
            <c:manualLayout>
              <c:xMode val="edge"/>
              <c:yMode val="edge"/>
              <c:x val="6.038647342995169E-3"/>
              <c:y val="0.36081614436754855"/>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dk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429693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862" b="0" i="0" u="sng" strike="noStrike" kern="1200" spc="0" baseline="0">
                <a:solidFill>
                  <a:schemeClr val="tx1"/>
                </a:solidFill>
                <a:latin typeface="+mn-lt"/>
                <a:ea typeface="+mn-ea"/>
                <a:cs typeface="+mn-cs"/>
              </a:defRPr>
            </a:pPr>
            <a:r>
              <a:rPr lang="en-US" sz="1440" u="sng"/>
              <a:t>Estimated Lung Cancer Incidences in 2035</a:t>
            </a:r>
          </a:p>
        </c:rich>
      </c:tx>
      <c:overlay val="0"/>
      <c:spPr>
        <a:noFill/>
        <a:ln>
          <a:noFill/>
        </a:ln>
        <a:effectLst/>
      </c:spPr>
      <c:txPr>
        <a:bodyPr rot="0" spcFirstLastPara="1" vertOverflow="ellipsis" vert="horz" wrap="square" anchor="ctr" anchorCtr="1"/>
        <a:lstStyle/>
        <a:p>
          <a:pPr algn="ctr" rtl="0">
            <a:defRPr sz="1862" b="0" i="0" u="sng"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of Incidences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2022</c:v>
                </c:pt>
                <c:pt idx="1">
                  <c:v>2035</c:v>
                </c:pt>
              </c:numCache>
            </c:numRef>
          </c:cat>
          <c:val>
            <c:numRef>
              <c:f>Sheet1!$B$2:$B$3</c:f>
              <c:numCache>
                <c:formatCode>General</c:formatCode>
                <c:ptCount val="2"/>
                <c:pt idx="0">
                  <c:v>2940</c:v>
                </c:pt>
                <c:pt idx="1">
                  <c:v>5353</c:v>
                </c:pt>
              </c:numCache>
            </c:numRef>
          </c:val>
          <c:extLst>
            <c:ext xmlns:c16="http://schemas.microsoft.com/office/drawing/2014/chart" uri="{C3380CC4-5D6E-409C-BE32-E72D297353CC}">
              <c16:uniqueId val="{00000000-ADE8-C743-B981-491244482C70}"/>
            </c:ext>
          </c:extLst>
        </c:ser>
        <c:dLbls>
          <c:dLblPos val="outEnd"/>
          <c:showLegendKey val="0"/>
          <c:showVal val="1"/>
          <c:showCatName val="0"/>
          <c:showSerName val="0"/>
          <c:showPercent val="0"/>
          <c:showBubbleSize val="0"/>
        </c:dLbls>
        <c:gapWidth val="219"/>
        <c:overlap val="-27"/>
        <c:axId val="1459613728"/>
        <c:axId val="1458126928"/>
      </c:barChart>
      <c:catAx>
        <c:axId val="14596137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out"/>
        <c:tickLblPos val="nextTo"/>
        <c:spPr>
          <a:noFill/>
          <a:ln w="9525" cap="flat" cmpd="sng" algn="ctr">
            <a:solidFill>
              <a:schemeClr val="dk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58126928"/>
        <c:crosses val="autoZero"/>
        <c:auto val="1"/>
        <c:lblAlgn val="ctr"/>
        <c:lblOffset val="100"/>
        <c:noMultiLvlLbl val="0"/>
      </c:catAx>
      <c:valAx>
        <c:axId val="1458126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a:t>No. of Incidences</a:t>
                </a:r>
              </a:p>
            </c:rich>
          </c:tx>
          <c:layout>
            <c:manualLayout>
              <c:xMode val="edge"/>
              <c:yMode val="edge"/>
              <c:x val="1.2077294685990338E-3"/>
              <c:y val="0.3023047163883844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dk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59613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r>
              <a:rPr lang="en-US"/>
              <a:t>Share of Diagnosis Stages for Females</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Share of Diagnosis Stages for Females</c:v>
                </c:pt>
              </c:strCache>
            </c:strRef>
          </c:tx>
          <c:spPr>
            <a:solidFill>
              <a:srgbClr val="FFC1CB"/>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Stage 1</c:v>
                </c:pt>
                <c:pt idx="1">
                  <c:v>Stage 2</c:v>
                </c:pt>
                <c:pt idx="2">
                  <c:v>Stage 3</c:v>
                </c:pt>
                <c:pt idx="3">
                  <c:v>Stage 4</c:v>
                </c:pt>
              </c:strCache>
            </c:strRef>
          </c:cat>
          <c:val>
            <c:numRef>
              <c:f>Sheet1!$B$2:$B$5</c:f>
              <c:numCache>
                <c:formatCode>0.00%</c:formatCode>
                <c:ptCount val="4"/>
                <c:pt idx="0">
                  <c:v>0.248</c:v>
                </c:pt>
                <c:pt idx="1">
                  <c:v>4.5999999999999999E-2</c:v>
                </c:pt>
                <c:pt idx="2">
                  <c:v>9.6000000000000002E-2</c:v>
                </c:pt>
                <c:pt idx="3">
                  <c:v>0.60899999999999999</c:v>
                </c:pt>
              </c:numCache>
            </c:numRef>
          </c:val>
          <c:extLst>
            <c:ext xmlns:c16="http://schemas.microsoft.com/office/drawing/2014/chart" uri="{C3380CC4-5D6E-409C-BE32-E72D297353CC}">
              <c16:uniqueId val="{00000000-5713-448F-9149-2E4CDAD38A1B}"/>
            </c:ext>
          </c:extLst>
        </c:ser>
        <c:dLbls>
          <c:showLegendKey val="0"/>
          <c:showVal val="0"/>
          <c:showCatName val="0"/>
          <c:showSerName val="0"/>
          <c:showPercent val="0"/>
          <c:showBubbleSize val="0"/>
        </c:dLbls>
        <c:gapWidth val="219"/>
        <c:overlap val="-27"/>
        <c:axId val="160998640"/>
        <c:axId val="161000560"/>
      </c:barChart>
      <c:catAx>
        <c:axId val="160998640"/>
        <c:scaling>
          <c:orientation val="minMax"/>
        </c:scaling>
        <c:delete val="0"/>
        <c:axPos val="b"/>
        <c:numFmt formatCode="General" sourceLinked="1"/>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61000560"/>
        <c:crosses val="autoZero"/>
        <c:auto val="1"/>
        <c:lblAlgn val="ctr"/>
        <c:lblOffset val="100"/>
        <c:noMultiLvlLbl val="0"/>
      </c:catAx>
      <c:valAx>
        <c:axId val="1610005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solidFill>
              <a:schemeClr val="dk1"/>
            </a:solidFill>
          </a:ln>
          <a:effectLst/>
        </c:spPr>
        <c:txPr>
          <a:bodyPr rot="-60000000" spcFirstLastPara="1" vertOverflow="ellipsis" vert="horz" wrap="square" anchor="ctr" anchorCtr="1"/>
          <a:lstStyle/>
          <a:p>
            <a:pPr>
              <a:defRPr sz="1200" b="0" i="0" u="none" strike="noStrike" kern="1200" baseline="0">
                <a:solidFill>
                  <a:srgbClr val="000000"/>
                </a:solidFill>
                <a:latin typeface="+mn-lt"/>
                <a:ea typeface="+mn-ea"/>
                <a:cs typeface="+mn-cs"/>
              </a:defRPr>
            </a:pPr>
            <a:endParaRPr lang="en-US"/>
          </a:p>
        </c:txPr>
        <c:crossAx val="16099864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Share of Diagnosis Stages for Males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Stage 1</c:v>
                </c:pt>
                <c:pt idx="1">
                  <c:v>Stage 2</c:v>
                </c:pt>
                <c:pt idx="2">
                  <c:v>Stage 3 </c:v>
                </c:pt>
                <c:pt idx="3">
                  <c:v>Stage 4</c:v>
                </c:pt>
              </c:strCache>
            </c:strRef>
          </c:cat>
          <c:val>
            <c:numRef>
              <c:f>Sheet1!$B$2:$B$5</c:f>
              <c:numCache>
                <c:formatCode>0.00%</c:formatCode>
                <c:ptCount val="4"/>
                <c:pt idx="0" formatCode="0%">
                  <c:v>0.16</c:v>
                </c:pt>
                <c:pt idx="1">
                  <c:v>5.2999999999999999E-2</c:v>
                </c:pt>
                <c:pt idx="2">
                  <c:v>0.17199999999999999</c:v>
                </c:pt>
                <c:pt idx="3">
                  <c:v>0.61499999999999999</c:v>
                </c:pt>
              </c:numCache>
            </c:numRef>
          </c:val>
          <c:extLst>
            <c:ext xmlns:c16="http://schemas.microsoft.com/office/drawing/2014/chart" uri="{C3380CC4-5D6E-409C-BE32-E72D297353CC}">
              <c16:uniqueId val="{00000000-38C1-4EA9-9A76-18BC4DDFE979}"/>
            </c:ext>
          </c:extLst>
        </c:ser>
        <c:dLbls>
          <c:showLegendKey val="0"/>
          <c:showVal val="0"/>
          <c:showCatName val="0"/>
          <c:showSerName val="0"/>
          <c:showPercent val="0"/>
          <c:showBubbleSize val="0"/>
        </c:dLbls>
        <c:gapWidth val="219"/>
        <c:overlap val="-27"/>
        <c:axId val="259120704"/>
        <c:axId val="259134624"/>
      </c:barChart>
      <c:catAx>
        <c:axId val="259120704"/>
        <c:scaling>
          <c:orientation val="minMax"/>
        </c:scaling>
        <c:delete val="0"/>
        <c:axPos val="b"/>
        <c:numFmt formatCode="General" sourceLinked="1"/>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59134624"/>
        <c:crosses val="autoZero"/>
        <c:auto val="1"/>
        <c:lblAlgn val="ctr"/>
        <c:lblOffset val="100"/>
        <c:noMultiLvlLbl val="0"/>
      </c:catAx>
      <c:valAx>
        <c:axId val="2591346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solidFill>
              <a:schemeClr val="dk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5912070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Proportion of Smokers Influenced by Peer Pressure</c:v>
                </c:pt>
              </c:strCache>
            </c:strRef>
          </c:tx>
          <c:dPt>
            <c:idx val="0"/>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1-EBE5-450B-AFA4-A66BDDE8994A}"/>
              </c:ext>
            </c:extLst>
          </c:dPt>
          <c:dPt>
            <c:idx val="1"/>
            <c:bubble3D val="0"/>
            <c:spPr>
              <a:solidFill>
                <a:schemeClr val="accent5">
                  <a:tint val="77000"/>
                </a:schemeClr>
              </a:solidFill>
              <a:ln w="19050">
                <a:solidFill>
                  <a:schemeClr val="lt1"/>
                </a:solidFill>
              </a:ln>
              <a:effectLst/>
            </c:spPr>
            <c:extLst>
              <c:ext xmlns:c16="http://schemas.microsoft.com/office/drawing/2014/chart" uri="{C3380CC4-5D6E-409C-BE32-E72D297353CC}">
                <c16:uniqueId val="{00000003-EBE5-450B-AFA4-A66BDDE8994A}"/>
              </c:ext>
            </c:extLst>
          </c:dPt>
          <c:dLbls>
            <c:dLbl>
              <c:idx val="0"/>
              <c:layout>
                <c:manualLayout>
                  <c:x val="-0.21113641659583973"/>
                  <c:y val="6.9864938485836242E-3"/>
                </c:manualLayout>
              </c:layout>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BE5-450B-AFA4-A66BDDE8994A}"/>
                </c:ext>
              </c:extLst>
            </c:dLbl>
            <c:dLbl>
              <c:idx val="1"/>
              <c:layout>
                <c:manualLayout>
                  <c:x val="0.24483912747903044"/>
                  <c:y val="4.432651758477801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BE5-450B-AFA4-A66BDDE8994A}"/>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Peer Pressured</c:v>
                </c:pt>
                <c:pt idx="1">
                  <c:v>Not Peer Pressured</c:v>
                </c:pt>
              </c:strCache>
            </c:strRef>
          </c:cat>
          <c:val>
            <c:numRef>
              <c:f>Sheet1!$B$2:$B$3</c:f>
              <c:numCache>
                <c:formatCode>0.00%</c:formatCode>
                <c:ptCount val="2"/>
                <c:pt idx="0">
                  <c:v>0.498</c:v>
                </c:pt>
                <c:pt idx="1">
                  <c:v>0.502</c:v>
                </c:pt>
              </c:numCache>
            </c:numRef>
          </c:val>
          <c:extLst>
            <c:ext xmlns:c16="http://schemas.microsoft.com/office/drawing/2014/chart" uri="{C3380CC4-5D6E-409C-BE32-E72D297353CC}">
              <c16:uniqueId val="{00000000-C784-4152-828E-9511B51BF7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solidFill>
          <a:srgbClr val="FFFFFF"/>
        </a:solidFill>
        <a:ln>
          <a:solidFill>
            <a:srgbClr val="0E2841"/>
          </a:solidFill>
          <a:prstDash val="solid"/>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D2599-518F-1E4F-9774-74CE27CB07E9}" type="datetimeFigureOut">
              <a:rPr lang="en-US" smtClean="0"/>
              <a:t>1/30/2025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37386-35B4-6F4A-B07D-68D85CAFDFAF}" type="slidenum">
              <a:rPr lang="en-US" smtClean="0"/>
              <a:t>‹#›</a:t>
            </a:fld>
            <a:endParaRPr lang="en-US"/>
          </a:p>
        </p:txBody>
      </p:sp>
    </p:spTree>
    <p:extLst>
      <p:ext uri="{BB962C8B-B14F-4D97-AF65-F5344CB8AC3E}">
        <p14:creationId xmlns:p14="http://schemas.microsoft.com/office/powerpoint/2010/main" val="2151803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my to be presenting our analysis on Lung Cancer as our group project. </a:t>
            </a:r>
          </a:p>
        </p:txBody>
      </p:sp>
      <p:sp>
        <p:nvSpPr>
          <p:cNvPr id="4" name="Slide Number Placeholder 3"/>
          <p:cNvSpPr>
            <a:spLocks noGrp="1"/>
          </p:cNvSpPr>
          <p:nvPr>
            <p:ph type="sldNum" sz="quarter" idx="5"/>
          </p:nvPr>
        </p:nvSpPr>
        <p:spPr/>
        <p:txBody>
          <a:bodyPr/>
          <a:lstStyle/>
          <a:p>
            <a:fld id="{33C37386-35B4-6F4A-B07D-68D85CAFDFAF}" type="slidenum">
              <a:rPr lang="en-US" smtClean="0"/>
              <a:t>1</a:t>
            </a:fld>
            <a:endParaRPr lang="en-US"/>
          </a:p>
        </p:txBody>
      </p:sp>
    </p:spTree>
    <p:extLst>
      <p:ext uri="{BB962C8B-B14F-4D97-AF65-F5344CB8AC3E}">
        <p14:creationId xmlns:p14="http://schemas.microsoft.com/office/powerpoint/2010/main" val="1694100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Helvetica Neue"/>
              </a:rPr>
              <a:t>Age is also a crucial factor where the chance of contracting cancer increases significantly with age as older individuals develop risks associated with cancer. Lung cancer is most commonly diagnosed in individuals above the age of 40, and in Singapore, it is most prevalent  in individuals between their mid 40s to early 50s.</a:t>
            </a:r>
          </a:p>
          <a:p>
            <a:endParaRPr lang="en-SG" dirty="0">
              <a:latin typeface="Helvetica Neue"/>
            </a:endParaRPr>
          </a:p>
        </p:txBody>
      </p:sp>
      <p:sp>
        <p:nvSpPr>
          <p:cNvPr id="4" name="Slide Number Placeholder 3"/>
          <p:cNvSpPr>
            <a:spLocks noGrp="1"/>
          </p:cNvSpPr>
          <p:nvPr>
            <p:ph type="sldNum" sz="quarter" idx="5"/>
          </p:nvPr>
        </p:nvSpPr>
        <p:spPr/>
        <p:txBody>
          <a:bodyPr/>
          <a:lstStyle/>
          <a:p>
            <a:fld id="{33C37386-35B4-6F4A-B07D-68D85CAFDFAF}" type="slidenum">
              <a:rPr lang="en-US" smtClean="0"/>
              <a:t>10</a:t>
            </a:fld>
            <a:endParaRPr lang="en-US"/>
          </a:p>
        </p:txBody>
      </p:sp>
    </p:spTree>
    <p:extLst>
      <p:ext uri="{BB962C8B-B14F-4D97-AF65-F5344CB8AC3E}">
        <p14:creationId xmlns:p14="http://schemas.microsoft.com/office/powerpoint/2010/main" val="306125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Helvetica Neue"/>
              </a:rPr>
              <a:t>Moving on to the common symptoms of lung cancer we have fatigue, wheezing, coughing, shortness of breath, swallowing difficulty, chest pain and yellow fingers.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latin typeface="Helvetica Neue" panose="02000503000000020004" pitchFamily="2" charset="0"/>
            </a:endParaRPr>
          </a:p>
          <a:p>
            <a:r>
              <a:rPr lang="en-SG" dirty="0">
                <a:latin typeface="Helvetica Neue"/>
              </a:rPr>
              <a:t>Next slide</a:t>
            </a:r>
          </a:p>
          <a:p>
            <a:endParaRPr lang="en-US" dirty="0"/>
          </a:p>
        </p:txBody>
      </p:sp>
      <p:sp>
        <p:nvSpPr>
          <p:cNvPr id="4" name="Slide Number Placeholder 3"/>
          <p:cNvSpPr>
            <a:spLocks noGrp="1"/>
          </p:cNvSpPr>
          <p:nvPr>
            <p:ph type="sldNum" sz="quarter" idx="5"/>
          </p:nvPr>
        </p:nvSpPr>
        <p:spPr/>
        <p:txBody>
          <a:bodyPr/>
          <a:lstStyle/>
          <a:p>
            <a:fld id="{33C37386-35B4-6F4A-B07D-68D85CAFDFAF}" type="slidenum">
              <a:rPr lang="en-US" smtClean="0"/>
              <a:t>11</a:t>
            </a:fld>
            <a:endParaRPr lang="en-US"/>
          </a:p>
        </p:txBody>
      </p:sp>
    </p:spTree>
    <p:extLst>
      <p:ext uri="{BB962C8B-B14F-4D97-AF65-F5344CB8AC3E}">
        <p14:creationId xmlns:p14="http://schemas.microsoft.com/office/powerpoint/2010/main" val="4271891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Helvetica Neue" panose="02000503000000020004" pitchFamily="2" charset="0"/>
              </a:rPr>
              <a:t>Among all the individuals with each symptom present, around 77% to 89% of individuals had lung cancer depending on the symptom</a:t>
            </a:r>
            <a:endParaRPr lang="en-US" dirty="0"/>
          </a:p>
        </p:txBody>
      </p:sp>
      <p:sp>
        <p:nvSpPr>
          <p:cNvPr id="4" name="Slide Number Placeholder 3"/>
          <p:cNvSpPr>
            <a:spLocks noGrp="1"/>
          </p:cNvSpPr>
          <p:nvPr>
            <p:ph type="sldNum" sz="quarter" idx="5"/>
          </p:nvPr>
        </p:nvSpPr>
        <p:spPr/>
        <p:txBody>
          <a:bodyPr/>
          <a:lstStyle/>
          <a:p>
            <a:fld id="{33C37386-35B4-6F4A-B07D-68D85CAFDFAF}" type="slidenum">
              <a:rPr lang="en-US" smtClean="0"/>
              <a:t>12</a:t>
            </a:fld>
            <a:endParaRPr lang="en-US"/>
          </a:p>
        </p:txBody>
      </p:sp>
    </p:spTree>
    <p:extLst>
      <p:ext uri="{BB962C8B-B14F-4D97-AF65-F5344CB8AC3E}">
        <p14:creationId xmlns:p14="http://schemas.microsoft.com/office/powerpoint/2010/main" val="428607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490CF-0661-518D-AC14-F0FA8343BC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232298-B8D5-C7B8-92B2-737601881D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C906C-F5C4-D073-955E-35E6F963A76F}"/>
              </a:ext>
            </a:extLst>
          </p:cNvPr>
          <p:cNvSpPr>
            <a:spLocks noGrp="1"/>
          </p:cNvSpPr>
          <p:nvPr>
            <p:ph type="body" idx="1"/>
          </p:nvPr>
        </p:nvSpPr>
        <p:spPr/>
        <p:txBody>
          <a:bodyPr/>
          <a:lstStyle/>
          <a:p>
            <a:endParaRPr lang="en-US" dirty="0"/>
          </a:p>
          <a:p>
            <a:r>
              <a:rPr lang="en-US" dirty="0"/>
              <a:t>For our machine learning model, we utilized 12 predictors from the survey dataset as shown above</a:t>
            </a:r>
          </a:p>
          <a:p>
            <a:endParaRPr lang="en-US" dirty="0"/>
          </a:p>
          <a:p>
            <a:r>
              <a:rPr lang="en-US" dirty="0"/>
              <a:t>We decided to remove allergy and anxiety as we deemed them not to be relevant predictors </a:t>
            </a:r>
          </a:p>
          <a:p>
            <a:endParaRPr lang="en-US" dirty="0"/>
          </a:p>
          <a:p>
            <a:r>
              <a:rPr lang="en-US" dirty="0"/>
              <a:t>For most of the predictors, they are binary except age and our target variable is also binary</a:t>
            </a:r>
          </a:p>
          <a:p>
            <a:endParaRPr lang="en-US" dirty="0"/>
          </a:p>
          <a:p>
            <a:r>
              <a:rPr lang="en-US" dirty="0"/>
              <a:t>This means that we would utilize classification models as shown in the next slide </a:t>
            </a:r>
          </a:p>
          <a:p>
            <a:endParaRPr lang="en-US" dirty="0"/>
          </a:p>
        </p:txBody>
      </p:sp>
      <p:sp>
        <p:nvSpPr>
          <p:cNvPr id="4" name="Slide Number Placeholder 3">
            <a:extLst>
              <a:ext uri="{FF2B5EF4-FFF2-40B4-BE49-F238E27FC236}">
                <a16:creationId xmlns:a16="http://schemas.microsoft.com/office/drawing/2014/main" id="{1D655EAF-CF80-E9CE-5153-9EFC49CDF459}"/>
              </a:ext>
            </a:extLst>
          </p:cNvPr>
          <p:cNvSpPr>
            <a:spLocks noGrp="1"/>
          </p:cNvSpPr>
          <p:nvPr>
            <p:ph type="sldNum" sz="quarter" idx="5"/>
          </p:nvPr>
        </p:nvSpPr>
        <p:spPr/>
        <p:txBody>
          <a:bodyPr/>
          <a:lstStyle/>
          <a:p>
            <a:fld id="{33C37386-35B4-6F4A-B07D-68D85CAFDFAF}" type="slidenum">
              <a:rPr lang="en-US" smtClean="0"/>
              <a:t>13</a:t>
            </a:fld>
            <a:endParaRPr lang="en-US"/>
          </a:p>
        </p:txBody>
      </p:sp>
    </p:spTree>
    <p:extLst>
      <p:ext uri="{BB962C8B-B14F-4D97-AF65-F5344CB8AC3E}">
        <p14:creationId xmlns:p14="http://schemas.microsoft.com/office/powerpoint/2010/main" val="311283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1D99F-0DA2-1356-2955-1C4E3C8276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6E4E0E-80C4-ABD6-B373-5F6505B6FC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2529D3-C2DE-C910-1663-97A4DBA71B29}"/>
              </a:ext>
            </a:extLst>
          </p:cNvPr>
          <p:cNvSpPr>
            <a:spLocks noGrp="1"/>
          </p:cNvSpPr>
          <p:nvPr>
            <p:ph type="body" idx="1"/>
          </p:nvPr>
        </p:nvSpPr>
        <p:spPr/>
        <p:txBody>
          <a:bodyPr/>
          <a:lstStyle/>
          <a:p>
            <a:endParaRPr lang="en-US" dirty="0"/>
          </a:p>
          <a:p>
            <a:r>
              <a:rPr lang="en-US" dirty="0"/>
              <a:t>We </a:t>
            </a:r>
            <a:r>
              <a:rPr lang="en-US" dirty="0" err="1"/>
              <a:t>dedcied</a:t>
            </a:r>
            <a:r>
              <a:rPr lang="en-US" dirty="0"/>
              <a:t> to use 4 types:</a:t>
            </a:r>
          </a:p>
          <a:p>
            <a:endParaRPr lang="en-US" dirty="0"/>
          </a:p>
          <a:p>
            <a:r>
              <a:rPr lang="en-US" dirty="0"/>
              <a:t>Firstly, it would be multivariate logistic regression </a:t>
            </a:r>
            <a:r>
              <a:rPr lang="en-US" dirty="0">
                <a:solidFill>
                  <a:sysClr val="windowText" lastClr="000000"/>
                </a:solidFill>
              </a:rPr>
              <a:t>Allows us to understand how each predictor increases the likelihood of lung cancer through the regression coefficients</a:t>
            </a:r>
          </a:p>
          <a:p>
            <a:endParaRPr lang="en-US" dirty="0">
              <a:solidFill>
                <a:sysClr val="windowText" lastClr="000000"/>
              </a:solidFill>
            </a:endParaRPr>
          </a:p>
          <a:p>
            <a:r>
              <a:rPr lang="en-US" dirty="0">
                <a:solidFill>
                  <a:sysClr val="windowText" lastClr="000000"/>
                </a:solidFill>
              </a:rPr>
              <a:t>We used decision trees as it splits the data based on the most important feature and it gives us gives a combinations of predictors that are most associated with lung cancer.</a:t>
            </a:r>
          </a:p>
          <a:p>
            <a:endParaRPr lang="en-US" dirty="0">
              <a:solidFill>
                <a:sysClr val="windowText" lastClr="000000"/>
              </a:solidFill>
            </a:endParaRPr>
          </a:p>
          <a:p>
            <a:r>
              <a:rPr lang="en-US" dirty="0">
                <a:solidFill>
                  <a:sysClr val="windowText" lastClr="000000"/>
                </a:solidFill>
              </a:rPr>
              <a:t>We used K Nearest </a:t>
            </a:r>
            <a:r>
              <a:rPr lang="en-US" dirty="0" err="1">
                <a:solidFill>
                  <a:sysClr val="windowText" lastClr="000000"/>
                </a:solidFill>
              </a:rPr>
              <a:t>Neighbour</a:t>
            </a:r>
            <a:r>
              <a:rPr lang="en-US" dirty="0">
                <a:solidFill>
                  <a:sysClr val="windowText" lastClr="000000"/>
                </a:solidFill>
              </a:rPr>
              <a:t> or KNN as its predicts likelihood of lung cancer based on their characteristics against those of (non-) cancer patients through the majority class of a feature</a:t>
            </a:r>
          </a:p>
          <a:p>
            <a:endParaRPr lang="en-US" dirty="0">
              <a:solidFill>
                <a:sysClr val="windowText" lastClr="000000"/>
              </a:solidFill>
            </a:endParaRPr>
          </a:p>
          <a:p>
            <a:r>
              <a:rPr lang="en-US" dirty="0">
                <a:solidFill>
                  <a:sysClr val="windowText" lastClr="000000"/>
                </a:solidFill>
              </a:rPr>
              <a:t>We used KNN as it allows us to identify complex patterns to predict lung cancer occurrence through permutations in neural architecture</a:t>
            </a:r>
            <a:endParaRPr lang="en-US" dirty="0"/>
          </a:p>
        </p:txBody>
      </p:sp>
      <p:sp>
        <p:nvSpPr>
          <p:cNvPr id="4" name="Slide Number Placeholder 3">
            <a:extLst>
              <a:ext uri="{FF2B5EF4-FFF2-40B4-BE49-F238E27FC236}">
                <a16:creationId xmlns:a16="http://schemas.microsoft.com/office/drawing/2014/main" id="{7CE67BD6-E0CE-E1B9-5CB5-1AFAC754A8C1}"/>
              </a:ext>
            </a:extLst>
          </p:cNvPr>
          <p:cNvSpPr>
            <a:spLocks noGrp="1"/>
          </p:cNvSpPr>
          <p:nvPr>
            <p:ph type="sldNum" sz="quarter" idx="5"/>
          </p:nvPr>
        </p:nvSpPr>
        <p:spPr/>
        <p:txBody>
          <a:bodyPr/>
          <a:lstStyle/>
          <a:p>
            <a:fld id="{33C37386-35B4-6F4A-B07D-68D85CAFDFAF}" type="slidenum">
              <a:rPr lang="en-US" smtClean="0"/>
              <a:t>14</a:t>
            </a:fld>
            <a:endParaRPr lang="en-US"/>
          </a:p>
        </p:txBody>
      </p:sp>
    </p:spTree>
    <p:extLst>
      <p:ext uri="{BB962C8B-B14F-4D97-AF65-F5344CB8AC3E}">
        <p14:creationId xmlns:p14="http://schemas.microsoft.com/office/powerpoint/2010/main" val="2684300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10C63-5394-47B0-C6B9-A1DB8E4B1E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8E3BAC-E267-81EC-6C13-90DA343E6C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8826CB-B797-7A20-D9A2-AE5F1546C670}"/>
              </a:ext>
            </a:extLst>
          </p:cNvPr>
          <p:cNvSpPr>
            <a:spLocks noGrp="1"/>
          </p:cNvSpPr>
          <p:nvPr>
            <p:ph type="body" idx="1"/>
          </p:nvPr>
        </p:nvSpPr>
        <p:spPr/>
        <p:txBody>
          <a:bodyPr/>
          <a:lstStyle/>
          <a:p>
            <a:r>
              <a:rPr lang="en-US" dirty="0"/>
              <a:t>To evaluate our models, we utilized validation where we separated our data into a training set and validation set</a:t>
            </a:r>
          </a:p>
          <a:p>
            <a:endParaRPr lang="en-US" dirty="0"/>
          </a:p>
          <a:p>
            <a:r>
              <a:rPr lang="en-US" dirty="0"/>
              <a:t>We trained the model, generated prediction and compared the </a:t>
            </a:r>
            <a:r>
              <a:rPr lang="en-US" dirty="0" err="1"/>
              <a:t>precdiction</a:t>
            </a:r>
            <a:r>
              <a:rPr lang="en-US" dirty="0"/>
              <a:t> to get the  test error for each model and compare them to find the optimal value</a:t>
            </a:r>
          </a:p>
          <a:p>
            <a:endParaRPr lang="en-US" dirty="0"/>
          </a:p>
          <a:p>
            <a:r>
              <a:rPr lang="en-US" dirty="0"/>
              <a:t>Hence by using the same </a:t>
            </a:r>
            <a:r>
              <a:rPr lang="en-US" dirty="0" err="1"/>
              <a:t>validation_training</a:t>
            </a:r>
            <a:r>
              <a:rPr lang="en-US" dirty="0"/>
              <a:t> split, we have a fair comparison of the predictive power of each model</a:t>
            </a:r>
          </a:p>
          <a:p>
            <a:endParaRPr lang="en-US" dirty="0"/>
          </a:p>
        </p:txBody>
      </p:sp>
      <p:sp>
        <p:nvSpPr>
          <p:cNvPr id="4" name="Slide Number Placeholder 3">
            <a:extLst>
              <a:ext uri="{FF2B5EF4-FFF2-40B4-BE49-F238E27FC236}">
                <a16:creationId xmlns:a16="http://schemas.microsoft.com/office/drawing/2014/main" id="{B65D5FA3-57CA-AD0E-9F1D-34F5807E798A}"/>
              </a:ext>
            </a:extLst>
          </p:cNvPr>
          <p:cNvSpPr>
            <a:spLocks noGrp="1"/>
          </p:cNvSpPr>
          <p:nvPr>
            <p:ph type="sldNum" sz="quarter" idx="5"/>
          </p:nvPr>
        </p:nvSpPr>
        <p:spPr/>
        <p:txBody>
          <a:bodyPr/>
          <a:lstStyle/>
          <a:p>
            <a:fld id="{33C37386-35B4-6F4A-B07D-68D85CAFDFAF}" type="slidenum">
              <a:rPr lang="en-US" smtClean="0"/>
              <a:t>15</a:t>
            </a:fld>
            <a:endParaRPr lang="en-US"/>
          </a:p>
        </p:txBody>
      </p:sp>
    </p:spTree>
    <p:extLst>
      <p:ext uri="{BB962C8B-B14F-4D97-AF65-F5344CB8AC3E}">
        <p14:creationId xmlns:p14="http://schemas.microsoft.com/office/powerpoint/2010/main" val="620229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3F687-A51A-C092-80CF-644E880F75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E0AB67-B6F9-16A7-23E8-46BF9F1A8D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925A36-457D-A0F9-A177-42CBD0AA830B}"/>
              </a:ext>
            </a:extLst>
          </p:cNvPr>
          <p:cNvSpPr>
            <a:spLocks noGrp="1"/>
          </p:cNvSpPr>
          <p:nvPr>
            <p:ph type="body" idx="1"/>
          </p:nvPr>
        </p:nvSpPr>
        <p:spPr/>
        <p:txBody>
          <a:bodyPr/>
          <a:lstStyle/>
          <a:p>
            <a:r>
              <a:rPr lang="en-US" dirty="0"/>
              <a:t>During the training process, there could be overfitting so we optimized our models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our logistic regression we used </a:t>
            </a:r>
            <a:r>
              <a:rPr lang="en-US" dirty="0">
                <a:solidFill>
                  <a:sysClr val="windowText" lastClr="000000"/>
                </a:solidFill>
              </a:rPr>
              <a:t>Regularization techniques (Ridge, Lasso, Elastic Net) and hyperparameter tuning on training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ea typeface="Calibri"/>
                <a:cs typeface="Calibri"/>
              </a:rPr>
              <a:t>For decision trees, we </a:t>
            </a:r>
            <a:r>
              <a:rPr lang="en-US" dirty="0" err="1">
                <a:solidFill>
                  <a:sysClr val="windowText" lastClr="000000"/>
                </a:solidFill>
                <a:ea typeface="Calibri"/>
                <a:cs typeface="Calibri"/>
              </a:rPr>
              <a:t>utilisezed</a:t>
            </a:r>
            <a:r>
              <a:rPr lang="en-US" dirty="0">
                <a:solidFill>
                  <a:sysClr val="windowText" lastClr="000000"/>
                </a:solidFill>
                <a:ea typeface="Calibri"/>
                <a:cs typeface="Calibri"/>
              </a:rPr>
              <a:t> pre </a:t>
            </a:r>
            <a:r>
              <a:rPr lang="en-US" dirty="0" err="1">
                <a:solidFill>
                  <a:sysClr val="windowText" lastClr="000000"/>
                </a:solidFill>
                <a:ea typeface="Calibri"/>
                <a:cs typeface="Calibri"/>
              </a:rPr>
              <a:t>puring</a:t>
            </a:r>
            <a:r>
              <a:rPr lang="en-US" dirty="0">
                <a:solidFill>
                  <a:sysClr val="windowText" lastClr="000000"/>
                </a:solidFill>
                <a:ea typeface="Calibri"/>
                <a:cs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ea typeface="Calibri"/>
                <a:cs typeface="Calibri"/>
              </a:rPr>
              <a:t>For KNN,  we conducted hyperparameter tuning to find the optimal K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ea typeface="Calibri"/>
                <a:cs typeface="Calibri"/>
              </a:rPr>
              <a:t>For </a:t>
            </a:r>
            <a:r>
              <a:rPr lang="en-US" dirty="0" err="1">
                <a:solidFill>
                  <a:sysClr val="windowText" lastClr="000000"/>
                </a:solidFill>
                <a:ea typeface="Calibri"/>
                <a:cs typeface="Calibri"/>
              </a:rPr>
              <a:t>Nueral</a:t>
            </a:r>
            <a:r>
              <a:rPr lang="en-US" dirty="0">
                <a:solidFill>
                  <a:sysClr val="windowText" lastClr="000000"/>
                </a:solidFill>
                <a:ea typeface="Calibri"/>
                <a:cs typeface="Calibri"/>
              </a:rPr>
              <a:t> Networks, we </a:t>
            </a:r>
            <a:r>
              <a:rPr lang="en-US" dirty="0" err="1">
                <a:solidFill>
                  <a:sysClr val="windowText" lastClr="000000"/>
                </a:solidFill>
                <a:ea typeface="Calibri"/>
                <a:cs typeface="Calibri"/>
              </a:rPr>
              <a:t>expereimneted</a:t>
            </a:r>
            <a:r>
              <a:rPr lang="en-US" dirty="0">
                <a:solidFill>
                  <a:sysClr val="windowText" lastClr="000000"/>
                </a:solidFill>
                <a:ea typeface="Calibri"/>
                <a:cs typeface="Calibri"/>
              </a:rPr>
              <a:t> with the </a:t>
            </a:r>
            <a:r>
              <a:rPr lang="en-US" dirty="0" err="1">
                <a:solidFill>
                  <a:sysClr val="windowText" lastClr="000000"/>
                </a:solidFill>
                <a:ea typeface="Calibri"/>
                <a:cs typeface="Calibri"/>
              </a:rPr>
              <a:t>arhcicture</a:t>
            </a:r>
            <a:r>
              <a:rPr lang="en-US" dirty="0">
                <a:solidFill>
                  <a:sysClr val="windowText" lastClr="000000"/>
                </a:solidFill>
                <a:ea typeface="Calibri"/>
                <a:cs typeface="Calibri"/>
              </a:rPr>
              <a:t> and different activation functions</a:t>
            </a:r>
          </a:p>
          <a:p>
            <a:endParaRPr lang="en-US" dirty="0"/>
          </a:p>
        </p:txBody>
      </p:sp>
      <p:sp>
        <p:nvSpPr>
          <p:cNvPr id="4" name="Slide Number Placeholder 3">
            <a:extLst>
              <a:ext uri="{FF2B5EF4-FFF2-40B4-BE49-F238E27FC236}">
                <a16:creationId xmlns:a16="http://schemas.microsoft.com/office/drawing/2014/main" id="{26C1942D-9BE6-4BF5-BBF1-1A61A2EB8D03}"/>
              </a:ext>
            </a:extLst>
          </p:cNvPr>
          <p:cNvSpPr>
            <a:spLocks noGrp="1"/>
          </p:cNvSpPr>
          <p:nvPr>
            <p:ph type="sldNum" sz="quarter" idx="5"/>
          </p:nvPr>
        </p:nvSpPr>
        <p:spPr/>
        <p:txBody>
          <a:bodyPr/>
          <a:lstStyle/>
          <a:p>
            <a:fld id="{33C37386-35B4-6F4A-B07D-68D85CAFDFAF}" type="slidenum">
              <a:rPr lang="en-US" smtClean="0"/>
              <a:t>16</a:t>
            </a:fld>
            <a:endParaRPr lang="en-US"/>
          </a:p>
        </p:txBody>
      </p:sp>
    </p:spTree>
    <p:extLst>
      <p:ext uri="{BB962C8B-B14F-4D97-AF65-F5344CB8AC3E}">
        <p14:creationId xmlns:p14="http://schemas.microsoft.com/office/powerpoint/2010/main" val="3900413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F1AFB-CADE-C1E7-9641-D5E71D26F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871E31-1179-DC8A-32BC-B9D8804B5A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C7F5F9-CDAE-AE23-50D4-D813D3E2ED16}"/>
              </a:ext>
            </a:extLst>
          </p:cNvPr>
          <p:cNvSpPr>
            <a:spLocks noGrp="1"/>
          </p:cNvSpPr>
          <p:nvPr>
            <p:ph type="body" idx="1"/>
          </p:nvPr>
        </p:nvSpPr>
        <p:spPr/>
        <p:txBody>
          <a:bodyPr/>
          <a:lstStyle/>
          <a:p>
            <a:r>
              <a:rPr lang="en-US" dirty="0"/>
              <a:t>We chose to use F1 score as out </a:t>
            </a:r>
            <a:r>
              <a:rPr lang="en-US" dirty="0" err="1"/>
              <a:t>mertic</a:t>
            </a:r>
            <a:r>
              <a:rPr lang="en-US" dirty="0"/>
              <a:t> to </a:t>
            </a:r>
            <a:r>
              <a:rPr lang="en-US" dirty="0" err="1"/>
              <a:t>evaluatre</a:t>
            </a:r>
            <a:r>
              <a:rPr lang="en-US" dirty="0"/>
              <a:t> models</a:t>
            </a:r>
          </a:p>
          <a:p>
            <a:endParaRPr lang="en-US" dirty="0"/>
          </a:p>
          <a:p>
            <a:r>
              <a:rPr lang="en-US" dirty="0"/>
              <a:t>There are different metrics available for us to use but only f1-score considers both </a:t>
            </a:r>
          </a:p>
        </p:txBody>
      </p:sp>
      <p:sp>
        <p:nvSpPr>
          <p:cNvPr id="4" name="Slide Number Placeholder 3">
            <a:extLst>
              <a:ext uri="{FF2B5EF4-FFF2-40B4-BE49-F238E27FC236}">
                <a16:creationId xmlns:a16="http://schemas.microsoft.com/office/drawing/2014/main" id="{9CFC9354-FBDA-5950-1F63-D419847D6CBA}"/>
              </a:ext>
            </a:extLst>
          </p:cNvPr>
          <p:cNvSpPr>
            <a:spLocks noGrp="1"/>
          </p:cNvSpPr>
          <p:nvPr>
            <p:ph type="sldNum" sz="quarter" idx="5"/>
          </p:nvPr>
        </p:nvSpPr>
        <p:spPr/>
        <p:txBody>
          <a:bodyPr/>
          <a:lstStyle/>
          <a:p>
            <a:fld id="{33C37386-35B4-6F4A-B07D-68D85CAFDFAF}" type="slidenum">
              <a:rPr lang="en-US" smtClean="0"/>
              <a:t>17</a:t>
            </a:fld>
            <a:endParaRPr lang="en-US"/>
          </a:p>
        </p:txBody>
      </p:sp>
    </p:spTree>
    <p:extLst>
      <p:ext uri="{BB962C8B-B14F-4D97-AF65-F5344CB8AC3E}">
        <p14:creationId xmlns:p14="http://schemas.microsoft.com/office/powerpoint/2010/main" val="2417135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AE6C0-865C-B8CE-80BB-A5EDD15115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BF66A-C809-F118-07B9-B07B6CBDBE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30F59F-ACF8-496A-9DC7-5E5766465335}"/>
              </a:ext>
            </a:extLst>
          </p:cNvPr>
          <p:cNvSpPr>
            <a:spLocks noGrp="1"/>
          </p:cNvSpPr>
          <p:nvPr>
            <p:ph type="body" idx="1"/>
          </p:nvPr>
        </p:nvSpPr>
        <p:spPr/>
        <p:txBody>
          <a:bodyPr/>
          <a:lstStyle/>
          <a:p>
            <a:r>
              <a:rPr lang="en-US" dirty="0"/>
              <a:t>From our comparison we found that our elastic net regression </a:t>
            </a:r>
            <a:r>
              <a:rPr lang="en-US" dirty="0" err="1"/>
              <a:t>modle</a:t>
            </a:r>
            <a:r>
              <a:rPr lang="en-US" dirty="0"/>
              <a:t> was the one with the highest f1 score</a:t>
            </a:r>
          </a:p>
          <a:p>
            <a:endParaRPr lang="en-US" dirty="0"/>
          </a:p>
          <a:p>
            <a:r>
              <a:rPr lang="en-US" dirty="0"/>
              <a:t>From it we got the 5 top predictors based on their regression coefficients and we can once again see smoking and alcohol</a:t>
            </a:r>
          </a:p>
          <a:p>
            <a:endParaRPr lang="en-US" dirty="0"/>
          </a:p>
          <a:p>
            <a:r>
              <a:rPr lang="en-US" dirty="0"/>
              <a:t>We also see previously identified symptoms </a:t>
            </a:r>
          </a:p>
          <a:p>
            <a:endParaRPr lang="en-US" dirty="0"/>
          </a:p>
          <a:p>
            <a:r>
              <a:rPr lang="en-US" dirty="0"/>
              <a:t>Now I will hand my time to Kareem to talk more about how we can prevent lung cancer</a:t>
            </a:r>
          </a:p>
        </p:txBody>
      </p:sp>
      <p:sp>
        <p:nvSpPr>
          <p:cNvPr id="4" name="Slide Number Placeholder 3">
            <a:extLst>
              <a:ext uri="{FF2B5EF4-FFF2-40B4-BE49-F238E27FC236}">
                <a16:creationId xmlns:a16="http://schemas.microsoft.com/office/drawing/2014/main" id="{B58FCCF0-43E6-CB58-AF5E-F34F2E48D544}"/>
              </a:ext>
            </a:extLst>
          </p:cNvPr>
          <p:cNvSpPr>
            <a:spLocks noGrp="1"/>
          </p:cNvSpPr>
          <p:nvPr>
            <p:ph type="sldNum" sz="quarter" idx="5"/>
          </p:nvPr>
        </p:nvSpPr>
        <p:spPr/>
        <p:txBody>
          <a:bodyPr/>
          <a:lstStyle/>
          <a:p>
            <a:fld id="{33C37386-35B4-6F4A-B07D-68D85CAFDFAF}" type="slidenum">
              <a:rPr lang="en-US" smtClean="0"/>
              <a:t>18</a:t>
            </a:fld>
            <a:endParaRPr lang="en-US"/>
          </a:p>
        </p:txBody>
      </p:sp>
    </p:spTree>
    <p:extLst>
      <p:ext uri="{BB962C8B-B14F-4D97-AF65-F5344CB8AC3E}">
        <p14:creationId xmlns:p14="http://schemas.microsoft.com/office/powerpoint/2010/main" val="3385937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latin typeface="Arial"/>
                <a:cs typeface="Arial"/>
              </a:rPr>
              <a:t>So in light of this information, what do we do? How can we minimise our risk of lung cancer? First of all, early detection is crucial. A majority of lung cancer cases were only discovered at stage 4. Early prevention and early screenings will help to minimise the risk of lung cancer as survival rates are significantly higher early. So frequent screening is helpful.</a:t>
            </a:r>
            <a:endParaRPr lang="en-US" dirty="0"/>
          </a:p>
        </p:txBody>
      </p:sp>
      <p:sp>
        <p:nvSpPr>
          <p:cNvPr id="4" name="Slide Number Placeholder 3"/>
          <p:cNvSpPr>
            <a:spLocks noGrp="1"/>
          </p:cNvSpPr>
          <p:nvPr>
            <p:ph type="sldNum" sz="quarter" idx="5"/>
          </p:nvPr>
        </p:nvSpPr>
        <p:spPr/>
        <p:txBody>
          <a:bodyPr/>
          <a:lstStyle/>
          <a:p>
            <a:fld id="{33C37386-35B4-6F4A-B07D-68D85CAFDFAF}" type="slidenum">
              <a:rPr lang="en-US" smtClean="0"/>
              <a:t>19</a:t>
            </a:fld>
            <a:endParaRPr lang="en-US"/>
          </a:p>
        </p:txBody>
      </p:sp>
    </p:spTree>
    <p:extLst>
      <p:ext uri="{BB962C8B-B14F-4D97-AF65-F5344CB8AC3E}">
        <p14:creationId xmlns:p14="http://schemas.microsoft.com/office/powerpoint/2010/main" val="34007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699AD-D0EF-3522-245D-5D84D2880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07E33D-3783-9B99-85D0-9537C222EE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B5ADC1-C39F-97DE-545E-5AC376088794}"/>
              </a:ext>
            </a:extLst>
          </p:cNvPr>
          <p:cNvSpPr>
            <a:spLocks noGrp="1"/>
          </p:cNvSpPr>
          <p:nvPr>
            <p:ph type="body" idx="1"/>
          </p:nvPr>
        </p:nvSpPr>
        <p:spPr/>
        <p:txBody>
          <a:bodyPr/>
          <a:lstStyle/>
          <a:p>
            <a:br>
              <a:rPr lang="en-SG" dirty="0"/>
            </a:br>
            <a:r>
              <a:rPr lang="en-SG" dirty="0"/>
              <a:t>The objectives of the presentation is to raise awareness of lung cancer within Singapore’s context, use machine learning models to predict chances of developing lung cancer and educate on actions that one can take to prevent lung cancer. </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0D3ADB6-00AD-E3F4-CEAD-495BFDEFC7B4}"/>
              </a:ext>
            </a:extLst>
          </p:cNvPr>
          <p:cNvSpPr>
            <a:spLocks noGrp="1"/>
          </p:cNvSpPr>
          <p:nvPr>
            <p:ph type="sldNum" sz="quarter" idx="5"/>
          </p:nvPr>
        </p:nvSpPr>
        <p:spPr/>
        <p:txBody>
          <a:bodyPr/>
          <a:lstStyle/>
          <a:p>
            <a:fld id="{33C37386-35B4-6F4A-B07D-68D85CAFDFAF}" type="slidenum">
              <a:rPr lang="en-US" smtClean="0"/>
              <a:t>2</a:t>
            </a:fld>
            <a:endParaRPr lang="en-US"/>
          </a:p>
        </p:txBody>
      </p:sp>
    </p:spTree>
    <p:extLst>
      <p:ext uri="{BB962C8B-B14F-4D97-AF65-F5344CB8AC3E}">
        <p14:creationId xmlns:p14="http://schemas.microsoft.com/office/powerpoint/2010/main" val="3036140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a:solidFill>
                  <a:srgbClr val="000000"/>
                </a:solidFill>
                <a:latin typeface="Arial"/>
                <a:cs typeface="Arial"/>
              </a:rPr>
              <a:t>On top of Early Detection, early prevention is also key. In preventing lung cancer, not smoking is one of the best ways. We found that 50% of smokers smoke due to peer pressure. Not falling for this would be ideal in preventing the habit of smoking. However, if you have fallen for that trap, there are avenues like the I Quit </a:t>
            </a:r>
            <a:r>
              <a:rPr lang="en-SG" sz="1800" err="1">
                <a:solidFill>
                  <a:srgbClr val="000000"/>
                </a:solidFill>
                <a:latin typeface="Arial"/>
                <a:cs typeface="Arial"/>
              </a:rPr>
              <a:t>Programem</a:t>
            </a:r>
            <a:r>
              <a:rPr lang="en-SG" sz="1800">
                <a:solidFill>
                  <a:srgbClr val="000000"/>
                </a:solidFill>
                <a:latin typeface="Arial"/>
                <a:cs typeface="Arial"/>
              </a:rPr>
              <a:t> that provide a personalised 28 day programme that helps you to stop the habit. </a:t>
            </a:r>
            <a:endParaRPr lang="en-US"/>
          </a:p>
        </p:txBody>
      </p:sp>
      <p:sp>
        <p:nvSpPr>
          <p:cNvPr id="4" name="Slide Number Placeholder 3"/>
          <p:cNvSpPr>
            <a:spLocks noGrp="1"/>
          </p:cNvSpPr>
          <p:nvPr>
            <p:ph type="sldNum" sz="quarter" idx="5"/>
          </p:nvPr>
        </p:nvSpPr>
        <p:spPr/>
        <p:txBody>
          <a:bodyPr/>
          <a:lstStyle/>
          <a:p>
            <a:fld id="{33C37386-35B4-6F4A-B07D-68D85CAFDFAF}" type="slidenum">
              <a:rPr lang="en-US" smtClean="0"/>
              <a:t>20</a:t>
            </a:fld>
            <a:endParaRPr lang="en-US"/>
          </a:p>
        </p:txBody>
      </p:sp>
    </p:spTree>
    <p:extLst>
      <p:ext uri="{BB962C8B-B14F-4D97-AF65-F5344CB8AC3E}">
        <p14:creationId xmlns:p14="http://schemas.microsoft.com/office/powerpoint/2010/main" val="3638133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latin typeface="Arial"/>
                <a:cs typeface="Arial"/>
              </a:rPr>
              <a:t>Likewise, we all mentioned alcohol consumption as a key predictor.  if you are facing issues with drinking and/or afflicted of being an </a:t>
            </a:r>
            <a:r>
              <a:rPr lang="en-SG" sz="1800" dirty="0" err="1">
                <a:latin typeface="Arial"/>
                <a:cs typeface="Arial"/>
              </a:rPr>
              <a:t>alcholic</a:t>
            </a:r>
            <a:r>
              <a:rPr lang="en-SG" sz="1800" dirty="0">
                <a:latin typeface="Arial"/>
                <a:cs typeface="Arial"/>
              </a:rPr>
              <a:t>, we recommend services like the national </a:t>
            </a:r>
            <a:r>
              <a:rPr lang="en-SG" sz="1800" dirty="0" err="1">
                <a:latin typeface="Arial"/>
                <a:cs typeface="Arial"/>
              </a:rPr>
              <a:t>addictionns</a:t>
            </a:r>
            <a:r>
              <a:rPr lang="en-SG" sz="1800" dirty="0">
                <a:latin typeface="Arial"/>
                <a:cs typeface="Arial"/>
              </a:rPr>
              <a:t> management service or the we care community services that provide avenues to curb alcohol consumption. </a:t>
            </a:r>
          </a:p>
        </p:txBody>
      </p:sp>
      <p:sp>
        <p:nvSpPr>
          <p:cNvPr id="4" name="Slide Number Placeholder 3"/>
          <p:cNvSpPr>
            <a:spLocks noGrp="1"/>
          </p:cNvSpPr>
          <p:nvPr>
            <p:ph type="sldNum" sz="quarter" idx="5"/>
          </p:nvPr>
        </p:nvSpPr>
        <p:spPr/>
        <p:txBody>
          <a:bodyPr/>
          <a:lstStyle/>
          <a:p>
            <a:fld id="{33C37386-35B4-6F4A-B07D-68D85CAFDFAF}" type="slidenum">
              <a:rPr lang="en-US" smtClean="0"/>
              <a:t>21</a:t>
            </a:fld>
            <a:endParaRPr lang="en-US"/>
          </a:p>
        </p:txBody>
      </p:sp>
    </p:spTree>
    <p:extLst>
      <p:ext uri="{BB962C8B-B14F-4D97-AF65-F5344CB8AC3E}">
        <p14:creationId xmlns:p14="http://schemas.microsoft.com/office/powerpoint/2010/main" val="1099345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BCC6B-7068-2A85-23DA-31B6AE3956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12DAB0-982D-097A-9DBC-68D2269052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16FFA3-BF62-1217-6FC3-94A2E21979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D2BD63-26B1-4BC0-37DA-FAE32C2D4558}"/>
              </a:ext>
            </a:extLst>
          </p:cNvPr>
          <p:cNvSpPr>
            <a:spLocks noGrp="1"/>
          </p:cNvSpPr>
          <p:nvPr>
            <p:ph type="sldNum" sz="quarter" idx="5"/>
          </p:nvPr>
        </p:nvSpPr>
        <p:spPr/>
        <p:txBody>
          <a:bodyPr/>
          <a:lstStyle/>
          <a:p>
            <a:fld id="{33C37386-35B4-6F4A-B07D-68D85CAFDFAF}" type="slidenum">
              <a:rPr lang="en-US" smtClean="0"/>
              <a:t>22</a:t>
            </a:fld>
            <a:endParaRPr lang="en-US"/>
          </a:p>
        </p:txBody>
      </p:sp>
    </p:spTree>
    <p:extLst>
      <p:ext uri="{BB962C8B-B14F-4D97-AF65-F5344CB8AC3E}">
        <p14:creationId xmlns:p14="http://schemas.microsoft.com/office/powerpoint/2010/main" val="1929061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9B013-FB69-61CD-2B73-4D7A3A8465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CC6DEB-457E-47DD-7F3E-139244FB5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2217E9-29A2-DD2E-FBB3-C3071289C3F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678519F-F8F2-A9C0-9696-995185E624A1}"/>
              </a:ext>
            </a:extLst>
          </p:cNvPr>
          <p:cNvSpPr>
            <a:spLocks noGrp="1"/>
          </p:cNvSpPr>
          <p:nvPr>
            <p:ph type="sldNum" sz="quarter" idx="5"/>
          </p:nvPr>
        </p:nvSpPr>
        <p:spPr/>
        <p:txBody>
          <a:bodyPr/>
          <a:lstStyle/>
          <a:p>
            <a:fld id="{33C37386-35B4-6F4A-B07D-68D85CAFDFAF}" type="slidenum">
              <a:rPr lang="en-US" smtClean="0"/>
              <a:t>23</a:t>
            </a:fld>
            <a:endParaRPr lang="en-US"/>
          </a:p>
        </p:txBody>
      </p:sp>
    </p:spTree>
    <p:extLst>
      <p:ext uri="{BB962C8B-B14F-4D97-AF65-F5344CB8AC3E}">
        <p14:creationId xmlns:p14="http://schemas.microsoft.com/office/powerpoint/2010/main" val="426851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4FB7D-2F98-332C-7B74-116C2E96AE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5FB435-661A-1A79-E97E-F4560CCC5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F28FD7-F103-7479-8D75-FD410BAD6761}"/>
              </a:ext>
            </a:extLst>
          </p:cNvPr>
          <p:cNvSpPr>
            <a:spLocks noGrp="1"/>
          </p:cNvSpPr>
          <p:nvPr>
            <p:ph type="body" idx="1"/>
          </p:nvPr>
        </p:nvSpPr>
        <p:spPr/>
        <p:txBody>
          <a:bodyPr/>
          <a:lstStyle/>
          <a:p>
            <a:r>
              <a:rPr lang="en-SG" dirty="0"/>
              <a:t>This our presentation outline: We’ll start off with a brief introduction, followed  by key determinants and machine learning models, and we’ll end it off with preventions methods</a:t>
            </a:r>
            <a:br>
              <a:rPr lang="en-SG" dirty="0"/>
            </a:br>
            <a:br>
              <a:rPr lang="en-SG" dirty="0"/>
            </a:b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178BAAF-9202-82BB-C2F2-D3976216D2D8}"/>
              </a:ext>
            </a:extLst>
          </p:cNvPr>
          <p:cNvSpPr>
            <a:spLocks noGrp="1"/>
          </p:cNvSpPr>
          <p:nvPr>
            <p:ph type="sldNum" sz="quarter" idx="5"/>
          </p:nvPr>
        </p:nvSpPr>
        <p:spPr/>
        <p:txBody>
          <a:bodyPr/>
          <a:lstStyle/>
          <a:p>
            <a:fld id="{33C37386-35B4-6F4A-B07D-68D85CAFDFAF}" type="slidenum">
              <a:rPr lang="en-US" smtClean="0"/>
              <a:t>3</a:t>
            </a:fld>
            <a:endParaRPr lang="en-US"/>
          </a:p>
        </p:txBody>
      </p:sp>
    </p:spTree>
    <p:extLst>
      <p:ext uri="{BB962C8B-B14F-4D97-AF65-F5344CB8AC3E}">
        <p14:creationId xmlns:p14="http://schemas.microsoft.com/office/powerpoint/2010/main" val="1530199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I would like to briefly explain What is Lung Cancer and why is it so important. </a:t>
            </a:r>
          </a:p>
          <a:p>
            <a:endParaRPr lang="en-US" dirty="0"/>
          </a:p>
          <a:p>
            <a:pPr algn="just" rtl="0"/>
            <a:r>
              <a:rPr lang="en-SG" sz="1800" b="0" i="0" u="none" strike="noStrike" dirty="0">
                <a:solidFill>
                  <a:srgbClr val="000000"/>
                </a:solidFill>
                <a:effectLst/>
                <a:latin typeface="Arial" panose="020B0604020202020204" pitchFamily="34" charset="0"/>
              </a:rPr>
              <a:t>Lung cancer is a type of cancer in which the growth of abnormal cells in the lungs, or tumours, starts to develop and interfere with respiratory functions. </a:t>
            </a:r>
          </a:p>
          <a:p>
            <a:pPr algn="just" rtl="0"/>
            <a:endParaRPr lang="en-SG" sz="1800" b="0" i="0" u="none" strike="noStrike" dirty="0">
              <a:solidFill>
                <a:srgbClr val="000000"/>
              </a:solidFill>
              <a:effectLst/>
              <a:latin typeface="Arial" panose="020B0604020202020204" pitchFamily="34" charset="0"/>
            </a:endParaRPr>
          </a:p>
          <a:p>
            <a:pPr algn="just" rtl="0"/>
            <a:r>
              <a:rPr lang="en-SG" sz="1800" b="0" i="0" u="none" strike="noStrike" dirty="0">
                <a:solidFill>
                  <a:srgbClr val="000000"/>
                </a:solidFill>
                <a:effectLst/>
                <a:latin typeface="Arial" panose="020B0604020202020204" pitchFamily="34" charset="0"/>
              </a:rPr>
              <a:t>These abnormal cells soon spread to other parts of the lungs or even other organs. It can be categorised into two main types - Non-Small Cell Lung Cancer (NSCLC) and Small Cell Lung Cancer (SCLC). NSCLC makes up about 85% of cases, and it tends to grow and spread at a slower rate, while SCLC is more aggressive and spreads quickly</a:t>
            </a:r>
            <a:r>
              <a:rPr lang="en-SG" sz="1800" b="0" i="0" u="none" strike="noStrike" baseline="30000" dirty="0">
                <a:solidFill>
                  <a:srgbClr val="000000"/>
                </a:solidFill>
                <a:effectLst/>
                <a:latin typeface="Arial" panose="020B0604020202020204" pitchFamily="34" charset="0"/>
              </a:rPr>
              <a:t>1</a:t>
            </a:r>
            <a:r>
              <a:rPr lang="en-SG" sz="1800" b="0" i="0" u="none" strike="noStrike" dirty="0">
                <a:solidFill>
                  <a:srgbClr val="000000"/>
                </a:solidFill>
                <a:effectLst/>
                <a:latin typeface="Arial" panose="020B0604020202020204" pitchFamily="34" charset="0"/>
              </a:rPr>
              <a:t>.</a:t>
            </a:r>
            <a:endParaRPr lang="en-SG" b="0" i="0" u="none" strike="noStrike" dirty="0">
              <a:solidFill>
                <a:srgbClr val="000000"/>
              </a:solidFill>
              <a:effectLst/>
            </a:endParaRPr>
          </a:p>
          <a:p>
            <a:br>
              <a:rPr lang="en-SG" dirty="0"/>
            </a:br>
            <a:br>
              <a:rPr lang="en-SG"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3C37386-35B4-6F4A-B07D-68D85CAFDFAF}" type="slidenum">
              <a:rPr lang="en-US" smtClean="0"/>
              <a:t>4</a:t>
            </a:fld>
            <a:endParaRPr lang="en-US"/>
          </a:p>
        </p:txBody>
      </p:sp>
    </p:spTree>
    <p:extLst>
      <p:ext uri="{BB962C8B-B14F-4D97-AF65-F5344CB8AC3E}">
        <p14:creationId xmlns:p14="http://schemas.microsoft.com/office/powerpoint/2010/main" val="1938939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0975F-63D5-2107-851F-E5ACA9B1B2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A00D3-F832-FF9B-ACD4-1937BB4EA4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85752B-7D66-3345-53DC-ACA4BC988040}"/>
              </a:ext>
            </a:extLst>
          </p:cNvPr>
          <p:cNvSpPr>
            <a:spLocks noGrp="1"/>
          </p:cNvSpPr>
          <p:nvPr>
            <p:ph type="body" idx="1"/>
          </p:nvPr>
        </p:nvSpPr>
        <p:spPr/>
        <p:txBody>
          <a:bodyPr/>
          <a:lstStyle/>
          <a:p>
            <a:r>
              <a:rPr lang="en-SG" sz="2800">
                <a:effectLst/>
                <a:latin typeface="Helvetica Neue" panose="02000503000000020004" pitchFamily="2" charset="0"/>
              </a:rPr>
              <a:t>Lung Cancer remains one of the leading causes of cancer-related deaths globally</a:t>
            </a:r>
            <a:r>
              <a:rPr lang="en-SG" sz="2800" baseline="30000">
                <a:effectLst/>
                <a:latin typeface="Helvetica Neue" panose="02000503000000020004" pitchFamily="2" charset="0"/>
              </a:rPr>
              <a:t>2</a:t>
            </a:r>
            <a:r>
              <a:rPr lang="en-SG" sz="2800">
                <a:effectLst/>
                <a:latin typeface="Helvetica Neue" panose="02000503000000020004" pitchFamily="2" charset="0"/>
              </a:rPr>
              <a:t>. In Singapore, as seen in the figure on the left, lung cancer is the third most common cancer in both males and females. While also producing the highest death tolls in Singapore, as seen in Figure on the right. From 2018 to 2022, lung cancer was the cause of death of about 4000 males and also the cause of death of about 2000 females.</a:t>
            </a:r>
          </a:p>
        </p:txBody>
      </p:sp>
      <p:sp>
        <p:nvSpPr>
          <p:cNvPr id="4" name="Slide Number Placeholder 3">
            <a:extLst>
              <a:ext uri="{FF2B5EF4-FFF2-40B4-BE49-F238E27FC236}">
                <a16:creationId xmlns:a16="http://schemas.microsoft.com/office/drawing/2014/main" id="{739BD013-69DA-87C4-E4B9-960A5246ACEF}"/>
              </a:ext>
            </a:extLst>
          </p:cNvPr>
          <p:cNvSpPr>
            <a:spLocks noGrp="1"/>
          </p:cNvSpPr>
          <p:nvPr>
            <p:ph type="sldNum" sz="quarter" idx="5"/>
          </p:nvPr>
        </p:nvSpPr>
        <p:spPr/>
        <p:txBody>
          <a:bodyPr/>
          <a:lstStyle/>
          <a:p>
            <a:fld id="{33C37386-35B4-6F4A-B07D-68D85CAFDFAF}" type="slidenum">
              <a:rPr lang="en-US" smtClean="0"/>
              <a:t>5</a:t>
            </a:fld>
            <a:endParaRPr lang="en-US"/>
          </a:p>
        </p:txBody>
      </p:sp>
    </p:spTree>
    <p:extLst>
      <p:ext uri="{BB962C8B-B14F-4D97-AF65-F5344CB8AC3E}">
        <p14:creationId xmlns:p14="http://schemas.microsoft.com/office/powerpoint/2010/main" val="3823698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2913C-50CD-8B10-F2DE-34F0832644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25F41C-A263-5A4E-D2A6-BD43E49473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96D77D-7636-2462-4A3A-0408CCD778DD}"/>
              </a:ext>
            </a:extLst>
          </p:cNvPr>
          <p:cNvSpPr>
            <a:spLocks noGrp="1"/>
          </p:cNvSpPr>
          <p:nvPr>
            <p:ph type="body" idx="1"/>
          </p:nvPr>
        </p:nvSpPr>
        <p:spPr/>
        <p:txBody>
          <a:bodyPr/>
          <a:lstStyle/>
          <a:p>
            <a:r>
              <a:rPr lang="en-SG" sz="2800" dirty="0">
                <a:effectLst/>
                <a:latin typeface="Helvetica Neue" panose="02000503000000020004" pitchFamily="2" charset="0"/>
              </a:rPr>
              <a:t>Moreover, as shown in figures here representing data for males on the left and females on the right, lung cancer has been on the rise in Singapore. The Crude Incidence Rate (CIR), the number of cancer incidences per 100,000 people, has risen for both genders. </a:t>
            </a:r>
          </a:p>
          <a:p>
            <a:endParaRPr lang="en-SG" sz="2800" dirty="0">
              <a:effectLst/>
              <a:latin typeface="Helvetica Neue" panose="02000503000000020004" pitchFamily="2" charset="0"/>
            </a:endParaRPr>
          </a:p>
          <a:p>
            <a:r>
              <a:rPr lang="en-SG" sz="2800" dirty="0">
                <a:effectLst/>
                <a:latin typeface="Helvetica Neue" panose="02000503000000020004" pitchFamily="2" charset="0"/>
              </a:rPr>
              <a:t>Specifically, from 2003 to 2022, the CIR increased from 44.8 to 58.5 for males. For females, it increased from 21.8 to 34.4 across the same period. The Crude Mortality Rate (CMR), the number of cancer mortalities per 100,000 people, also increased but it has been plateauing for both genders. </a:t>
            </a:r>
          </a:p>
          <a:p>
            <a:endParaRPr lang="en-SG" sz="2800" dirty="0">
              <a:effectLst/>
              <a:latin typeface="Helvetica Neue" panose="02000503000000020004" pitchFamily="2" charset="0"/>
            </a:endParaRPr>
          </a:p>
          <a:p>
            <a:r>
              <a:rPr lang="en-SG" sz="2800" dirty="0">
                <a:effectLst/>
                <a:latin typeface="Helvetica Neue" panose="02000503000000020004" pitchFamily="2" charset="0"/>
              </a:rPr>
              <a:t>This shows signs that there is reason to be optimistic for cancer survival due to the advancements in treatments like chemotherapy, targeted therapy, and immunotherapy</a:t>
            </a:r>
            <a:r>
              <a:rPr lang="en-SG" sz="2800" baseline="30000" dirty="0">
                <a:effectLst/>
                <a:latin typeface="Helvetica Neue" panose="02000503000000020004" pitchFamily="2" charset="0"/>
              </a:rPr>
              <a:t>9</a:t>
            </a:r>
            <a:r>
              <a:rPr lang="en-SG" sz="2800" dirty="0">
                <a:effectLst/>
                <a:latin typeface="Helvetica Neue" panose="02000503000000020004" pitchFamily="2" charset="0"/>
              </a:rPr>
              <a:t>, which is shown by an increase in age-standardised survival rates for both genders (ASRS).</a:t>
            </a:r>
          </a:p>
          <a:p>
            <a:endParaRPr lang="en-SG" sz="2800" dirty="0">
              <a:effectLst/>
              <a:latin typeface="Helvetica Neue" panose="02000503000000020004" pitchFamily="2" charset="0"/>
            </a:endParaRPr>
          </a:p>
          <a:p>
            <a:r>
              <a:rPr lang="en-SG" sz="2800" dirty="0">
                <a:effectLst/>
                <a:latin typeface="Helvetica Neue" panose="02000503000000020004" pitchFamily="2" charset="0"/>
              </a:rPr>
              <a:t>From 2003 to 2022, we observed an increasing trend in ASRS for males and a huge spike in up-trend in ASRS for females, rising from 13.9% to 37.8%. This gives stronger support for the identification and treatment of lung cancer given the promising results of improved survival rate, especially in the early stages.</a:t>
            </a:r>
          </a:p>
        </p:txBody>
      </p:sp>
      <p:sp>
        <p:nvSpPr>
          <p:cNvPr id="4" name="Slide Number Placeholder 3">
            <a:extLst>
              <a:ext uri="{FF2B5EF4-FFF2-40B4-BE49-F238E27FC236}">
                <a16:creationId xmlns:a16="http://schemas.microsoft.com/office/drawing/2014/main" id="{3BE96733-E622-C0E9-8D77-3731239B6040}"/>
              </a:ext>
            </a:extLst>
          </p:cNvPr>
          <p:cNvSpPr>
            <a:spLocks noGrp="1"/>
          </p:cNvSpPr>
          <p:nvPr>
            <p:ph type="sldNum" sz="quarter" idx="5"/>
          </p:nvPr>
        </p:nvSpPr>
        <p:spPr/>
        <p:txBody>
          <a:bodyPr/>
          <a:lstStyle/>
          <a:p>
            <a:fld id="{33C37386-35B4-6F4A-B07D-68D85CAFDFAF}" type="slidenum">
              <a:rPr lang="en-US" smtClean="0"/>
              <a:t>6</a:t>
            </a:fld>
            <a:endParaRPr lang="en-US"/>
          </a:p>
        </p:txBody>
      </p:sp>
    </p:spTree>
    <p:extLst>
      <p:ext uri="{BB962C8B-B14F-4D97-AF65-F5344CB8AC3E}">
        <p14:creationId xmlns:p14="http://schemas.microsoft.com/office/powerpoint/2010/main" val="1327445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2800" dirty="0">
                <a:effectLst/>
                <a:latin typeface="Helvetica Neue" panose="02000503000000020004" pitchFamily="2" charset="0"/>
              </a:rPr>
              <a:t>Looking into the future, we can expect the historic trends to continue. Predictive analyses by the World Health Organisation forecasted a rise in the general trend in lung cancer incidences and mortality rates in Singapore from 2022 to 2035.  As seen in the figure, the trend shows an approximate increase of in deaths from 2747 to 5425 and an increase in incidences from 2940 to 5353 .</a:t>
            </a:r>
          </a:p>
          <a:p>
            <a:br>
              <a:rPr lang="en-SG" sz="2800" dirty="0">
                <a:effectLst/>
                <a:latin typeface="Helvetica Neue" panose="02000503000000020004" pitchFamily="2" charset="0"/>
              </a:rPr>
            </a:br>
            <a:endParaRPr lang="en-SG" sz="2800" dirty="0">
              <a:effectLst/>
              <a:latin typeface="Helvetica Neue" panose="02000503000000020004" pitchFamily="2" charset="0"/>
            </a:endParaRPr>
          </a:p>
          <a:p>
            <a:r>
              <a:rPr lang="en-SG" sz="2800" dirty="0">
                <a:effectLst/>
                <a:latin typeface="Helvetica Neue" panose="02000503000000020004" pitchFamily="2" charset="0"/>
              </a:rPr>
              <a:t>NEXT we’ll run through on Key determinants and Symptoms of lung cancer</a:t>
            </a:r>
          </a:p>
        </p:txBody>
      </p:sp>
      <p:sp>
        <p:nvSpPr>
          <p:cNvPr id="4" name="Slide Number Placeholder 3"/>
          <p:cNvSpPr>
            <a:spLocks noGrp="1"/>
          </p:cNvSpPr>
          <p:nvPr>
            <p:ph type="sldNum" sz="quarter" idx="5"/>
          </p:nvPr>
        </p:nvSpPr>
        <p:spPr/>
        <p:txBody>
          <a:bodyPr/>
          <a:lstStyle/>
          <a:p>
            <a:fld id="{33C37386-35B4-6F4A-B07D-68D85CAFDFAF}" type="slidenum">
              <a:rPr lang="en-US" smtClean="0"/>
              <a:t>7</a:t>
            </a:fld>
            <a:endParaRPr lang="en-US"/>
          </a:p>
        </p:txBody>
      </p:sp>
    </p:spTree>
    <p:extLst>
      <p:ext uri="{BB962C8B-B14F-4D97-AF65-F5344CB8AC3E}">
        <p14:creationId xmlns:p14="http://schemas.microsoft.com/office/powerpoint/2010/main" val="3080525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324E5-96CF-29CD-CA7C-55A0C1CF7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F8385A-CF77-4116-0499-A72251E3C4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052312-FDB0-96DF-6DB4-CA31F29345C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Helvetica Neue"/>
              </a:rPr>
              <a:t>Moving on to the key determinants of lung cancer, we found that smoking, consuming alcohol and age were highly associated with lung cancer.</a:t>
            </a:r>
          </a:p>
          <a:p>
            <a:endParaRPr lang="en-US" dirty="0"/>
          </a:p>
          <a:p>
            <a:endParaRPr lang="en-US" dirty="0"/>
          </a:p>
        </p:txBody>
      </p:sp>
      <p:sp>
        <p:nvSpPr>
          <p:cNvPr id="4" name="Slide Number Placeholder 3">
            <a:extLst>
              <a:ext uri="{FF2B5EF4-FFF2-40B4-BE49-F238E27FC236}">
                <a16:creationId xmlns:a16="http://schemas.microsoft.com/office/drawing/2014/main" id="{98367E9E-C70C-567A-8369-11FEB1DF6993}"/>
              </a:ext>
            </a:extLst>
          </p:cNvPr>
          <p:cNvSpPr>
            <a:spLocks noGrp="1"/>
          </p:cNvSpPr>
          <p:nvPr>
            <p:ph type="sldNum" sz="quarter" idx="5"/>
          </p:nvPr>
        </p:nvSpPr>
        <p:spPr/>
        <p:txBody>
          <a:bodyPr/>
          <a:lstStyle/>
          <a:p>
            <a:fld id="{33C37386-35B4-6F4A-B07D-68D85CAFDFAF}" type="slidenum">
              <a:rPr lang="en-US" smtClean="0"/>
              <a:t>8</a:t>
            </a:fld>
            <a:endParaRPr lang="en-US"/>
          </a:p>
        </p:txBody>
      </p:sp>
    </p:spTree>
    <p:extLst>
      <p:ext uri="{BB962C8B-B14F-4D97-AF65-F5344CB8AC3E}">
        <p14:creationId xmlns:p14="http://schemas.microsoft.com/office/powerpoint/2010/main" val="2494241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effectLst/>
                <a:latin typeface="Helvetica Neue"/>
              </a:rPr>
              <a:t>Our lifestyle choices have a major impact on lung cancer risk, particularly if one smokes or consumes alcohol. Smoking is the leading cause of lung cancer and accounts for almost 85% of cases globally. Even breathing in second-hand smoke can increase a non-smokers risk by 20-30%. Consuming excessive alcohol can cause damage to cells, as well as change hormone levels which increases the chance of developing lung cancer.</a:t>
            </a:r>
          </a:p>
          <a:p>
            <a:br>
              <a:rPr lang="en-SG" dirty="0">
                <a:effectLst/>
                <a:latin typeface="Helvetica Neue" panose="02000503000000020004" pitchFamily="2" charset="0"/>
              </a:rPr>
            </a:br>
            <a:endParaRPr lang="en-SG" dirty="0">
              <a:effectLst/>
              <a:latin typeface="Helvetica Neue" panose="02000503000000020004" pitchFamily="2" charset="0"/>
            </a:endParaRPr>
          </a:p>
          <a:p>
            <a:r>
              <a:rPr lang="en-SG" dirty="0">
                <a:effectLst/>
                <a:latin typeface="Helvetica Neue"/>
              </a:rPr>
              <a:t>We found that the probability of developing lung cancer increases when an individual smokes or consumes alcohol, and it is the highest at nearly 90% when the individual both smokes and consumes alcohol</a:t>
            </a:r>
          </a:p>
          <a:p>
            <a:endParaRPr lang="en-SG" dirty="0">
              <a:latin typeface="Helvetica Neue"/>
            </a:endParaRPr>
          </a:p>
        </p:txBody>
      </p:sp>
      <p:sp>
        <p:nvSpPr>
          <p:cNvPr id="4" name="Slide Number Placeholder 3"/>
          <p:cNvSpPr>
            <a:spLocks noGrp="1"/>
          </p:cNvSpPr>
          <p:nvPr>
            <p:ph type="sldNum" sz="quarter" idx="5"/>
          </p:nvPr>
        </p:nvSpPr>
        <p:spPr/>
        <p:txBody>
          <a:bodyPr/>
          <a:lstStyle/>
          <a:p>
            <a:fld id="{33C37386-35B4-6F4A-B07D-68D85CAFDFAF}" type="slidenum">
              <a:rPr lang="en-US" smtClean="0"/>
              <a:t>9</a:t>
            </a:fld>
            <a:endParaRPr lang="en-US"/>
          </a:p>
        </p:txBody>
      </p:sp>
    </p:spTree>
    <p:extLst>
      <p:ext uri="{BB962C8B-B14F-4D97-AF65-F5344CB8AC3E}">
        <p14:creationId xmlns:p14="http://schemas.microsoft.com/office/powerpoint/2010/main" val="369025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795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44045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7009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4429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780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0958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7307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3057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16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2802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9718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7823CC7-3EFE-2C7C-C585-5C59A516D30D}"/>
              </a:ext>
            </a:extLst>
          </p:cNvPr>
          <p:cNvGraphicFramePr>
            <a:graphicFrameLocks noChangeAspect="1"/>
          </p:cNvGraphicFramePr>
          <p:nvPr userDrawn="1">
            <p:custDataLst>
              <p:tags r:id="rId13"/>
            </p:custDataLst>
            <p:extLst>
              <p:ext uri="{D42A27DB-BD31-4B8C-83A1-F6EECF244321}">
                <p14:modId xmlns:p14="http://schemas.microsoft.com/office/powerpoint/2010/main" val="3493741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04" imgH="405" progId="TCLayout.ActiveDocument.1">
                  <p:embed/>
                </p:oleObj>
              </mc:Choice>
              <mc:Fallback>
                <p:oleObj name="think-cell Slide" r:id="rId14" imgW="404" imgH="405" progId="TCLayout.ActiveDocument.1">
                  <p:embed/>
                  <p:pic>
                    <p:nvPicPr>
                      <p:cNvPr id="8" name="think-cell data - do not delete" hidden="1">
                        <a:extLst>
                          <a:ext uri="{FF2B5EF4-FFF2-40B4-BE49-F238E27FC236}">
                            <a16:creationId xmlns:a16="http://schemas.microsoft.com/office/drawing/2014/main" id="{E7823CC7-3EFE-2C7C-C585-5C59A516D30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01119110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4.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11.xml"/><Relationship Id="rId16"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9.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26" Type="http://schemas.openxmlformats.org/officeDocument/2006/relationships/image" Target="../media/image36.svg"/><Relationship Id="rId3" Type="http://schemas.openxmlformats.org/officeDocument/2006/relationships/image" Target="../media/image17.png"/><Relationship Id="rId21" Type="http://schemas.openxmlformats.org/officeDocument/2006/relationships/image" Target="../media/image33.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5" Type="http://schemas.openxmlformats.org/officeDocument/2006/relationships/image" Target="../media/image35.png"/><Relationship Id="rId2" Type="http://schemas.openxmlformats.org/officeDocument/2006/relationships/notesSlide" Target="../notesSlides/notesSlide13.xml"/><Relationship Id="rId16" Type="http://schemas.openxmlformats.org/officeDocument/2006/relationships/image" Target="../media/image30.svg"/><Relationship Id="rId20"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5.png"/><Relationship Id="rId24" Type="http://schemas.openxmlformats.org/officeDocument/2006/relationships/image" Target="../media/image43.sv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42.png"/><Relationship Id="rId28" Type="http://schemas.openxmlformats.org/officeDocument/2006/relationships/image" Target="../media/image45.svg"/><Relationship Id="rId10" Type="http://schemas.openxmlformats.org/officeDocument/2006/relationships/image" Target="../media/image41.svg"/><Relationship Id="rId19" Type="http://schemas.openxmlformats.org/officeDocument/2006/relationships/image" Target="../media/image37.png"/><Relationship Id="rId4" Type="http://schemas.openxmlformats.org/officeDocument/2006/relationships/image" Target="../media/image18.svg"/><Relationship Id="rId9" Type="http://schemas.openxmlformats.org/officeDocument/2006/relationships/image" Target="../media/image40.png"/><Relationship Id="rId14" Type="http://schemas.openxmlformats.org/officeDocument/2006/relationships/image" Target="../media/image28.svg"/><Relationship Id="rId22" Type="http://schemas.openxmlformats.org/officeDocument/2006/relationships/image" Target="../media/image34.svg"/><Relationship Id="rId27"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15.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11.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1.svg"/><Relationship Id="rId11" Type="http://schemas.openxmlformats.org/officeDocument/2006/relationships/image" Target="../media/image10.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58.png"/><Relationship Id="rId5" Type="http://schemas.openxmlformats.org/officeDocument/2006/relationships/image" Target="../media/image1.e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1.png"/><Relationship Id="rId7" Type="http://schemas.openxmlformats.org/officeDocument/2006/relationships/image" Target="../media/image35.png"/><Relationship Id="rId12" Type="http://schemas.openxmlformats.org/officeDocument/2006/relationships/image" Target="../media/image26.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38.svg"/><Relationship Id="rId4" Type="http://schemas.openxmlformats.org/officeDocument/2006/relationships/image" Target="../media/image22.svg"/><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chart" Target="../charts/chart9.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61.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60.jpeg"/><Relationship Id="rId5" Type="http://schemas.openxmlformats.org/officeDocument/2006/relationships/image" Target="../media/image1.e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nrdo.gov.sg/docs/librariesprovider3/default-document-library/scr-ar-2022_web-report.pdf?sfvrsn=a9eb8c10_1" TargetMode="Externa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nrdo.gov.sg/docs/librariesprovider3/default-document-library/scr-ar-2022_web-report.pdf?sfvrsn=a9eb8c10_1" TargetMode="Externa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8" Type="http://schemas.openxmlformats.org/officeDocument/2006/relationships/hyperlink" Target="https://gco.iarc.fr/tomorrow/en/dataviz/tables?populations=702&amp;single_unit=1000&amp;cancers=15&amp;years=2035&amp;types=0&amp;key=total&amp;show_bar_mode_prop=0&amp;bar_mode=grouped&amp;multiple_populations=1&amp;sexes=0" TargetMode="External"/><Relationship Id="rId3" Type="http://schemas.openxmlformats.org/officeDocument/2006/relationships/notesSlide" Target="../notesSlides/notesSlide7.xml"/><Relationship Id="rId7" Type="http://schemas.openxmlformats.org/officeDocument/2006/relationships/chart" Target="../charts/chart6.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chart" Target="../charts/chart5.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55520" y="735106"/>
            <a:ext cx="10913067" cy="2928470"/>
          </a:xfrm>
        </p:spPr>
        <p:txBody>
          <a:bodyPr anchor="b">
            <a:normAutofit/>
          </a:bodyPr>
          <a:lstStyle/>
          <a:p>
            <a:pPr algn="l"/>
            <a:r>
              <a:rPr lang="en-US" sz="4000" dirty="0">
                <a:solidFill>
                  <a:srgbClr val="FFFFFF"/>
                </a:solidFill>
                <a:latin typeface="Aptos" panose="020B0004020202020204" pitchFamily="34" charset="0"/>
              </a:rPr>
              <a:t>Lung Cancer Analysis with Machine Learning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E9903-009F-0D89-C78B-18321891580E}"/>
            </a:ext>
          </a:extLst>
        </p:cNvPr>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6D391739-A078-832B-EB1E-B2272F543B37}"/>
              </a:ext>
            </a:extLst>
          </p:cNvPr>
          <p:cNvGraphicFramePr>
            <a:graphicFrameLocks noChangeAspect="1"/>
          </p:cNvGraphicFramePr>
          <p:nvPr>
            <p:custDataLst>
              <p:tags r:id="rId1"/>
            </p:custDataLst>
            <p:extLst>
              <p:ext uri="{D42A27DB-BD31-4B8C-83A1-F6EECF244321}">
                <p14:modId xmlns:p14="http://schemas.microsoft.com/office/powerpoint/2010/main" val="2882348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12" name="think-cell data - do not delete" hidden="1">
                        <a:extLst>
                          <a:ext uri="{FF2B5EF4-FFF2-40B4-BE49-F238E27FC236}">
                            <a16:creationId xmlns:a16="http://schemas.microsoft.com/office/drawing/2014/main" id="{6D391739-A078-832B-EB1E-B2272F543B3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9" name="Content Placeholder 5">
            <a:extLst>
              <a:ext uri="{FF2B5EF4-FFF2-40B4-BE49-F238E27FC236}">
                <a16:creationId xmlns:a16="http://schemas.microsoft.com/office/drawing/2014/main" id="{436EF497-B48C-8240-A127-4B0D356028BD}"/>
              </a:ext>
            </a:extLst>
          </p:cNvPr>
          <p:cNvGraphicFramePr>
            <a:graphicFrameLocks/>
          </p:cNvGraphicFramePr>
          <p:nvPr>
            <p:extLst>
              <p:ext uri="{D42A27DB-BD31-4B8C-83A1-F6EECF244321}">
                <p14:modId xmlns:p14="http://schemas.microsoft.com/office/powerpoint/2010/main" val="591197608"/>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472C4"/>
                    </a:solidFill>
                  </a:tcPr>
                </a:tc>
                <a:tc>
                  <a:txBody>
                    <a:bodyPr/>
                    <a:lstStyle/>
                    <a:p>
                      <a:pPr algn="ctr"/>
                      <a:r>
                        <a:rPr lang="en-US" sz="1600"/>
                        <a:t>Key Determinants</a:t>
                      </a:r>
                    </a:p>
                  </a:txBody>
                  <a:tcPr>
                    <a:lnL w="12700" cmpd="sng">
                      <a:noFill/>
                    </a:lnL>
                    <a:lnR w="12700" cmpd="sng">
                      <a:noFill/>
                    </a:lnR>
                    <a:lnT w="12700" cmpd="sng">
                      <a:noFill/>
                    </a:lnT>
                    <a:lnB w="38100" cmpd="sng">
                      <a:noFill/>
                    </a:lnB>
                    <a:solidFill>
                      <a:srgbClr val="44536A"/>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pic>
        <p:nvPicPr>
          <p:cNvPr id="60" name="Picture 59" descr="A graph of a cancer&#10;&#10;Description automatically generated">
            <a:extLst>
              <a:ext uri="{FF2B5EF4-FFF2-40B4-BE49-F238E27FC236}">
                <a16:creationId xmlns:a16="http://schemas.microsoft.com/office/drawing/2014/main" id="{A79B7D43-6638-4FD2-F091-E7F415AB546E}"/>
              </a:ext>
            </a:extLst>
          </p:cNvPr>
          <p:cNvPicPr>
            <a:picLocks noChangeAspect="1"/>
          </p:cNvPicPr>
          <p:nvPr/>
        </p:nvPicPr>
        <p:blipFill>
          <a:blip r:embed="rId6"/>
          <a:stretch>
            <a:fillRect/>
          </a:stretch>
        </p:blipFill>
        <p:spPr>
          <a:xfrm>
            <a:off x="401850" y="1418493"/>
            <a:ext cx="5696746" cy="4484076"/>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715D50C7-9D9C-AB5D-7697-C857E3558F75}"/>
              </a:ext>
            </a:extLst>
          </p:cNvPr>
          <p:cNvSpPr/>
          <p:nvPr/>
        </p:nvSpPr>
        <p:spPr>
          <a:xfrm>
            <a:off x="6836840" y="1418493"/>
            <a:ext cx="4953310" cy="1081359"/>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ysClr val="windowText" lastClr="000000"/>
                </a:solidFill>
              </a:rPr>
              <a:t>It has been shown that the chance of </a:t>
            </a:r>
            <a:r>
              <a:rPr lang="en-US">
                <a:solidFill>
                  <a:sysClr val="windowText" lastClr="000000"/>
                </a:solidFill>
              </a:rPr>
              <a:t>having </a:t>
            </a:r>
            <a:r>
              <a:rPr lang="en-US" dirty="0">
                <a:solidFill>
                  <a:sysClr val="windowText" lastClr="000000"/>
                </a:solidFill>
              </a:rPr>
              <a:t>cancer increases significantly with age as older individuals develop risks associated with cancer</a:t>
            </a:r>
          </a:p>
        </p:txBody>
      </p:sp>
      <p:sp>
        <p:nvSpPr>
          <p:cNvPr id="10" name="Rectangle 9">
            <a:extLst>
              <a:ext uri="{FF2B5EF4-FFF2-40B4-BE49-F238E27FC236}">
                <a16:creationId xmlns:a16="http://schemas.microsoft.com/office/drawing/2014/main" id="{C2FC36C7-312F-5A34-9A5B-EBC74A7EEA4F}"/>
              </a:ext>
            </a:extLst>
          </p:cNvPr>
          <p:cNvSpPr/>
          <p:nvPr/>
        </p:nvSpPr>
        <p:spPr>
          <a:xfrm>
            <a:off x="6836840" y="3103930"/>
            <a:ext cx="4953308" cy="1097280"/>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Lung cancer is no exception as it is most commonly diagnosed in individuals above the age of 40</a:t>
            </a:r>
          </a:p>
        </p:txBody>
      </p:sp>
      <p:sp>
        <p:nvSpPr>
          <p:cNvPr id="11" name="Rectangle 10">
            <a:extLst>
              <a:ext uri="{FF2B5EF4-FFF2-40B4-BE49-F238E27FC236}">
                <a16:creationId xmlns:a16="http://schemas.microsoft.com/office/drawing/2014/main" id="{2F96B6AD-748B-CF80-1E04-AFA5E082E157}"/>
              </a:ext>
            </a:extLst>
          </p:cNvPr>
          <p:cNvSpPr/>
          <p:nvPr/>
        </p:nvSpPr>
        <p:spPr>
          <a:xfrm>
            <a:off x="6836835" y="4805289"/>
            <a:ext cx="4953309" cy="1097280"/>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We see that in Singapore, within the working-age population, lung cancer is most prevalent </a:t>
            </a:r>
          </a:p>
          <a:p>
            <a:pPr algn="ctr"/>
            <a:r>
              <a:rPr lang="en-US" dirty="0">
                <a:solidFill>
                  <a:sysClr val="windowText" lastClr="000000"/>
                </a:solidFill>
              </a:rPr>
              <a:t>in people in their mid-40s to early 50s</a:t>
            </a:r>
          </a:p>
        </p:txBody>
      </p:sp>
      <p:cxnSp>
        <p:nvCxnSpPr>
          <p:cNvPr id="14" name="Straight Connector 13">
            <a:extLst>
              <a:ext uri="{FF2B5EF4-FFF2-40B4-BE49-F238E27FC236}">
                <a16:creationId xmlns:a16="http://schemas.microsoft.com/office/drawing/2014/main" id="{DA0FB388-7C21-5E19-DECB-2A9CD32925E1}"/>
              </a:ext>
            </a:extLst>
          </p:cNvPr>
          <p:cNvCxnSpPr>
            <a:cxnSpLocks/>
          </p:cNvCxnSpPr>
          <p:nvPr/>
        </p:nvCxnSpPr>
        <p:spPr>
          <a:xfrm>
            <a:off x="6479931" y="1673469"/>
            <a:ext cx="0" cy="4114800"/>
          </a:xfrm>
          <a:prstGeom prst="line">
            <a:avLst/>
          </a:prstGeom>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90FF172E-D2CA-6963-B2A1-21DCD3CA4D8E}"/>
              </a:ext>
            </a:extLst>
          </p:cNvPr>
          <p:cNvSpPr>
            <a:spLocks noGrp="1"/>
          </p:cNvSpPr>
          <p:nvPr>
            <p:ph type="title"/>
          </p:nvPr>
        </p:nvSpPr>
        <p:spPr>
          <a:xfrm>
            <a:off x="457200" y="224751"/>
            <a:ext cx="10515600" cy="892850"/>
          </a:xfrm>
        </p:spPr>
        <p:txBody>
          <a:bodyPr vert="horz">
            <a:normAutofit/>
          </a:bodyPr>
          <a:lstStyle/>
          <a:p>
            <a:r>
              <a:rPr lang="en-US" sz="3600" dirty="0"/>
              <a:t>Age is a crucial factor when it comes to lung cancer</a:t>
            </a:r>
          </a:p>
        </p:txBody>
      </p:sp>
      <p:sp>
        <p:nvSpPr>
          <p:cNvPr id="18" name="Isosceles Triangle 17">
            <a:extLst>
              <a:ext uri="{FF2B5EF4-FFF2-40B4-BE49-F238E27FC236}">
                <a16:creationId xmlns:a16="http://schemas.microsoft.com/office/drawing/2014/main" id="{41B7EFCE-787C-16AE-174D-3BB22E3CDC67}"/>
              </a:ext>
            </a:extLst>
          </p:cNvPr>
          <p:cNvSpPr/>
          <p:nvPr/>
        </p:nvSpPr>
        <p:spPr>
          <a:xfrm flipV="1">
            <a:off x="6861267" y="2586113"/>
            <a:ext cx="4928874" cy="431555"/>
          </a:xfrm>
          <a:prstGeom prs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28A9FD8D-468E-9F28-DC18-B67C46E102C9}"/>
              </a:ext>
            </a:extLst>
          </p:cNvPr>
          <p:cNvSpPr/>
          <p:nvPr/>
        </p:nvSpPr>
        <p:spPr>
          <a:xfrm flipV="1">
            <a:off x="6861267" y="4277728"/>
            <a:ext cx="4928874" cy="431555"/>
          </a:xfrm>
          <a:prstGeom prs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E9903-009F-0D89-C78B-18321891580E}"/>
            </a:ext>
          </a:extLst>
        </p:cNvPr>
        <p:cNvGrpSpPr/>
        <p:nvPr/>
      </p:nvGrpSpPr>
      <p:grpSpPr>
        <a:xfrm>
          <a:off x="0" y="0"/>
          <a:ext cx="0" cy="0"/>
          <a:chOff x="0" y="0"/>
          <a:chExt cx="0" cy="0"/>
        </a:xfrm>
      </p:grpSpPr>
      <p:graphicFrame>
        <p:nvGraphicFramePr>
          <p:cNvPr id="9" name="Content Placeholder 5">
            <a:extLst>
              <a:ext uri="{FF2B5EF4-FFF2-40B4-BE49-F238E27FC236}">
                <a16:creationId xmlns:a16="http://schemas.microsoft.com/office/drawing/2014/main" id="{436EF497-B48C-8240-A127-4B0D356028BD}"/>
              </a:ext>
            </a:extLst>
          </p:cNvPr>
          <p:cNvGraphicFramePr>
            <a:graphicFrameLocks/>
          </p:cNvGraphicFramePr>
          <p:nvPr>
            <p:extLst>
              <p:ext uri="{D42A27DB-BD31-4B8C-83A1-F6EECF244321}">
                <p14:modId xmlns:p14="http://schemas.microsoft.com/office/powerpoint/2010/main" val="1423161191"/>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472C4"/>
                    </a:solidFill>
                  </a:tcPr>
                </a:tc>
                <a:tc>
                  <a:txBody>
                    <a:bodyPr/>
                    <a:lstStyle/>
                    <a:p>
                      <a:pPr algn="ctr"/>
                      <a:r>
                        <a:rPr lang="en-US" sz="1600"/>
                        <a:t>Key Determinants</a:t>
                      </a:r>
                    </a:p>
                  </a:txBody>
                  <a:tcPr>
                    <a:lnL w="12700" cmpd="sng">
                      <a:noFill/>
                    </a:lnL>
                    <a:lnR w="12700" cmpd="sng">
                      <a:noFill/>
                    </a:lnR>
                    <a:lnT w="12700" cmpd="sng">
                      <a:noFill/>
                    </a:lnT>
                    <a:lnB w="38100" cmpd="sng">
                      <a:noFill/>
                    </a:lnB>
                    <a:solidFill>
                      <a:srgbClr val="44536A"/>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grpSp>
        <p:nvGrpSpPr>
          <p:cNvPr id="10" name="Group 9">
            <a:extLst>
              <a:ext uri="{FF2B5EF4-FFF2-40B4-BE49-F238E27FC236}">
                <a16:creationId xmlns:a16="http://schemas.microsoft.com/office/drawing/2014/main" id="{2503CBCF-69CE-C71E-BA6E-D930E7483787}"/>
              </a:ext>
            </a:extLst>
          </p:cNvPr>
          <p:cNvGrpSpPr/>
          <p:nvPr/>
        </p:nvGrpSpPr>
        <p:grpSpPr>
          <a:xfrm>
            <a:off x="1402190" y="1449204"/>
            <a:ext cx="2044083" cy="2323954"/>
            <a:chOff x="1242059" y="2298700"/>
            <a:chExt cx="1342241" cy="1555268"/>
          </a:xfrm>
        </p:grpSpPr>
        <p:pic>
          <p:nvPicPr>
            <p:cNvPr id="7" name="Graphic 6" descr="Tired face outline outline">
              <a:extLst>
                <a:ext uri="{FF2B5EF4-FFF2-40B4-BE49-F238E27FC236}">
                  <a16:creationId xmlns:a16="http://schemas.microsoft.com/office/drawing/2014/main" id="{BBC5A2FF-129C-E29E-F347-74D87E4B697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455980" y="2298700"/>
              <a:ext cx="914400" cy="914400"/>
            </a:xfrm>
            <a:prstGeom prst="rect">
              <a:avLst/>
            </a:prstGeom>
          </p:spPr>
        </p:pic>
        <p:sp>
          <p:nvSpPr>
            <p:cNvPr id="8" name="Rectangle 7">
              <a:extLst>
                <a:ext uri="{FF2B5EF4-FFF2-40B4-BE49-F238E27FC236}">
                  <a16:creationId xmlns:a16="http://schemas.microsoft.com/office/drawing/2014/main" id="{7CD9262F-6934-AF50-204A-FC9AF6B4C870}"/>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latin typeface="Calibri Light"/>
                  <a:ea typeface="Calibri Light"/>
                  <a:cs typeface="Calibri Light"/>
                </a:rPr>
                <a:t>Fatigue</a:t>
              </a:r>
            </a:p>
          </p:txBody>
        </p:sp>
      </p:grpSp>
      <p:grpSp>
        <p:nvGrpSpPr>
          <p:cNvPr id="14" name="Group 13">
            <a:extLst>
              <a:ext uri="{FF2B5EF4-FFF2-40B4-BE49-F238E27FC236}">
                <a16:creationId xmlns:a16="http://schemas.microsoft.com/office/drawing/2014/main" id="{607AA642-0314-965D-2B9B-FEA4971A23E8}"/>
              </a:ext>
            </a:extLst>
          </p:cNvPr>
          <p:cNvGrpSpPr/>
          <p:nvPr/>
        </p:nvGrpSpPr>
        <p:grpSpPr>
          <a:xfrm>
            <a:off x="3620281" y="1455889"/>
            <a:ext cx="1957187" cy="2330635"/>
            <a:chOff x="1242059" y="2298700"/>
            <a:chExt cx="1342241" cy="1555268"/>
          </a:xfrm>
        </p:grpSpPr>
        <p:pic>
          <p:nvPicPr>
            <p:cNvPr id="12" name="Graphic 11" descr="Windy outline">
              <a:extLst>
                <a:ext uri="{FF2B5EF4-FFF2-40B4-BE49-F238E27FC236}">
                  <a16:creationId xmlns:a16="http://schemas.microsoft.com/office/drawing/2014/main" id="{F1A0AD67-1AFE-32D4-EA96-EFD6E23072D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455980" y="2298700"/>
              <a:ext cx="914400" cy="914400"/>
            </a:xfrm>
            <a:prstGeom prst="rect">
              <a:avLst/>
            </a:prstGeom>
          </p:spPr>
        </p:pic>
        <p:sp>
          <p:nvSpPr>
            <p:cNvPr id="13" name="Rectangle 12">
              <a:extLst>
                <a:ext uri="{FF2B5EF4-FFF2-40B4-BE49-F238E27FC236}">
                  <a16:creationId xmlns:a16="http://schemas.microsoft.com/office/drawing/2014/main" id="{CA24A07E-5756-952F-3587-53F56C89363A}"/>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latin typeface="Calibri Light"/>
                  <a:ea typeface="Calibri Light"/>
                  <a:cs typeface="Calibri Light"/>
                </a:rPr>
                <a:t>Wheezing</a:t>
              </a:r>
              <a:endParaRPr lang="en-US" sz="2000">
                <a:solidFill>
                  <a:schemeClr val="tx1"/>
                </a:solidFill>
                <a:latin typeface="Calibri Light"/>
                <a:ea typeface="Calibri Light"/>
                <a:cs typeface="Calibri Light"/>
              </a:endParaRPr>
            </a:p>
          </p:txBody>
        </p:sp>
      </p:grpSp>
      <p:grpSp>
        <p:nvGrpSpPr>
          <p:cNvPr id="18" name="Group 17">
            <a:extLst>
              <a:ext uri="{FF2B5EF4-FFF2-40B4-BE49-F238E27FC236}">
                <a16:creationId xmlns:a16="http://schemas.microsoft.com/office/drawing/2014/main" id="{E4BEAF05-943E-C6C1-94A7-1CE5D4BFBE16}"/>
              </a:ext>
            </a:extLst>
          </p:cNvPr>
          <p:cNvGrpSpPr/>
          <p:nvPr/>
        </p:nvGrpSpPr>
        <p:grpSpPr>
          <a:xfrm>
            <a:off x="6112421" y="1469258"/>
            <a:ext cx="1943819" cy="2317268"/>
            <a:chOff x="1242059" y="2298700"/>
            <a:chExt cx="1342241" cy="1555268"/>
          </a:xfrm>
        </p:grpSpPr>
        <p:pic>
          <p:nvPicPr>
            <p:cNvPr id="16" name="Graphic 15" descr="Cough outline">
              <a:extLst>
                <a:ext uri="{FF2B5EF4-FFF2-40B4-BE49-F238E27FC236}">
                  <a16:creationId xmlns:a16="http://schemas.microsoft.com/office/drawing/2014/main" id="{F5A089D5-6FF8-CD81-33BB-CC7FABB0276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455980" y="2298700"/>
              <a:ext cx="914400" cy="914400"/>
            </a:xfrm>
            <a:prstGeom prst="rect">
              <a:avLst/>
            </a:prstGeom>
          </p:spPr>
        </p:pic>
        <p:sp>
          <p:nvSpPr>
            <p:cNvPr id="17" name="Rectangle 16">
              <a:extLst>
                <a:ext uri="{FF2B5EF4-FFF2-40B4-BE49-F238E27FC236}">
                  <a16:creationId xmlns:a16="http://schemas.microsoft.com/office/drawing/2014/main" id="{5919062B-108B-5F0C-1090-353CAAAD2638}"/>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latin typeface="Calibri Light"/>
                  <a:ea typeface="Calibri Light"/>
                  <a:cs typeface="Calibri Light"/>
                </a:rPr>
                <a:t>Coughing</a:t>
              </a:r>
            </a:p>
          </p:txBody>
        </p:sp>
      </p:grpSp>
      <p:grpSp>
        <p:nvGrpSpPr>
          <p:cNvPr id="22" name="Group 21">
            <a:extLst>
              <a:ext uri="{FF2B5EF4-FFF2-40B4-BE49-F238E27FC236}">
                <a16:creationId xmlns:a16="http://schemas.microsoft.com/office/drawing/2014/main" id="{B2FF966E-6E04-D820-C939-78136B396DAC}"/>
              </a:ext>
            </a:extLst>
          </p:cNvPr>
          <p:cNvGrpSpPr/>
          <p:nvPr/>
        </p:nvGrpSpPr>
        <p:grpSpPr>
          <a:xfrm>
            <a:off x="8477560" y="1442519"/>
            <a:ext cx="2184452" cy="2344005"/>
            <a:chOff x="1242059" y="2298700"/>
            <a:chExt cx="1342241" cy="1555268"/>
          </a:xfrm>
        </p:grpSpPr>
        <p:pic>
          <p:nvPicPr>
            <p:cNvPr id="20" name="Graphic 19" descr="Lungs outline">
              <a:extLst>
                <a:ext uri="{FF2B5EF4-FFF2-40B4-BE49-F238E27FC236}">
                  <a16:creationId xmlns:a16="http://schemas.microsoft.com/office/drawing/2014/main" id="{E0EA56B3-9762-12C9-DA24-F590740C93C4}"/>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455980" y="2298700"/>
              <a:ext cx="914400" cy="914400"/>
            </a:xfrm>
            <a:prstGeom prst="rect">
              <a:avLst/>
            </a:prstGeom>
          </p:spPr>
        </p:pic>
        <p:sp>
          <p:nvSpPr>
            <p:cNvPr id="21" name="Rectangle 20">
              <a:extLst>
                <a:ext uri="{FF2B5EF4-FFF2-40B4-BE49-F238E27FC236}">
                  <a16:creationId xmlns:a16="http://schemas.microsoft.com/office/drawing/2014/main" id="{273A98E2-41B2-5EEA-5220-F6CD808AADE8}"/>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latin typeface="Calibri Light"/>
                  <a:ea typeface="Calibri Light"/>
                  <a:cs typeface="Calibri Light"/>
                </a:rPr>
                <a:t>Shortness of Breath</a:t>
              </a:r>
            </a:p>
          </p:txBody>
        </p:sp>
      </p:grpSp>
      <p:sp>
        <p:nvSpPr>
          <p:cNvPr id="25" name="Rectangle 24">
            <a:extLst>
              <a:ext uri="{FF2B5EF4-FFF2-40B4-BE49-F238E27FC236}">
                <a16:creationId xmlns:a16="http://schemas.microsoft.com/office/drawing/2014/main" id="{FD57ECC9-1624-BFD6-E3DE-61AAB8E79EFF}"/>
              </a:ext>
            </a:extLst>
          </p:cNvPr>
          <p:cNvSpPr/>
          <p:nvPr/>
        </p:nvSpPr>
        <p:spPr>
          <a:xfrm>
            <a:off x="2464982" y="5303418"/>
            <a:ext cx="1963873" cy="8969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latin typeface="Calibri Light"/>
                <a:ea typeface="Calibri Light"/>
                <a:cs typeface="Calibri Light"/>
              </a:rPr>
              <a:t>Swallowing Difficulty</a:t>
            </a:r>
            <a:endParaRPr lang="en-US" sz="2000">
              <a:solidFill>
                <a:schemeClr val="tx1"/>
              </a:solidFill>
              <a:latin typeface="Calibri Light"/>
              <a:ea typeface="Calibri Light"/>
              <a:cs typeface="Calibri Light"/>
            </a:endParaRPr>
          </a:p>
        </p:txBody>
      </p:sp>
      <p:grpSp>
        <p:nvGrpSpPr>
          <p:cNvPr id="30" name="Group 29">
            <a:extLst>
              <a:ext uri="{FF2B5EF4-FFF2-40B4-BE49-F238E27FC236}">
                <a16:creationId xmlns:a16="http://schemas.microsoft.com/office/drawing/2014/main" id="{151E6620-AA35-0289-2DF7-BB2DAB183D98}"/>
              </a:ext>
            </a:extLst>
          </p:cNvPr>
          <p:cNvGrpSpPr/>
          <p:nvPr/>
        </p:nvGrpSpPr>
        <p:grpSpPr>
          <a:xfrm>
            <a:off x="5084120" y="4010140"/>
            <a:ext cx="1749978" cy="2176901"/>
            <a:chOff x="1242059" y="2298700"/>
            <a:chExt cx="1342241" cy="1555268"/>
          </a:xfrm>
        </p:grpSpPr>
        <p:pic>
          <p:nvPicPr>
            <p:cNvPr id="28" name="Graphic 27" descr="Adhesive Bandage outline">
              <a:extLst>
                <a:ext uri="{FF2B5EF4-FFF2-40B4-BE49-F238E27FC236}">
                  <a16:creationId xmlns:a16="http://schemas.microsoft.com/office/drawing/2014/main" id="{6D7F919D-66A2-B88B-8C97-CB0620736689}"/>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455980" y="2298700"/>
              <a:ext cx="914400" cy="914400"/>
            </a:xfrm>
            <a:prstGeom prst="rect">
              <a:avLst/>
            </a:prstGeom>
          </p:spPr>
        </p:pic>
        <p:sp>
          <p:nvSpPr>
            <p:cNvPr id="29" name="Rectangle 28">
              <a:extLst>
                <a:ext uri="{FF2B5EF4-FFF2-40B4-BE49-F238E27FC236}">
                  <a16:creationId xmlns:a16="http://schemas.microsoft.com/office/drawing/2014/main" id="{54B405DF-26A9-0F59-6A16-F6E340D60371}"/>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latin typeface="Calibri Light"/>
                  <a:ea typeface="Calibri Light"/>
                  <a:cs typeface="Calibri Light"/>
                </a:rPr>
                <a:t>Chest Pain</a:t>
              </a:r>
            </a:p>
          </p:txBody>
        </p:sp>
      </p:grpSp>
      <p:grpSp>
        <p:nvGrpSpPr>
          <p:cNvPr id="38" name="Group 37">
            <a:extLst>
              <a:ext uri="{FF2B5EF4-FFF2-40B4-BE49-F238E27FC236}">
                <a16:creationId xmlns:a16="http://schemas.microsoft.com/office/drawing/2014/main" id="{E4079864-79E9-854F-B312-943DE8D716DD}"/>
              </a:ext>
            </a:extLst>
          </p:cNvPr>
          <p:cNvGrpSpPr/>
          <p:nvPr/>
        </p:nvGrpSpPr>
        <p:grpSpPr>
          <a:xfrm>
            <a:off x="7528401" y="4003454"/>
            <a:ext cx="1923769" cy="2170215"/>
            <a:chOff x="1242059" y="2298700"/>
            <a:chExt cx="1342241" cy="1555268"/>
          </a:xfrm>
        </p:grpSpPr>
        <p:pic>
          <p:nvPicPr>
            <p:cNvPr id="36" name="Graphic 35" descr="Raised hand outline">
              <a:extLst>
                <a:ext uri="{FF2B5EF4-FFF2-40B4-BE49-F238E27FC236}">
                  <a16:creationId xmlns:a16="http://schemas.microsoft.com/office/drawing/2014/main" id="{2BB559E6-1F6A-3E09-674F-6D2989C70CBF}"/>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455980" y="2298700"/>
              <a:ext cx="914400" cy="914400"/>
            </a:xfrm>
            <a:prstGeom prst="rect">
              <a:avLst/>
            </a:prstGeom>
          </p:spPr>
        </p:pic>
        <p:sp>
          <p:nvSpPr>
            <p:cNvPr id="37" name="Rectangle 36">
              <a:extLst>
                <a:ext uri="{FF2B5EF4-FFF2-40B4-BE49-F238E27FC236}">
                  <a16:creationId xmlns:a16="http://schemas.microsoft.com/office/drawing/2014/main" id="{7AF97B3F-1601-E800-B03B-4E77A5C0D850}"/>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latin typeface="Calibri Light"/>
                  <a:ea typeface="Calibri Light"/>
                  <a:cs typeface="Calibri Light"/>
                </a:rPr>
                <a:t>Yellow Fingers</a:t>
              </a:r>
              <a:endParaRPr lang="en-US" sz="2000">
                <a:solidFill>
                  <a:schemeClr val="tx1"/>
                </a:solidFill>
                <a:latin typeface="Calibri Light"/>
                <a:ea typeface="Calibri Light"/>
                <a:cs typeface="Calibri Light"/>
              </a:endParaRPr>
            </a:p>
          </p:txBody>
        </p:sp>
      </p:grpSp>
      <p:sp>
        <p:nvSpPr>
          <p:cNvPr id="3" name="Title 1">
            <a:extLst>
              <a:ext uri="{FF2B5EF4-FFF2-40B4-BE49-F238E27FC236}">
                <a16:creationId xmlns:a16="http://schemas.microsoft.com/office/drawing/2014/main" id="{5BB88EE9-C97A-1613-54D0-E848BCF30229}"/>
              </a:ext>
            </a:extLst>
          </p:cNvPr>
          <p:cNvSpPr>
            <a:spLocks noGrp="1"/>
          </p:cNvSpPr>
          <p:nvPr>
            <p:ph type="title"/>
          </p:nvPr>
        </p:nvSpPr>
        <p:spPr>
          <a:xfrm>
            <a:off x="457200" y="224751"/>
            <a:ext cx="10515600" cy="892850"/>
          </a:xfrm>
        </p:spPr>
        <p:txBody>
          <a:bodyPr>
            <a:normAutofit/>
          </a:bodyPr>
          <a:lstStyle/>
          <a:p>
            <a:r>
              <a:rPr lang="en-US" sz="3600" dirty="0"/>
              <a:t>Common </a:t>
            </a:r>
            <a:r>
              <a:rPr lang="en-US" sz="3600"/>
              <a:t>symptoms</a:t>
            </a:r>
            <a:r>
              <a:rPr lang="en-US" sz="3600" dirty="0"/>
              <a:t> of </a:t>
            </a:r>
            <a:r>
              <a:rPr lang="en-US" sz="3600"/>
              <a:t>lung</a:t>
            </a:r>
            <a:r>
              <a:rPr lang="en-US" sz="3600" dirty="0"/>
              <a:t> </a:t>
            </a:r>
            <a:r>
              <a:rPr lang="en-US" sz="3600"/>
              <a:t>cancer</a:t>
            </a:r>
            <a:endParaRPr lang="en-US" sz="3600" dirty="0"/>
          </a:p>
        </p:txBody>
      </p:sp>
      <p:pic>
        <p:nvPicPr>
          <p:cNvPr id="2" name="Graphic 1" descr="Anger Symbol outline">
            <a:extLst>
              <a:ext uri="{FF2B5EF4-FFF2-40B4-BE49-F238E27FC236}">
                <a16:creationId xmlns:a16="http://schemas.microsoft.com/office/drawing/2014/main" id="{17434A0A-EAEF-DBA4-6EC3-D182BAA6DDB0}"/>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2806332" y="4027593"/>
            <a:ext cx="1279881" cy="1279881"/>
          </a:xfrm>
          <a:prstGeom prst="rect">
            <a:avLst/>
          </a:prstGeom>
        </p:spPr>
      </p:pic>
    </p:spTree>
    <p:extLst>
      <p:ext uri="{BB962C8B-B14F-4D97-AF65-F5344CB8AC3E}">
        <p14:creationId xmlns:p14="http://schemas.microsoft.com/office/powerpoint/2010/main" val="321426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E9903-009F-0D89-C78B-18321891580E}"/>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FD09D0C2-2890-F67C-630E-D5F05540FC74}"/>
              </a:ext>
            </a:extLst>
          </p:cNvPr>
          <p:cNvGraphicFramePr>
            <a:graphicFrameLocks noChangeAspect="1"/>
          </p:cNvGraphicFramePr>
          <p:nvPr>
            <p:custDataLst>
              <p:tags r:id="rId1"/>
            </p:custDataLst>
            <p:extLst>
              <p:ext uri="{D42A27DB-BD31-4B8C-83A1-F6EECF244321}">
                <p14:modId xmlns:p14="http://schemas.microsoft.com/office/powerpoint/2010/main" val="4028765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11" name="think-cell data - do not delete" hidden="1">
                        <a:extLst>
                          <a:ext uri="{FF2B5EF4-FFF2-40B4-BE49-F238E27FC236}">
                            <a16:creationId xmlns:a16="http://schemas.microsoft.com/office/drawing/2014/main" id="{FD09D0C2-2890-F67C-630E-D5F05540FC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9" name="Content Placeholder 5">
            <a:extLst>
              <a:ext uri="{FF2B5EF4-FFF2-40B4-BE49-F238E27FC236}">
                <a16:creationId xmlns:a16="http://schemas.microsoft.com/office/drawing/2014/main" id="{DDD43D5A-E155-FFA3-8AF0-907D91C40C03}"/>
              </a:ext>
            </a:extLst>
          </p:cNvPr>
          <p:cNvGraphicFramePr>
            <a:graphicFrameLocks/>
          </p:cNvGraphicFramePr>
          <p:nvPr>
            <p:extLst>
              <p:ext uri="{D42A27DB-BD31-4B8C-83A1-F6EECF244321}">
                <p14:modId xmlns:p14="http://schemas.microsoft.com/office/powerpoint/2010/main" val="3238248381"/>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472C4"/>
                    </a:solidFill>
                  </a:tcPr>
                </a:tc>
                <a:tc>
                  <a:txBody>
                    <a:bodyPr/>
                    <a:lstStyle/>
                    <a:p>
                      <a:pPr algn="ctr"/>
                      <a:r>
                        <a:rPr lang="en-US" sz="1600"/>
                        <a:t>Key Determinants</a:t>
                      </a:r>
                    </a:p>
                  </a:txBody>
                  <a:tcPr>
                    <a:lnL w="12700" cmpd="sng">
                      <a:noFill/>
                    </a:lnL>
                    <a:lnR w="12700" cmpd="sng">
                      <a:noFill/>
                    </a:lnR>
                    <a:lnT w="12700" cmpd="sng">
                      <a:noFill/>
                    </a:lnT>
                    <a:lnB w="38100" cmpd="sng">
                      <a:noFill/>
                    </a:lnB>
                    <a:solidFill>
                      <a:srgbClr val="44536A"/>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pic>
        <p:nvPicPr>
          <p:cNvPr id="3" name="Picture 2" descr="A diagram of a disease&#10;&#10;Description automatically generated">
            <a:extLst>
              <a:ext uri="{FF2B5EF4-FFF2-40B4-BE49-F238E27FC236}">
                <a16:creationId xmlns:a16="http://schemas.microsoft.com/office/drawing/2014/main" id="{39DD7378-A3DA-5DBF-4F66-5B015A5946F4}"/>
              </a:ext>
            </a:extLst>
          </p:cNvPr>
          <p:cNvPicPr>
            <a:picLocks noChangeAspect="1"/>
          </p:cNvPicPr>
          <p:nvPr/>
        </p:nvPicPr>
        <p:blipFill>
          <a:blip r:embed="rId6"/>
          <a:stretch>
            <a:fillRect/>
          </a:stretch>
        </p:blipFill>
        <p:spPr>
          <a:xfrm>
            <a:off x="2179052" y="1109726"/>
            <a:ext cx="7833894" cy="4397916"/>
          </a:xfrm>
          <a:prstGeom prst="rect">
            <a:avLst/>
          </a:prstGeom>
        </p:spPr>
      </p:pic>
      <p:sp>
        <p:nvSpPr>
          <p:cNvPr id="10" name="Rectangle 9">
            <a:extLst>
              <a:ext uri="{FF2B5EF4-FFF2-40B4-BE49-F238E27FC236}">
                <a16:creationId xmlns:a16="http://schemas.microsoft.com/office/drawing/2014/main" id="{8690BF52-8CAA-37F8-BEFD-36A4A18CC96F}"/>
              </a:ext>
            </a:extLst>
          </p:cNvPr>
          <p:cNvSpPr/>
          <p:nvPr/>
        </p:nvSpPr>
        <p:spPr>
          <a:xfrm>
            <a:off x="167763" y="5700937"/>
            <a:ext cx="11860279" cy="586728"/>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ysClr val="windowText" lastClr="000000"/>
                </a:solidFill>
                <a:latin typeface="Calibri"/>
                <a:ea typeface="Calibri"/>
                <a:cs typeface="Arial"/>
              </a:rPr>
              <a:t>Among all the individuals with each symptom present, around 77% to 89% of the individuals had lung cancer depending on the symptom</a:t>
            </a:r>
            <a:endParaRPr lang="en-US" sz="1600">
              <a:solidFill>
                <a:sysClr val="windowText" lastClr="000000"/>
              </a:solidFill>
              <a:latin typeface="Calibri"/>
              <a:ea typeface="Calibri"/>
              <a:cs typeface="Calibri"/>
            </a:endParaRPr>
          </a:p>
        </p:txBody>
      </p:sp>
      <p:sp>
        <p:nvSpPr>
          <p:cNvPr id="13" name="Title 1">
            <a:extLst>
              <a:ext uri="{FF2B5EF4-FFF2-40B4-BE49-F238E27FC236}">
                <a16:creationId xmlns:a16="http://schemas.microsoft.com/office/drawing/2014/main" id="{9B6768EC-4C39-4853-BD86-5055417DF7B4}"/>
              </a:ext>
            </a:extLst>
          </p:cNvPr>
          <p:cNvSpPr>
            <a:spLocks noGrp="1"/>
          </p:cNvSpPr>
          <p:nvPr>
            <p:ph type="title"/>
          </p:nvPr>
        </p:nvSpPr>
        <p:spPr>
          <a:xfrm>
            <a:off x="457200" y="224751"/>
            <a:ext cx="10515600" cy="892850"/>
          </a:xfrm>
        </p:spPr>
        <p:txBody>
          <a:bodyPr vert="horz">
            <a:normAutofit/>
          </a:bodyPr>
          <a:lstStyle/>
          <a:p>
            <a:r>
              <a:rPr lang="en-US" sz="3600" dirty="0"/>
              <a:t>These symptoms are prevalent indicators</a:t>
            </a:r>
          </a:p>
        </p:txBody>
      </p:sp>
    </p:spTree>
    <p:extLst>
      <p:ext uri="{BB962C8B-B14F-4D97-AF65-F5344CB8AC3E}">
        <p14:creationId xmlns:p14="http://schemas.microsoft.com/office/powerpoint/2010/main" val="270396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79299-CF9B-2432-AB0C-E7050C63FF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8F125-B9B0-C28F-DA1B-8BE853BBD3DB}"/>
              </a:ext>
            </a:extLst>
          </p:cNvPr>
          <p:cNvSpPr>
            <a:spLocks noGrp="1"/>
          </p:cNvSpPr>
          <p:nvPr>
            <p:ph type="title"/>
          </p:nvPr>
        </p:nvSpPr>
        <p:spPr>
          <a:xfrm>
            <a:off x="622004" y="217207"/>
            <a:ext cx="11430296" cy="894339"/>
          </a:xfrm>
        </p:spPr>
        <p:txBody>
          <a:bodyPr>
            <a:noAutofit/>
          </a:bodyPr>
          <a:lstStyle/>
          <a:p>
            <a:r>
              <a:rPr lang="en-US" sz="3600" dirty="0"/>
              <a:t>We used 12 predictors in our predictive model </a:t>
            </a:r>
          </a:p>
        </p:txBody>
      </p:sp>
      <p:graphicFrame>
        <p:nvGraphicFramePr>
          <p:cNvPr id="6" name="Content Placeholder 5">
            <a:extLst>
              <a:ext uri="{FF2B5EF4-FFF2-40B4-BE49-F238E27FC236}">
                <a16:creationId xmlns:a16="http://schemas.microsoft.com/office/drawing/2014/main" id="{ACDEB1AD-8ED7-69C6-26AF-0EF2104C8C75}"/>
              </a:ext>
            </a:extLst>
          </p:cNvPr>
          <p:cNvGraphicFramePr>
            <a:graphicFrameLocks noGrp="1"/>
          </p:cNvGraphicFramePr>
          <p:nvPr>
            <p:ph idx="1"/>
            <p:extLst>
              <p:ext uri="{D42A27DB-BD31-4B8C-83A1-F6EECF244321}">
                <p14:modId xmlns:p14="http://schemas.microsoft.com/office/powerpoint/2010/main" val="1250361797"/>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tx2"/>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sp>
        <p:nvSpPr>
          <p:cNvPr id="3" name="Isosceles Triangle 2">
            <a:extLst>
              <a:ext uri="{FF2B5EF4-FFF2-40B4-BE49-F238E27FC236}">
                <a16:creationId xmlns:a16="http://schemas.microsoft.com/office/drawing/2014/main" id="{BE9C7781-D629-9B2E-06BC-3BDFFB7D3094}"/>
              </a:ext>
            </a:extLst>
          </p:cNvPr>
          <p:cNvSpPr/>
          <p:nvPr/>
        </p:nvSpPr>
        <p:spPr>
          <a:xfrm rot="5400000">
            <a:off x="5853524" y="3375957"/>
            <a:ext cx="4648199" cy="685800"/>
          </a:xfrm>
          <a:prstGeom prs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FA38752-724D-A609-74BB-CFF8661DD04A}"/>
              </a:ext>
            </a:extLst>
          </p:cNvPr>
          <p:cNvGrpSpPr/>
          <p:nvPr/>
        </p:nvGrpSpPr>
        <p:grpSpPr>
          <a:xfrm>
            <a:off x="987769" y="1509549"/>
            <a:ext cx="1342241" cy="1555268"/>
            <a:chOff x="1242059" y="2298700"/>
            <a:chExt cx="1342241" cy="1555268"/>
          </a:xfrm>
        </p:grpSpPr>
        <p:pic>
          <p:nvPicPr>
            <p:cNvPr id="11" name="Graphic 10" descr="Man with cane outline">
              <a:extLst>
                <a:ext uri="{FF2B5EF4-FFF2-40B4-BE49-F238E27FC236}">
                  <a16:creationId xmlns:a16="http://schemas.microsoft.com/office/drawing/2014/main" id="{C792A411-68EC-E095-581D-D18B6A975C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55980" y="2298700"/>
              <a:ext cx="914400" cy="914400"/>
            </a:xfrm>
            <a:prstGeom prst="rect">
              <a:avLst/>
            </a:prstGeom>
          </p:spPr>
        </p:pic>
        <p:sp>
          <p:nvSpPr>
            <p:cNvPr id="12" name="Rectangle 11">
              <a:extLst>
                <a:ext uri="{FF2B5EF4-FFF2-40B4-BE49-F238E27FC236}">
                  <a16:creationId xmlns:a16="http://schemas.microsoft.com/office/drawing/2014/main" id="{EE5806F9-6A72-49C0-295D-F844C618D64B}"/>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Age</a:t>
              </a:r>
            </a:p>
            <a:p>
              <a:pPr algn="ctr"/>
              <a:r>
                <a:rPr lang="en-US" sz="1200">
                  <a:solidFill>
                    <a:schemeClr val="tx1"/>
                  </a:solidFill>
                </a:rPr>
                <a:t>(Numeric)</a:t>
              </a:r>
            </a:p>
          </p:txBody>
        </p:sp>
      </p:grpSp>
      <p:grpSp>
        <p:nvGrpSpPr>
          <p:cNvPr id="17" name="Group 16">
            <a:extLst>
              <a:ext uri="{FF2B5EF4-FFF2-40B4-BE49-F238E27FC236}">
                <a16:creationId xmlns:a16="http://schemas.microsoft.com/office/drawing/2014/main" id="{0B7A5A8D-F2F4-9120-B42A-A47B077369BE}"/>
              </a:ext>
            </a:extLst>
          </p:cNvPr>
          <p:cNvGrpSpPr/>
          <p:nvPr/>
        </p:nvGrpSpPr>
        <p:grpSpPr>
          <a:xfrm>
            <a:off x="2564172" y="1509549"/>
            <a:ext cx="1342241" cy="1555268"/>
            <a:chOff x="1242059" y="2298700"/>
            <a:chExt cx="1342241" cy="1555268"/>
          </a:xfrm>
        </p:grpSpPr>
        <p:pic>
          <p:nvPicPr>
            <p:cNvPr id="18" name="Graphic 17" descr="Wine outline">
              <a:extLst>
                <a:ext uri="{FF2B5EF4-FFF2-40B4-BE49-F238E27FC236}">
                  <a16:creationId xmlns:a16="http://schemas.microsoft.com/office/drawing/2014/main" id="{29959265-D7B2-807B-223E-2E87BE2EDCD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455980" y="2298700"/>
              <a:ext cx="914400" cy="914400"/>
            </a:xfrm>
            <a:prstGeom prst="rect">
              <a:avLst/>
            </a:prstGeom>
          </p:spPr>
        </p:pic>
        <p:sp>
          <p:nvSpPr>
            <p:cNvPr id="19" name="Rectangle 18">
              <a:extLst>
                <a:ext uri="{FF2B5EF4-FFF2-40B4-BE49-F238E27FC236}">
                  <a16:creationId xmlns:a16="http://schemas.microsoft.com/office/drawing/2014/main" id="{279BE8AD-B6A1-41CB-9B6F-2881A8BF10DC}"/>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Alcohol Consuming</a:t>
              </a:r>
            </a:p>
            <a:p>
              <a:pPr algn="ctr"/>
              <a:r>
                <a:rPr lang="en-US" sz="1200">
                  <a:solidFill>
                    <a:schemeClr val="tx1"/>
                  </a:solidFill>
                </a:rPr>
                <a:t>(Binary)</a:t>
              </a:r>
            </a:p>
          </p:txBody>
        </p:sp>
      </p:grpSp>
      <p:grpSp>
        <p:nvGrpSpPr>
          <p:cNvPr id="20" name="Group 19">
            <a:extLst>
              <a:ext uri="{FF2B5EF4-FFF2-40B4-BE49-F238E27FC236}">
                <a16:creationId xmlns:a16="http://schemas.microsoft.com/office/drawing/2014/main" id="{84869E25-FB84-49CD-8F28-B0375BF2FB33}"/>
              </a:ext>
            </a:extLst>
          </p:cNvPr>
          <p:cNvGrpSpPr/>
          <p:nvPr/>
        </p:nvGrpSpPr>
        <p:grpSpPr>
          <a:xfrm>
            <a:off x="4140575" y="1509549"/>
            <a:ext cx="1342241" cy="1555268"/>
            <a:chOff x="1242059" y="2298700"/>
            <a:chExt cx="1342241" cy="1555268"/>
          </a:xfrm>
        </p:grpSpPr>
        <p:pic>
          <p:nvPicPr>
            <p:cNvPr id="21" name="Graphic 20" descr="Smoking outline">
              <a:extLst>
                <a:ext uri="{FF2B5EF4-FFF2-40B4-BE49-F238E27FC236}">
                  <a16:creationId xmlns:a16="http://schemas.microsoft.com/office/drawing/2014/main" id="{11DBF78B-10DF-FD19-E4CC-C549C92495B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455980" y="2298700"/>
              <a:ext cx="914400" cy="914400"/>
            </a:xfrm>
            <a:prstGeom prst="rect">
              <a:avLst/>
            </a:prstGeom>
          </p:spPr>
        </p:pic>
        <p:sp>
          <p:nvSpPr>
            <p:cNvPr id="22" name="Rectangle 21">
              <a:extLst>
                <a:ext uri="{FF2B5EF4-FFF2-40B4-BE49-F238E27FC236}">
                  <a16:creationId xmlns:a16="http://schemas.microsoft.com/office/drawing/2014/main" id="{62699E6C-78FB-3167-3551-A63FC3C0F595}"/>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Smoking</a:t>
              </a:r>
            </a:p>
            <a:p>
              <a:pPr algn="ctr"/>
              <a:r>
                <a:rPr lang="en-US" sz="1200">
                  <a:solidFill>
                    <a:schemeClr val="tx1"/>
                  </a:solidFill>
                </a:rPr>
                <a:t>(Binary)</a:t>
              </a:r>
            </a:p>
          </p:txBody>
        </p:sp>
      </p:grpSp>
      <p:grpSp>
        <p:nvGrpSpPr>
          <p:cNvPr id="23" name="Group 22">
            <a:extLst>
              <a:ext uri="{FF2B5EF4-FFF2-40B4-BE49-F238E27FC236}">
                <a16:creationId xmlns:a16="http://schemas.microsoft.com/office/drawing/2014/main" id="{4A606C97-22B9-D7B5-368C-CA8F530430A1}"/>
              </a:ext>
            </a:extLst>
          </p:cNvPr>
          <p:cNvGrpSpPr/>
          <p:nvPr/>
        </p:nvGrpSpPr>
        <p:grpSpPr>
          <a:xfrm>
            <a:off x="5716979" y="1509549"/>
            <a:ext cx="1342241" cy="1555268"/>
            <a:chOff x="1242059" y="2298700"/>
            <a:chExt cx="1342241" cy="1555268"/>
          </a:xfrm>
        </p:grpSpPr>
        <p:pic>
          <p:nvPicPr>
            <p:cNvPr id="24" name="Graphic 23" descr="Gender outline">
              <a:extLst>
                <a:ext uri="{FF2B5EF4-FFF2-40B4-BE49-F238E27FC236}">
                  <a16:creationId xmlns:a16="http://schemas.microsoft.com/office/drawing/2014/main" id="{1115D1A7-098C-5DEF-DAF2-921D5DA01A7C}"/>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455980" y="2298700"/>
              <a:ext cx="914400" cy="914400"/>
            </a:xfrm>
            <a:prstGeom prst="rect">
              <a:avLst/>
            </a:prstGeom>
          </p:spPr>
        </p:pic>
        <p:sp>
          <p:nvSpPr>
            <p:cNvPr id="25" name="Rectangle 24">
              <a:extLst>
                <a:ext uri="{FF2B5EF4-FFF2-40B4-BE49-F238E27FC236}">
                  <a16:creationId xmlns:a16="http://schemas.microsoft.com/office/drawing/2014/main" id="{9A57F237-68E4-AC3E-2F1A-D56164244787}"/>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Gender</a:t>
              </a:r>
            </a:p>
            <a:p>
              <a:pPr algn="ctr"/>
              <a:r>
                <a:rPr lang="en-US" sz="1200">
                  <a:solidFill>
                    <a:schemeClr val="tx1"/>
                  </a:solidFill>
                </a:rPr>
                <a:t>(Binary)</a:t>
              </a:r>
            </a:p>
          </p:txBody>
        </p:sp>
      </p:grpSp>
      <p:grpSp>
        <p:nvGrpSpPr>
          <p:cNvPr id="75" name="Group 74">
            <a:extLst>
              <a:ext uri="{FF2B5EF4-FFF2-40B4-BE49-F238E27FC236}">
                <a16:creationId xmlns:a16="http://schemas.microsoft.com/office/drawing/2014/main" id="{434FDE33-E01C-73DE-EABD-012E5C10A71A}"/>
              </a:ext>
            </a:extLst>
          </p:cNvPr>
          <p:cNvGrpSpPr/>
          <p:nvPr/>
        </p:nvGrpSpPr>
        <p:grpSpPr>
          <a:xfrm>
            <a:off x="987769" y="3128010"/>
            <a:ext cx="1342241" cy="1555268"/>
            <a:chOff x="1242059" y="2298700"/>
            <a:chExt cx="1342241" cy="1555268"/>
          </a:xfrm>
        </p:grpSpPr>
        <p:pic>
          <p:nvPicPr>
            <p:cNvPr id="76" name="Graphic 75" descr="Tired face outline outline">
              <a:extLst>
                <a:ext uri="{FF2B5EF4-FFF2-40B4-BE49-F238E27FC236}">
                  <a16:creationId xmlns:a16="http://schemas.microsoft.com/office/drawing/2014/main" id="{5EB4C429-ED6E-ED8D-4532-5AEB4EB980C0}"/>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455980" y="2298700"/>
              <a:ext cx="914400" cy="914400"/>
            </a:xfrm>
            <a:prstGeom prst="rect">
              <a:avLst/>
            </a:prstGeom>
          </p:spPr>
        </p:pic>
        <p:sp>
          <p:nvSpPr>
            <p:cNvPr id="77" name="Rectangle 76">
              <a:extLst>
                <a:ext uri="{FF2B5EF4-FFF2-40B4-BE49-F238E27FC236}">
                  <a16:creationId xmlns:a16="http://schemas.microsoft.com/office/drawing/2014/main" id="{A60F94D6-3FF8-C385-BB5B-C0723FBFD970}"/>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Fatigue</a:t>
              </a:r>
            </a:p>
            <a:p>
              <a:pPr algn="ctr"/>
              <a:r>
                <a:rPr lang="en-US" sz="1200">
                  <a:solidFill>
                    <a:schemeClr val="tx1"/>
                  </a:solidFill>
                </a:rPr>
                <a:t>(Binary)</a:t>
              </a:r>
            </a:p>
          </p:txBody>
        </p:sp>
      </p:grpSp>
      <p:grpSp>
        <p:nvGrpSpPr>
          <p:cNvPr id="78" name="Group 77">
            <a:extLst>
              <a:ext uri="{FF2B5EF4-FFF2-40B4-BE49-F238E27FC236}">
                <a16:creationId xmlns:a16="http://schemas.microsoft.com/office/drawing/2014/main" id="{C40524CA-B115-28BC-A62E-FA7103787F64}"/>
              </a:ext>
            </a:extLst>
          </p:cNvPr>
          <p:cNvGrpSpPr/>
          <p:nvPr/>
        </p:nvGrpSpPr>
        <p:grpSpPr>
          <a:xfrm>
            <a:off x="2564172" y="3128010"/>
            <a:ext cx="1342241" cy="1555268"/>
            <a:chOff x="1242059" y="2298700"/>
            <a:chExt cx="1342241" cy="1555268"/>
          </a:xfrm>
        </p:grpSpPr>
        <p:pic>
          <p:nvPicPr>
            <p:cNvPr id="79" name="Graphic 78" descr="Windy outline">
              <a:extLst>
                <a:ext uri="{FF2B5EF4-FFF2-40B4-BE49-F238E27FC236}">
                  <a16:creationId xmlns:a16="http://schemas.microsoft.com/office/drawing/2014/main" id="{4234F784-4942-B667-8967-14B8A63CE965}"/>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455980" y="2298700"/>
              <a:ext cx="914400" cy="914400"/>
            </a:xfrm>
            <a:prstGeom prst="rect">
              <a:avLst/>
            </a:prstGeom>
          </p:spPr>
        </p:pic>
        <p:sp>
          <p:nvSpPr>
            <p:cNvPr id="80" name="Rectangle 79">
              <a:extLst>
                <a:ext uri="{FF2B5EF4-FFF2-40B4-BE49-F238E27FC236}">
                  <a16:creationId xmlns:a16="http://schemas.microsoft.com/office/drawing/2014/main" id="{FAF61BDD-C54A-B7BA-9825-CA391A4032F8}"/>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Wheezing</a:t>
              </a:r>
            </a:p>
            <a:p>
              <a:pPr algn="ctr"/>
              <a:r>
                <a:rPr lang="en-US" sz="1200">
                  <a:solidFill>
                    <a:schemeClr val="tx1"/>
                  </a:solidFill>
                </a:rPr>
                <a:t>(Binary)</a:t>
              </a:r>
            </a:p>
          </p:txBody>
        </p:sp>
      </p:grpSp>
      <p:grpSp>
        <p:nvGrpSpPr>
          <p:cNvPr id="81" name="Group 80">
            <a:extLst>
              <a:ext uri="{FF2B5EF4-FFF2-40B4-BE49-F238E27FC236}">
                <a16:creationId xmlns:a16="http://schemas.microsoft.com/office/drawing/2014/main" id="{4F309CF1-6E10-0C78-C2A8-493E0DB0F731}"/>
              </a:ext>
            </a:extLst>
          </p:cNvPr>
          <p:cNvGrpSpPr/>
          <p:nvPr/>
        </p:nvGrpSpPr>
        <p:grpSpPr>
          <a:xfrm>
            <a:off x="4140575" y="3128010"/>
            <a:ext cx="1342241" cy="1555268"/>
            <a:chOff x="1242059" y="2298700"/>
            <a:chExt cx="1342241" cy="1555268"/>
          </a:xfrm>
        </p:grpSpPr>
        <p:pic>
          <p:nvPicPr>
            <p:cNvPr id="82" name="Graphic 81" descr="Cough outline">
              <a:extLst>
                <a:ext uri="{FF2B5EF4-FFF2-40B4-BE49-F238E27FC236}">
                  <a16:creationId xmlns:a16="http://schemas.microsoft.com/office/drawing/2014/main" id="{2B031702-6D42-6F24-B8FE-C10082919761}"/>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455980" y="2298700"/>
              <a:ext cx="914400" cy="914400"/>
            </a:xfrm>
            <a:prstGeom prst="rect">
              <a:avLst/>
            </a:prstGeom>
          </p:spPr>
        </p:pic>
        <p:sp>
          <p:nvSpPr>
            <p:cNvPr id="83" name="Rectangle 82">
              <a:extLst>
                <a:ext uri="{FF2B5EF4-FFF2-40B4-BE49-F238E27FC236}">
                  <a16:creationId xmlns:a16="http://schemas.microsoft.com/office/drawing/2014/main" id="{FEBCA77C-A10F-3813-0C5C-4C08A1041A66}"/>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Coughing</a:t>
              </a:r>
            </a:p>
            <a:p>
              <a:pPr algn="ctr"/>
              <a:r>
                <a:rPr lang="en-US" sz="1200">
                  <a:solidFill>
                    <a:schemeClr val="tx1"/>
                  </a:solidFill>
                </a:rPr>
                <a:t>(Binary)</a:t>
              </a:r>
            </a:p>
          </p:txBody>
        </p:sp>
      </p:grpSp>
      <p:grpSp>
        <p:nvGrpSpPr>
          <p:cNvPr id="84" name="Group 83">
            <a:extLst>
              <a:ext uri="{FF2B5EF4-FFF2-40B4-BE49-F238E27FC236}">
                <a16:creationId xmlns:a16="http://schemas.microsoft.com/office/drawing/2014/main" id="{CA61C6D8-A427-0C77-B919-895279058B31}"/>
              </a:ext>
            </a:extLst>
          </p:cNvPr>
          <p:cNvGrpSpPr/>
          <p:nvPr/>
        </p:nvGrpSpPr>
        <p:grpSpPr>
          <a:xfrm>
            <a:off x="5716979" y="3128010"/>
            <a:ext cx="1342241" cy="1555268"/>
            <a:chOff x="1242059" y="2298700"/>
            <a:chExt cx="1342241" cy="1555268"/>
          </a:xfrm>
        </p:grpSpPr>
        <p:pic>
          <p:nvPicPr>
            <p:cNvPr id="85" name="Graphic 84" descr="Lungs outline">
              <a:extLst>
                <a:ext uri="{FF2B5EF4-FFF2-40B4-BE49-F238E27FC236}">
                  <a16:creationId xmlns:a16="http://schemas.microsoft.com/office/drawing/2014/main" id="{27CD2C2C-9AC9-BB86-A32F-C049C12ABCB3}"/>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1455980" y="2298700"/>
              <a:ext cx="914400" cy="914400"/>
            </a:xfrm>
            <a:prstGeom prst="rect">
              <a:avLst/>
            </a:prstGeom>
          </p:spPr>
        </p:pic>
        <p:sp>
          <p:nvSpPr>
            <p:cNvPr id="86" name="Rectangle 85">
              <a:extLst>
                <a:ext uri="{FF2B5EF4-FFF2-40B4-BE49-F238E27FC236}">
                  <a16:creationId xmlns:a16="http://schemas.microsoft.com/office/drawing/2014/main" id="{10ABD302-9E42-6E27-AFFB-717AA1CE8C68}"/>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chemeClr val="tx1"/>
                  </a:solidFill>
                </a:rPr>
                <a:t>Shortness of Breath</a:t>
              </a:r>
            </a:p>
            <a:p>
              <a:pPr algn="ctr"/>
              <a:r>
                <a:rPr lang="en-US" sz="1200">
                  <a:solidFill>
                    <a:schemeClr val="tx1"/>
                  </a:solidFill>
                </a:rPr>
                <a:t>(Binary)</a:t>
              </a:r>
              <a:endParaRPr lang="en-US" sz="1200">
                <a:solidFill>
                  <a:schemeClr val="tx1"/>
                </a:solidFill>
                <a:ea typeface="Calibri"/>
                <a:cs typeface="Calibri"/>
              </a:endParaRPr>
            </a:p>
          </p:txBody>
        </p:sp>
      </p:grpSp>
      <p:grpSp>
        <p:nvGrpSpPr>
          <p:cNvPr id="87" name="Group 86">
            <a:extLst>
              <a:ext uri="{FF2B5EF4-FFF2-40B4-BE49-F238E27FC236}">
                <a16:creationId xmlns:a16="http://schemas.microsoft.com/office/drawing/2014/main" id="{8DCB7A02-809E-FEF2-1ADE-C3F09CB3C9B1}"/>
              </a:ext>
            </a:extLst>
          </p:cNvPr>
          <p:cNvGrpSpPr/>
          <p:nvPr/>
        </p:nvGrpSpPr>
        <p:grpSpPr>
          <a:xfrm>
            <a:off x="987769" y="4757901"/>
            <a:ext cx="1342241" cy="1555268"/>
            <a:chOff x="1242059" y="2298700"/>
            <a:chExt cx="1342241" cy="1555268"/>
          </a:xfrm>
        </p:grpSpPr>
        <p:pic>
          <p:nvPicPr>
            <p:cNvPr id="88" name="Graphic 87" descr="Anger Symbol outline">
              <a:extLst>
                <a:ext uri="{FF2B5EF4-FFF2-40B4-BE49-F238E27FC236}">
                  <a16:creationId xmlns:a16="http://schemas.microsoft.com/office/drawing/2014/main" id="{0CDC1434-764F-5DA3-DBBA-80787D2E5606}"/>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1455980" y="2298700"/>
              <a:ext cx="914400" cy="914400"/>
            </a:xfrm>
            <a:prstGeom prst="rect">
              <a:avLst/>
            </a:prstGeom>
          </p:spPr>
        </p:pic>
        <p:sp>
          <p:nvSpPr>
            <p:cNvPr id="89" name="Rectangle 88">
              <a:extLst>
                <a:ext uri="{FF2B5EF4-FFF2-40B4-BE49-F238E27FC236}">
                  <a16:creationId xmlns:a16="http://schemas.microsoft.com/office/drawing/2014/main" id="{6973649F-5B42-7FD2-3025-6C5EDCD8F760}"/>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Swallowing Difficulty</a:t>
              </a:r>
            </a:p>
            <a:p>
              <a:pPr algn="ctr"/>
              <a:r>
                <a:rPr lang="en-US" sz="1200">
                  <a:solidFill>
                    <a:schemeClr val="tx1"/>
                  </a:solidFill>
                </a:rPr>
                <a:t>(Binary)</a:t>
              </a:r>
            </a:p>
          </p:txBody>
        </p:sp>
      </p:grpSp>
      <p:grpSp>
        <p:nvGrpSpPr>
          <p:cNvPr id="90" name="Group 89">
            <a:extLst>
              <a:ext uri="{FF2B5EF4-FFF2-40B4-BE49-F238E27FC236}">
                <a16:creationId xmlns:a16="http://schemas.microsoft.com/office/drawing/2014/main" id="{52E4998D-6B7A-A74B-2303-7BDD3B16E5AD}"/>
              </a:ext>
            </a:extLst>
          </p:cNvPr>
          <p:cNvGrpSpPr/>
          <p:nvPr/>
        </p:nvGrpSpPr>
        <p:grpSpPr>
          <a:xfrm>
            <a:off x="2564172" y="4757901"/>
            <a:ext cx="1342241" cy="1555268"/>
            <a:chOff x="1242059" y="2298700"/>
            <a:chExt cx="1342241" cy="1555268"/>
          </a:xfrm>
        </p:grpSpPr>
        <p:pic>
          <p:nvPicPr>
            <p:cNvPr id="91" name="Graphic 90" descr="Adhesive Bandage outline">
              <a:extLst>
                <a:ext uri="{FF2B5EF4-FFF2-40B4-BE49-F238E27FC236}">
                  <a16:creationId xmlns:a16="http://schemas.microsoft.com/office/drawing/2014/main" id="{0482421D-3A7D-6A82-22C5-FCF8F9A821DC}"/>
                </a:ext>
              </a:extLst>
            </p:cNvPr>
            <p:cNvPicPr>
              <a:picLocks noChangeAspect="1"/>
            </p:cNvPicPr>
            <p:nvPr/>
          </p:nvPicPr>
          <p:blipFill>
            <a:blip r:embed="rId21">
              <a:extLst>
                <a:ext uri="{96DAC541-7B7A-43D3-8B79-37D633B846F1}">
                  <asvg:svgBlip xmlns:asvg="http://schemas.microsoft.com/office/drawing/2016/SVG/main" r:embed="rId22"/>
                </a:ext>
              </a:extLst>
            </a:blip>
            <a:srcRect/>
            <a:stretch/>
          </p:blipFill>
          <p:spPr>
            <a:xfrm>
              <a:off x="1455980" y="2298700"/>
              <a:ext cx="914400" cy="914400"/>
            </a:xfrm>
            <a:prstGeom prst="rect">
              <a:avLst/>
            </a:prstGeom>
          </p:spPr>
        </p:pic>
        <p:sp>
          <p:nvSpPr>
            <p:cNvPr id="92" name="Rectangle 91">
              <a:extLst>
                <a:ext uri="{FF2B5EF4-FFF2-40B4-BE49-F238E27FC236}">
                  <a16:creationId xmlns:a16="http://schemas.microsoft.com/office/drawing/2014/main" id="{8475C5A0-E36A-873E-DDFD-D30EE2B361B1}"/>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Chest Pain</a:t>
              </a:r>
            </a:p>
            <a:p>
              <a:pPr algn="ctr"/>
              <a:r>
                <a:rPr lang="en-US" sz="1200">
                  <a:solidFill>
                    <a:schemeClr val="tx1"/>
                  </a:solidFill>
                </a:rPr>
                <a:t>(Binary)</a:t>
              </a:r>
            </a:p>
          </p:txBody>
        </p:sp>
      </p:grpSp>
      <p:grpSp>
        <p:nvGrpSpPr>
          <p:cNvPr id="93" name="Group 92">
            <a:extLst>
              <a:ext uri="{FF2B5EF4-FFF2-40B4-BE49-F238E27FC236}">
                <a16:creationId xmlns:a16="http://schemas.microsoft.com/office/drawing/2014/main" id="{3303B7F1-E581-1FA7-D8A8-7B13B872B951}"/>
              </a:ext>
            </a:extLst>
          </p:cNvPr>
          <p:cNvGrpSpPr/>
          <p:nvPr/>
        </p:nvGrpSpPr>
        <p:grpSpPr>
          <a:xfrm>
            <a:off x="4140575" y="4757901"/>
            <a:ext cx="1342241" cy="1555268"/>
            <a:chOff x="1242059" y="2298700"/>
            <a:chExt cx="1342241" cy="1555268"/>
          </a:xfrm>
        </p:grpSpPr>
        <p:pic>
          <p:nvPicPr>
            <p:cNvPr id="94" name="Graphic 93" descr="Covid-19 outline">
              <a:extLst>
                <a:ext uri="{FF2B5EF4-FFF2-40B4-BE49-F238E27FC236}">
                  <a16:creationId xmlns:a16="http://schemas.microsoft.com/office/drawing/2014/main" id="{E3CB6F08-F170-C353-212E-6ACA7A02E00D}"/>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1455980" y="2298700"/>
              <a:ext cx="914400" cy="914400"/>
            </a:xfrm>
            <a:prstGeom prst="rect">
              <a:avLst/>
            </a:prstGeom>
          </p:spPr>
        </p:pic>
        <p:sp>
          <p:nvSpPr>
            <p:cNvPr id="95" name="Rectangle 94">
              <a:extLst>
                <a:ext uri="{FF2B5EF4-FFF2-40B4-BE49-F238E27FC236}">
                  <a16:creationId xmlns:a16="http://schemas.microsoft.com/office/drawing/2014/main" id="{C4A8799E-9489-53EA-D4A9-F53620017F71}"/>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Chronic Disease</a:t>
              </a:r>
            </a:p>
            <a:p>
              <a:pPr algn="ctr"/>
              <a:r>
                <a:rPr lang="en-US" sz="1200">
                  <a:solidFill>
                    <a:schemeClr val="tx1"/>
                  </a:solidFill>
                </a:rPr>
                <a:t>(Binary)</a:t>
              </a:r>
            </a:p>
          </p:txBody>
        </p:sp>
      </p:grpSp>
      <p:grpSp>
        <p:nvGrpSpPr>
          <p:cNvPr id="96" name="Group 95">
            <a:extLst>
              <a:ext uri="{FF2B5EF4-FFF2-40B4-BE49-F238E27FC236}">
                <a16:creationId xmlns:a16="http://schemas.microsoft.com/office/drawing/2014/main" id="{377883F0-7970-A0F7-6824-43A1D6A7D732}"/>
              </a:ext>
            </a:extLst>
          </p:cNvPr>
          <p:cNvGrpSpPr/>
          <p:nvPr/>
        </p:nvGrpSpPr>
        <p:grpSpPr>
          <a:xfrm>
            <a:off x="5716979" y="4757901"/>
            <a:ext cx="1342241" cy="1555268"/>
            <a:chOff x="1242059" y="2298700"/>
            <a:chExt cx="1342241" cy="1555268"/>
          </a:xfrm>
        </p:grpSpPr>
        <p:pic>
          <p:nvPicPr>
            <p:cNvPr id="97" name="Graphic 96" descr="Raised hand outline">
              <a:extLst>
                <a:ext uri="{FF2B5EF4-FFF2-40B4-BE49-F238E27FC236}">
                  <a16:creationId xmlns:a16="http://schemas.microsoft.com/office/drawing/2014/main" id="{7934C37E-A8E5-18CC-413D-AB48AE35B281}"/>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1455980" y="2298700"/>
              <a:ext cx="914400" cy="914400"/>
            </a:xfrm>
            <a:prstGeom prst="rect">
              <a:avLst/>
            </a:prstGeom>
          </p:spPr>
        </p:pic>
        <p:sp>
          <p:nvSpPr>
            <p:cNvPr id="98" name="Rectangle 97">
              <a:extLst>
                <a:ext uri="{FF2B5EF4-FFF2-40B4-BE49-F238E27FC236}">
                  <a16:creationId xmlns:a16="http://schemas.microsoft.com/office/drawing/2014/main" id="{19E1DB88-8E0C-AFA2-8F7E-8DE5B5C765F6}"/>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Yellow Fingers</a:t>
              </a:r>
            </a:p>
            <a:p>
              <a:pPr algn="ctr"/>
              <a:r>
                <a:rPr lang="en-US" sz="1200">
                  <a:solidFill>
                    <a:schemeClr val="tx1"/>
                  </a:solidFill>
                </a:rPr>
                <a:t>(Binary)</a:t>
              </a:r>
            </a:p>
          </p:txBody>
        </p:sp>
      </p:grpSp>
      <p:sp>
        <p:nvSpPr>
          <p:cNvPr id="99" name="Rectangle 98">
            <a:extLst>
              <a:ext uri="{FF2B5EF4-FFF2-40B4-BE49-F238E27FC236}">
                <a16:creationId xmlns:a16="http://schemas.microsoft.com/office/drawing/2014/main" id="{F530A30A-5D77-887E-5D79-19A3B3CA9EAD}"/>
              </a:ext>
            </a:extLst>
          </p:cNvPr>
          <p:cNvSpPr/>
          <p:nvPr/>
        </p:nvSpPr>
        <p:spPr>
          <a:xfrm>
            <a:off x="753396" y="1238546"/>
            <a:ext cx="6605818" cy="510891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E1B2DFD-6D67-0DF8-FE15-9D76C5179F4A}"/>
              </a:ext>
            </a:extLst>
          </p:cNvPr>
          <p:cNvSpPr/>
          <p:nvPr/>
        </p:nvSpPr>
        <p:spPr>
          <a:xfrm>
            <a:off x="2889773" y="1038376"/>
            <a:ext cx="2501604" cy="334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Predictors/Features</a:t>
            </a:r>
          </a:p>
        </p:txBody>
      </p:sp>
      <p:grpSp>
        <p:nvGrpSpPr>
          <p:cNvPr id="100" name="Group 99">
            <a:extLst>
              <a:ext uri="{FF2B5EF4-FFF2-40B4-BE49-F238E27FC236}">
                <a16:creationId xmlns:a16="http://schemas.microsoft.com/office/drawing/2014/main" id="{5AD0FC7F-616D-2F78-329B-73564CF865DB}"/>
              </a:ext>
            </a:extLst>
          </p:cNvPr>
          <p:cNvGrpSpPr/>
          <p:nvPr/>
        </p:nvGrpSpPr>
        <p:grpSpPr>
          <a:xfrm>
            <a:off x="9557616" y="3213976"/>
            <a:ext cx="1342241" cy="1555268"/>
            <a:chOff x="1242059" y="2298700"/>
            <a:chExt cx="1342241" cy="1555268"/>
          </a:xfrm>
        </p:grpSpPr>
        <p:pic>
          <p:nvPicPr>
            <p:cNvPr id="101" name="Graphic 100" descr="Lungs with virus with solid fill">
              <a:extLst>
                <a:ext uri="{FF2B5EF4-FFF2-40B4-BE49-F238E27FC236}">
                  <a16:creationId xmlns:a16="http://schemas.microsoft.com/office/drawing/2014/main" id="{97A1F187-6C32-23CA-17EA-EA307FA91B8B}"/>
                </a:ext>
              </a:extLst>
            </p:cNvPr>
            <p:cNvPicPr>
              <a:picLocks noChangeAspect="1"/>
            </p:cNvPicPr>
            <p:nvPr/>
          </p:nvPicPr>
          <p:blipFill>
            <a:blip r:embed="rId27">
              <a:extLst>
                <a:ext uri="{96DAC541-7B7A-43D3-8B79-37D633B846F1}">
                  <asvg:svgBlip xmlns:asvg="http://schemas.microsoft.com/office/drawing/2016/SVG/main" r:embed="rId28"/>
                </a:ext>
              </a:extLst>
            </a:blip>
            <a:srcRect/>
            <a:stretch/>
          </p:blipFill>
          <p:spPr>
            <a:xfrm>
              <a:off x="1455980" y="2298700"/>
              <a:ext cx="914400" cy="914400"/>
            </a:xfrm>
            <a:prstGeom prst="rect">
              <a:avLst/>
            </a:prstGeom>
          </p:spPr>
        </p:pic>
        <p:sp>
          <p:nvSpPr>
            <p:cNvPr id="102" name="Rectangle 101">
              <a:extLst>
                <a:ext uri="{FF2B5EF4-FFF2-40B4-BE49-F238E27FC236}">
                  <a16:creationId xmlns:a16="http://schemas.microsoft.com/office/drawing/2014/main" id="{A93B85C1-33A2-B591-5A4A-EBFC431DD3A6}"/>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Lung Cancer</a:t>
              </a:r>
            </a:p>
            <a:p>
              <a:pPr algn="ctr"/>
              <a:r>
                <a:rPr lang="en-US" sz="1200">
                  <a:solidFill>
                    <a:schemeClr val="tx1"/>
                  </a:solidFill>
                </a:rPr>
                <a:t>(Binary)</a:t>
              </a:r>
            </a:p>
          </p:txBody>
        </p:sp>
      </p:grpSp>
      <p:sp>
        <p:nvSpPr>
          <p:cNvPr id="103" name="Rectangle 102">
            <a:extLst>
              <a:ext uri="{FF2B5EF4-FFF2-40B4-BE49-F238E27FC236}">
                <a16:creationId xmlns:a16="http://schemas.microsoft.com/office/drawing/2014/main" id="{F4AFC2DF-790B-D77B-E872-BA82B84F0173}"/>
              </a:ext>
            </a:extLst>
          </p:cNvPr>
          <p:cNvSpPr/>
          <p:nvPr/>
        </p:nvSpPr>
        <p:spPr>
          <a:xfrm>
            <a:off x="8996033" y="2438270"/>
            <a:ext cx="2465405" cy="2545297"/>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7BC55D8-C17E-7720-04E6-76B8FA0696A3}"/>
              </a:ext>
            </a:extLst>
          </p:cNvPr>
          <p:cNvSpPr/>
          <p:nvPr/>
        </p:nvSpPr>
        <p:spPr>
          <a:xfrm>
            <a:off x="9193685" y="2271119"/>
            <a:ext cx="2070100" cy="334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Target Variable</a:t>
            </a:r>
          </a:p>
        </p:txBody>
      </p:sp>
    </p:spTree>
    <p:extLst>
      <p:ext uri="{BB962C8B-B14F-4D97-AF65-F5344CB8AC3E}">
        <p14:creationId xmlns:p14="http://schemas.microsoft.com/office/powerpoint/2010/main" val="149756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66969-1E68-55CD-1548-A13A647BDCE2}"/>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F49C096-2917-58D0-14BD-6F0504513AE1}"/>
              </a:ext>
            </a:extLst>
          </p:cNvPr>
          <p:cNvSpPr/>
          <p:nvPr/>
        </p:nvSpPr>
        <p:spPr>
          <a:xfrm>
            <a:off x="3263900" y="2095500"/>
            <a:ext cx="5638800" cy="3480047"/>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03537-2AC8-8E20-A092-F8C9468CE5B6}"/>
              </a:ext>
            </a:extLst>
          </p:cNvPr>
          <p:cNvSpPr>
            <a:spLocks noGrp="1"/>
          </p:cNvSpPr>
          <p:nvPr>
            <p:ph type="title"/>
          </p:nvPr>
        </p:nvSpPr>
        <p:spPr>
          <a:xfrm>
            <a:off x="622004" y="217207"/>
            <a:ext cx="10515600" cy="894339"/>
          </a:xfrm>
        </p:spPr>
        <p:txBody>
          <a:bodyPr>
            <a:normAutofit/>
          </a:bodyPr>
          <a:lstStyle/>
          <a:p>
            <a:r>
              <a:rPr lang="en-US" sz="3600" dirty="0"/>
              <a:t>We explored different predictive models  </a:t>
            </a:r>
          </a:p>
        </p:txBody>
      </p:sp>
      <p:graphicFrame>
        <p:nvGraphicFramePr>
          <p:cNvPr id="6" name="Content Placeholder 5">
            <a:extLst>
              <a:ext uri="{FF2B5EF4-FFF2-40B4-BE49-F238E27FC236}">
                <a16:creationId xmlns:a16="http://schemas.microsoft.com/office/drawing/2014/main" id="{BBDB8E5D-6077-38E2-92C8-154424603F07}"/>
              </a:ext>
            </a:extLst>
          </p:cNvPr>
          <p:cNvGraphicFramePr>
            <a:graphicFrameLocks noGrp="1"/>
          </p:cNvGraphicFramePr>
          <p:nvPr>
            <p:ph idx="1"/>
            <p:extLst>
              <p:ext uri="{D42A27DB-BD31-4B8C-83A1-F6EECF244321}">
                <p14:modId xmlns:p14="http://schemas.microsoft.com/office/powerpoint/2010/main" val="4149684416"/>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tx2"/>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sp>
        <p:nvSpPr>
          <p:cNvPr id="8" name="Rectangle 7">
            <a:extLst>
              <a:ext uri="{FF2B5EF4-FFF2-40B4-BE49-F238E27FC236}">
                <a16:creationId xmlns:a16="http://schemas.microsoft.com/office/drawing/2014/main" id="{75003CDC-4D71-48C5-BC5F-053E43F17A26}"/>
              </a:ext>
            </a:extLst>
          </p:cNvPr>
          <p:cNvSpPr/>
          <p:nvPr/>
        </p:nvSpPr>
        <p:spPr>
          <a:xfrm>
            <a:off x="622004" y="1277115"/>
            <a:ext cx="5092700" cy="1531361"/>
          </a:xfrm>
          <a:prstGeom prst="rect">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b="1" dirty="0">
                <a:solidFill>
                  <a:sysClr val="windowText" lastClr="000000"/>
                </a:solidFill>
              </a:rPr>
              <a:t>Multivariable Logistic Regression:</a:t>
            </a:r>
          </a:p>
          <a:p>
            <a:pPr algn="r"/>
            <a:endParaRPr lang="en-US" dirty="0">
              <a:solidFill>
                <a:sysClr val="windowText" lastClr="000000"/>
              </a:solidFill>
            </a:endParaRPr>
          </a:p>
          <a:p>
            <a:pPr algn="r"/>
            <a:r>
              <a:rPr lang="en-US" dirty="0">
                <a:solidFill>
                  <a:sysClr val="windowText" lastClr="000000"/>
                </a:solidFill>
              </a:rPr>
              <a:t>Allows us to understand how each predictor increases the likelihood of lung cancer through the regression coefficients.</a:t>
            </a:r>
          </a:p>
        </p:txBody>
      </p:sp>
      <p:sp>
        <p:nvSpPr>
          <p:cNvPr id="12" name="Rectangle 11">
            <a:extLst>
              <a:ext uri="{FF2B5EF4-FFF2-40B4-BE49-F238E27FC236}">
                <a16:creationId xmlns:a16="http://schemas.microsoft.com/office/drawing/2014/main" id="{C8C062D6-82B4-85AE-D42F-0B9912644A00}"/>
              </a:ext>
            </a:extLst>
          </p:cNvPr>
          <p:cNvSpPr/>
          <p:nvPr/>
        </p:nvSpPr>
        <p:spPr>
          <a:xfrm>
            <a:off x="6477296" y="1282453"/>
            <a:ext cx="5092700" cy="1531361"/>
          </a:xfrm>
          <a:prstGeom prst="rect">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Decision Trees Classification:</a:t>
            </a:r>
          </a:p>
          <a:p>
            <a:endParaRPr lang="en-US" dirty="0">
              <a:solidFill>
                <a:sysClr val="windowText" lastClr="000000"/>
              </a:solidFill>
            </a:endParaRPr>
          </a:p>
          <a:p>
            <a:r>
              <a:rPr lang="en-US" dirty="0">
                <a:solidFill>
                  <a:sysClr val="windowText" lastClr="000000"/>
                </a:solidFill>
              </a:rPr>
              <a:t>Splits the dataset based on the most important factor and gives a combinations of predictors that are most associated with lung cancer.</a:t>
            </a:r>
          </a:p>
        </p:txBody>
      </p:sp>
      <p:sp>
        <p:nvSpPr>
          <p:cNvPr id="13" name="Rectangle 12">
            <a:extLst>
              <a:ext uri="{FF2B5EF4-FFF2-40B4-BE49-F238E27FC236}">
                <a16:creationId xmlns:a16="http://schemas.microsoft.com/office/drawing/2014/main" id="{A0B63CE5-8D9D-0A77-181E-1290BAF3BD05}"/>
              </a:ext>
            </a:extLst>
          </p:cNvPr>
          <p:cNvSpPr/>
          <p:nvPr/>
        </p:nvSpPr>
        <p:spPr>
          <a:xfrm>
            <a:off x="622004" y="4636510"/>
            <a:ext cx="5092700" cy="1531361"/>
          </a:xfrm>
          <a:prstGeom prst="rect">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b="1" dirty="0">
                <a:solidFill>
                  <a:sysClr val="windowText" lastClr="000000"/>
                </a:solidFill>
              </a:rPr>
              <a:t>K-Nearest </a:t>
            </a:r>
            <a:r>
              <a:rPr lang="en-US" b="1" dirty="0" err="1">
                <a:solidFill>
                  <a:sysClr val="windowText" lastClr="000000"/>
                </a:solidFill>
              </a:rPr>
              <a:t>Neighbour</a:t>
            </a:r>
            <a:r>
              <a:rPr lang="en-US" b="1" dirty="0">
                <a:solidFill>
                  <a:sysClr val="windowText" lastClr="000000"/>
                </a:solidFill>
              </a:rPr>
              <a:t> Classification:</a:t>
            </a:r>
          </a:p>
          <a:p>
            <a:pPr algn="r"/>
            <a:endParaRPr lang="en-US" dirty="0">
              <a:solidFill>
                <a:sysClr val="windowText" lastClr="000000"/>
              </a:solidFill>
            </a:endParaRPr>
          </a:p>
          <a:p>
            <a:pPr algn="r"/>
            <a:r>
              <a:rPr lang="en-US" dirty="0">
                <a:solidFill>
                  <a:sysClr val="windowText" lastClr="000000"/>
                </a:solidFill>
              </a:rPr>
              <a:t>Predicts likelihood of lung cancer based on their characteristics against those of (non-) cancer patients through the majority class of a feature.</a:t>
            </a:r>
          </a:p>
        </p:txBody>
      </p:sp>
      <p:sp>
        <p:nvSpPr>
          <p:cNvPr id="14" name="Rectangle 13">
            <a:extLst>
              <a:ext uri="{FF2B5EF4-FFF2-40B4-BE49-F238E27FC236}">
                <a16:creationId xmlns:a16="http://schemas.microsoft.com/office/drawing/2014/main" id="{06BA196E-C66A-98BD-ACF0-5E38A465B458}"/>
              </a:ext>
            </a:extLst>
          </p:cNvPr>
          <p:cNvSpPr/>
          <p:nvPr/>
        </p:nvSpPr>
        <p:spPr>
          <a:xfrm>
            <a:off x="6477296" y="4636510"/>
            <a:ext cx="5092700" cy="1531361"/>
          </a:xfrm>
          <a:prstGeom prst="rect">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Neural Networks:</a:t>
            </a:r>
          </a:p>
          <a:p>
            <a:endParaRPr lang="en-US" dirty="0">
              <a:solidFill>
                <a:sysClr val="windowText" lastClr="000000"/>
              </a:solidFill>
            </a:endParaRPr>
          </a:p>
          <a:p>
            <a:r>
              <a:rPr lang="en-US" dirty="0">
                <a:solidFill>
                  <a:sysClr val="windowText" lastClr="000000"/>
                </a:solidFill>
              </a:rPr>
              <a:t>Allows us to identify complex patterns to predict lung cancer occurrence through permutations in neural architecture.</a:t>
            </a:r>
          </a:p>
        </p:txBody>
      </p:sp>
      <p:pic>
        <p:nvPicPr>
          <p:cNvPr id="17" name="Graphic 16" descr="Bullseye outline">
            <a:extLst>
              <a:ext uri="{FF2B5EF4-FFF2-40B4-BE49-F238E27FC236}">
                <a16:creationId xmlns:a16="http://schemas.microsoft.com/office/drawing/2014/main" id="{764C3F3C-95D0-B6C9-46E3-4AC9E7AE08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9100" y="3393977"/>
            <a:ext cx="1193800" cy="1193800"/>
          </a:xfrm>
          <a:prstGeom prst="rect">
            <a:avLst/>
          </a:prstGeom>
        </p:spPr>
      </p:pic>
      <p:sp>
        <p:nvSpPr>
          <p:cNvPr id="18" name="Rectangle 17">
            <a:extLst>
              <a:ext uri="{FF2B5EF4-FFF2-40B4-BE49-F238E27FC236}">
                <a16:creationId xmlns:a16="http://schemas.microsoft.com/office/drawing/2014/main" id="{BF7F4325-526C-C320-39CD-0AEAA9FD1288}"/>
              </a:ext>
            </a:extLst>
          </p:cNvPr>
          <p:cNvSpPr/>
          <p:nvPr/>
        </p:nvSpPr>
        <p:spPr>
          <a:xfrm>
            <a:off x="4978400" y="2994225"/>
            <a:ext cx="2235200" cy="4598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ysClr val="windowText" lastClr="000000"/>
                </a:solidFill>
              </a:rPr>
              <a:t>Classification Models</a:t>
            </a:r>
          </a:p>
        </p:txBody>
      </p:sp>
    </p:spTree>
    <p:extLst>
      <p:ext uri="{BB962C8B-B14F-4D97-AF65-F5344CB8AC3E}">
        <p14:creationId xmlns:p14="http://schemas.microsoft.com/office/powerpoint/2010/main" val="3164511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A9607-B808-4368-FF7D-7F270A4EA6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8BCD7-84B0-1DD0-9A5A-AE6823A97FD8}"/>
              </a:ext>
            </a:extLst>
          </p:cNvPr>
          <p:cNvSpPr>
            <a:spLocks noGrp="1"/>
          </p:cNvSpPr>
          <p:nvPr>
            <p:ph type="title"/>
          </p:nvPr>
        </p:nvSpPr>
        <p:spPr>
          <a:xfrm>
            <a:off x="622004" y="217207"/>
            <a:ext cx="10515600" cy="894339"/>
          </a:xfrm>
        </p:spPr>
        <p:txBody>
          <a:bodyPr>
            <a:normAutofit/>
          </a:bodyPr>
          <a:lstStyle/>
          <a:p>
            <a:r>
              <a:rPr lang="en-US" sz="3600" dirty="0"/>
              <a:t>Model evaluation methodology </a:t>
            </a:r>
          </a:p>
        </p:txBody>
      </p:sp>
      <p:graphicFrame>
        <p:nvGraphicFramePr>
          <p:cNvPr id="6" name="Content Placeholder 5">
            <a:extLst>
              <a:ext uri="{FF2B5EF4-FFF2-40B4-BE49-F238E27FC236}">
                <a16:creationId xmlns:a16="http://schemas.microsoft.com/office/drawing/2014/main" id="{F5942823-A840-E872-B9A3-B94AF4A5C31D}"/>
              </a:ext>
            </a:extLst>
          </p:cNvPr>
          <p:cNvGraphicFramePr>
            <a:graphicFrameLocks noGrp="1"/>
          </p:cNvGraphicFramePr>
          <p:nvPr>
            <p:ph idx="1"/>
            <p:extLst>
              <p:ext uri="{D42A27DB-BD31-4B8C-83A1-F6EECF244321}">
                <p14:modId xmlns:p14="http://schemas.microsoft.com/office/powerpoint/2010/main" val="2680699796"/>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tx2"/>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sp>
        <p:nvSpPr>
          <p:cNvPr id="9" name="Rectangle 8">
            <a:extLst>
              <a:ext uri="{FF2B5EF4-FFF2-40B4-BE49-F238E27FC236}">
                <a16:creationId xmlns:a16="http://schemas.microsoft.com/office/drawing/2014/main" id="{6640FCD1-9987-4ED1-DCC9-D10BA54964D4}"/>
              </a:ext>
            </a:extLst>
          </p:cNvPr>
          <p:cNvSpPr/>
          <p:nvPr/>
        </p:nvSpPr>
        <p:spPr>
          <a:xfrm>
            <a:off x="1930104" y="1770027"/>
            <a:ext cx="3840480" cy="640080"/>
          </a:xfrm>
          <a:prstGeom prst="rect">
            <a:avLst/>
          </a:prstGeom>
          <a:solidFill>
            <a:schemeClr val="accent5">
              <a:lumMod val="20000"/>
              <a:lumOff val="80000"/>
            </a:scheme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Training Set</a:t>
            </a:r>
          </a:p>
        </p:txBody>
      </p:sp>
      <p:sp>
        <p:nvSpPr>
          <p:cNvPr id="10" name="Rectangle 9">
            <a:extLst>
              <a:ext uri="{FF2B5EF4-FFF2-40B4-BE49-F238E27FC236}">
                <a16:creationId xmlns:a16="http://schemas.microsoft.com/office/drawing/2014/main" id="{BF1678FA-3F9E-A1D4-9491-7357CA73D846}"/>
              </a:ext>
            </a:extLst>
          </p:cNvPr>
          <p:cNvSpPr/>
          <p:nvPr/>
        </p:nvSpPr>
        <p:spPr>
          <a:xfrm>
            <a:off x="5770584" y="1770027"/>
            <a:ext cx="1920240" cy="640080"/>
          </a:xfrm>
          <a:prstGeom prst="rect">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Validation Set</a:t>
            </a:r>
          </a:p>
        </p:txBody>
      </p:sp>
      <p:pic>
        <p:nvPicPr>
          <p:cNvPr id="12" name="Graphic 11" descr="Gears outline">
            <a:extLst>
              <a:ext uri="{FF2B5EF4-FFF2-40B4-BE49-F238E27FC236}">
                <a16:creationId xmlns:a16="http://schemas.microsoft.com/office/drawing/2014/main" id="{8AAC4A0D-34D5-CB6A-87D0-7374329DEC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9012" y="3831414"/>
            <a:ext cx="914400" cy="914400"/>
          </a:xfrm>
          <a:prstGeom prst="rect">
            <a:avLst/>
          </a:prstGeom>
        </p:spPr>
      </p:pic>
      <p:pic>
        <p:nvPicPr>
          <p:cNvPr id="14" name="Graphic 13" descr="Scatterplot outline">
            <a:extLst>
              <a:ext uri="{FF2B5EF4-FFF2-40B4-BE49-F238E27FC236}">
                <a16:creationId xmlns:a16="http://schemas.microsoft.com/office/drawing/2014/main" id="{5BD436CE-C558-D783-162D-B2BC5F8FFFA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212839" y="3831414"/>
            <a:ext cx="914400" cy="914400"/>
          </a:xfrm>
          <a:prstGeom prst="rect">
            <a:avLst/>
          </a:prstGeom>
        </p:spPr>
      </p:pic>
      <p:pic>
        <p:nvPicPr>
          <p:cNvPr id="15" name="Graphic 14" descr="Abacus outline">
            <a:extLst>
              <a:ext uri="{FF2B5EF4-FFF2-40B4-BE49-F238E27FC236}">
                <a16:creationId xmlns:a16="http://schemas.microsoft.com/office/drawing/2014/main" id="{6C0A4543-DCE4-A9D3-F227-31F838BDE72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flipH="1">
            <a:off x="6376666" y="3831414"/>
            <a:ext cx="914400" cy="914400"/>
          </a:xfrm>
          <a:prstGeom prst="rect">
            <a:avLst/>
          </a:prstGeom>
        </p:spPr>
      </p:pic>
      <p:cxnSp>
        <p:nvCxnSpPr>
          <p:cNvPr id="17" name="Straight Arrow Connector 16">
            <a:extLst>
              <a:ext uri="{FF2B5EF4-FFF2-40B4-BE49-F238E27FC236}">
                <a16:creationId xmlns:a16="http://schemas.microsoft.com/office/drawing/2014/main" id="{DFDA6EAB-5948-6CDF-EDBE-2D2DD2D524C9}"/>
              </a:ext>
            </a:extLst>
          </p:cNvPr>
          <p:cNvCxnSpPr/>
          <p:nvPr/>
        </p:nvCxnSpPr>
        <p:spPr>
          <a:xfrm>
            <a:off x="2620512" y="2552700"/>
            <a:ext cx="0" cy="1188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D20C04D-E399-4A72-2AE4-68F792196081}"/>
              </a:ext>
            </a:extLst>
          </p:cNvPr>
          <p:cNvCxnSpPr>
            <a:cxnSpLocks/>
          </p:cNvCxnSpPr>
          <p:nvPr/>
        </p:nvCxnSpPr>
        <p:spPr>
          <a:xfrm rot="16200000">
            <a:off x="3466332" y="3785694"/>
            <a:ext cx="0" cy="1005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A176BE-A1C8-DB6F-0BDF-D4DBED4A4C44}"/>
              </a:ext>
            </a:extLst>
          </p:cNvPr>
          <p:cNvCxnSpPr>
            <a:cxnSpLocks/>
          </p:cNvCxnSpPr>
          <p:nvPr/>
        </p:nvCxnSpPr>
        <p:spPr>
          <a:xfrm rot="16200000">
            <a:off x="5764736" y="3785694"/>
            <a:ext cx="0" cy="1005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341A3B-EB1C-4679-1079-164C7CC5B897}"/>
              </a:ext>
            </a:extLst>
          </p:cNvPr>
          <p:cNvCxnSpPr/>
          <p:nvPr/>
        </p:nvCxnSpPr>
        <p:spPr>
          <a:xfrm>
            <a:off x="6833866" y="2552700"/>
            <a:ext cx="0" cy="1188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2A932A1-3326-0AF7-A820-740659992B48}"/>
              </a:ext>
            </a:extLst>
          </p:cNvPr>
          <p:cNvSpPr/>
          <p:nvPr/>
        </p:nvSpPr>
        <p:spPr>
          <a:xfrm>
            <a:off x="1687063" y="4778286"/>
            <a:ext cx="1638298" cy="673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Fit our model with the entire training set</a:t>
            </a:r>
          </a:p>
        </p:txBody>
      </p:sp>
      <p:sp>
        <p:nvSpPr>
          <p:cNvPr id="22" name="Rectangle 21">
            <a:extLst>
              <a:ext uri="{FF2B5EF4-FFF2-40B4-BE49-F238E27FC236}">
                <a16:creationId xmlns:a16="http://schemas.microsoft.com/office/drawing/2014/main" id="{97044B6A-240F-BEA0-5B99-FFC9965D6C64}"/>
              </a:ext>
            </a:extLst>
          </p:cNvPr>
          <p:cNvSpPr/>
          <p:nvPr/>
        </p:nvSpPr>
        <p:spPr>
          <a:xfrm>
            <a:off x="3863845" y="4778286"/>
            <a:ext cx="1638298" cy="673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2. Make predictions on validation set predictor</a:t>
            </a:r>
          </a:p>
        </p:txBody>
      </p:sp>
      <p:sp>
        <p:nvSpPr>
          <p:cNvPr id="23" name="Rectangle 22">
            <a:extLst>
              <a:ext uri="{FF2B5EF4-FFF2-40B4-BE49-F238E27FC236}">
                <a16:creationId xmlns:a16="http://schemas.microsoft.com/office/drawing/2014/main" id="{CC91AB80-230C-5215-7A62-2C2B4E2531E6}"/>
              </a:ext>
            </a:extLst>
          </p:cNvPr>
          <p:cNvSpPr/>
          <p:nvPr/>
        </p:nvSpPr>
        <p:spPr>
          <a:xfrm>
            <a:off x="6040627" y="4778286"/>
            <a:ext cx="1638298" cy="673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3. Compare predictions and actual value</a:t>
            </a:r>
          </a:p>
        </p:txBody>
      </p:sp>
      <p:sp>
        <p:nvSpPr>
          <p:cNvPr id="24" name="Rectangle 23">
            <a:extLst>
              <a:ext uri="{FF2B5EF4-FFF2-40B4-BE49-F238E27FC236}">
                <a16:creationId xmlns:a16="http://schemas.microsoft.com/office/drawing/2014/main" id="{A4E03802-56AD-F11C-F23A-C99C9859E90A}"/>
              </a:ext>
            </a:extLst>
          </p:cNvPr>
          <p:cNvSpPr/>
          <p:nvPr/>
        </p:nvSpPr>
        <p:spPr>
          <a:xfrm>
            <a:off x="2049012" y="2952141"/>
            <a:ext cx="1162045" cy="30871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All columns</a:t>
            </a:r>
          </a:p>
        </p:txBody>
      </p:sp>
      <p:sp>
        <p:nvSpPr>
          <p:cNvPr id="25" name="Rectangle 24">
            <a:extLst>
              <a:ext uri="{FF2B5EF4-FFF2-40B4-BE49-F238E27FC236}">
                <a16:creationId xmlns:a16="http://schemas.microsoft.com/office/drawing/2014/main" id="{BEC6EF4B-C52D-72DD-9FCD-5236E0258407}"/>
              </a:ext>
            </a:extLst>
          </p:cNvPr>
          <p:cNvSpPr/>
          <p:nvPr/>
        </p:nvSpPr>
        <p:spPr>
          <a:xfrm>
            <a:off x="6242055" y="2888453"/>
            <a:ext cx="1162045" cy="4360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Target Variable</a:t>
            </a:r>
          </a:p>
          <a:p>
            <a:pPr algn="ctr"/>
            <a:r>
              <a:rPr lang="en-US" sz="1200">
                <a:solidFill>
                  <a:schemeClr val="tx1"/>
                </a:solidFill>
              </a:rPr>
              <a:t>Column</a:t>
            </a:r>
          </a:p>
        </p:txBody>
      </p:sp>
      <p:cxnSp>
        <p:nvCxnSpPr>
          <p:cNvPr id="27" name="Connector: Elbow 26">
            <a:extLst>
              <a:ext uri="{FF2B5EF4-FFF2-40B4-BE49-F238E27FC236}">
                <a16:creationId xmlns:a16="http://schemas.microsoft.com/office/drawing/2014/main" id="{987B9E7D-3AB5-F28B-2A8E-25E92F3F9249}"/>
              </a:ext>
            </a:extLst>
          </p:cNvPr>
          <p:cNvCxnSpPr>
            <a:cxnSpLocks/>
          </p:cNvCxnSpPr>
          <p:nvPr/>
        </p:nvCxnSpPr>
        <p:spPr>
          <a:xfrm rot="5400000">
            <a:off x="4699553" y="2536556"/>
            <a:ext cx="1421307" cy="116840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894DBB80-9B5B-7A15-5B9E-0AD22BE51606}"/>
              </a:ext>
            </a:extLst>
          </p:cNvPr>
          <p:cNvSpPr/>
          <p:nvPr/>
        </p:nvSpPr>
        <p:spPr>
          <a:xfrm>
            <a:off x="4947293" y="2875753"/>
            <a:ext cx="822960" cy="4360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Predictor</a:t>
            </a:r>
          </a:p>
          <a:p>
            <a:pPr algn="ctr"/>
            <a:r>
              <a:rPr lang="en-US" sz="1200">
                <a:solidFill>
                  <a:schemeClr val="tx1"/>
                </a:solidFill>
              </a:rPr>
              <a:t>Columns</a:t>
            </a:r>
          </a:p>
        </p:txBody>
      </p:sp>
      <p:sp>
        <p:nvSpPr>
          <p:cNvPr id="30" name="Right Brace 29">
            <a:extLst>
              <a:ext uri="{FF2B5EF4-FFF2-40B4-BE49-F238E27FC236}">
                <a16:creationId xmlns:a16="http://schemas.microsoft.com/office/drawing/2014/main" id="{347BB4A6-FB4D-C272-60BA-F60E72542338}"/>
              </a:ext>
            </a:extLst>
          </p:cNvPr>
          <p:cNvSpPr/>
          <p:nvPr/>
        </p:nvSpPr>
        <p:spPr>
          <a:xfrm rot="16200000">
            <a:off x="3741515" y="-342192"/>
            <a:ext cx="193351" cy="384048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Right Brace 30">
            <a:extLst>
              <a:ext uri="{FF2B5EF4-FFF2-40B4-BE49-F238E27FC236}">
                <a16:creationId xmlns:a16="http://schemas.microsoft.com/office/drawing/2014/main" id="{871BB020-0C11-DC12-8ABC-990E00DE6EA9}"/>
              </a:ext>
            </a:extLst>
          </p:cNvPr>
          <p:cNvSpPr/>
          <p:nvPr/>
        </p:nvSpPr>
        <p:spPr>
          <a:xfrm rot="16200000">
            <a:off x="6646979" y="617928"/>
            <a:ext cx="193351" cy="19202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Rectangle 31">
            <a:extLst>
              <a:ext uri="{FF2B5EF4-FFF2-40B4-BE49-F238E27FC236}">
                <a16:creationId xmlns:a16="http://schemas.microsoft.com/office/drawing/2014/main" id="{3F4431D2-773E-A7CE-5BF8-0FB705B1A7C6}"/>
              </a:ext>
            </a:extLst>
          </p:cNvPr>
          <p:cNvSpPr/>
          <p:nvPr/>
        </p:nvSpPr>
        <p:spPr>
          <a:xfrm>
            <a:off x="3257167" y="1023197"/>
            <a:ext cx="1162045" cy="30871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70%</a:t>
            </a:r>
          </a:p>
        </p:txBody>
      </p:sp>
      <p:sp>
        <p:nvSpPr>
          <p:cNvPr id="33" name="Rectangle 32">
            <a:extLst>
              <a:ext uri="{FF2B5EF4-FFF2-40B4-BE49-F238E27FC236}">
                <a16:creationId xmlns:a16="http://schemas.microsoft.com/office/drawing/2014/main" id="{BBFF04D8-680E-F0D8-E879-BE61315D29C3}"/>
              </a:ext>
            </a:extLst>
          </p:cNvPr>
          <p:cNvSpPr/>
          <p:nvPr/>
        </p:nvSpPr>
        <p:spPr>
          <a:xfrm>
            <a:off x="6162631" y="1023197"/>
            <a:ext cx="1162045" cy="30871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30%</a:t>
            </a:r>
          </a:p>
        </p:txBody>
      </p:sp>
      <p:sp>
        <p:nvSpPr>
          <p:cNvPr id="35" name="TextBox 34">
            <a:extLst>
              <a:ext uri="{FF2B5EF4-FFF2-40B4-BE49-F238E27FC236}">
                <a16:creationId xmlns:a16="http://schemas.microsoft.com/office/drawing/2014/main" id="{C2E62F5A-1E74-070D-DAF3-C7ACA58398C4}"/>
              </a:ext>
            </a:extLst>
          </p:cNvPr>
          <p:cNvSpPr txBox="1"/>
          <p:nvPr/>
        </p:nvSpPr>
        <p:spPr>
          <a:xfrm>
            <a:off x="755160" y="5634354"/>
            <a:ext cx="11043140" cy="646331"/>
          </a:xfrm>
          <a:prstGeom prst="rect">
            <a:avLst/>
          </a:prstGeom>
          <a:noFill/>
          <a:ln>
            <a:solidFill>
              <a:schemeClr val="tx1"/>
            </a:solidFill>
            <a:prstDash val="dash"/>
          </a:ln>
        </p:spPr>
        <p:txBody>
          <a:bodyPr wrap="square" lIns="91440" tIns="45720" rIns="91440" bIns="45720" anchor="t">
            <a:spAutoFit/>
          </a:bodyPr>
          <a:lstStyle/>
          <a:p>
            <a:pPr algn="ctr"/>
            <a:r>
              <a:rPr lang="en-US" sz="1800" b="0" i="0" u="none" strike="noStrike" dirty="0">
                <a:solidFill>
                  <a:srgbClr val="000000"/>
                </a:solidFill>
                <a:effectLst/>
              </a:rPr>
              <a:t>To evaluate all our predictive models, we are </a:t>
            </a:r>
            <a:r>
              <a:rPr lang="en-US" dirty="0">
                <a:solidFill>
                  <a:srgbClr val="000000"/>
                </a:solidFill>
              </a:rPr>
              <a:t>utilizing</a:t>
            </a:r>
            <a:r>
              <a:rPr lang="en-US" sz="1800" b="0" i="0" u="none" strike="noStrike" dirty="0">
                <a:solidFill>
                  <a:srgbClr val="000000"/>
                </a:solidFill>
                <a:effectLst/>
              </a:rPr>
              <a:t> the same validation-training split from</a:t>
            </a:r>
          </a:p>
          <a:p>
            <a:pPr algn="ctr"/>
            <a:r>
              <a:rPr lang="en-US" sz="1800" b="0" i="0" u="none" strike="noStrike" dirty="0">
                <a:solidFill>
                  <a:srgbClr val="000000"/>
                </a:solidFill>
                <a:effectLst/>
              </a:rPr>
              <a:t>the original survey dataset to have a fair comparison of the predictive power of each model. </a:t>
            </a:r>
            <a:endParaRPr lang="en-US" dirty="0"/>
          </a:p>
        </p:txBody>
      </p:sp>
      <p:pic>
        <p:nvPicPr>
          <p:cNvPr id="36" name="Graphic 35" descr="Checklist outline">
            <a:extLst>
              <a:ext uri="{FF2B5EF4-FFF2-40B4-BE49-F238E27FC236}">
                <a16:creationId xmlns:a16="http://schemas.microsoft.com/office/drawing/2014/main" id="{F12BE48A-55AB-97B0-E5E5-6431A799C34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879235" y="1738224"/>
            <a:ext cx="914400" cy="914400"/>
          </a:xfrm>
          <a:prstGeom prst="rect">
            <a:avLst/>
          </a:prstGeom>
        </p:spPr>
      </p:pic>
      <p:sp>
        <p:nvSpPr>
          <p:cNvPr id="37" name="Rectangle 36">
            <a:extLst>
              <a:ext uri="{FF2B5EF4-FFF2-40B4-BE49-F238E27FC236}">
                <a16:creationId xmlns:a16="http://schemas.microsoft.com/office/drawing/2014/main" id="{3980BE2B-0B9C-67DE-8B44-FA67995C0CC8}"/>
              </a:ext>
            </a:extLst>
          </p:cNvPr>
          <p:cNvSpPr/>
          <p:nvPr/>
        </p:nvSpPr>
        <p:spPr>
          <a:xfrm>
            <a:off x="8543196" y="2634296"/>
            <a:ext cx="1638298" cy="673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4. Gather test error</a:t>
            </a:r>
          </a:p>
          <a:p>
            <a:pPr algn="ctr"/>
            <a:r>
              <a:rPr lang="en-US" sz="1200">
                <a:solidFill>
                  <a:schemeClr val="tx1"/>
                </a:solidFill>
              </a:rPr>
              <a:t>for each model</a:t>
            </a:r>
          </a:p>
        </p:txBody>
      </p:sp>
      <p:pic>
        <p:nvPicPr>
          <p:cNvPr id="38" name="Graphic 37" descr="Circles with arrows outline">
            <a:extLst>
              <a:ext uri="{FF2B5EF4-FFF2-40B4-BE49-F238E27FC236}">
                <a16:creationId xmlns:a16="http://schemas.microsoft.com/office/drawing/2014/main" id="{D3688578-BC91-3123-DC25-4E2FBF013860}"/>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flipH="1">
            <a:off x="8904635" y="3831414"/>
            <a:ext cx="914400" cy="914400"/>
          </a:xfrm>
          <a:prstGeom prst="rect">
            <a:avLst/>
          </a:prstGeom>
        </p:spPr>
      </p:pic>
      <p:sp>
        <p:nvSpPr>
          <p:cNvPr id="39" name="Rectangle 38">
            <a:extLst>
              <a:ext uri="{FF2B5EF4-FFF2-40B4-BE49-F238E27FC236}">
                <a16:creationId xmlns:a16="http://schemas.microsoft.com/office/drawing/2014/main" id="{382EACEF-BDF0-E160-7CAB-FA4F34BAD6F2}"/>
              </a:ext>
            </a:extLst>
          </p:cNvPr>
          <p:cNvSpPr/>
          <p:nvPr/>
        </p:nvSpPr>
        <p:spPr>
          <a:xfrm>
            <a:off x="8568596" y="4778286"/>
            <a:ext cx="1638298" cy="673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5. Gather test error</a:t>
            </a:r>
          </a:p>
          <a:p>
            <a:pPr algn="ctr"/>
            <a:r>
              <a:rPr lang="en-US" sz="1200">
                <a:solidFill>
                  <a:schemeClr val="tx1"/>
                </a:solidFill>
              </a:rPr>
              <a:t>for each model</a:t>
            </a:r>
          </a:p>
        </p:txBody>
      </p:sp>
      <p:cxnSp>
        <p:nvCxnSpPr>
          <p:cNvPr id="41" name="Connector: Elbow 40">
            <a:extLst>
              <a:ext uri="{FF2B5EF4-FFF2-40B4-BE49-F238E27FC236}">
                <a16:creationId xmlns:a16="http://schemas.microsoft.com/office/drawing/2014/main" id="{E59322E7-426F-DA3A-2533-864E7C0832E7}"/>
              </a:ext>
            </a:extLst>
          </p:cNvPr>
          <p:cNvCxnSpPr>
            <a:stCxn id="15" idx="1"/>
            <a:endCxn id="36" idx="1"/>
          </p:cNvCxnSpPr>
          <p:nvPr/>
        </p:nvCxnSpPr>
        <p:spPr>
          <a:xfrm flipV="1">
            <a:off x="7291066" y="2195424"/>
            <a:ext cx="1588169" cy="209319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EFCA7707-8EAB-E7CF-0B26-1A078B1035D9}"/>
              </a:ext>
            </a:extLst>
          </p:cNvPr>
          <p:cNvCxnSpPr>
            <a:cxnSpLocks/>
            <a:stCxn id="37" idx="2"/>
            <a:endCxn id="38" idx="0"/>
          </p:cNvCxnSpPr>
          <p:nvPr/>
        </p:nvCxnSpPr>
        <p:spPr>
          <a:xfrm flipH="1">
            <a:off x="9361835" y="3307396"/>
            <a:ext cx="510" cy="524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481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E1502-BE08-8166-C204-6C9C476747E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C314EC7-1384-E238-A5B4-49E0D83EC576}"/>
              </a:ext>
            </a:extLst>
          </p:cNvPr>
          <p:cNvSpPr/>
          <p:nvPr/>
        </p:nvSpPr>
        <p:spPr>
          <a:xfrm>
            <a:off x="3263900" y="2095500"/>
            <a:ext cx="5638800" cy="3480047"/>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BAD37-243D-3208-9C38-5E1CCB791E1C}"/>
              </a:ext>
            </a:extLst>
          </p:cNvPr>
          <p:cNvSpPr>
            <a:spLocks noGrp="1"/>
          </p:cNvSpPr>
          <p:nvPr>
            <p:ph type="title"/>
          </p:nvPr>
        </p:nvSpPr>
        <p:spPr>
          <a:xfrm>
            <a:off x="622004" y="217207"/>
            <a:ext cx="10515600" cy="894339"/>
          </a:xfrm>
        </p:spPr>
        <p:txBody>
          <a:bodyPr>
            <a:normAutofit/>
          </a:bodyPr>
          <a:lstStyle/>
          <a:p>
            <a:r>
              <a:rPr lang="en-US" sz="3600" dirty="0"/>
              <a:t>We took steps to optimize our models  </a:t>
            </a:r>
          </a:p>
        </p:txBody>
      </p:sp>
      <p:graphicFrame>
        <p:nvGraphicFramePr>
          <p:cNvPr id="6" name="Content Placeholder 5">
            <a:extLst>
              <a:ext uri="{FF2B5EF4-FFF2-40B4-BE49-F238E27FC236}">
                <a16:creationId xmlns:a16="http://schemas.microsoft.com/office/drawing/2014/main" id="{50EE93FE-D93A-960B-84A6-134B6A73C396}"/>
              </a:ext>
            </a:extLst>
          </p:cNvPr>
          <p:cNvGraphicFramePr>
            <a:graphicFrameLocks noGrp="1"/>
          </p:cNvGraphicFramePr>
          <p:nvPr>
            <p:ph idx="1"/>
            <p:extLst>
              <p:ext uri="{D42A27DB-BD31-4B8C-83A1-F6EECF244321}">
                <p14:modId xmlns:p14="http://schemas.microsoft.com/office/powerpoint/2010/main" val="3096749574"/>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tx2"/>
                    </a:solidFill>
                  </a:tcPr>
                </a:tc>
                <a:tc>
                  <a:txBody>
                    <a:bodyPr/>
                    <a:lstStyle/>
                    <a:p>
                      <a:pPr algn="ctr"/>
                      <a:r>
                        <a:rPr lang="en-US" sz="1600"/>
                        <a:t>Prevention &amp; Treatment</a:t>
                      </a:r>
                      <a:endParaRPr lang="en-US" sz="160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sp>
        <p:nvSpPr>
          <p:cNvPr id="8" name="Rectangle 7">
            <a:extLst>
              <a:ext uri="{FF2B5EF4-FFF2-40B4-BE49-F238E27FC236}">
                <a16:creationId xmlns:a16="http://schemas.microsoft.com/office/drawing/2014/main" id="{EB25A603-A47C-D620-EF80-113FD07114D6}"/>
              </a:ext>
            </a:extLst>
          </p:cNvPr>
          <p:cNvSpPr/>
          <p:nvPr/>
        </p:nvSpPr>
        <p:spPr>
          <a:xfrm>
            <a:off x="622004" y="1277115"/>
            <a:ext cx="5092700" cy="1531361"/>
          </a:xfrm>
          <a:prstGeom prst="rect">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b="1" dirty="0">
                <a:solidFill>
                  <a:sysClr val="windowText" lastClr="000000"/>
                </a:solidFill>
              </a:rPr>
              <a:t>Multivariable Logistic Regression:</a:t>
            </a:r>
          </a:p>
          <a:p>
            <a:pPr algn="r"/>
            <a:endParaRPr lang="en-US" dirty="0">
              <a:solidFill>
                <a:sysClr val="windowText" lastClr="000000"/>
              </a:solidFill>
            </a:endParaRPr>
          </a:p>
          <a:p>
            <a:pPr algn="r"/>
            <a:r>
              <a:rPr lang="en-US" dirty="0">
                <a:solidFill>
                  <a:sysClr val="windowText" lastClr="000000"/>
                </a:solidFill>
              </a:rPr>
              <a:t>Regularization techniques (Ridge, Lasso, Elastic Net) and hyperparameter tuning on training set</a:t>
            </a:r>
            <a:endParaRPr lang="en-US" dirty="0">
              <a:solidFill>
                <a:sysClr val="windowText" lastClr="000000"/>
              </a:solidFill>
              <a:ea typeface="Calibri"/>
              <a:cs typeface="Calibri"/>
            </a:endParaRPr>
          </a:p>
        </p:txBody>
      </p:sp>
      <p:sp>
        <p:nvSpPr>
          <p:cNvPr id="12" name="Rectangle 11">
            <a:extLst>
              <a:ext uri="{FF2B5EF4-FFF2-40B4-BE49-F238E27FC236}">
                <a16:creationId xmlns:a16="http://schemas.microsoft.com/office/drawing/2014/main" id="{9CDB7458-8A05-31A9-A33E-79C892F92B0D}"/>
              </a:ext>
            </a:extLst>
          </p:cNvPr>
          <p:cNvSpPr/>
          <p:nvPr/>
        </p:nvSpPr>
        <p:spPr>
          <a:xfrm>
            <a:off x="6477296" y="1282453"/>
            <a:ext cx="5092700" cy="1531361"/>
          </a:xfrm>
          <a:prstGeom prst="rect">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b="1" dirty="0">
                <a:solidFill>
                  <a:sysClr val="windowText" lastClr="000000"/>
                </a:solidFill>
              </a:rPr>
              <a:t>Decision Trees Classification:</a:t>
            </a:r>
          </a:p>
          <a:p>
            <a:endParaRPr lang="en-US" dirty="0">
              <a:solidFill>
                <a:sysClr val="windowText" lastClr="000000"/>
              </a:solidFill>
            </a:endParaRPr>
          </a:p>
          <a:p>
            <a:r>
              <a:rPr lang="en-US">
                <a:solidFill>
                  <a:sysClr val="windowText" lastClr="000000"/>
                </a:solidFill>
              </a:rPr>
              <a:t>Utilized</a:t>
            </a:r>
            <a:r>
              <a:rPr lang="en-US" dirty="0">
                <a:solidFill>
                  <a:sysClr val="windowText" lastClr="000000"/>
                </a:solidFill>
              </a:rPr>
              <a:t> pre-pruning, cost-complexity pruning, and ensemble methods (bagging and random </a:t>
            </a:r>
            <a:r>
              <a:rPr lang="en-US">
                <a:solidFill>
                  <a:sysClr val="windowText" lastClr="000000"/>
                </a:solidFill>
              </a:rPr>
              <a:t>forest</a:t>
            </a:r>
            <a:r>
              <a:rPr lang="en-US" dirty="0">
                <a:solidFill>
                  <a:sysClr val="windowText" lastClr="000000"/>
                </a:solidFill>
              </a:rPr>
              <a:t>).</a:t>
            </a:r>
            <a:endParaRPr lang="en-US">
              <a:solidFill>
                <a:sysClr val="windowText" lastClr="000000"/>
              </a:solidFill>
              <a:ea typeface="Calibri"/>
              <a:cs typeface="Calibri"/>
            </a:endParaRPr>
          </a:p>
        </p:txBody>
      </p:sp>
      <p:sp>
        <p:nvSpPr>
          <p:cNvPr id="13" name="Rectangle 12">
            <a:extLst>
              <a:ext uri="{FF2B5EF4-FFF2-40B4-BE49-F238E27FC236}">
                <a16:creationId xmlns:a16="http://schemas.microsoft.com/office/drawing/2014/main" id="{DBF21F36-27FD-99C3-A614-ED5E3121CB98}"/>
              </a:ext>
            </a:extLst>
          </p:cNvPr>
          <p:cNvSpPr/>
          <p:nvPr/>
        </p:nvSpPr>
        <p:spPr>
          <a:xfrm>
            <a:off x="622004" y="4636510"/>
            <a:ext cx="5092700" cy="1531361"/>
          </a:xfrm>
          <a:prstGeom prst="rect">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b="1" dirty="0">
                <a:solidFill>
                  <a:sysClr val="windowText" lastClr="000000"/>
                </a:solidFill>
              </a:rPr>
              <a:t>K-Nearest </a:t>
            </a:r>
            <a:r>
              <a:rPr lang="en-US" b="1" err="1">
                <a:solidFill>
                  <a:sysClr val="windowText" lastClr="000000"/>
                </a:solidFill>
              </a:rPr>
              <a:t>Neighbours</a:t>
            </a:r>
            <a:r>
              <a:rPr lang="en-US" b="1" dirty="0">
                <a:solidFill>
                  <a:sysClr val="windowText" lastClr="000000"/>
                </a:solidFill>
              </a:rPr>
              <a:t> Classification:</a:t>
            </a:r>
          </a:p>
          <a:p>
            <a:pPr algn="r"/>
            <a:endParaRPr lang="en-US" dirty="0">
              <a:solidFill>
                <a:sysClr val="windowText" lastClr="000000"/>
              </a:solidFill>
            </a:endParaRPr>
          </a:p>
          <a:p>
            <a:pPr algn="r"/>
            <a:r>
              <a:rPr lang="en-US" dirty="0">
                <a:solidFill>
                  <a:sysClr val="windowText" lastClr="000000"/>
                </a:solidFill>
              </a:rPr>
              <a:t>Conducted hyperparameter turning on the training set to find the optimal value of K.</a:t>
            </a:r>
          </a:p>
        </p:txBody>
      </p:sp>
      <p:sp>
        <p:nvSpPr>
          <p:cNvPr id="14" name="Rectangle 13">
            <a:extLst>
              <a:ext uri="{FF2B5EF4-FFF2-40B4-BE49-F238E27FC236}">
                <a16:creationId xmlns:a16="http://schemas.microsoft.com/office/drawing/2014/main" id="{4A236995-3C80-2654-0D92-D98F28C716FF}"/>
              </a:ext>
            </a:extLst>
          </p:cNvPr>
          <p:cNvSpPr/>
          <p:nvPr/>
        </p:nvSpPr>
        <p:spPr>
          <a:xfrm>
            <a:off x="6477296" y="4636510"/>
            <a:ext cx="5092700" cy="1531361"/>
          </a:xfrm>
          <a:prstGeom prst="rect">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Neural Networks:</a:t>
            </a:r>
          </a:p>
          <a:p>
            <a:endParaRPr lang="en-US" dirty="0">
              <a:solidFill>
                <a:sysClr val="windowText" lastClr="000000"/>
              </a:solidFill>
            </a:endParaRPr>
          </a:p>
          <a:p>
            <a:r>
              <a:rPr lang="en-US" dirty="0">
                <a:solidFill>
                  <a:sysClr val="windowText" lastClr="000000"/>
                </a:solidFill>
              </a:rPr>
              <a:t>Experimented with the neural network architecture and with different activation functions</a:t>
            </a:r>
          </a:p>
        </p:txBody>
      </p:sp>
      <p:pic>
        <p:nvPicPr>
          <p:cNvPr id="17" name="Graphic 16" descr="Tools outline">
            <a:extLst>
              <a:ext uri="{FF2B5EF4-FFF2-40B4-BE49-F238E27FC236}">
                <a16:creationId xmlns:a16="http://schemas.microsoft.com/office/drawing/2014/main" id="{CE12D164-EBDC-E71C-20C2-EDDE3DCEE3F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499100" y="3343177"/>
            <a:ext cx="1193800" cy="1193800"/>
          </a:xfrm>
          <a:prstGeom prst="rect">
            <a:avLst/>
          </a:prstGeom>
        </p:spPr>
      </p:pic>
      <p:sp>
        <p:nvSpPr>
          <p:cNvPr id="18" name="Rectangle 17">
            <a:extLst>
              <a:ext uri="{FF2B5EF4-FFF2-40B4-BE49-F238E27FC236}">
                <a16:creationId xmlns:a16="http://schemas.microsoft.com/office/drawing/2014/main" id="{89271DA4-B86A-58CA-785B-E0D608CD8B28}"/>
              </a:ext>
            </a:extLst>
          </p:cNvPr>
          <p:cNvSpPr/>
          <p:nvPr/>
        </p:nvSpPr>
        <p:spPr>
          <a:xfrm>
            <a:off x="4978400" y="2956125"/>
            <a:ext cx="2235200" cy="4598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ysClr val="windowText" lastClr="000000"/>
                </a:solidFill>
              </a:rPr>
              <a:t>Model </a:t>
            </a:r>
            <a:r>
              <a:rPr lang="en-US" b="1">
                <a:solidFill>
                  <a:sysClr val="windowText" lastClr="000000"/>
                </a:solidFill>
              </a:rPr>
              <a:t>Optimization</a:t>
            </a:r>
            <a:endParaRPr lang="en-US" b="1" dirty="0">
              <a:solidFill>
                <a:sysClr val="windowText" lastClr="000000"/>
              </a:solidFill>
            </a:endParaRPr>
          </a:p>
        </p:txBody>
      </p:sp>
    </p:spTree>
    <p:extLst>
      <p:ext uri="{BB962C8B-B14F-4D97-AF65-F5344CB8AC3E}">
        <p14:creationId xmlns:p14="http://schemas.microsoft.com/office/powerpoint/2010/main" val="2163171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64F91-9576-4D03-F78B-55D6FD6874CA}"/>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5BDB6F2-E8D7-522F-45D2-EE48289F65E8}"/>
              </a:ext>
            </a:extLst>
          </p:cNvPr>
          <p:cNvGraphicFramePr>
            <a:graphicFrameLocks noChangeAspect="1"/>
          </p:cNvGraphicFramePr>
          <p:nvPr>
            <p:custDataLst>
              <p:tags r:id="rId1"/>
            </p:custDataLst>
            <p:extLst>
              <p:ext uri="{D42A27DB-BD31-4B8C-83A1-F6EECF244321}">
                <p14:modId xmlns:p14="http://schemas.microsoft.com/office/powerpoint/2010/main" val="29186182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13" name="think-cell data - do not delete" hidden="1">
                        <a:extLst>
                          <a:ext uri="{FF2B5EF4-FFF2-40B4-BE49-F238E27FC236}">
                            <a16:creationId xmlns:a16="http://schemas.microsoft.com/office/drawing/2014/main" id="{35BDB6F2-E8D7-522F-45D2-EE48289F65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6" name="Content Placeholder 5">
            <a:extLst>
              <a:ext uri="{FF2B5EF4-FFF2-40B4-BE49-F238E27FC236}">
                <a16:creationId xmlns:a16="http://schemas.microsoft.com/office/drawing/2014/main" id="{900FB433-F920-3A77-338E-3BD0766DC5D5}"/>
              </a:ext>
            </a:extLst>
          </p:cNvPr>
          <p:cNvGraphicFramePr>
            <a:graphicFrameLocks noGrp="1"/>
          </p:cNvGraphicFramePr>
          <p:nvPr>
            <p:ph idx="1"/>
            <p:extLst>
              <p:ext uri="{D42A27DB-BD31-4B8C-83A1-F6EECF244321}">
                <p14:modId xmlns:p14="http://schemas.microsoft.com/office/powerpoint/2010/main" val="3438728749"/>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tx2"/>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sp>
        <p:nvSpPr>
          <p:cNvPr id="5" name="Rectangle 4">
            <a:extLst>
              <a:ext uri="{FF2B5EF4-FFF2-40B4-BE49-F238E27FC236}">
                <a16:creationId xmlns:a16="http://schemas.microsoft.com/office/drawing/2014/main" id="{9869EE53-9FE8-638C-0251-F113A01B3567}"/>
              </a:ext>
            </a:extLst>
          </p:cNvPr>
          <p:cNvSpPr/>
          <p:nvPr/>
        </p:nvSpPr>
        <p:spPr>
          <a:xfrm>
            <a:off x="6337612" y="1293541"/>
            <a:ext cx="5029200" cy="1081359"/>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F1-score considers both types of misclassification (false positives and false negatives) unlike </a:t>
            </a:r>
          </a:p>
          <a:p>
            <a:pPr algn="ctr"/>
            <a:r>
              <a:rPr lang="en-US" dirty="0">
                <a:solidFill>
                  <a:sysClr val="windowText" lastClr="000000"/>
                </a:solidFill>
              </a:rPr>
              <a:t>accuracy, precision, and recall. </a:t>
            </a:r>
          </a:p>
        </p:txBody>
      </p:sp>
      <p:sp>
        <p:nvSpPr>
          <p:cNvPr id="7" name="Rectangle 6">
            <a:extLst>
              <a:ext uri="{FF2B5EF4-FFF2-40B4-BE49-F238E27FC236}">
                <a16:creationId xmlns:a16="http://schemas.microsoft.com/office/drawing/2014/main" id="{943E8A9B-09BC-ED3E-A85E-5025485D16A7}"/>
              </a:ext>
            </a:extLst>
          </p:cNvPr>
          <p:cNvSpPr/>
          <p:nvPr/>
        </p:nvSpPr>
        <p:spPr>
          <a:xfrm>
            <a:off x="6337612" y="3201360"/>
            <a:ext cx="5029200" cy="1097280"/>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Disease identification requires greater stringency and false results are critical errors. </a:t>
            </a:r>
          </a:p>
        </p:txBody>
      </p:sp>
      <p:sp>
        <p:nvSpPr>
          <p:cNvPr id="8" name="Rectangle 7">
            <a:extLst>
              <a:ext uri="{FF2B5EF4-FFF2-40B4-BE49-F238E27FC236}">
                <a16:creationId xmlns:a16="http://schemas.microsoft.com/office/drawing/2014/main" id="{3EC61ACB-4D82-ED15-7836-B3C458FD07E0}"/>
              </a:ext>
            </a:extLst>
          </p:cNvPr>
          <p:cNvSpPr/>
          <p:nvPr/>
        </p:nvSpPr>
        <p:spPr>
          <a:xfrm>
            <a:off x="6337612" y="5125100"/>
            <a:ext cx="5029200" cy="1097280"/>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The F1-score also balances precision and </a:t>
            </a:r>
          </a:p>
          <a:p>
            <a:pPr algn="ctr"/>
            <a:r>
              <a:rPr lang="en-US" dirty="0">
                <a:solidFill>
                  <a:sysClr val="windowText" lastClr="000000"/>
                </a:solidFill>
              </a:rPr>
              <a:t>recall to avoid the risks of over-predicting</a:t>
            </a:r>
          </a:p>
          <a:p>
            <a:pPr algn="ctr"/>
            <a:r>
              <a:rPr lang="en-US" dirty="0">
                <a:solidFill>
                  <a:sysClr val="windowText" lastClr="000000"/>
                </a:solidFill>
              </a:rPr>
              <a:t>and under-predicting cancer.</a:t>
            </a:r>
          </a:p>
        </p:txBody>
      </p:sp>
      <p:sp>
        <p:nvSpPr>
          <p:cNvPr id="9" name="Isosceles Triangle 8">
            <a:extLst>
              <a:ext uri="{FF2B5EF4-FFF2-40B4-BE49-F238E27FC236}">
                <a16:creationId xmlns:a16="http://schemas.microsoft.com/office/drawing/2014/main" id="{42843953-E2C1-E640-C7B6-06AC2E34ED5F}"/>
              </a:ext>
            </a:extLst>
          </p:cNvPr>
          <p:cNvSpPr/>
          <p:nvPr/>
        </p:nvSpPr>
        <p:spPr>
          <a:xfrm flipV="1">
            <a:off x="6337612" y="2531435"/>
            <a:ext cx="5004094" cy="513390"/>
          </a:xfrm>
          <a:prstGeom prs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7B6556BE-C98D-791F-FB18-8DC8CE0F6363}"/>
              </a:ext>
            </a:extLst>
          </p:cNvPr>
          <p:cNvSpPr/>
          <p:nvPr/>
        </p:nvSpPr>
        <p:spPr>
          <a:xfrm flipV="1">
            <a:off x="6350165" y="4455175"/>
            <a:ext cx="5004094" cy="513390"/>
          </a:xfrm>
          <a:prstGeom prs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863B827-096C-D262-060A-7B08246F5C1D}"/>
              </a:ext>
            </a:extLst>
          </p:cNvPr>
          <p:cNvCxnSpPr>
            <a:cxnSpLocks/>
          </p:cNvCxnSpPr>
          <p:nvPr/>
        </p:nvCxnSpPr>
        <p:spPr>
          <a:xfrm>
            <a:off x="6096000" y="1504786"/>
            <a:ext cx="0" cy="4480560"/>
          </a:xfrm>
          <a:prstGeom prst="line">
            <a:avLst/>
          </a:prstGeom>
        </p:spPr>
        <p:style>
          <a:lnRef idx="1">
            <a:schemeClr val="dk1"/>
          </a:lnRef>
          <a:fillRef idx="0">
            <a:schemeClr val="dk1"/>
          </a:fillRef>
          <a:effectRef idx="0">
            <a:schemeClr val="dk1"/>
          </a:effectRef>
          <a:fontRef idx="minor">
            <a:schemeClr val="tx1"/>
          </a:fontRef>
        </p:style>
      </p:cxnSp>
      <p:sp>
        <p:nvSpPr>
          <p:cNvPr id="14" name="Title 1">
            <a:extLst>
              <a:ext uri="{FF2B5EF4-FFF2-40B4-BE49-F238E27FC236}">
                <a16:creationId xmlns:a16="http://schemas.microsoft.com/office/drawing/2014/main" id="{34F08132-C742-2080-F526-68AAEDAAB58D}"/>
              </a:ext>
            </a:extLst>
          </p:cNvPr>
          <p:cNvSpPr>
            <a:spLocks noGrp="1"/>
          </p:cNvSpPr>
          <p:nvPr>
            <p:ph type="title"/>
          </p:nvPr>
        </p:nvSpPr>
        <p:spPr>
          <a:xfrm>
            <a:off x="457200" y="224751"/>
            <a:ext cx="10515600" cy="892850"/>
          </a:xfrm>
        </p:spPr>
        <p:txBody>
          <a:bodyPr vert="horz">
            <a:normAutofit/>
          </a:bodyPr>
          <a:lstStyle/>
          <a:p>
            <a:r>
              <a:rPr lang="en-US" sz="3600" dirty="0"/>
              <a:t>We chose F1-Score as our evaluation metric</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44246A5-C3E3-C2C3-216C-3E7F85878389}"/>
                  </a:ext>
                </a:extLst>
              </p:cNvPr>
              <p:cNvSpPr/>
              <p:nvPr/>
            </p:nvSpPr>
            <p:spPr>
              <a:xfrm>
                <a:off x="496407" y="1293541"/>
                <a:ext cx="5359088" cy="4928839"/>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a:solidFill>
                      <a:schemeClr val="tx1"/>
                    </a:solidFill>
                  </a:rPr>
                  <a:t>Accuracy =</a:t>
                </a:r>
                <a:r>
                  <a:rPr lang="en-SG" sz="1400" b="0">
                    <a:solidFill>
                      <a:schemeClr val="tx1"/>
                    </a:solidFill>
                    <a:cs typeface="Courier New" panose="02070309020205020404" pitchFamily="49" charset="0"/>
                  </a:rPr>
                  <a:t> </a:t>
                </a:r>
                <a14:m>
                  <m:oMath xmlns:m="http://schemas.openxmlformats.org/officeDocument/2006/math">
                    <m:f>
                      <m:fPr>
                        <m:ctrlPr>
                          <a:rPr lang="en-SG" sz="1400" b="0" i="1" smtClean="0">
                            <a:solidFill>
                              <a:schemeClr val="tx1"/>
                            </a:solidFill>
                            <a:latin typeface="Cambria Math" panose="02040503050406030204" pitchFamily="18" charset="0"/>
                            <a:cs typeface="Courier New" panose="02070309020205020404" pitchFamily="49" charset="0"/>
                          </a:rPr>
                        </m:ctrlPr>
                      </m:fPr>
                      <m:num>
                        <m:r>
                          <a:rPr lang="en-SG" sz="1400" i="1">
                            <a:solidFill>
                              <a:schemeClr val="tx1"/>
                            </a:solidFill>
                            <a:latin typeface="Cambria Math" panose="02040503050406030204" pitchFamily="18" charset="0"/>
                            <a:cs typeface="Courier New" panose="02070309020205020404" pitchFamily="49" charset="0"/>
                          </a:rPr>
                          <m:t>𝑇𝑃</m:t>
                        </m:r>
                        <m:r>
                          <a:rPr lang="en-SG" sz="1400" i="1">
                            <a:solidFill>
                              <a:schemeClr val="tx1"/>
                            </a:solidFill>
                            <a:latin typeface="Cambria Math" panose="02040503050406030204" pitchFamily="18" charset="0"/>
                            <a:cs typeface="Courier New" panose="02070309020205020404" pitchFamily="49" charset="0"/>
                          </a:rPr>
                          <m:t>+</m:t>
                        </m:r>
                        <m:r>
                          <a:rPr lang="en-SG" sz="1400" i="1">
                            <a:solidFill>
                              <a:schemeClr val="tx1"/>
                            </a:solidFill>
                            <a:latin typeface="Cambria Math" panose="02040503050406030204" pitchFamily="18" charset="0"/>
                            <a:cs typeface="Courier New" panose="02070309020205020404" pitchFamily="49" charset="0"/>
                          </a:rPr>
                          <m:t>𝑇𝑁</m:t>
                        </m:r>
                      </m:num>
                      <m:den>
                        <m:r>
                          <a:rPr lang="en-SG" sz="1400" b="0" i="1" smtClean="0">
                            <a:solidFill>
                              <a:schemeClr val="tx1"/>
                            </a:solidFill>
                            <a:latin typeface="Cambria Math" panose="02040503050406030204" pitchFamily="18" charset="0"/>
                            <a:cs typeface="Courier New" panose="02070309020205020404" pitchFamily="49" charset="0"/>
                          </a:rPr>
                          <m:t>𝑇𝑜𝑡𝑎𝑙</m:t>
                        </m:r>
                        <m:r>
                          <a:rPr lang="en-SG" sz="1400" b="0" i="1" smtClean="0">
                            <a:solidFill>
                              <a:schemeClr val="tx1"/>
                            </a:solidFill>
                            <a:latin typeface="Cambria Math" panose="02040503050406030204" pitchFamily="18" charset="0"/>
                            <a:cs typeface="Courier New" panose="02070309020205020404" pitchFamily="49" charset="0"/>
                          </a:rPr>
                          <m:t> </m:t>
                        </m:r>
                        <m:r>
                          <a:rPr lang="en-SG" sz="1400" b="0" i="1" smtClean="0">
                            <a:solidFill>
                              <a:schemeClr val="tx1"/>
                            </a:solidFill>
                            <a:latin typeface="Cambria Math" panose="02040503050406030204" pitchFamily="18" charset="0"/>
                            <a:cs typeface="Courier New" panose="02070309020205020404" pitchFamily="49" charset="0"/>
                          </a:rPr>
                          <m:t>𝑂𝑏𝑠</m:t>
                        </m:r>
                      </m:den>
                    </m:f>
                  </m:oMath>
                </a14:m>
                <a:endParaRPr lang="en-US" sz="1400" b="0">
                  <a:solidFill>
                    <a:schemeClr val="tx1"/>
                  </a:solidFill>
                  <a:cs typeface="Courier New" panose="02070309020205020404" pitchFamily="49" charset="0"/>
                </a:endParaRPr>
              </a:p>
              <a:p>
                <a:pPr algn="ctr"/>
                <a:endParaRPr lang="en-US" sz="1400">
                  <a:solidFill>
                    <a:schemeClr val="tx1"/>
                  </a:solidFill>
                  <a:cs typeface="Courier New" panose="02070309020205020404" pitchFamily="49" charset="0"/>
                </a:endParaRPr>
              </a:p>
              <a:p>
                <a:pPr algn="ctr"/>
                <a:r>
                  <a:rPr lang="en-SG" sz="1400">
                    <a:solidFill>
                      <a:schemeClr val="tx1"/>
                    </a:solidFill>
                  </a:rPr>
                  <a:t>Measures proportion of correct predictions out of total number of predictions</a:t>
                </a:r>
              </a:p>
              <a:p>
                <a:pPr algn="ctr"/>
                <a:endParaRPr lang="en-SG" sz="1400">
                  <a:solidFill>
                    <a:schemeClr val="tx1"/>
                  </a:solidFill>
                </a:endParaRPr>
              </a:p>
              <a:p>
                <a:pPr algn="ctr"/>
                <a:r>
                  <a:rPr lang="en-SG" sz="1400">
                    <a:solidFill>
                      <a:schemeClr val="tx1"/>
                    </a:solidFill>
                  </a:rPr>
                  <a:t>Precision =</a:t>
                </a:r>
                <a:r>
                  <a:rPr lang="en-SG" sz="1400" b="0">
                    <a:solidFill>
                      <a:schemeClr val="tx1"/>
                    </a:solidFill>
                    <a:cs typeface="Courier New" panose="02070309020205020404" pitchFamily="49" charset="0"/>
                  </a:rPr>
                  <a:t> </a:t>
                </a:r>
                <a14:m>
                  <m:oMath xmlns:m="http://schemas.openxmlformats.org/officeDocument/2006/math">
                    <m:f>
                      <m:fPr>
                        <m:ctrlPr>
                          <a:rPr lang="en-SG" sz="1400" b="0" i="1" smtClean="0">
                            <a:solidFill>
                              <a:schemeClr val="tx1"/>
                            </a:solidFill>
                            <a:latin typeface="Cambria Math" panose="02040503050406030204" pitchFamily="18" charset="0"/>
                            <a:cs typeface="Courier New" panose="02070309020205020404" pitchFamily="49" charset="0"/>
                          </a:rPr>
                        </m:ctrlPr>
                      </m:fPr>
                      <m:num>
                        <m:r>
                          <a:rPr lang="en-SG" sz="1400" i="1">
                            <a:solidFill>
                              <a:schemeClr val="tx1"/>
                            </a:solidFill>
                            <a:latin typeface="Cambria Math" panose="02040503050406030204" pitchFamily="18" charset="0"/>
                            <a:cs typeface="Courier New" panose="02070309020205020404" pitchFamily="49" charset="0"/>
                          </a:rPr>
                          <m:t>𝑇𝑃</m:t>
                        </m:r>
                      </m:num>
                      <m:den>
                        <m:r>
                          <a:rPr lang="en-SG" sz="1400" b="0" i="1" smtClean="0">
                            <a:solidFill>
                              <a:schemeClr val="tx1"/>
                            </a:solidFill>
                            <a:latin typeface="Cambria Math" panose="02040503050406030204" pitchFamily="18" charset="0"/>
                            <a:cs typeface="Courier New" panose="02070309020205020404" pitchFamily="49" charset="0"/>
                          </a:rPr>
                          <m:t>𝑇𝑃</m:t>
                        </m:r>
                        <m:r>
                          <a:rPr lang="en-SG" sz="1400" b="0" i="1" smtClean="0">
                            <a:solidFill>
                              <a:schemeClr val="tx1"/>
                            </a:solidFill>
                            <a:latin typeface="Cambria Math" panose="02040503050406030204" pitchFamily="18" charset="0"/>
                            <a:cs typeface="Courier New" panose="02070309020205020404" pitchFamily="49" charset="0"/>
                          </a:rPr>
                          <m:t>+</m:t>
                        </m:r>
                        <m:r>
                          <a:rPr lang="en-SG" sz="1400" b="0" i="1" smtClean="0">
                            <a:solidFill>
                              <a:schemeClr val="tx1"/>
                            </a:solidFill>
                            <a:latin typeface="Cambria Math" panose="02040503050406030204" pitchFamily="18" charset="0"/>
                            <a:cs typeface="Courier New" panose="02070309020205020404" pitchFamily="49" charset="0"/>
                          </a:rPr>
                          <m:t>𝐹𝑃</m:t>
                        </m:r>
                      </m:den>
                    </m:f>
                  </m:oMath>
                </a14:m>
                <a:endParaRPr lang="en-SG" sz="1400" b="0">
                  <a:solidFill>
                    <a:schemeClr val="tx1"/>
                  </a:solidFill>
                  <a:cs typeface="Courier New" panose="02070309020205020404" pitchFamily="49" charset="0"/>
                </a:endParaRPr>
              </a:p>
              <a:p>
                <a:pPr algn="ctr"/>
                <a:endParaRPr lang="en-SG" sz="1400">
                  <a:solidFill>
                    <a:schemeClr val="tx1"/>
                  </a:solidFill>
                  <a:cs typeface="Courier New" panose="02070309020205020404" pitchFamily="49" charset="0"/>
                </a:endParaRPr>
              </a:p>
              <a:p>
                <a:pPr algn="ctr"/>
                <a:r>
                  <a:rPr lang="en-US" sz="1400">
                    <a:solidFill>
                      <a:schemeClr val="tx1"/>
                    </a:solidFill>
                  </a:rPr>
                  <a:t>Measures proportion of correct positive predictions among all positive predictions</a:t>
                </a:r>
                <a:endParaRPr lang="en-SG" sz="1400" b="0">
                  <a:solidFill>
                    <a:schemeClr val="tx1"/>
                  </a:solidFill>
                  <a:cs typeface="Courier New" panose="02070309020205020404" pitchFamily="49" charset="0"/>
                </a:endParaRPr>
              </a:p>
              <a:p>
                <a:pPr algn="ctr"/>
                <a:endParaRPr lang="en-US" sz="1400">
                  <a:solidFill>
                    <a:schemeClr val="tx1"/>
                  </a:solidFill>
                  <a:ea typeface="+mn-lt"/>
                  <a:cs typeface="+mn-lt"/>
                </a:endParaRPr>
              </a:p>
              <a:p>
                <a:pPr algn="ctr"/>
                <a:r>
                  <a:rPr lang="en-SG" sz="1400">
                    <a:solidFill>
                      <a:schemeClr val="tx1"/>
                    </a:solidFill>
                  </a:rPr>
                  <a:t>Recall =</a:t>
                </a:r>
                <a:r>
                  <a:rPr lang="en-SG" sz="1400" b="0">
                    <a:solidFill>
                      <a:schemeClr val="tx1"/>
                    </a:solidFill>
                    <a:cs typeface="Courier New" panose="02070309020205020404" pitchFamily="49" charset="0"/>
                  </a:rPr>
                  <a:t> </a:t>
                </a:r>
                <a14:m>
                  <m:oMath xmlns:m="http://schemas.openxmlformats.org/officeDocument/2006/math">
                    <m:f>
                      <m:fPr>
                        <m:ctrlPr>
                          <a:rPr lang="en-SG" sz="1400" b="0" i="1" smtClean="0">
                            <a:solidFill>
                              <a:schemeClr val="tx1"/>
                            </a:solidFill>
                            <a:latin typeface="Cambria Math" panose="02040503050406030204" pitchFamily="18" charset="0"/>
                            <a:cs typeface="Courier New" panose="02070309020205020404" pitchFamily="49" charset="0"/>
                          </a:rPr>
                        </m:ctrlPr>
                      </m:fPr>
                      <m:num>
                        <m:r>
                          <a:rPr lang="en-SG" sz="1400" i="1">
                            <a:solidFill>
                              <a:schemeClr val="tx1"/>
                            </a:solidFill>
                            <a:latin typeface="Cambria Math" panose="02040503050406030204" pitchFamily="18" charset="0"/>
                            <a:cs typeface="Courier New" panose="02070309020205020404" pitchFamily="49" charset="0"/>
                          </a:rPr>
                          <m:t>𝑇𝑃</m:t>
                        </m:r>
                      </m:num>
                      <m:den>
                        <m:r>
                          <a:rPr lang="en-SG" sz="1400" b="0" i="1" smtClean="0">
                            <a:solidFill>
                              <a:schemeClr val="tx1"/>
                            </a:solidFill>
                            <a:latin typeface="Cambria Math" panose="02040503050406030204" pitchFamily="18" charset="0"/>
                            <a:cs typeface="Courier New" panose="02070309020205020404" pitchFamily="49" charset="0"/>
                          </a:rPr>
                          <m:t>𝑇𝑃</m:t>
                        </m:r>
                        <m:r>
                          <a:rPr lang="en-SG" sz="1400" b="0" i="1" smtClean="0">
                            <a:solidFill>
                              <a:schemeClr val="tx1"/>
                            </a:solidFill>
                            <a:latin typeface="Cambria Math" panose="02040503050406030204" pitchFamily="18" charset="0"/>
                            <a:cs typeface="Courier New" panose="02070309020205020404" pitchFamily="49" charset="0"/>
                          </a:rPr>
                          <m:t>+</m:t>
                        </m:r>
                        <m:r>
                          <a:rPr lang="en-SG" sz="1400" b="0" i="1" smtClean="0">
                            <a:solidFill>
                              <a:schemeClr val="tx1"/>
                            </a:solidFill>
                            <a:latin typeface="Cambria Math" panose="02040503050406030204" pitchFamily="18" charset="0"/>
                            <a:cs typeface="Courier New" panose="02070309020205020404" pitchFamily="49" charset="0"/>
                          </a:rPr>
                          <m:t>𝐹𝑁</m:t>
                        </m:r>
                      </m:den>
                    </m:f>
                  </m:oMath>
                </a14:m>
                <a:endParaRPr lang="en-SG" sz="1400">
                  <a:solidFill>
                    <a:schemeClr val="tx1"/>
                  </a:solidFill>
                </a:endParaRPr>
              </a:p>
              <a:p>
                <a:pPr algn="ctr"/>
                <a:endParaRPr lang="en-SG" sz="1400">
                  <a:solidFill>
                    <a:schemeClr val="tx1"/>
                  </a:solidFill>
                </a:endParaRPr>
              </a:p>
              <a:p>
                <a:pPr algn="ctr"/>
                <a:r>
                  <a:rPr lang="en-US" sz="1400">
                    <a:solidFill>
                      <a:schemeClr val="tx1"/>
                    </a:solidFill>
                  </a:rPr>
                  <a:t>Measures proportion of actual positive cases that model correctly identifies among all positive cases</a:t>
                </a:r>
                <a:endParaRPr lang="en-US" sz="1400"/>
              </a:p>
              <a:p>
                <a:pPr algn="ctr"/>
                <a:endParaRPr lang="en-SG" sz="1400">
                  <a:solidFill>
                    <a:schemeClr val="tx1"/>
                  </a:solidFill>
                </a:endParaRPr>
              </a:p>
              <a:p>
                <a:pPr algn="ctr"/>
                <a:r>
                  <a:rPr lang="en-SG" sz="1400" b="1">
                    <a:solidFill>
                      <a:schemeClr val="tx1"/>
                    </a:solidFill>
                  </a:rPr>
                  <a:t>F1 Score</a:t>
                </a:r>
                <a:r>
                  <a:rPr lang="en-SG" sz="1400">
                    <a:solidFill>
                      <a:schemeClr val="tx1"/>
                    </a:solidFill>
                  </a:rPr>
                  <a:t> </a:t>
                </a:r>
                <a:r>
                  <a:rPr lang="en-SG" sz="1400" b="1">
                    <a:solidFill>
                      <a:schemeClr val="tx1"/>
                    </a:solidFill>
                  </a:rPr>
                  <a:t>= </a:t>
                </a:r>
                <a14:m>
                  <m:oMath xmlns:m="http://schemas.openxmlformats.org/officeDocument/2006/math">
                    <m:f>
                      <m:fPr>
                        <m:ctrlPr>
                          <a:rPr lang="en-SG" sz="1400" b="1" i="1" smtClean="0">
                            <a:solidFill>
                              <a:schemeClr val="tx1"/>
                            </a:solidFill>
                            <a:latin typeface="Cambria Math" panose="02040503050406030204" pitchFamily="18" charset="0"/>
                            <a:cs typeface="Courier New" panose="02070309020205020404" pitchFamily="49" charset="0"/>
                          </a:rPr>
                        </m:ctrlPr>
                      </m:fPr>
                      <m:num>
                        <m:r>
                          <a:rPr lang="en-SG" sz="1400" b="1" i="1" smtClean="0">
                            <a:solidFill>
                              <a:schemeClr val="tx1"/>
                            </a:solidFill>
                            <a:latin typeface="Cambria Math" panose="02040503050406030204" pitchFamily="18" charset="0"/>
                            <a:cs typeface="Courier New" panose="02070309020205020404" pitchFamily="49" charset="0"/>
                          </a:rPr>
                          <m:t>𝑻𝑷</m:t>
                        </m:r>
                      </m:num>
                      <m:den>
                        <m:r>
                          <a:rPr lang="en-SG" sz="1400" b="1" i="1" smtClean="0">
                            <a:solidFill>
                              <a:schemeClr val="tx1"/>
                            </a:solidFill>
                            <a:latin typeface="Cambria Math" panose="02040503050406030204" pitchFamily="18" charset="0"/>
                            <a:cs typeface="Courier New" panose="02070309020205020404" pitchFamily="49" charset="0"/>
                          </a:rPr>
                          <m:t>𝑻𝑷</m:t>
                        </m:r>
                        <m:r>
                          <a:rPr lang="en-SG" sz="1400" b="1" i="1" smtClean="0">
                            <a:solidFill>
                              <a:schemeClr val="tx1"/>
                            </a:solidFill>
                            <a:latin typeface="Cambria Math" panose="02040503050406030204" pitchFamily="18" charset="0"/>
                            <a:cs typeface="Courier New" panose="02070309020205020404" pitchFamily="49" charset="0"/>
                          </a:rPr>
                          <m:t>+</m:t>
                        </m:r>
                        <m:f>
                          <m:fPr>
                            <m:ctrlPr>
                              <a:rPr lang="en-SG" sz="1400" b="1" i="1" smtClean="0">
                                <a:solidFill>
                                  <a:schemeClr val="tx1"/>
                                </a:solidFill>
                                <a:latin typeface="Cambria Math" panose="02040503050406030204" pitchFamily="18" charset="0"/>
                                <a:cs typeface="Courier New" panose="02070309020205020404" pitchFamily="49" charset="0"/>
                              </a:rPr>
                            </m:ctrlPr>
                          </m:fPr>
                          <m:num>
                            <m:r>
                              <a:rPr lang="en-SG" sz="1400" b="1" i="1" smtClean="0">
                                <a:solidFill>
                                  <a:schemeClr val="tx1"/>
                                </a:solidFill>
                                <a:latin typeface="Cambria Math" panose="02040503050406030204" pitchFamily="18" charset="0"/>
                                <a:cs typeface="Courier New" panose="02070309020205020404" pitchFamily="49" charset="0"/>
                              </a:rPr>
                              <m:t>𝟏</m:t>
                            </m:r>
                          </m:num>
                          <m:den>
                            <m:r>
                              <a:rPr lang="en-SG" sz="1400" b="1" i="1" smtClean="0">
                                <a:solidFill>
                                  <a:schemeClr val="tx1"/>
                                </a:solidFill>
                                <a:latin typeface="Cambria Math" panose="02040503050406030204" pitchFamily="18" charset="0"/>
                                <a:cs typeface="Courier New" panose="02070309020205020404" pitchFamily="49" charset="0"/>
                              </a:rPr>
                              <m:t>𝟐</m:t>
                            </m:r>
                          </m:den>
                        </m:f>
                        <m:d>
                          <m:dPr>
                            <m:ctrlPr>
                              <a:rPr lang="en-SG" sz="1400" b="1" i="1" smtClean="0">
                                <a:solidFill>
                                  <a:schemeClr val="tx1"/>
                                </a:solidFill>
                                <a:latin typeface="Cambria Math" panose="02040503050406030204" pitchFamily="18" charset="0"/>
                                <a:cs typeface="Courier New" panose="02070309020205020404" pitchFamily="49" charset="0"/>
                              </a:rPr>
                            </m:ctrlPr>
                          </m:dPr>
                          <m:e>
                            <m:r>
                              <a:rPr lang="en-SG" sz="1400" b="1" i="1" smtClean="0">
                                <a:solidFill>
                                  <a:schemeClr val="tx1"/>
                                </a:solidFill>
                                <a:latin typeface="Cambria Math" panose="02040503050406030204" pitchFamily="18" charset="0"/>
                                <a:cs typeface="Courier New" panose="02070309020205020404" pitchFamily="49" charset="0"/>
                              </a:rPr>
                              <m:t>𝑭𝑷</m:t>
                            </m:r>
                            <m:r>
                              <a:rPr lang="en-SG" sz="1400" b="1" i="1" smtClean="0">
                                <a:solidFill>
                                  <a:schemeClr val="tx1"/>
                                </a:solidFill>
                                <a:latin typeface="Cambria Math" panose="02040503050406030204" pitchFamily="18" charset="0"/>
                                <a:cs typeface="Courier New" panose="02070309020205020404" pitchFamily="49" charset="0"/>
                              </a:rPr>
                              <m:t>+</m:t>
                            </m:r>
                            <m:r>
                              <a:rPr lang="en-SG" sz="1400" b="1" i="1" smtClean="0">
                                <a:solidFill>
                                  <a:schemeClr val="tx1"/>
                                </a:solidFill>
                                <a:latin typeface="Cambria Math" panose="02040503050406030204" pitchFamily="18" charset="0"/>
                                <a:cs typeface="Courier New" panose="02070309020205020404" pitchFamily="49" charset="0"/>
                              </a:rPr>
                              <m:t>𝑭𝑵</m:t>
                            </m:r>
                          </m:e>
                        </m:d>
                      </m:den>
                    </m:f>
                  </m:oMath>
                </a14:m>
                <a:r>
                  <a:rPr lang="en-SG" sz="1400" b="1">
                    <a:solidFill>
                      <a:schemeClr val="tx1"/>
                    </a:solidFill>
                  </a:rPr>
                  <a:t> = </a:t>
                </a:r>
                <a14:m>
                  <m:oMath xmlns:m="http://schemas.openxmlformats.org/officeDocument/2006/math">
                    <m:f>
                      <m:fPr>
                        <m:ctrlPr>
                          <a:rPr lang="en-SG" sz="1400" b="1" i="1">
                            <a:solidFill>
                              <a:schemeClr val="tx1"/>
                            </a:solidFill>
                            <a:latin typeface="Cambria Math" panose="02040503050406030204" pitchFamily="18" charset="0"/>
                            <a:cs typeface="Courier New" panose="02070309020205020404" pitchFamily="49" charset="0"/>
                          </a:rPr>
                        </m:ctrlPr>
                      </m:fPr>
                      <m:num>
                        <m:r>
                          <a:rPr lang="en-SG" sz="1400" b="1" i="1" smtClean="0">
                            <a:solidFill>
                              <a:schemeClr val="tx1"/>
                            </a:solidFill>
                            <a:latin typeface="Cambria Math" panose="02040503050406030204" pitchFamily="18" charset="0"/>
                            <a:cs typeface="Courier New" panose="02070309020205020404" pitchFamily="49" charset="0"/>
                          </a:rPr>
                          <m:t>𝟐</m:t>
                        </m:r>
                        <m:r>
                          <a:rPr lang="en-SG" sz="1400" b="1" i="1" smtClean="0">
                            <a:solidFill>
                              <a:schemeClr val="tx1"/>
                            </a:solidFill>
                            <a:latin typeface="Cambria Math" panose="02040503050406030204" pitchFamily="18" charset="0"/>
                            <a:cs typeface="Courier New" panose="02070309020205020404" pitchFamily="49" charset="0"/>
                          </a:rPr>
                          <m:t> </m:t>
                        </m:r>
                        <m:r>
                          <a:rPr lang="en-SG" sz="1400" b="1">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SG" sz="1400" b="1" i="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 </m:t>
                        </m:r>
                        <m:r>
                          <a:rPr lang="en-SG" sz="1400" b="1" i="1">
                            <a:solidFill>
                              <a:schemeClr val="tx1"/>
                            </a:solidFill>
                            <a:latin typeface="Cambria Math" panose="02040503050406030204" pitchFamily="18" charset="0"/>
                            <a:cs typeface="Courier New" panose="02070309020205020404" pitchFamily="49" charset="0"/>
                          </a:rPr>
                          <m:t>𝐏𝐫𝐞𝐜𝐢𝐬𝐢𝐨𝐧</m:t>
                        </m:r>
                        <m:r>
                          <a:rPr lang="en-SG" sz="1400" b="1" i="0" smtClean="0">
                            <a:solidFill>
                              <a:schemeClr val="tx1"/>
                            </a:solidFill>
                            <a:latin typeface="Cambria Math" panose="02040503050406030204" pitchFamily="18" charset="0"/>
                            <a:cs typeface="Courier New" panose="02070309020205020404" pitchFamily="49" charset="0"/>
                          </a:rPr>
                          <m:t> </m:t>
                        </m:r>
                        <m:r>
                          <a:rPr lang="en-SG" sz="1400" b="1">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SG" sz="1400" b="1" i="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 </m:t>
                        </m:r>
                        <m:r>
                          <a:rPr lang="en-SG" sz="1400" b="1" i="1">
                            <a:solidFill>
                              <a:schemeClr val="tx1"/>
                            </a:solidFill>
                            <a:latin typeface="Cambria Math" panose="02040503050406030204" pitchFamily="18" charset="0"/>
                            <a:ea typeface="Cambria Math" panose="02040503050406030204" pitchFamily="18" charset="0"/>
                            <a:cs typeface="Courier New" panose="02070309020205020404" pitchFamily="49" charset="0"/>
                          </a:rPr>
                          <m:t>𝑹𝒆𝒄𝒂𝒍𝒍</m:t>
                        </m:r>
                      </m:num>
                      <m:den>
                        <m:r>
                          <a:rPr lang="en-SG" sz="1400" b="1" i="0" smtClean="0">
                            <a:solidFill>
                              <a:schemeClr val="tx1"/>
                            </a:solidFill>
                            <a:latin typeface="Cambria Math" panose="02040503050406030204" pitchFamily="18" charset="0"/>
                            <a:cs typeface="Courier New" panose="02070309020205020404" pitchFamily="49" charset="0"/>
                          </a:rPr>
                          <m:t>𝐏𝐫𝐞𝐜𝐢𝐬𝐢𝐨𝐧</m:t>
                        </m:r>
                        <m:r>
                          <a:rPr lang="en-SG" sz="1400" b="1" i="0" smtClean="0">
                            <a:solidFill>
                              <a:schemeClr val="tx1"/>
                            </a:solidFill>
                            <a:latin typeface="Cambria Math" panose="02040503050406030204" pitchFamily="18" charset="0"/>
                            <a:cs typeface="Courier New" panose="02070309020205020404" pitchFamily="49" charset="0"/>
                          </a:rPr>
                          <m:t> + </m:t>
                        </m:r>
                        <m:r>
                          <a:rPr lang="en-SG" sz="1400" b="1" i="0" smtClean="0">
                            <a:solidFill>
                              <a:schemeClr val="tx1"/>
                            </a:solidFill>
                            <a:latin typeface="Cambria Math" panose="02040503050406030204" pitchFamily="18" charset="0"/>
                            <a:cs typeface="Courier New" panose="02070309020205020404" pitchFamily="49" charset="0"/>
                          </a:rPr>
                          <m:t>𝐑𝐞𝐜𝐚𝐥𝐥</m:t>
                        </m:r>
                      </m:den>
                    </m:f>
                  </m:oMath>
                </a14:m>
                <a:endParaRPr lang="en-SG" sz="1400" b="1">
                  <a:solidFill>
                    <a:schemeClr val="tx1"/>
                  </a:solidFill>
                </a:endParaRPr>
              </a:p>
              <a:p>
                <a:pPr algn="ctr"/>
                <a:endParaRPr lang="en-SG" sz="1400" b="1">
                  <a:solidFill>
                    <a:schemeClr val="tx1"/>
                  </a:solidFill>
                </a:endParaRPr>
              </a:p>
              <a:p>
                <a:pPr algn="ctr"/>
                <a:r>
                  <a:rPr lang="en-US" sz="1400" b="1">
                    <a:solidFill>
                      <a:schemeClr val="tx1"/>
                    </a:solidFill>
                  </a:rPr>
                  <a:t>Harmonic mean of precision and recall, providing a single metric that balances both</a:t>
                </a:r>
                <a:endParaRPr lang="en-SG" sz="1400" b="1">
                  <a:solidFill>
                    <a:schemeClr val="tx1"/>
                  </a:solidFill>
                </a:endParaRPr>
              </a:p>
            </p:txBody>
          </p:sp>
        </mc:Choice>
        <mc:Fallback xmlns="">
          <p:sp>
            <p:nvSpPr>
              <p:cNvPr id="15" name="Rectangle 14">
                <a:extLst>
                  <a:ext uri="{FF2B5EF4-FFF2-40B4-BE49-F238E27FC236}">
                    <a16:creationId xmlns:a16="http://schemas.microsoft.com/office/drawing/2014/main" id="{844246A5-C3E3-C2C3-216C-3E7F85878389}"/>
                  </a:ext>
                </a:extLst>
              </p:cNvPr>
              <p:cNvSpPr>
                <a:spLocks noRot="1" noChangeAspect="1" noMove="1" noResize="1" noEditPoints="1" noAdjustHandles="1" noChangeArrowheads="1" noChangeShapeType="1" noTextEdit="1"/>
              </p:cNvSpPr>
              <p:nvPr/>
            </p:nvSpPr>
            <p:spPr>
              <a:xfrm>
                <a:off x="496407" y="1293541"/>
                <a:ext cx="5359088" cy="4928839"/>
              </a:xfrm>
              <a:prstGeom prst="rect">
                <a:avLst/>
              </a:prstGeom>
              <a:blipFill>
                <a:blip r:embed="rId6"/>
                <a:stretch>
                  <a:fillRect r="-227"/>
                </a:stretch>
              </a:blipFill>
              <a:ln>
                <a:prstDash val="dash"/>
              </a:ln>
            </p:spPr>
            <p:txBody>
              <a:bodyPr/>
              <a:lstStyle/>
              <a:p>
                <a:r>
                  <a:rPr lang="en-US">
                    <a:noFill/>
                  </a:rPr>
                  <a:t> </a:t>
                </a:r>
              </a:p>
            </p:txBody>
          </p:sp>
        </mc:Fallback>
      </mc:AlternateContent>
    </p:spTree>
    <p:extLst>
      <p:ext uri="{BB962C8B-B14F-4D97-AF65-F5344CB8AC3E}">
        <p14:creationId xmlns:p14="http://schemas.microsoft.com/office/powerpoint/2010/main" val="88015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95790-BA3F-710F-8170-FE930EACACC5}"/>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AAE0A4C-D00E-8056-1870-20284E53F005}"/>
              </a:ext>
            </a:extLst>
          </p:cNvPr>
          <p:cNvGraphicFramePr>
            <a:graphicFrameLocks noGrp="1"/>
          </p:cNvGraphicFramePr>
          <p:nvPr>
            <p:ph idx="1"/>
            <p:extLst>
              <p:ext uri="{D42A27DB-BD31-4B8C-83A1-F6EECF244321}">
                <p14:modId xmlns:p14="http://schemas.microsoft.com/office/powerpoint/2010/main" val="4257484423"/>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tx2"/>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graphicFrame>
        <p:nvGraphicFramePr>
          <p:cNvPr id="3" name="Table 2">
            <a:extLst>
              <a:ext uri="{FF2B5EF4-FFF2-40B4-BE49-F238E27FC236}">
                <a16:creationId xmlns:a16="http://schemas.microsoft.com/office/drawing/2014/main" id="{46EEE386-BA83-9B88-69DD-44909DDB43CF}"/>
              </a:ext>
            </a:extLst>
          </p:cNvPr>
          <p:cNvGraphicFramePr>
            <a:graphicFrameLocks noGrp="1" noDrilldown="1" noMove="1" noResize="1"/>
          </p:cNvGraphicFramePr>
          <p:nvPr>
            <p:extLst>
              <p:ext uri="{D42A27DB-BD31-4B8C-83A1-F6EECF244321}">
                <p14:modId xmlns:p14="http://schemas.microsoft.com/office/powerpoint/2010/main" val="431596057"/>
              </p:ext>
            </p:extLst>
          </p:nvPr>
        </p:nvGraphicFramePr>
        <p:xfrm>
          <a:off x="622004" y="1199168"/>
          <a:ext cx="5029200" cy="5137040"/>
        </p:xfrm>
        <a:graphic>
          <a:graphicData uri="http://schemas.openxmlformats.org/drawingml/2006/table">
            <a:tbl>
              <a:tblPr firstRow="1" bandRow="1">
                <a:tableStyleId>{5C22544A-7EE6-4342-B048-85BDC9FD1C3A}</a:tableStyleId>
              </a:tblPr>
              <a:tblGrid>
                <a:gridCol w="2857796">
                  <a:extLst>
                    <a:ext uri="{9D8B030D-6E8A-4147-A177-3AD203B41FA5}">
                      <a16:colId xmlns:a16="http://schemas.microsoft.com/office/drawing/2014/main" val="2969691792"/>
                    </a:ext>
                  </a:extLst>
                </a:gridCol>
                <a:gridCol w="2171404">
                  <a:extLst>
                    <a:ext uri="{9D8B030D-6E8A-4147-A177-3AD203B41FA5}">
                      <a16:colId xmlns:a16="http://schemas.microsoft.com/office/drawing/2014/main" val="1524920457"/>
                    </a:ext>
                  </a:extLst>
                </a:gridCol>
              </a:tblGrid>
              <a:tr h="655134">
                <a:tc>
                  <a:txBody>
                    <a:bodyPr/>
                    <a:lstStyle/>
                    <a:p>
                      <a:pPr algn="ctr"/>
                      <a:r>
                        <a:rPr lang="en-US"/>
                        <a:t>Model</a:t>
                      </a:r>
                    </a:p>
                  </a:txBody>
                  <a:tcPr anchor="ctr"/>
                </a:tc>
                <a:tc>
                  <a:txBody>
                    <a:bodyPr/>
                    <a:lstStyle/>
                    <a:p>
                      <a:pPr algn="ctr"/>
                      <a:r>
                        <a:rPr lang="en-US"/>
                        <a:t>F1-score on validation set</a:t>
                      </a:r>
                    </a:p>
                  </a:txBody>
                  <a:tcPr anchor="ctr"/>
                </a:tc>
                <a:extLst>
                  <a:ext uri="{0D108BD9-81ED-4DB2-BD59-A6C34878D82A}">
                    <a16:rowId xmlns:a16="http://schemas.microsoft.com/office/drawing/2014/main" val="342233238"/>
                  </a:ext>
                </a:extLst>
              </a:tr>
              <a:tr h="511805">
                <a:tc>
                  <a:txBody>
                    <a:bodyPr/>
                    <a:lstStyle/>
                    <a:p>
                      <a:pPr algn="ctr"/>
                      <a:r>
                        <a:rPr lang="en-US"/>
                        <a:t>Mutli-logistic Regression</a:t>
                      </a:r>
                    </a:p>
                  </a:txBody>
                  <a:tcPr anchor="ctr"/>
                </a:tc>
                <a:tc>
                  <a:txBody>
                    <a:bodyPr/>
                    <a:lstStyle/>
                    <a:p>
                      <a:pPr algn="ctr"/>
                      <a:r>
                        <a:rPr lang="en-CH" sz="1600" b="0" i="0" u="none" strike="noStrike" kern="1200">
                          <a:solidFill>
                            <a:schemeClr val="dk1"/>
                          </a:solidFill>
                          <a:effectLst/>
                          <a:latin typeface="+mn-lt"/>
                          <a:ea typeface="+mn-ea"/>
                          <a:cs typeface="+mn-cs"/>
                        </a:rPr>
                        <a:t>0.9160599571734475</a:t>
                      </a:r>
                      <a:endParaRPr lang="en-US" sz="1600"/>
                    </a:p>
                  </a:txBody>
                  <a:tcPr anchor="ctr"/>
                </a:tc>
                <a:extLst>
                  <a:ext uri="{0D108BD9-81ED-4DB2-BD59-A6C34878D82A}">
                    <a16:rowId xmlns:a16="http://schemas.microsoft.com/office/drawing/2014/main" val="362968843"/>
                  </a:ext>
                </a:extLst>
              </a:tr>
              <a:tr h="511805">
                <a:tc>
                  <a:txBody>
                    <a:bodyPr/>
                    <a:lstStyle/>
                    <a:p>
                      <a:pPr algn="ctr"/>
                      <a:r>
                        <a:rPr lang="en-US"/>
                        <a:t>Lasso Regression</a:t>
                      </a:r>
                    </a:p>
                  </a:txBody>
                  <a:tcPr anchor="ctr"/>
                </a:tc>
                <a:tc>
                  <a:txBody>
                    <a:bodyPr/>
                    <a:lstStyle/>
                    <a:p>
                      <a:pPr algn="ctr"/>
                      <a:r>
                        <a:rPr lang="en-CH" sz="1600" b="0" i="0" u="none" strike="noStrike" kern="1200">
                          <a:solidFill>
                            <a:schemeClr val="dk1"/>
                          </a:solidFill>
                          <a:effectLst/>
                          <a:latin typeface="+mn-lt"/>
                          <a:ea typeface="+mn-ea"/>
                          <a:cs typeface="+mn-cs"/>
                        </a:rPr>
                        <a:t>0.9160599571734475</a:t>
                      </a:r>
                      <a:endParaRPr lang="en-US" sz="1600" b="0" i="0" u="none" strike="noStrike" kern="1200">
                        <a:solidFill>
                          <a:schemeClr val="dk1"/>
                        </a:solidFill>
                        <a:effectLst/>
                        <a:latin typeface="+mn-lt"/>
                        <a:ea typeface="+mn-ea"/>
                        <a:cs typeface="+mn-cs"/>
                      </a:endParaRPr>
                    </a:p>
                  </a:txBody>
                  <a:tcPr anchor="ctr"/>
                </a:tc>
                <a:extLst>
                  <a:ext uri="{0D108BD9-81ED-4DB2-BD59-A6C34878D82A}">
                    <a16:rowId xmlns:a16="http://schemas.microsoft.com/office/drawing/2014/main" val="3554783304"/>
                  </a:ext>
                </a:extLst>
              </a:tr>
              <a:tr h="432287">
                <a:tc>
                  <a:txBody>
                    <a:bodyPr/>
                    <a:lstStyle/>
                    <a:p>
                      <a:pPr algn="ctr"/>
                      <a:r>
                        <a:rPr lang="en-US"/>
                        <a:t>Ridge Regression</a:t>
                      </a:r>
                    </a:p>
                  </a:txBody>
                  <a:tcPr anchor="ctr"/>
                </a:tc>
                <a:tc>
                  <a:txBody>
                    <a:bodyPr/>
                    <a:lstStyle/>
                    <a:p>
                      <a:pPr algn="ctr"/>
                      <a:r>
                        <a:rPr lang="en-CH" sz="1600" b="0" i="0" u="none" strike="noStrike" kern="1200">
                          <a:solidFill>
                            <a:schemeClr val="dk1"/>
                          </a:solidFill>
                          <a:effectLst/>
                          <a:latin typeface="+mn-lt"/>
                          <a:ea typeface="+mn-ea"/>
                          <a:cs typeface="+mn-cs"/>
                        </a:rPr>
                        <a:t>0.9163278407875026</a:t>
                      </a:r>
                      <a:endParaRPr lang="en-US" sz="1600" b="0" i="0" u="none" strike="noStrike" kern="1200">
                        <a:solidFill>
                          <a:schemeClr val="dk1"/>
                        </a:solidFill>
                        <a:effectLst/>
                        <a:latin typeface="+mn-lt"/>
                        <a:ea typeface="+mn-ea"/>
                        <a:cs typeface="+mn-cs"/>
                      </a:endParaRPr>
                    </a:p>
                  </a:txBody>
                  <a:tcPr anchor="ctr"/>
                </a:tc>
                <a:extLst>
                  <a:ext uri="{0D108BD9-81ED-4DB2-BD59-A6C34878D82A}">
                    <a16:rowId xmlns:a16="http://schemas.microsoft.com/office/drawing/2014/main" val="1377477609"/>
                  </a:ext>
                </a:extLst>
              </a:tr>
              <a:tr h="432287">
                <a:tc>
                  <a:txBody>
                    <a:bodyPr/>
                    <a:lstStyle/>
                    <a:p>
                      <a:pPr algn="ctr"/>
                      <a:r>
                        <a:rPr lang="en-US"/>
                        <a:t>Elastic Net Regression</a:t>
                      </a:r>
                    </a:p>
                  </a:txBody>
                  <a:tcPr anchor="ctr"/>
                </a:tc>
                <a:tc>
                  <a:txBody>
                    <a:bodyPr/>
                    <a:lstStyle/>
                    <a:p>
                      <a:pPr algn="ctr"/>
                      <a:r>
                        <a:rPr lang="en-CH" sz="1600" b="0" i="0" u="none" strike="noStrike" kern="1200">
                          <a:solidFill>
                            <a:schemeClr val="dk1"/>
                          </a:solidFill>
                          <a:effectLst/>
                          <a:latin typeface="+mn-lt"/>
                          <a:ea typeface="+mn-ea"/>
                          <a:cs typeface="+mn-cs"/>
                        </a:rPr>
                        <a:t>0.9163636363636364</a:t>
                      </a:r>
                      <a:endParaRPr lang="en-US" sz="1600" b="0" i="0" u="none" strike="noStrike" kern="1200">
                        <a:solidFill>
                          <a:schemeClr val="dk1"/>
                        </a:solidFill>
                        <a:effectLst/>
                        <a:latin typeface="+mn-lt"/>
                        <a:ea typeface="+mn-ea"/>
                        <a:cs typeface="+mn-cs"/>
                      </a:endParaRPr>
                    </a:p>
                  </a:txBody>
                  <a:tcPr anchor="ctr"/>
                </a:tc>
                <a:extLst>
                  <a:ext uri="{0D108BD9-81ED-4DB2-BD59-A6C34878D82A}">
                    <a16:rowId xmlns:a16="http://schemas.microsoft.com/office/drawing/2014/main" val="3074739396"/>
                  </a:ext>
                </a:extLst>
              </a:tr>
              <a:tr h="432287">
                <a:tc>
                  <a:txBody>
                    <a:bodyPr/>
                    <a:lstStyle/>
                    <a:p>
                      <a:pPr algn="ctr"/>
                      <a:r>
                        <a:rPr lang="en-US"/>
                        <a:t>Decision Tree</a:t>
                      </a:r>
                    </a:p>
                  </a:txBody>
                  <a:tcPr anchor="ctr"/>
                </a:tc>
                <a:tc>
                  <a:txBody>
                    <a:bodyPr/>
                    <a:lstStyle/>
                    <a:p>
                      <a:pPr algn="ctr"/>
                      <a:r>
                        <a:rPr lang="en-CH" sz="1600" b="0" i="0" u="none" strike="noStrike" kern="1200">
                          <a:solidFill>
                            <a:schemeClr val="dk1"/>
                          </a:solidFill>
                          <a:effectLst/>
                          <a:latin typeface="+mn-lt"/>
                          <a:ea typeface="+mn-ea"/>
                          <a:cs typeface="+mn-cs"/>
                        </a:rPr>
                        <a:t>0.8882486108252726</a:t>
                      </a:r>
                      <a:endParaRPr lang="en-US" sz="1600" b="0" i="0" u="none" strike="noStrike" kern="1200">
                        <a:solidFill>
                          <a:schemeClr val="dk1"/>
                        </a:solidFill>
                        <a:effectLst/>
                        <a:latin typeface="+mn-lt"/>
                        <a:ea typeface="+mn-ea"/>
                        <a:cs typeface="+mn-cs"/>
                      </a:endParaRPr>
                    </a:p>
                  </a:txBody>
                  <a:tcPr anchor="ctr"/>
                </a:tc>
                <a:extLst>
                  <a:ext uri="{0D108BD9-81ED-4DB2-BD59-A6C34878D82A}">
                    <a16:rowId xmlns:a16="http://schemas.microsoft.com/office/drawing/2014/main" val="3461833901"/>
                  </a:ext>
                </a:extLst>
              </a:tr>
              <a:tr h="432287">
                <a:tc>
                  <a:txBody>
                    <a:bodyPr/>
                    <a:lstStyle/>
                    <a:p>
                      <a:pPr algn="ctr"/>
                      <a:r>
                        <a:rPr lang="en-US"/>
                        <a:t>Pruned Decision Tree</a:t>
                      </a:r>
                    </a:p>
                  </a:txBody>
                  <a:tcPr anchor="ctr"/>
                </a:tc>
                <a:tc>
                  <a:txBody>
                    <a:bodyPr/>
                    <a:lstStyle/>
                    <a:p>
                      <a:pPr algn="ctr"/>
                      <a:r>
                        <a:rPr lang="en-CH" sz="1600" b="0" i="0" u="none" strike="noStrike" kern="1200">
                          <a:solidFill>
                            <a:schemeClr val="dk1"/>
                          </a:solidFill>
                          <a:effectLst/>
                          <a:latin typeface="+mn-lt"/>
                          <a:ea typeface="+mn-ea"/>
                          <a:cs typeface="+mn-cs"/>
                        </a:rPr>
                        <a:t>0.91046712802768117</a:t>
                      </a:r>
                      <a:endParaRPr lang="en-US" sz="1600" b="0" i="0" u="none" strike="noStrike" kern="1200">
                        <a:solidFill>
                          <a:schemeClr val="dk1"/>
                        </a:solidFill>
                        <a:effectLst/>
                        <a:latin typeface="+mn-lt"/>
                        <a:ea typeface="+mn-ea"/>
                        <a:cs typeface="+mn-cs"/>
                      </a:endParaRPr>
                    </a:p>
                  </a:txBody>
                  <a:tcPr anchor="ctr"/>
                </a:tc>
                <a:extLst>
                  <a:ext uri="{0D108BD9-81ED-4DB2-BD59-A6C34878D82A}">
                    <a16:rowId xmlns:a16="http://schemas.microsoft.com/office/drawing/2014/main" val="20808649"/>
                  </a:ext>
                </a:extLst>
              </a:tr>
              <a:tr h="432287">
                <a:tc>
                  <a:txBody>
                    <a:bodyPr/>
                    <a:lstStyle/>
                    <a:p>
                      <a:pPr algn="ctr"/>
                      <a:r>
                        <a:rPr lang="en-US"/>
                        <a:t>Bagging</a:t>
                      </a:r>
                    </a:p>
                  </a:txBody>
                  <a:tcPr anchor="ctr"/>
                </a:tc>
                <a:tc>
                  <a:txBody>
                    <a:bodyPr/>
                    <a:lstStyle/>
                    <a:p>
                      <a:pPr algn="ctr"/>
                      <a:r>
                        <a:rPr lang="en-CH" sz="1600" b="0" i="0" u="none" strike="noStrike" kern="1200">
                          <a:solidFill>
                            <a:schemeClr val="dk1"/>
                          </a:solidFill>
                          <a:effectLst/>
                          <a:latin typeface="+mn-lt"/>
                          <a:ea typeface="+mn-ea"/>
                          <a:cs typeface="+mn-cs"/>
                        </a:rPr>
                        <a:t>0.900972590627763</a:t>
                      </a:r>
                      <a:endParaRPr lang="en-US" sz="1600" b="0" i="0" u="none" strike="noStrike" kern="1200">
                        <a:solidFill>
                          <a:schemeClr val="dk1"/>
                        </a:solidFill>
                        <a:effectLst/>
                        <a:latin typeface="+mn-lt"/>
                        <a:ea typeface="+mn-ea"/>
                        <a:cs typeface="+mn-cs"/>
                      </a:endParaRPr>
                    </a:p>
                  </a:txBody>
                  <a:tcPr anchor="ctr"/>
                </a:tc>
                <a:extLst>
                  <a:ext uri="{0D108BD9-81ED-4DB2-BD59-A6C34878D82A}">
                    <a16:rowId xmlns:a16="http://schemas.microsoft.com/office/drawing/2014/main" val="675744301"/>
                  </a:ext>
                </a:extLst>
              </a:tr>
              <a:tr h="432287">
                <a:tc>
                  <a:txBody>
                    <a:bodyPr/>
                    <a:lstStyle/>
                    <a:p>
                      <a:pPr algn="ctr"/>
                      <a:r>
                        <a:rPr lang="en-US" dirty="0"/>
                        <a:t>Random Forest</a:t>
                      </a:r>
                    </a:p>
                  </a:txBody>
                  <a:tcPr anchor="ctr"/>
                </a:tc>
                <a:tc>
                  <a:txBody>
                    <a:bodyPr/>
                    <a:lstStyle/>
                    <a:p>
                      <a:pPr algn="ctr"/>
                      <a:r>
                        <a:rPr lang="en-CH" sz="1600" b="0" i="0" u="none" strike="noStrike" kern="1200">
                          <a:solidFill>
                            <a:schemeClr val="dk1"/>
                          </a:solidFill>
                          <a:effectLst/>
                          <a:latin typeface="+mn-lt"/>
                          <a:ea typeface="+mn-ea"/>
                          <a:cs typeface="+mn-cs"/>
                        </a:rPr>
                        <a:t>0.900972590627763</a:t>
                      </a:r>
                      <a:endParaRPr lang="en-US" sz="1600" b="0" i="0" u="none" strike="noStrike" kern="1200">
                        <a:solidFill>
                          <a:schemeClr val="dk1"/>
                        </a:solidFill>
                        <a:effectLst/>
                        <a:latin typeface="+mn-lt"/>
                        <a:ea typeface="+mn-ea"/>
                        <a:cs typeface="+mn-cs"/>
                      </a:endParaRPr>
                    </a:p>
                  </a:txBody>
                  <a:tcPr anchor="ctr"/>
                </a:tc>
                <a:extLst>
                  <a:ext uri="{0D108BD9-81ED-4DB2-BD59-A6C34878D82A}">
                    <a16:rowId xmlns:a16="http://schemas.microsoft.com/office/drawing/2014/main" val="3344898637"/>
                  </a:ext>
                </a:extLst>
              </a:tr>
              <a:tr h="432287">
                <a:tc>
                  <a:txBody>
                    <a:bodyPr/>
                    <a:lstStyle/>
                    <a:p>
                      <a:pPr algn="ctr"/>
                      <a:r>
                        <a:rPr lang="en-US"/>
                        <a:t>K-Nearest Neighbour</a:t>
                      </a:r>
                    </a:p>
                  </a:txBody>
                  <a:tcPr anchor="ctr"/>
                </a:tc>
                <a:tc>
                  <a:txBody>
                    <a:bodyPr/>
                    <a:lstStyle/>
                    <a:p>
                      <a:pPr algn="ctr"/>
                      <a:r>
                        <a:rPr lang="en-CH" sz="1600" b="0" i="0" u="none" strike="noStrike" kern="1200">
                          <a:solidFill>
                            <a:schemeClr val="dk1"/>
                          </a:solidFill>
                          <a:effectLst/>
                          <a:latin typeface="+mn-lt"/>
                          <a:ea typeface="+mn-ea"/>
                          <a:cs typeface="+mn-cs"/>
                        </a:rPr>
                        <a:t>0.913915857605178</a:t>
                      </a:r>
                      <a:endParaRPr lang="en-US" sz="1600" b="0" i="0" u="none" strike="noStrike" kern="1200">
                        <a:solidFill>
                          <a:schemeClr val="dk1"/>
                        </a:solidFill>
                        <a:effectLst/>
                        <a:latin typeface="+mn-lt"/>
                        <a:ea typeface="+mn-ea"/>
                        <a:cs typeface="+mn-cs"/>
                      </a:endParaRPr>
                    </a:p>
                  </a:txBody>
                  <a:tcPr anchor="ctr"/>
                </a:tc>
                <a:extLst>
                  <a:ext uri="{0D108BD9-81ED-4DB2-BD59-A6C34878D82A}">
                    <a16:rowId xmlns:a16="http://schemas.microsoft.com/office/drawing/2014/main" val="2273926683"/>
                  </a:ext>
                </a:extLst>
              </a:tr>
              <a:tr h="432287">
                <a:tc>
                  <a:txBody>
                    <a:bodyPr/>
                    <a:lstStyle/>
                    <a:p>
                      <a:pPr algn="ctr"/>
                      <a:r>
                        <a:rPr lang="en-US"/>
                        <a:t>Neural Networks</a:t>
                      </a:r>
                    </a:p>
                  </a:txBody>
                  <a:tcPr anchor="ctr"/>
                </a:tc>
                <a:tc>
                  <a:txBody>
                    <a:bodyPr/>
                    <a:lstStyle/>
                    <a:p>
                      <a:pPr algn="ctr"/>
                      <a:r>
                        <a:rPr lang="en-CH" sz="1600" b="0" i="0" u="none" strike="noStrike" kern="1200" dirty="0">
                          <a:solidFill>
                            <a:schemeClr val="dk1"/>
                          </a:solidFill>
                          <a:effectLst/>
                          <a:latin typeface="+mn-lt"/>
                          <a:ea typeface="+mn-ea"/>
                          <a:cs typeface="+mn-cs"/>
                        </a:rPr>
                        <a:t>0.9147962519067335</a:t>
                      </a:r>
                      <a:endParaRPr lang="en-US" sz="1600" b="0" i="0" u="none" strike="noStrike"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329164953"/>
                  </a:ext>
                </a:extLst>
              </a:tr>
            </a:tbl>
          </a:graphicData>
        </a:graphic>
      </p:graphicFrame>
      <p:cxnSp>
        <p:nvCxnSpPr>
          <p:cNvPr id="4" name="Straight Connector 3">
            <a:extLst>
              <a:ext uri="{FF2B5EF4-FFF2-40B4-BE49-F238E27FC236}">
                <a16:creationId xmlns:a16="http://schemas.microsoft.com/office/drawing/2014/main" id="{5F7FD8C9-C3A4-5158-E13C-9EC2C993983D}"/>
              </a:ext>
            </a:extLst>
          </p:cNvPr>
          <p:cNvCxnSpPr>
            <a:cxnSpLocks/>
          </p:cNvCxnSpPr>
          <p:nvPr/>
        </p:nvCxnSpPr>
        <p:spPr>
          <a:xfrm>
            <a:off x="6096000" y="1640485"/>
            <a:ext cx="0" cy="448056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924244C3-C220-0C72-B0F8-D2B6D2F49B1B}"/>
              </a:ext>
            </a:extLst>
          </p:cNvPr>
          <p:cNvSpPr/>
          <p:nvPr/>
        </p:nvSpPr>
        <p:spPr>
          <a:xfrm>
            <a:off x="6540798" y="1193636"/>
            <a:ext cx="2400002" cy="470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Feature/Predictor</a:t>
            </a:r>
          </a:p>
        </p:txBody>
      </p:sp>
      <p:sp>
        <p:nvSpPr>
          <p:cNvPr id="8" name="Rectangle 7">
            <a:extLst>
              <a:ext uri="{FF2B5EF4-FFF2-40B4-BE49-F238E27FC236}">
                <a16:creationId xmlns:a16="http://schemas.microsoft.com/office/drawing/2014/main" id="{12832ECD-D8E9-8ED0-29B7-AE443DA31CD5}"/>
              </a:ext>
            </a:extLst>
          </p:cNvPr>
          <p:cNvSpPr/>
          <p:nvPr/>
        </p:nvSpPr>
        <p:spPr>
          <a:xfrm>
            <a:off x="9169994" y="1193636"/>
            <a:ext cx="2400002" cy="4700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Coefficient</a:t>
            </a:r>
          </a:p>
        </p:txBody>
      </p:sp>
      <p:sp>
        <p:nvSpPr>
          <p:cNvPr id="9" name="Rectangle 8">
            <a:extLst>
              <a:ext uri="{FF2B5EF4-FFF2-40B4-BE49-F238E27FC236}">
                <a16:creationId xmlns:a16="http://schemas.microsoft.com/office/drawing/2014/main" id="{69455736-35F9-CE30-CC14-EDD4D13E6BB1}"/>
              </a:ext>
            </a:extLst>
          </p:cNvPr>
          <p:cNvSpPr/>
          <p:nvPr/>
        </p:nvSpPr>
        <p:spPr>
          <a:xfrm>
            <a:off x="622003" y="3302100"/>
            <a:ext cx="5029200" cy="4572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09C6EBA-B80F-AC67-E127-2C9E396DEE95}"/>
              </a:ext>
            </a:extLst>
          </p:cNvPr>
          <p:cNvSpPr/>
          <p:nvPr/>
        </p:nvSpPr>
        <p:spPr>
          <a:xfrm>
            <a:off x="7498644" y="1934823"/>
            <a:ext cx="1153465" cy="2939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Alcohol </a:t>
            </a:r>
          </a:p>
          <a:p>
            <a:pPr algn="ctr"/>
            <a:r>
              <a:rPr lang="en-US" sz="1200" b="1" dirty="0">
                <a:solidFill>
                  <a:schemeClr val="tx1"/>
                </a:solidFill>
              </a:rPr>
              <a:t>Consuming</a:t>
            </a:r>
          </a:p>
        </p:txBody>
      </p:sp>
      <p:pic>
        <p:nvPicPr>
          <p:cNvPr id="27" name="Graphic 26" descr="Smoking outline">
            <a:extLst>
              <a:ext uri="{FF2B5EF4-FFF2-40B4-BE49-F238E27FC236}">
                <a16:creationId xmlns:a16="http://schemas.microsoft.com/office/drawing/2014/main" id="{319A78AE-F37A-A65E-6DF3-5119B195D6A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021992" y="-4183929"/>
            <a:ext cx="1136430" cy="2041179"/>
          </a:xfrm>
          <a:prstGeom prst="rect">
            <a:avLst/>
          </a:prstGeom>
        </p:spPr>
      </p:pic>
      <p:pic>
        <p:nvPicPr>
          <p:cNvPr id="33" name="Graphic 32" descr="Wine outline">
            <a:extLst>
              <a:ext uri="{FF2B5EF4-FFF2-40B4-BE49-F238E27FC236}">
                <a16:creationId xmlns:a16="http://schemas.microsoft.com/office/drawing/2014/main" id="{D12C9DF7-E148-7C7C-7DF0-13B524602F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5238" y="1712437"/>
            <a:ext cx="731520" cy="731520"/>
          </a:xfrm>
          <a:prstGeom prst="rect">
            <a:avLst/>
          </a:prstGeom>
        </p:spPr>
      </p:pic>
      <p:sp>
        <p:nvSpPr>
          <p:cNvPr id="7" name="Rectangle 6">
            <a:extLst>
              <a:ext uri="{FF2B5EF4-FFF2-40B4-BE49-F238E27FC236}">
                <a16:creationId xmlns:a16="http://schemas.microsoft.com/office/drawing/2014/main" id="{5E3DA3F3-1B98-4672-9754-FDBA2AF9283D}"/>
              </a:ext>
            </a:extLst>
          </p:cNvPr>
          <p:cNvSpPr>
            <a:spLocks noGrp="1" noRot="1" noMove="1" noResize="1" noEditPoints="1" noAdjustHandles="1" noChangeArrowheads="1" noChangeShapeType="1"/>
          </p:cNvSpPr>
          <p:nvPr/>
        </p:nvSpPr>
        <p:spPr>
          <a:xfrm>
            <a:off x="9169992" y="1722393"/>
            <a:ext cx="2400002" cy="730800"/>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1.488284</a:t>
            </a:r>
          </a:p>
        </p:txBody>
      </p:sp>
      <p:sp>
        <p:nvSpPr>
          <p:cNvPr id="17" name="Rectangle 16">
            <a:extLst>
              <a:ext uri="{FF2B5EF4-FFF2-40B4-BE49-F238E27FC236}">
                <a16:creationId xmlns:a16="http://schemas.microsoft.com/office/drawing/2014/main" id="{21BAB733-1E12-15DB-C3E1-4C88D26FFC31}"/>
              </a:ext>
            </a:extLst>
          </p:cNvPr>
          <p:cNvSpPr/>
          <p:nvPr/>
        </p:nvSpPr>
        <p:spPr>
          <a:xfrm>
            <a:off x="7498644" y="2921136"/>
            <a:ext cx="1153465" cy="2939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Yellow</a:t>
            </a:r>
          </a:p>
          <a:p>
            <a:pPr algn="ctr"/>
            <a:r>
              <a:rPr lang="en-US" sz="1200" b="1" dirty="0">
                <a:solidFill>
                  <a:schemeClr val="tx1"/>
                </a:solidFill>
              </a:rPr>
              <a:t>Fingers</a:t>
            </a:r>
          </a:p>
        </p:txBody>
      </p:sp>
      <p:pic>
        <p:nvPicPr>
          <p:cNvPr id="18" name="Graphic 17" descr="Raised hand outline">
            <a:extLst>
              <a:ext uri="{FF2B5EF4-FFF2-40B4-BE49-F238E27FC236}">
                <a16:creationId xmlns:a16="http://schemas.microsoft.com/office/drawing/2014/main" id="{9C1E16BB-2824-060F-9BEF-3663B4F86C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85238" y="2698750"/>
            <a:ext cx="731520" cy="731520"/>
          </a:xfrm>
          <a:prstGeom prst="rect">
            <a:avLst/>
          </a:prstGeom>
        </p:spPr>
      </p:pic>
      <p:sp>
        <p:nvSpPr>
          <p:cNvPr id="19" name="Rectangle 18">
            <a:extLst>
              <a:ext uri="{FF2B5EF4-FFF2-40B4-BE49-F238E27FC236}">
                <a16:creationId xmlns:a16="http://schemas.microsoft.com/office/drawing/2014/main" id="{F340222E-A71F-1AA6-4D6D-961C54694AD5}"/>
              </a:ext>
            </a:extLst>
          </p:cNvPr>
          <p:cNvSpPr/>
          <p:nvPr/>
        </p:nvSpPr>
        <p:spPr>
          <a:xfrm>
            <a:off x="7498644" y="3885550"/>
            <a:ext cx="1153465" cy="2939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Swallowing Difficulty</a:t>
            </a:r>
            <a:endParaRPr lang="en-US" sz="1200" b="1" dirty="0">
              <a:solidFill>
                <a:schemeClr val="tx1"/>
              </a:solidFill>
            </a:endParaRPr>
          </a:p>
        </p:txBody>
      </p:sp>
      <p:pic>
        <p:nvPicPr>
          <p:cNvPr id="20" name="Graphic 19">
            <a:extLst>
              <a:ext uri="{FF2B5EF4-FFF2-40B4-BE49-F238E27FC236}">
                <a16:creationId xmlns:a16="http://schemas.microsoft.com/office/drawing/2014/main" id="{420F9158-6025-38F3-64D4-ED3261B72F3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885238" y="3663164"/>
            <a:ext cx="731520" cy="731520"/>
          </a:xfrm>
          <a:prstGeom prst="rect">
            <a:avLst/>
          </a:prstGeom>
        </p:spPr>
      </p:pic>
      <p:sp>
        <p:nvSpPr>
          <p:cNvPr id="21" name="Rectangle 20">
            <a:extLst>
              <a:ext uri="{FF2B5EF4-FFF2-40B4-BE49-F238E27FC236}">
                <a16:creationId xmlns:a16="http://schemas.microsoft.com/office/drawing/2014/main" id="{0DFBBA20-231F-53E9-325A-BE7709966406}"/>
              </a:ext>
            </a:extLst>
          </p:cNvPr>
          <p:cNvSpPr/>
          <p:nvPr/>
        </p:nvSpPr>
        <p:spPr>
          <a:xfrm>
            <a:off x="7498644" y="4849964"/>
            <a:ext cx="1153465" cy="2939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Fatigue</a:t>
            </a:r>
            <a:endParaRPr lang="en-US" sz="1200" b="1" dirty="0">
              <a:solidFill>
                <a:schemeClr val="tx1"/>
              </a:solidFill>
            </a:endParaRPr>
          </a:p>
        </p:txBody>
      </p:sp>
      <p:pic>
        <p:nvPicPr>
          <p:cNvPr id="22" name="Graphic 21">
            <a:extLst>
              <a:ext uri="{FF2B5EF4-FFF2-40B4-BE49-F238E27FC236}">
                <a16:creationId xmlns:a16="http://schemas.microsoft.com/office/drawing/2014/main" id="{0C9BD9EB-EB4C-1196-FF74-0A2ADA9B699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6885238" y="4627578"/>
            <a:ext cx="731520" cy="731520"/>
          </a:xfrm>
          <a:prstGeom prst="rect">
            <a:avLst/>
          </a:prstGeom>
        </p:spPr>
      </p:pic>
      <p:sp>
        <p:nvSpPr>
          <p:cNvPr id="23" name="Rectangle 22">
            <a:extLst>
              <a:ext uri="{FF2B5EF4-FFF2-40B4-BE49-F238E27FC236}">
                <a16:creationId xmlns:a16="http://schemas.microsoft.com/office/drawing/2014/main" id="{1BDD255A-31C7-34B2-D462-8DC1A5C26D0E}"/>
              </a:ext>
            </a:extLst>
          </p:cNvPr>
          <p:cNvSpPr/>
          <p:nvPr/>
        </p:nvSpPr>
        <p:spPr>
          <a:xfrm>
            <a:off x="7498644" y="5827078"/>
            <a:ext cx="1153465" cy="2939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Smoking</a:t>
            </a:r>
            <a:endParaRPr lang="en-US" sz="1200" b="1" dirty="0">
              <a:solidFill>
                <a:schemeClr val="tx1"/>
              </a:solidFill>
            </a:endParaRPr>
          </a:p>
        </p:txBody>
      </p:sp>
      <p:pic>
        <p:nvPicPr>
          <p:cNvPr id="24" name="Graphic 23">
            <a:extLst>
              <a:ext uri="{FF2B5EF4-FFF2-40B4-BE49-F238E27FC236}">
                <a16:creationId xmlns:a16="http://schemas.microsoft.com/office/drawing/2014/main" id="{DB6191E1-7812-E9F0-32A0-ABBD128BB6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85238" y="5604692"/>
            <a:ext cx="731520" cy="731520"/>
          </a:xfrm>
          <a:prstGeom prst="rect">
            <a:avLst/>
          </a:prstGeom>
        </p:spPr>
      </p:pic>
      <p:sp>
        <p:nvSpPr>
          <p:cNvPr id="25" name="Rectangle 24">
            <a:extLst>
              <a:ext uri="{FF2B5EF4-FFF2-40B4-BE49-F238E27FC236}">
                <a16:creationId xmlns:a16="http://schemas.microsoft.com/office/drawing/2014/main" id="{B3273FBC-B3D4-74A9-180C-B09803ABF86A}"/>
              </a:ext>
            </a:extLst>
          </p:cNvPr>
          <p:cNvSpPr>
            <a:spLocks noGrp="1" noRot="1" noMove="1" noResize="1" noEditPoints="1" noAdjustHandles="1" noChangeArrowheads="1" noChangeShapeType="1"/>
          </p:cNvSpPr>
          <p:nvPr/>
        </p:nvSpPr>
        <p:spPr>
          <a:xfrm>
            <a:off x="9169993" y="2698750"/>
            <a:ext cx="2399981" cy="742337"/>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1.325378</a:t>
            </a:r>
          </a:p>
        </p:txBody>
      </p:sp>
      <p:sp>
        <p:nvSpPr>
          <p:cNvPr id="29" name="Rectangle 28">
            <a:extLst>
              <a:ext uri="{FF2B5EF4-FFF2-40B4-BE49-F238E27FC236}">
                <a16:creationId xmlns:a16="http://schemas.microsoft.com/office/drawing/2014/main" id="{C7F5F6BC-D9B5-B0D3-4291-AAB4DA1E0A9F}"/>
              </a:ext>
            </a:extLst>
          </p:cNvPr>
          <p:cNvSpPr>
            <a:spLocks noGrp="1" noRot="1" noMove="1" noResize="1" noEditPoints="1" noAdjustHandles="1" noChangeArrowheads="1" noChangeShapeType="1"/>
          </p:cNvSpPr>
          <p:nvPr/>
        </p:nvSpPr>
        <p:spPr>
          <a:xfrm>
            <a:off x="9169991" y="3663884"/>
            <a:ext cx="2399990" cy="730800"/>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0.714368</a:t>
            </a:r>
          </a:p>
        </p:txBody>
      </p:sp>
      <p:sp>
        <p:nvSpPr>
          <p:cNvPr id="30" name="Rectangle 29">
            <a:extLst>
              <a:ext uri="{FF2B5EF4-FFF2-40B4-BE49-F238E27FC236}">
                <a16:creationId xmlns:a16="http://schemas.microsoft.com/office/drawing/2014/main" id="{12F37673-7F1C-643E-71B2-8AE46376EAAE}"/>
              </a:ext>
            </a:extLst>
          </p:cNvPr>
          <p:cNvSpPr>
            <a:spLocks noGrp="1" noRot="1" noMove="1" noResize="1" noEditPoints="1" noAdjustHandles="1" noChangeArrowheads="1" noChangeShapeType="1"/>
          </p:cNvSpPr>
          <p:nvPr/>
        </p:nvSpPr>
        <p:spPr>
          <a:xfrm>
            <a:off x="9169990" y="4627578"/>
            <a:ext cx="2399990" cy="730800"/>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0.509596</a:t>
            </a:r>
          </a:p>
        </p:txBody>
      </p:sp>
      <p:sp>
        <p:nvSpPr>
          <p:cNvPr id="31" name="Rectangle 30">
            <a:extLst>
              <a:ext uri="{FF2B5EF4-FFF2-40B4-BE49-F238E27FC236}">
                <a16:creationId xmlns:a16="http://schemas.microsoft.com/office/drawing/2014/main" id="{5F55924C-265F-4635-A61E-D07C4FA96EDB}"/>
              </a:ext>
            </a:extLst>
          </p:cNvPr>
          <p:cNvSpPr>
            <a:spLocks noGrp="1" noRot="1" noMove="1" noResize="1" noEditPoints="1" noAdjustHandles="1" noChangeArrowheads="1" noChangeShapeType="1"/>
          </p:cNvSpPr>
          <p:nvPr/>
        </p:nvSpPr>
        <p:spPr>
          <a:xfrm>
            <a:off x="9169989" y="5603863"/>
            <a:ext cx="2399986" cy="730800"/>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0.380304</a:t>
            </a:r>
          </a:p>
        </p:txBody>
      </p:sp>
      <p:sp>
        <p:nvSpPr>
          <p:cNvPr id="35" name="Title 1">
            <a:extLst>
              <a:ext uri="{FF2B5EF4-FFF2-40B4-BE49-F238E27FC236}">
                <a16:creationId xmlns:a16="http://schemas.microsoft.com/office/drawing/2014/main" id="{791B2CF6-BEB6-04B3-4527-E1095F9E4D84}"/>
              </a:ext>
            </a:extLst>
          </p:cNvPr>
          <p:cNvSpPr>
            <a:spLocks noGrp="1"/>
          </p:cNvSpPr>
          <p:nvPr>
            <p:ph type="title"/>
          </p:nvPr>
        </p:nvSpPr>
        <p:spPr>
          <a:xfrm>
            <a:off x="457199" y="224751"/>
            <a:ext cx="11455399" cy="892850"/>
          </a:xfrm>
        </p:spPr>
        <p:txBody>
          <a:bodyPr vert="horz">
            <a:noAutofit/>
          </a:bodyPr>
          <a:lstStyle/>
          <a:p>
            <a:r>
              <a:rPr lang="en-US" sz="3600" dirty="0"/>
              <a:t>Our results from model evaluation</a:t>
            </a:r>
          </a:p>
        </p:txBody>
      </p:sp>
    </p:spTree>
    <p:extLst>
      <p:ext uri="{BB962C8B-B14F-4D97-AF65-F5344CB8AC3E}">
        <p14:creationId xmlns:p14="http://schemas.microsoft.com/office/powerpoint/2010/main" val="16199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64F4-FB2D-22EB-DE7E-A666B46C69E5}"/>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0AFB3884-D98F-0DB7-6571-57D45FAACA2D}"/>
              </a:ext>
            </a:extLst>
          </p:cNvPr>
          <p:cNvGraphicFramePr>
            <a:graphicFrameLocks noGrp="1"/>
          </p:cNvGraphicFramePr>
          <p:nvPr>
            <p:ph idx="1"/>
            <p:extLst>
              <p:ext uri="{D42A27DB-BD31-4B8C-83A1-F6EECF244321}">
                <p14:modId xmlns:p14="http://schemas.microsoft.com/office/powerpoint/2010/main" val="3218304753"/>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 Model</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tx2"/>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sp>
        <p:nvSpPr>
          <p:cNvPr id="5" name="Rectangle 4">
            <a:extLst>
              <a:ext uri="{FF2B5EF4-FFF2-40B4-BE49-F238E27FC236}">
                <a16:creationId xmlns:a16="http://schemas.microsoft.com/office/drawing/2014/main" id="{72142DC2-02D7-6D5A-9C28-F2495697C63A}"/>
              </a:ext>
            </a:extLst>
          </p:cNvPr>
          <p:cNvSpPr/>
          <p:nvPr/>
        </p:nvSpPr>
        <p:spPr>
          <a:xfrm>
            <a:off x="622004" y="5431182"/>
            <a:ext cx="11131380" cy="841787"/>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Calibri"/>
                <a:cs typeface="Calibri"/>
              </a:rPr>
              <a:t>More than 60% of Lung Cancer Diagnosis are discovered at Stage 4 for males and females.</a:t>
            </a:r>
          </a:p>
        </p:txBody>
      </p:sp>
      <p:graphicFrame>
        <p:nvGraphicFramePr>
          <p:cNvPr id="4" name="Chart 3">
            <a:extLst>
              <a:ext uri="{FF2B5EF4-FFF2-40B4-BE49-F238E27FC236}">
                <a16:creationId xmlns:a16="http://schemas.microsoft.com/office/drawing/2014/main" id="{8EBFF47F-145F-20E7-E0F2-09E8859A3BC9}"/>
              </a:ext>
            </a:extLst>
          </p:cNvPr>
          <p:cNvGraphicFramePr/>
          <p:nvPr>
            <p:extLst>
              <p:ext uri="{D42A27DB-BD31-4B8C-83A1-F6EECF244321}">
                <p14:modId xmlns:p14="http://schemas.microsoft.com/office/powerpoint/2010/main" val="2270760087"/>
              </p:ext>
            </p:extLst>
          </p:nvPr>
        </p:nvGraphicFramePr>
        <p:xfrm>
          <a:off x="6004037" y="1119241"/>
          <a:ext cx="5537635" cy="40939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C0EF513B-7264-6331-5D09-FD8A579C778F}"/>
              </a:ext>
            </a:extLst>
          </p:cNvPr>
          <p:cNvGraphicFramePr/>
          <p:nvPr>
            <p:extLst>
              <p:ext uri="{D42A27DB-BD31-4B8C-83A1-F6EECF244321}">
                <p14:modId xmlns:p14="http://schemas.microsoft.com/office/powerpoint/2010/main" val="2622426675"/>
              </p:ext>
            </p:extLst>
          </p:nvPr>
        </p:nvGraphicFramePr>
        <p:xfrm>
          <a:off x="622004" y="1112673"/>
          <a:ext cx="5382032" cy="4104318"/>
        </p:xfrm>
        <a:graphic>
          <a:graphicData uri="http://schemas.openxmlformats.org/drawingml/2006/chart">
            <c:chart xmlns:c="http://schemas.openxmlformats.org/drawingml/2006/chart" xmlns:r="http://schemas.openxmlformats.org/officeDocument/2006/relationships" r:id="rId4"/>
          </a:graphicData>
        </a:graphic>
      </p:graphicFrame>
      <p:sp>
        <p:nvSpPr>
          <p:cNvPr id="10" name="Title 1">
            <a:extLst>
              <a:ext uri="{FF2B5EF4-FFF2-40B4-BE49-F238E27FC236}">
                <a16:creationId xmlns:a16="http://schemas.microsoft.com/office/drawing/2014/main" id="{FDBEBC38-E634-2C6E-BC38-06961DCED905}"/>
              </a:ext>
            </a:extLst>
          </p:cNvPr>
          <p:cNvSpPr>
            <a:spLocks noGrp="1"/>
          </p:cNvSpPr>
          <p:nvPr>
            <p:ph type="title"/>
          </p:nvPr>
        </p:nvSpPr>
        <p:spPr>
          <a:xfrm>
            <a:off x="457200" y="224751"/>
            <a:ext cx="10515600" cy="892850"/>
          </a:xfrm>
        </p:spPr>
        <p:txBody>
          <a:bodyPr vert="horz">
            <a:normAutofit/>
          </a:bodyPr>
          <a:lstStyle/>
          <a:p>
            <a:r>
              <a:rPr lang="en-US" sz="3600" dirty="0"/>
              <a:t>Early detection is crucial for lung cancer</a:t>
            </a:r>
          </a:p>
        </p:txBody>
      </p:sp>
    </p:spTree>
    <p:extLst>
      <p:ext uri="{BB962C8B-B14F-4D97-AF65-F5344CB8AC3E}">
        <p14:creationId xmlns:p14="http://schemas.microsoft.com/office/powerpoint/2010/main" val="78105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2CF68-9711-F768-47D6-734FFE4107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C7BF25-F54B-DE5D-C00D-6BDFD9C30008}"/>
              </a:ext>
            </a:extLst>
          </p:cNvPr>
          <p:cNvSpPr>
            <a:spLocks noGrp="1"/>
          </p:cNvSpPr>
          <p:nvPr>
            <p:ph type="title"/>
          </p:nvPr>
        </p:nvSpPr>
        <p:spPr>
          <a:xfrm>
            <a:off x="457200" y="224751"/>
            <a:ext cx="11503152" cy="892850"/>
          </a:xfrm>
        </p:spPr>
        <p:txBody>
          <a:bodyPr>
            <a:normAutofit/>
          </a:bodyPr>
          <a:lstStyle/>
          <a:p>
            <a:r>
              <a:rPr lang="en-US" sz="3600"/>
              <a:t>Objectives of our Presentation</a:t>
            </a:r>
          </a:p>
        </p:txBody>
      </p:sp>
      <p:graphicFrame>
        <p:nvGraphicFramePr>
          <p:cNvPr id="6" name="Content Placeholder 5">
            <a:extLst>
              <a:ext uri="{FF2B5EF4-FFF2-40B4-BE49-F238E27FC236}">
                <a16:creationId xmlns:a16="http://schemas.microsoft.com/office/drawing/2014/main" id="{A9CD7373-1D04-ECC3-8AE9-4C631E82B73D}"/>
              </a:ext>
            </a:extLst>
          </p:cNvPr>
          <p:cNvGraphicFramePr>
            <a:graphicFrameLocks noGrp="1"/>
          </p:cNvGraphicFramePr>
          <p:nvPr>
            <p:ph idx="1"/>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Prevention &amp; Treatment</a:t>
                      </a:r>
                      <a:endParaRPr lang="en-US" sz="160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pic>
        <p:nvPicPr>
          <p:cNvPr id="4" name="Graphic 3" descr="Right Brain outline">
            <a:extLst>
              <a:ext uri="{FF2B5EF4-FFF2-40B4-BE49-F238E27FC236}">
                <a16:creationId xmlns:a16="http://schemas.microsoft.com/office/drawing/2014/main" id="{956A3F49-B508-D883-060A-D4CBA519F3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28671" y="2715596"/>
            <a:ext cx="1371600" cy="1371600"/>
          </a:xfrm>
          <a:prstGeom prst="rect">
            <a:avLst/>
          </a:prstGeom>
        </p:spPr>
      </p:pic>
      <p:pic>
        <p:nvPicPr>
          <p:cNvPr id="7" name="Graphic 6" descr="Statistics outline">
            <a:extLst>
              <a:ext uri="{FF2B5EF4-FFF2-40B4-BE49-F238E27FC236}">
                <a16:creationId xmlns:a16="http://schemas.microsoft.com/office/drawing/2014/main" id="{A7767F62-0A48-D916-AA0C-9E0DC53768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34076" y="2715596"/>
            <a:ext cx="1371600" cy="1371600"/>
          </a:xfrm>
          <a:prstGeom prst="rect">
            <a:avLst/>
          </a:prstGeom>
        </p:spPr>
      </p:pic>
      <p:pic>
        <p:nvPicPr>
          <p:cNvPr id="10" name="Graphic 9" descr="Handshake outline">
            <a:extLst>
              <a:ext uri="{FF2B5EF4-FFF2-40B4-BE49-F238E27FC236}">
                <a16:creationId xmlns:a16="http://schemas.microsoft.com/office/drawing/2014/main" id="{D23EA50E-8AF5-7AA2-D2C8-6A1B8AA227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39610" y="2715596"/>
            <a:ext cx="1371600" cy="1371600"/>
          </a:xfrm>
          <a:prstGeom prst="rect">
            <a:avLst/>
          </a:prstGeom>
        </p:spPr>
      </p:pic>
      <p:sp>
        <p:nvSpPr>
          <p:cNvPr id="11" name="Rectangle 10">
            <a:extLst>
              <a:ext uri="{FF2B5EF4-FFF2-40B4-BE49-F238E27FC236}">
                <a16:creationId xmlns:a16="http://schemas.microsoft.com/office/drawing/2014/main" id="{C3CE44C4-A3DB-2F6F-AE81-C0B1E7B81D18}"/>
              </a:ext>
            </a:extLst>
          </p:cNvPr>
          <p:cNvSpPr/>
          <p:nvPr/>
        </p:nvSpPr>
        <p:spPr>
          <a:xfrm>
            <a:off x="1600071" y="1955303"/>
            <a:ext cx="1828800" cy="4572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1</a:t>
            </a:r>
          </a:p>
        </p:txBody>
      </p:sp>
      <p:sp>
        <p:nvSpPr>
          <p:cNvPr id="12" name="Rectangle 11">
            <a:extLst>
              <a:ext uri="{FF2B5EF4-FFF2-40B4-BE49-F238E27FC236}">
                <a16:creationId xmlns:a16="http://schemas.microsoft.com/office/drawing/2014/main" id="{1CAFDD6B-4B79-4AD0-A3CB-65E987ECBEFB}"/>
              </a:ext>
            </a:extLst>
          </p:cNvPr>
          <p:cNvSpPr/>
          <p:nvPr/>
        </p:nvSpPr>
        <p:spPr>
          <a:xfrm>
            <a:off x="5205476" y="1955303"/>
            <a:ext cx="1828800" cy="4572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2</a:t>
            </a:r>
          </a:p>
        </p:txBody>
      </p:sp>
      <p:sp>
        <p:nvSpPr>
          <p:cNvPr id="13" name="Rectangle 12">
            <a:extLst>
              <a:ext uri="{FF2B5EF4-FFF2-40B4-BE49-F238E27FC236}">
                <a16:creationId xmlns:a16="http://schemas.microsoft.com/office/drawing/2014/main" id="{4985E091-C69E-456C-B7CC-AD6EB8A8B4F0}"/>
              </a:ext>
            </a:extLst>
          </p:cNvPr>
          <p:cNvSpPr/>
          <p:nvPr/>
        </p:nvSpPr>
        <p:spPr>
          <a:xfrm>
            <a:off x="8811010" y="1955303"/>
            <a:ext cx="1828800" cy="4572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3</a:t>
            </a:r>
          </a:p>
        </p:txBody>
      </p:sp>
      <p:sp>
        <p:nvSpPr>
          <p:cNvPr id="20" name="Rectangle 19">
            <a:extLst>
              <a:ext uri="{FF2B5EF4-FFF2-40B4-BE49-F238E27FC236}">
                <a16:creationId xmlns:a16="http://schemas.microsoft.com/office/drawing/2014/main" id="{EDE89DC3-37F8-3277-B3D1-5F368C3E786E}"/>
              </a:ext>
            </a:extLst>
          </p:cNvPr>
          <p:cNvSpPr/>
          <p:nvPr/>
        </p:nvSpPr>
        <p:spPr>
          <a:xfrm>
            <a:off x="1231771" y="4188796"/>
            <a:ext cx="2565399" cy="13716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Raise awareness of</a:t>
            </a:r>
          </a:p>
          <a:p>
            <a:pPr algn="ctr"/>
            <a:r>
              <a:rPr lang="en-US">
                <a:solidFill>
                  <a:schemeClr val="tx1"/>
                </a:solidFill>
              </a:rPr>
              <a:t>lung cancer in </a:t>
            </a:r>
          </a:p>
          <a:p>
            <a:pPr algn="ctr"/>
            <a:r>
              <a:rPr lang="en-US">
                <a:solidFill>
                  <a:schemeClr val="tx1"/>
                </a:solidFill>
              </a:rPr>
              <a:t>Singapore’s context</a:t>
            </a:r>
          </a:p>
        </p:txBody>
      </p:sp>
      <p:sp>
        <p:nvSpPr>
          <p:cNvPr id="21" name="Rectangle 20">
            <a:extLst>
              <a:ext uri="{FF2B5EF4-FFF2-40B4-BE49-F238E27FC236}">
                <a16:creationId xmlns:a16="http://schemas.microsoft.com/office/drawing/2014/main" id="{63BF3BE9-19E4-241B-9B78-1A7C19484577}"/>
              </a:ext>
            </a:extLst>
          </p:cNvPr>
          <p:cNvSpPr/>
          <p:nvPr/>
        </p:nvSpPr>
        <p:spPr>
          <a:xfrm>
            <a:off x="4837177" y="4188796"/>
            <a:ext cx="2565399" cy="13716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Use machine learning models to predict</a:t>
            </a:r>
          </a:p>
          <a:p>
            <a:pPr algn="ctr"/>
            <a:r>
              <a:rPr lang="en-US">
                <a:solidFill>
                  <a:schemeClr val="tx1"/>
                </a:solidFill>
              </a:rPr>
              <a:t>the chances of developing lung cancer</a:t>
            </a:r>
          </a:p>
        </p:txBody>
      </p:sp>
      <p:sp>
        <p:nvSpPr>
          <p:cNvPr id="22" name="Rectangle 21">
            <a:extLst>
              <a:ext uri="{FF2B5EF4-FFF2-40B4-BE49-F238E27FC236}">
                <a16:creationId xmlns:a16="http://schemas.microsoft.com/office/drawing/2014/main" id="{C1771F97-A8D1-8118-F190-3B694178BC87}"/>
              </a:ext>
            </a:extLst>
          </p:cNvPr>
          <p:cNvSpPr/>
          <p:nvPr/>
        </p:nvSpPr>
        <p:spPr>
          <a:xfrm>
            <a:off x="8442711" y="4188796"/>
            <a:ext cx="2565399" cy="13716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Educate on the actions that one can take in preventing lung cancer</a:t>
            </a:r>
          </a:p>
          <a:p>
            <a:pPr algn="ctr"/>
            <a:r>
              <a:rPr lang="en-US">
                <a:solidFill>
                  <a:schemeClr val="tx1"/>
                </a:solidFill>
              </a:rPr>
              <a:t>and support avenues</a:t>
            </a:r>
          </a:p>
        </p:txBody>
      </p:sp>
    </p:spTree>
    <p:extLst>
      <p:ext uri="{BB962C8B-B14F-4D97-AF65-F5344CB8AC3E}">
        <p14:creationId xmlns:p14="http://schemas.microsoft.com/office/powerpoint/2010/main" val="3311901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64F4-FB2D-22EB-DE7E-A666B46C69E5}"/>
            </a:ext>
          </a:extLst>
        </p:cNvPr>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AE56F15-0AFE-8492-ABD1-2EBC44D586AE}"/>
              </a:ext>
            </a:extLst>
          </p:cNvPr>
          <p:cNvGraphicFramePr>
            <a:graphicFrameLocks noChangeAspect="1"/>
          </p:cNvGraphicFramePr>
          <p:nvPr>
            <p:custDataLst>
              <p:tags r:id="rId1"/>
            </p:custDataLst>
            <p:extLst>
              <p:ext uri="{D42A27DB-BD31-4B8C-83A1-F6EECF244321}">
                <p14:modId xmlns:p14="http://schemas.microsoft.com/office/powerpoint/2010/main" val="20911098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12" name="think-cell data - do not delete" hidden="1">
                        <a:extLst>
                          <a:ext uri="{FF2B5EF4-FFF2-40B4-BE49-F238E27FC236}">
                            <a16:creationId xmlns:a16="http://schemas.microsoft.com/office/drawing/2014/main" id="{4AE56F15-0AFE-8492-ABD1-2EBC44D586A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6" name="Content Placeholder 5">
            <a:extLst>
              <a:ext uri="{FF2B5EF4-FFF2-40B4-BE49-F238E27FC236}">
                <a16:creationId xmlns:a16="http://schemas.microsoft.com/office/drawing/2014/main" id="{0AFB3884-D98F-0DB7-6571-57D45FAACA2D}"/>
              </a:ext>
            </a:extLst>
          </p:cNvPr>
          <p:cNvGraphicFramePr>
            <a:graphicFrameLocks noGrp="1"/>
          </p:cNvGraphicFramePr>
          <p:nvPr>
            <p:ph idx="1"/>
            <p:extLst>
              <p:ext uri="{D42A27DB-BD31-4B8C-83A1-F6EECF244321}">
                <p14:modId xmlns:p14="http://schemas.microsoft.com/office/powerpoint/2010/main" val="3482484341"/>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tx2"/>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graphicFrame>
        <p:nvGraphicFramePr>
          <p:cNvPr id="3" name="Chart 2">
            <a:extLst>
              <a:ext uri="{FF2B5EF4-FFF2-40B4-BE49-F238E27FC236}">
                <a16:creationId xmlns:a16="http://schemas.microsoft.com/office/drawing/2014/main" id="{63D330F6-4492-B102-5AC0-4553AEC248FA}"/>
              </a:ext>
            </a:extLst>
          </p:cNvPr>
          <p:cNvGraphicFramePr/>
          <p:nvPr>
            <p:extLst>
              <p:ext uri="{D42A27DB-BD31-4B8C-83A1-F6EECF244321}">
                <p14:modId xmlns:p14="http://schemas.microsoft.com/office/powerpoint/2010/main" val="191004636"/>
              </p:ext>
            </p:extLst>
          </p:nvPr>
        </p:nvGraphicFramePr>
        <p:xfrm>
          <a:off x="459045" y="1119652"/>
          <a:ext cx="5350961" cy="4474761"/>
        </p:xfrm>
        <a:graphic>
          <a:graphicData uri="http://schemas.openxmlformats.org/drawingml/2006/chart">
            <c:chart xmlns:c="http://schemas.openxmlformats.org/drawingml/2006/chart" xmlns:r="http://schemas.openxmlformats.org/officeDocument/2006/relationships" r:id="rId6"/>
          </a:graphicData>
        </a:graphic>
      </p:graphicFrame>
      <p:cxnSp>
        <p:nvCxnSpPr>
          <p:cNvPr id="7" name="Straight Connector 6">
            <a:extLst>
              <a:ext uri="{FF2B5EF4-FFF2-40B4-BE49-F238E27FC236}">
                <a16:creationId xmlns:a16="http://schemas.microsoft.com/office/drawing/2014/main" id="{481A9566-F3A6-1B72-6BE2-07A888D06A83}"/>
              </a:ext>
            </a:extLst>
          </p:cNvPr>
          <p:cNvCxnSpPr>
            <a:cxnSpLocks/>
          </p:cNvCxnSpPr>
          <p:nvPr/>
        </p:nvCxnSpPr>
        <p:spPr>
          <a:xfrm flipH="1">
            <a:off x="6229907" y="1277342"/>
            <a:ext cx="23089" cy="4114800"/>
          </a:xfrm>
          <a:prstGeom prst="line">
            <a:avLst/>
          </a:prstGeom>
        </p:spPr>
        <p:style>
          <a:lnRef idx="1">
            <a:schemeClr val="dk1"/>
          </a:lnRef>
          <a:fillRef idx="0">
            <a:schemeClr val="dk1"/>
          </a:fillRef>
          <a:effectRef idx="0">
            <a:schemeClr val="dk1"/>
          </a:effectRef>
          <a:fontRef idx="minor">
            <a:schemeClr val="tx1"/>
          </a:fontRef>
        </p:style>
      </p:cxnSp>
      <p:pic>
        <p:nvPicPr>
          <p:cNvPr id="9" name="Picture 8" descr="A computer screen with cartoon characters&#10;&#10;Description automatically generated">
            <a:extLst>
              <a:ext uri="{FF2B5EF4-FFF2-40B4-BE49-F238E27FC236}">
                <a16:creationId xmlns:a16="http://schemas.microsoft.com/office/drawing/2014/main" id="{A05C13F0-3BBF-62DD-26CB-6FFC4E86E85F}"/>
              </a:ext>
            </a:extLst>
          </p:cNvPr>
          <p:cNvPicPr>
            <a:picLocks noChangeAspect="1"/>
          </p:cNvPicPr>
          <p:nvPr/>
        </p:nvPicPr>
        <p:blipFill>
          <a:blip r:embed="rId7"/>
          <a:stretch>
            <a:fillRect/>
          </a:stretch>
        </p:blipFill>
        <p:spPr>
          <a:xfrm>
            <a:off x="7073371" y="1224286"/>
            <a:ext cx="4492211" cy="3859625"/>
          </a:xfrm>
          <a:prstGeom prst="rect">
            <a:avLst/>
          </a:prstGeom>
        </p:spPr>
      </p:pic>
      <p:sp>
        <p:nvSpPr>
          <p:cNvPr id="11" name="TextBox 10">
            <a:extLst>
              <a:ext uri="{FF2B5EF4-FFF2-40B4-BE49-F238E27FC236}">
                <a16:creationId xmlns:a16="http://schemas.microsoft.com/office/drawing/2014/main" id="{26CC83AD-161D-7C10-2BE2-09517D221267}"/>
              </a:ext>
            </a:extLst>
          </p:cNvPr>
          <p:cNvSpPr txBox="1"/>
          <p:nvPr/>
        </p:nvSpPr>
        <p:spPr>
          <a:xfrm>
            <a:off x="7190334" y="5168422"/>
            <a:ext cx="4412226" cy="430887"/>
          </a:xfrm>
          <a:prstGeom prst="rect">
            <a:avLst/>
          </a:prstGeom>
          <a:noFill/>
        </p:spPr>
        <p:txBody>
          <a:bodyPr wrap="square" lIns="91440" tIns="45720" rIns="91440" bIns="45720" rtlCol="0" anchor="t">
            <a:spAutoFit/>
          </a:bodyPr>
          <a:lstStyle/>
          <a:p>
            <a:pPr algn="ctr"/>
            <a:r>
              <a:rPr lang="en-US" sz="2200" b="1" u="sng"/>
              <a:t>I Quit </a:t>
            </a:r>
            <a:r>
              <a:rPr lang="en-US" sz="2200" b="1" u="sng" err="1"/>
              <a:t>Programme</a:t>
            </a:r>
            <a:r>
              <a:rPr lang="en-US" sz="2200" b="1" u="sng"/>
              <a:t> </a:t>
            </a:r>
            <a:endParaRPr lang="en-US" sz="2200" b="1" u="sng">
              <a:cs typeface="Calibri"/>
            </a:endParaRPr>
          </a:p>
        </p:txBody>
      </p:sp>
      <p:sp>
        <p:nvSpPr>
          <p:cNvPr id="8" name="Rectangle 7">
            <a:extLst>
              <a:ext uri="{FF2B5EF4-FFF2-40B4-BE49-F238E27FC236}">
                <a16:creationId xmlns:a16="http://schemas.microsoft.com/office/drawing/2014/main" id="{647431BF-B64B-08BB-4329-40EAD53CA8E9}"/>
              </a:ext>
            </a:extLst>
          </p:cNvPr>
          <p:cNvSpPr/>
          <p:nvPr/>
        </p:nvSpPr>
        <p:spPr>
          <a:xfrm>
            <a:off x="622004" y="5768331"/>
            <a:ext cx="11131380" cy="592338"/>
          </a:xfrm>
          <a:prstGeom prst="rect">
            <a:avLst/>
          </a:prstGeom>
          <a:solidFill>
            <a:schemeClr val="accent5">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cs typeface="Calibri"/>
              </a:rPr>
              <a:t>Almost 50% of people who smoke were peer pressured.</a:t>
            </a:r>
            <a:endParaRPr lang="en-US" dirty="0">
              <a:solidFill>
                <a:schemeClr val="tx1"/>
              </a:solidFill>
            </a:endParaRPr>
          </a:p>
        </p:txBody>
      </p:sp>
      <p:sp>
        <p:nvSpPr>
          <p:cNvPr id="10" name="Title 1">
            <a:extLst>
              <a:ext uri="{FF2B5EF4-FFF2-40B4-BE49-F238E27FC236}">
                <a16:creationId xmlns:a16="http://schemas.microsoft.com/office/drawing/2014/main" id="{F826AD87-8E1D-AB50-CCFD-2B85EF0DDD94}"/>
              </a:ext>
            </a:extLst>
          </p:cNvPr>
          <p:cNvSpPr>
            <a:spLocks noGrp="1"/>
          </p:cNvSpPr>
          <p:nvPr>
            <p:ph type="title"/>
          </p:nvPr>
        </p:nvSpPr>
        <p:spPr>
          <a:xfrm>
            <a:off x="457200" y="224751"/>
            <a:ext cx="10515600" cy="892850"/>
          </a:xfrm>
        </p:spPr>
        <p:txBody>
          <a:bodyPr vert="horz">
            <a:normAutofit/>
          </a:bodyPr>
          <a:lstStyle/>
          <a:p>
            <a:r>
              <a:rPr lang="en-US" sz="3600" dirty="0"/>
              <a:t>Avenues to help quit smoking</a:t>
            </a:r>
          </a:p>
        </p:txBody>
      </p:sp>
    </p:spTree>
    <p:extLst>
      <p:ext uri="{BB962C8B-B14F-4D97-AF65-F5344CB8AC3E}">
        <p14:creationId xmlns:p14="http://schemas.microsoft.com/office/powerpoint/2010/main" val="1709460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64F4-FB2D-22EB-DE7E-A666B46C69E5}"/>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B4F745F-CE09-4AEA-C6FC-58B0D722C1A5}"/>
              </a:ext>
            </a:extLst>
          </p:cNvPr>
          <p:cNvGraphicFramePr>
            <a:graphicFrameLocks noChangeAspect="1"/>
          </p:cNvGraphicFramePr>
          <p:nvPr>
            <p:custDataLst>
              <p:tags r:id="rId1"/>
            </p:custDataLst>
            <p:extLst>
              <p:ext uri="{D42A27DB-BD31-4B8C-83A1-F6EECF244321}">
                <p14:modId xmlns:p14="http://schemas.microsoft.com/office/powerpoint/2010/main" val="27127643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3" name="think-cell data - do not delete" hidden="1">
                        <a:extLst>
                          <a:ext uri="{FF2B5EF4-FFF2-40B4-BE49-F238E27FC236}">
                            <a16:creationId xmlns:a16="http://schemas.microsoft.com/office/drawing/2014/main" id="{2B4F745F-CE09-4AEA-C6FC-58B0D722C1A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6" name="Content Placeholder 5">
            <a:extLst>
              <a:ext uri="{FF2B5EF4-FFF2-40B4-BE49-F238E27FC236}">
                <a16:creationId xmlns:a16="http://schemas.microsoft.com/office/drawing/2014/main" id="{0AFB3884-D98F-0DB7-6571-57D45FAACA2D}"/>
              </a:ext>
            </a:extLst>
          </p:cNvPr>
          <p:cNvGraphicFramePr>
            <a:graphicFrameLocks noGrp="1"/>
          </p:cNvGraphicFramePr>
          <p:nvPr>
            <p:ph idx="1"/>
            <p:extLst>
              <p:ext uri="{D42A27DB-BD31-4B8C-83A1-F6EECF244321}">
                <p14:modId xmlns:p14="http://schemas.microsoft.com/office/powerpoint/2010/main" val="2419831078"/>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tx2"/>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pic>
        <p:nvPicPr>
          <p:cNvPr id="4" name="Picture 3" descr="Addictions - IMH | Institute of Mental Health">
            <a:extLst>
              <a:ext uri="{FF2B5EF4-FFF2-40B4-BE49-F238E27FC236}">
                <a16:creationId xmlns:a16="http://schemas.microsoft.com/office/drawing/2014/main" id="{FCDD9DA2-30B5-38B5-1928-0FCC6BB453D8}"/>
              </a:ext>
            </a:extLst>
          </p:cNvPr>
          <p:cNvPicPr>
            <a:picLocks noChangeAspect="1"/>
          </p:cNvPicPr>
          <p:nvPr/>
        </p:nvPicPr>
        <p:blipFill>
          <a:blip r:embed="rId6"/>
          <a:stretch>
            <a:fillRect/>
          </a:stretch>
        </p:blipFill>
        <p:spPr>
          <a:xfrm>
            <a:off x="893622" y="2400618"/>
            <a:ext cx="4986182" cy="2483873"/>
          </a:xfrm>
          <a:prstGeom prst="rect">
            <a:avLst/>
          </a:prstGeom>
        </p:spPr>
      </p:pic>
      <p:pic>
        <p:nvPicPr>
          <p:cNvPr id="7" name="Picture 6" descr="WE CARE">
            <a:extLst>
              <a:ext uri="{FF2B5EF4-FFF2-40B4-BE49-F238E27FC236}">
                <a16:creationId xmlns:a16="http://schemas.microsoft.com/office/drawing/2014/main" id="{B73EAA3E-D274-B1B0-6C7B-1066909FF8C6}"/>
              </a:ext>
            </a:extLst>
          </p:cNvPr>
          <p:cNvPicPr>
            <a:picLocks noChangeAspect="1"/>
          </p:cNvPicPr>
          <p:nvPr/>
        </p:nvPicPr>
        <p:blipFill>
          <a:blip r:embed="rId7"/>
          <a:stretch>
            <a:fillRect/>
          </a:stretch>
        </p:blipFill>
        <p:spPr>
          <a:xfrm>
            <a:off x="6911969" y="1707598"/>
            <a:ext cx="3833044" cy="3869914"/>
          </a:xfrm>
          <a:prstGeom prst="rect">
            <a:avLst/>
          </a:prstGeom>
        </p:spPr>
      </p:pic>
      <p:sp>
        <p:nvSpPr>
          <p:cNvPr id="8" name="Title 1">
            <a:extLst>
              <a:ext uri="{FF2B5EF4-FFF2-40B4-BE49-F238E27FC236}">
                <a16:creationId xmlns:a16="http://schemas.microsoft.com/office/drawing/2014/main" id="{0E238FF6-756B-C194-4E54-B25CFBD907D0}"/>
              </a:ext>
            </a:extLst>
          </p:cNvPr>
          <p:cNvSpPr>
            <a:spLocks noGrp="1"/>
          </p:cNvSpPr>
          <p:nvPr>
            <p:ph type="title"/>
          </p:nvPr>
        </p:nvSpPr>
        <p:spPr>
          <a:xfrm>
            <a:off x="457200" y="224751"/>
            <a:ext cx="10515600" cy="892850"/>
          </a:xfrm>
        </p:spPr>
        <p:txBody>
          <a:bodyPr vert="horz">
            <a:normAutofit/>
          </a:bodyPr>
          <a:lstStyle/>
          <a:p>
            <a:r>
              <a:rPr lang="en-US" sz="3600" dirty="0"/>
              <a:t>Avenues to help in curbing alcohol consumption</a:t>
            </a:r>
          </a:p>
        </p:txBody>
      </p:sp>
    </p:spTree>
    <p:extLst>
      <p:ext uri="{BB962C8B-B14F-4D97-AF65-F5344CB8AC3E}">
        <p14:creationId xmlns:p14="http://schemas.microsoft.com/office/powerpoint/2010/main" val="1360656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95E08-8C21-00E4-B275-050B714B1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DF95C-B0C7-15C4-FB6A-39497C45BAAE}"/>
              </a:ext>
            </a:extLst>
          </p:cNvPr>
          <p:cNvSpPr>
            <a:spLocks noGrp="1"/>
          </p:cNvSpPr>
          <p:nvPr>
            <p:ph type="title"/>
          </p:nvPr>
        </p:nvSpPr>
        <p:spPr>
          <a:xfrm>
            <a:off x="622004" y="217207"/>
            <a:ext cx="10515600" cy="894339"/>
          </a:xfrm>
        </p:spPr>
        <p:txBody>
          <a:bodyPr>
            <a:normAutofit/>
          </a:bodyPr>
          <a:lstStyle/>
          <a:p>
            <a:r>
              <a:rPr lang="en-US">
                <a:cs typeface="Calibri Light"/>
              </a:rPr>
              <a:t>Conclusion</a:t>
            </a:r>
          </a:p>
        </p:txBody>
      </p:sp>
      <p:graphicFrame>
        <p:nvGraphicFramePr>
          <p:cNvPr id="6" name="Content Placeholder 5">
            <a:extLst>
              <a:ext uri="{FF2B5EF4-FFF2-40B4-BE49-F238E27FC236}">
                <a16:creationId xmlns:a16="http://schemas.microsoft.com/office/drawing/2014/main" id="{2A51778A-BA66-92C3-5677-86A673651F90}"/>
              </a:ext>
            </a:extLst>
          </p:cNvPr>
          <p:cNvGraphicFramePr>
            <a:graphicFrameLocks noGrp="1"/>
          </p:cNvGraphicFramePr>
          <p:nvPr>
            <p:ph idx="1"/>
            <p:extLst>
              <p:ext uri="{D42A27DB-BD31-4B8C-83A1-F6EECF244321}">
                <p14:modId xmlns:p14="http://schemas.microsoft.com/office/powerpoint/2010/main" val="3272975880"/>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tx2"/>
                    </a:solidFill>
                  </a:tcPr>
                </a:tc>
                <a:extLst>
                  <a:ext uri="{0D108BD9-81ED-4DB2-BD59-A6C34878D82A}">
                    <a16:rowId xmlns:a16="http://schemas.microsoft.com/office/drawing/2014/main" val="1705346674"/>
                  </a:ext>
                </a:extLst>
              </a:tr>
            </a:tbl>
          </a:graphicData>
        </a:graphic>
      </p:graphicFrame>
      <p:sp>
        <p:nvSpPr>
          <p:cNvPr id="3" name="Rectangle 2">
            <a:extLst>
              <a:ext uri="{FF2B5EF4-FFF2-40B4-BE49-F238E27FC236}">
                <a16:creationId xmlns:a16="http://schemas.microsoft.com/office/drawing/2014/main" id="{42A87726-D5E3-B3BE-3BDE-8AEF306E84BE}"/>
              </a:ext>
            </a:extLst>
          </p:cNvPr>
          <p:cNvSpPr/>
          <p:nvPr/>
        </p:nvSpPr>
        <p:spPr>
          <a:xfrm>
            <a:off x="533400" y="1308100"/>
            <a:ext cx="5613400" cy="237490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252000" tIns="45720" rIns="180000" bIns="108000" rtlCol="0" anchor="ctr"/>
          <a:lstStyle/>
          <a:p>
            <a:r>
              <a:rPr lang="en-US" b="1" dirty="0">
                <a:solidFill>
                  <a:sysClr val="windowText" lastClr="000000"/>
                </a:solidFill>
              </a:rPr>
              <a:t>Lung cancer: a growing concern</a:t>
            </a:r>
          </a:p>
          <a:p>
            <a:endParaRPr lang="en-US" dirty="0">
              <a:solidFill>
                <a:sysClr val="windowText" lastClr="000000"/>
              </a:solidFill>
            </a:endParaRPr>
          </a:p>
          <a:p>
            <a:pPr marL="285750" indent="-285750" algn="just">
              <a:buFont typeface="Arial" panose="020B0604020202020204" pitchFamily="34" charset="0"/>
              <a:buChar char="•"/>
            </a:pPr>
            <a:r>
              <a:rPr lang="en-US" dirty="0">
                <a:solidFill>
                  <a:sysClr val="windowText" lastClr="000000"/>
                </a:solidFill>
              </a:rPr>
              <a:t>Ranked in the top 3 cancers affecting both genders, with the highest mortality rate in males.</a:t>
            </a:r>
          </a:p>
          <a:p>
            <a:pPr marL="285750" indent="-285750" algn="just">
              <a:buFont typeface="Arial" panose="020B0604020202020204" pitchFamily="34" charset="0"/>
              <a:buChar char="•"/>
            </a:pPr>
            <a:r>
              <a:rPr lang="en-US" dirty="0">
                <a:solidFill>
                  <a:sysClr val="windowText" lastClr="000000"/>
                </a:solidFill>
              </a:rPr>
              <a:t>Lung cancer cases are rising, with an expected increase in future years.</a:t>
            </a:r>
          </a:p>
        </p:txBody>
      </p:sp>
      <p:sp>
        <p:nvSpPr>
          <p:cNvPr id="5" name="Rectangle 4">
            <a:extLst>
              <a:ext uri="{FF2B5EF4-FFF2-40B4-BE49-F238E27FC236}">
                <a16:creationId xmlns:a16="http://schemas.microsoft.com/office/drawing/2014/main" id="{08DD9FD0-AF0E-F098-212B-5AED38909D8C}"/>
              </a:ext>
            </a:extLst>
          </p:cNvPr>
          <p:cNvSpPr/>
          <p:nvPr/>
        </p:nvSpPr>
        <p:spPr>
          <a:xfrm>
            <a:off x="533400" y="3915706"/>
            <a:ext cx="5613400" cy="218537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252000" tIns="45720" rIns="180000" bIns="108000" rtlCol="0" anchor="ctr"/>
          <a:lstStyle/>
          <a:p>
            <a:r>
              <a:rPr lang="en-US" b="1" dirty="0">
                <a:solidFill>
                  <a:sysClr val="windowText" lastClr="000000"/>
                </a:solidFill>
              </a:rPr>
              <a:t>Early detection and prevention save lives</a:t>
            </a:r>
          </a:p>
          <a:p>
            <a:endParaRPr lang="en-US" b="1" dirty="0">
              <a:solidFill>
                <a:sysClr val="windowText" lastClr="000000"/>
              </a:solidFill>
            </a:endParaRPr>
          </a:p>
          <a:p>
            <a:pPr marL="285750" indent="-285750" algn="just">
              <a:buFont typeface="Arial" panose="020B0604020202020204" pitchFamily="34" charset="0"/>
              <a:buChar char="•"/>
            </a:pPr>
            <a:r>
              <a:rPr lang="en-US" dirty="0">
                <a:solidFill>
                  <a:sysClr val="windowText" lastClr="000000"/>
                </a:solidFill>
              </a:rPr>
              <a:t>Most diagnoses occur in the late stages, highlighting the need for greater awareness.</a:t>
            </a:r>
          </a:p>
          <a:p>
            <a:pPr marL="285750" indent="-285750" algn="just">
              <a:buFont typeface="Arial" panose="020B0604020202020204" pitchFamily="34" charset="0"/>
              <a:buChar char="•"/>
            </a:pPr>
            <a:r>
              <a:rPr lang="en-US" dirty="0">
                <a:solidFill>
                  <a:sysClr val="windowText" lastClr="000000"/>
                </a:solidFill>
              </a:rPr>
              <a:t>Advancements in treatment are improving survival rates, but early detection remains critical for better outcomes.</a:t>
            </a:r>
            <a:endParaRPr lang="en-US" dirty="0">
              <a:solidFill>
                <a:sysClr val="windowText" lastClr="000000"/>
              </a:solidFill>
              <a:ea typeface="Calibri"/>
              <a:cs typeface="Calibri"/>
            </a:endParaRPr>
          </a:p>
        </p:txBody>
      </p:sp>
      <p:sp>
        <p:nvSpPr>
          <p:cNvPr id="8" name="Rectangle 7">
            <a:extLst>
              <a:ext uri="{FF2B5EF4-FFF2-40B4-BE49-F238E27FC236}">
                <a16:creationId xmlns:a16="http://schemas.microsoft.com/office/drawing/2014/main" id="{BEBE74ED-EC86-A01E-4CAC-73F060928430}"/>
              </a:ext>
            </a:extLst>
          </p:cNvPr>
          <p:cNvSpPr/>
          <p:nvPr/>
        </p:nvSpPr>
        <p:spPr>
          <a:xfrm>
            <a:off x="6311900" y="1308100"/>
            <a:ext cx="5613400" cy="47929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b="1" dirty="0"/>
          </a:p>
          <a:p>
            <a:r>
              <a:rPr lang="en-US" b="1" dirty="0"/>
              <a:t>Insights from our predictive model analysis</a:t>
            </a:r>
          </a:p>
          <a:p>
            <a:endParaRPr lang="en-US" b="1" dirty="0"/>
          </a:p>
          <a:p>
            <a:r>
              <a:rPr lang="en-US" b="1" dirty="0"/>
              <a:t>Smoking and Drinking:</a:t>
            </a:r>
            <a:r>
              <a:rPr lang="en-US" dirty="0"/>
              <a:t> Both are significant predictors of lung cancer and increase the probability of developing lung cancer drastically - combining both behaviors amplifies the risk even further. This is supported by our earlier secondary research.</a:t>
            </a:r>
          </a:p>
          <a:p>
            <a:endParaRPr lang="en-US" dirty="0"/>
          </a:p>
          <a:p>
            <a:r>
              <a:rPr lang="en-US" b="1" dirty="0"/>
              <a:t>Yellow Fingers, Swallowing Difficulties and Fatigue:</a:t>
            </a:r>
            <a:r>
              <a:rPr lang="en-US" dirty="0"/>
              <a:t> These symptoms, more so than others, can signal the progression of lung cancer, emphasizing the importance of early symptom awareness for timely intervention.</a:t>
            </a:r>
          </a:p>
          <a:p>
            <a:endParaRPr lang="en-US" dirty="0"/>
          </a:p>
          <a:p>
            <a:r>
              <a:rPr lang="en-US" dirty="0"/>
              <a:t>Through early intervention, we can help reduce lung cancer occurrence.</a:t>
            </a:r>
          </a:p>
        </p:txBody>
      </p:sp>
    </p:spTree>
    <p:extLst>
      <p:ext uri="{BB962C8B-B14F-4D97-AF65-F5344CB8AC3E}">
        <p14:creationId xmlns:p14="http://schemas.microsoft.com/office/powerpoint/2010/main" val="274541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2B579C-F833-4A75-CCC8-A3D1770C01E7}"/>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0F85FF9-3634-69D4-15AB-6FD494BCA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E3B72D-26C0-4F23-CB3F-AD3E61362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49D82DA-96EA-CC6C-3FAB-B11BD858C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6D2426E-1FF4-2016-A186-1EB1667B0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C3D1DEB-E576-D758-45B4-601F26283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9A116E6-3DE3-D68C-1579-31A68ED6A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1306B0-5EFA-B288-768C-B89599CA5072}"/>
              </a:ext>
            </a:extLst>
          </p:cNvPr>
          <p:cNvSpPr>
            <a:spLocks noGrp="1"/>
          </p:cNvSpPr>
          <p:nvPr>
            <p:ph type="ctrTitle"/>
          </p:nvPr>
        </p:nvSpPr>
        <p:spPr>
          <a:xfrm>
            <a:off x="455520" y="735106"/>
            <a:ext cx="10913067" cy="2928470"/>
          </a:xfrm>
        </p:spPr>
        <p:txBody>
          <a:bodyPr anchor="b">
            <a:normAutofit/>
          </a:bodyPr>
          <a:lstStyle/>
          <a:p>
            <a:pPr algn="l"/>
            <a:r>
              <a:rPr lang="en-US" sz="4000" dirty="0">
                <a:solidFill>
                  <a:srgbClr val="FFFFFF"/>
                </a:solidFill>
                <a:latin typeface="Aptos" panose="020B0004020202020204" pitchFamily="34" charset="0"/>
              </a:rPr>
              <a:t>Thank You!</a:t>
            </a:r>
          </a:p>
        </p:txBody>
      </p:sp>
      <p:sp>
        <p:nvSpPr>
          <p:cNvPr id="3" name="Subtitle 2">
            <a:extLst>
              <a:ext uri="{FF2B5EF4-FFF2-40B4-BE49-F238E27FC236}">
                <a16:creationId xmlns:a16="http://schemas.microsoft.com/office/drawing/2014/main" id="{1AFD93DB-6F39-CDB4-7DB8-5528DC35050B}"/>
              </a:ext>
            </a:extLst>
          </p:cNvPr>
          <p:cNvSpPr>
            <a:spLocks noGrp="1"/>
          </p:cNvSpPr>
          <p:nvPr>
            <p:ph type="subTitle" idx="1"/>
          </p:nvPr>
        </p:nvSpPr>
        <p:spPr>
          <a:xfrm>
            <a:off x="2391336" y="4664636"/>
            <a:ext cx="10005951" cy="1458258"/>
          </a:xfrm>
        </p:spPr>
        <p:txBody>
          <a:bodyPr anchor="ctr">
            <a:normAutofit/>
          </a:bodyPr>
          <a:lstStyle/>
          <a:p>
            <a:pPr algn="l"/>
            <a:r>
              <a:rPr lang="en-US" sz="3200" i="1" dirty="0"/>
              <a:t>Group 5: Abdullah, Adrian, Firas, Mattia, Kareem</a:t>
            </a:r>
          </a:p>
        </p:txBody>
      </p:sp>
    </p:spTree>
    <p:extLst>
      <p:ext uri="{BB962C8B-B14F-4D97-AF65-F5344CB8AC3E}">
        <p14:creationId xmlns:p14="http://schemas.microsoft.com/office/powerpoint/2010/main" val="302196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C1F9A-65EF-6204-CADF-7E4C524B6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54B60A-BE3D-55B1-5E96-5356DD0E799E}"/>
              </a:ext>
            </a:extLst>
          </p:cNvPr>
          <p:cNvSpPr>
            <a:spLocks noGrp="1"/>
          </p:cNvSpPr>
          <p:nvPr>
            <p:ph type="title"/>
          </p:nvPr>
        </p:nvSpPr>
        <p:spPr>
          <a:xfrm>
            <a:off x="457200" y="224751"/>
            <a:ext cx="10515600" cy="892850"/>
          </a:xfrm>
        </p:spPr>
        <p:txBody>
          <a:bodyPr>
            <a:normAutofit/>
          </a:bodyPr>
          <a:lstStyle/>
          <a:p>
            <a:r>
              <a:rPr lang="en-US" sz="3600"/>
              <a:t>Presentation Outline</a:t>
            </a:r>
          </a:p>
        </p:txBody>
      </p:sp>
      <p:graphicFrame>
        <p:nvGraphicFramePr>
          <p:cNvPr id="6" name="Content Placeholder 5">
            <a:extLst>
              <a:ext uri="{FF2B5EF4-FFF2-40B4-BE49-F238E27FC236}">
                <a16:creationId xmlns:a16="http://schemas.microsoft.com/office/drawing/2014/main" id="{F6172A9B-EC99-AFCF-A274-365D4E721DA4}"/>
              </a:ext>
            </a:extLst>
          </p:cNvPr>
          <p:cNvGraphicFramePr>
            <a:graphicFrameLocks noGrp="1"/>
          </p:cNvGraphicFramePr>
          <p:nvPr>
            <p:ph idx="1"/>
            <p:extLst>
              <p:ext uri="{D42A27DB-BD31-4B8C-83A1-F6EECF244321}">
                <p14:modId xmlns:p14="http://schemas.microsoft.com/office/powerpoint/2010/main" val="3701534332"/>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sp>
        <p:nvSpPr>
          <p:cNvPr id="4" name="Rectangle 3">
            <a:extLst>
              <a:ext uri="{FF2B5EF4-FFF2-40B4-BE49-F238E27FC236}">
                <a16:creationId xmlns:a16="http://schemas.microsoft.com/office/drawing/2014/main" id="{DD136D6C-C017-B786-15C3-5181CF55D403}"/>
              </a:ext>
            </a:extLst>
          </p:cNvPr>
          <p:cNvSpPr/>
          <p:nvPr/>
        </p:nvSpPr>
        <p:spPr>
          <a:xfrm>
            <a:off x="558800" y="1111569"/>
            <a:ext cx="1879729" cy="1143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Introduction to</a:t>
            </a:r>
          </a:p>
          <a:p>
            <a:pPr algn="ctr"/>
            <a:r>
              <a:rPr lang="en-US" b="1"/>
              <a:t>Lung Cancer</a:t>
            </a:r>
          </a:p>
        </p:txBody>
      </p:sp>
      <p:sp>
        <p:nvSpPr>
          <p:cNvPr id="5" name="Rectangle 4">
            <a:extLst>
              <a:ext uri="{FF2B5EF4-FFF2-40B4-BE49-F238E27FC236}">
                <a16:creationId xmlns:a16="http://schemas.microsoft.com/office/drawing/2014/main" id="{5FA6DF80-0E52-BB57-6B08-F455D3E127E0}"/>
              </a:ext>
            </a:extLst>
          </p:cNvPr>
          <p:cNvSpPr/>
          <p:nvPr/>
        </p:nvSpPr>
        <p:spPr>
          <a:xfrm>
            <a:off x="558799" y="5013959"/>
            <a:ext cx="1879729" cy="1143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Prevention</a:t>
            </a:r>
          </a:p>
          <a:p>
            <a:pPr algn="ctr"/>
            <a:r>
              <a:rPr lang="en-US" b="1" dirty="0"/>
              <a:t>Methods</a:t>
            </a:r>
          </a:p>
        </p:txBody>
      </p:sp>
      <p:sp>
        <p:nvSpPr>
          <p:cNvPr id="7" name="Rectangle 6">
            <a:extLst>
              <a:ext uri="{FF2B5EF4-FFF2-40B4-BE49-F238E27FC236}">
                <a16:creationId xmlns:a16="http://schemas.microsoft.com/office/drawing/2014/main" id="{B5AE6B75-A62D-9CAB-6B0A-10DC40A793EF}"/>
              </a:ext>
            </a:extLst>
          </p:cNvPr>
          <p:cNvSpPr/>
          <p:nvPr/>
        </p:nvSpPr>
        <p:spPr>
          <a:xfrm>
            <a:off x="558799" y="2412366"/>
            <a:ext cx="1879729" cy="1143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Key Determinants &amp; Symptoms</a:t>
            </a:r>
          </a:p>
        </p:txBody>
      </p:sp>
      <p:sp>
        <p:nvSpPr>
          <p:cNvPr id="9" name="Rectangle 8">
            <a:extLst>
              <a:ext uri="{FF2B5EF4-FFF2-40B4-BE49-F238E27FC236}">
                <a16:creationId xmlns:a16="http://schemas.microsoft.com/office/drawing/2014/main" id="{CAAC44AE-E6C0-E539-AA6D-1178A773F20C}"/>
              </a:ext>
            </a:extLst>
          </p:cNvPr>
          <p:cNvSpPr/>
          <p:nvPr/>
        </p:nvSpPr>
        <p:spPr>
          <a:xfrm>
            <a:off x="558799" y="3713163"/>
            <a:ext cx="1879729" cy="1143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Machine Learning Model</a:t>
            </a:r>
          </a:p>
        </p:txBody>
      </p:sp>
      <p:sp>
        <p:nvSpPr>
          <p:cNvPr id="10" name="Rectangle 9">
            <a:extLst>
              <a:ext uri="{FF2B5EF4-FFF2-40B4-BE49-F238E27FC236}">
                <a16:creationId xmlns:a16="http://schemas.microsoft.com/office/drawing/2014/main" id="{E2F6F766-C301-8799-279E-BD5C4487E3C9}"/>
              </a:ext>
            </a:extLst>
          </p:cNvPr>
          <p:cNvSpPr/>
          <p:nvPr/>
        </p:nvSpPr>
        <p:spPr>
          <a:xfrm>
            <a:off x="3949700" y="1111569"/>
            <a:ext cx="7543801" cy="1143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ysClr val="windowText" lastClr="000000"/>
                </a:solidFill>
              </a:rPr>
              <a:t>Understanding what is lung cancer</a:t>
            </a:r>
          </a:p>
          <a:p>
            <a:pPr marL="285750" indent="-285750">
              <a:buFont typeface="Arial" panose="020B0604020202020204" pitchFamily="34" charset="0"/>
              <a:buChar char="•"/>
            </a:pPr>
            <a:r>
              <a:rPr lang="en-US">
                <a:solidFill>
                  <a:sysClr val="windowText" lastClr="000000"/>
                </a:solidFill>
              </a:rPr>
              <a:t>Lung cancer trends and future outlook in Singapore</a:t>
            </a:r>
          </a:p>
        </p:txBody>
      </p:sp>
      <p:sp>
        <p:nvSpPr>
          <p:cNvPr id="11" name="Rectangle 10">
            <a:extLst>
              <a:ext uri="{FF2B5EF4-FFF2-40B4-BE49-F238E27FC236}">
                <a16:creationId xmlns:a16="http://schemas.microsoft.com/office/drawing/2014/main" id="{9FD7EB67-861B-F651-D1F7-F3B617298E66}"/>
              </a:ext>
            </a:extLst>
          </p:cNvPr>
          <p:cNvSpPr/>
          <p:nvPr/>
        </p:nvSpPr>
        <p:spPr>
          <a:xfrm>
            <a:off x="3949699" y="5013959"/>
            <a:ext cx="7543801" cy="1143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ysClr val="windowText" lastClr="000000"/>
                </a:solidFill>
              </a:rPr>
              <a:t>The significance of early detection</a:t>
            </a:r>
          </a:p>
          <a:p>
            <a:pPr marL="285750" indent="-285750">
              <a:buFont typeface="Arial" panose="020B0604020202020204" pitchFamily="34" charset="0"/>
              <a:buChar char="•"/>
            </a:pPr>
            <a:r>
              <a:rPr lang="en-US">
                <a:solidFill>
                  <a:sysClr val="windowText" lastClr="000000"/>
                </a:solidFill>
              </a:rPr>
              <a:t>Steps that can be taken to prevent lung cancer</a:t>
            </a:r>
          </a:p>
          <a:p>
            <a:pPr marL="285750" indent="-285750">
              <a:buFont typeface="Arial" panose="020B0604020202020204" pitchFamily="34" charset="0"/>
              <a:buChar char="•"/>
            </a:pPr>
            <a:r>
              <a:rPr lang="en-US">
                <a:solidFill>
                  <a:sysClr val="windowText" lastClr="000000"/>
                </a:solidFill>
              </a:rPr>
              <a:t>Avenues to seek assistance</a:t>
            </a:r>
          </a:p>
        </p:txBody>
      </p:sp>
      <p:sp>
        <p:nvSpPr>
          <p:cNvPr id="12" name="Rectangle 11">
            <a:extLst>
              <a:ext uri="{FF2B5EF4-FFF2-40B4-BE49-F238E27FC236}">
                <a16:creationId xmlns:a16="http://schemas.microsoft.com/office/drawing/2014/main" id="{F0183C58-FD7D-249D-93DB-3099DAAB5A82}"/>
              </a:ext>
            </a:extLst>
          </p:cNvPr>
          <p:cNvSpPr/>
          <p:nvPr/>
        </p:nvSpPr>
        <p:spPr>
          <a:xfrm>
            <a:off x="3949699" y="2412366"/>
            <a:ext cx="7543801" cy="1143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a:solidFill>
                  <a:sysClr val="windowText" lastClr="000000"/>
                </a:solidFill>
              </a:rPr>
              <a:t>Key determinants of lung cancer (i.e. lifestyle choices, biological factors)</a:t>
            </a:r>
          </a:p>
          <a:p>
            <a:pPr marL="285750" indent="-285750">
              <a:buFont typeface="Arial" panose="020B0604020202020204" pitchFamily="34" charset="0"/>
              <a:buChar char="•"/>
            </a:pPr>
            <a:r>
              <a:rPr lang="en-US">
                <a:solidFill>
                  <a:sysClr val="windowText" lastClr="000000"/>
                </a:solidFill>
              </a:rPr>
              <a:t>Common symptoms of lung cancer</a:t>
            </a:r>
            <a:endParaRPr lang="en-US">
              <a:solidFill>
                <a:sysClr val="windowText" lastClr="000000"/>
              </a:solidFill>
              <a:ea typeface="Calibri"/>
              <a:cs typeface="Calibri"/>
            </a:endParaRPr>
          </a:p>
        </p:txBody>
      </p:sp>
      <p:sp>
        <p:nvSpPr>
          <p:cNvPr id="13" name="Rectangle 12">
            <a:extLst>
              <a:ext uri="{FF2B5EF4-FFF2-40B4-BE49-F238E27FC236}">
                <a16:creationId xmlns:a16="http://schemas.microsoft.com/office/drawing/2014/main" id="{0CD891B2-E3EE-67F6-D586-AA98FC65781D}"/>
              </a:ext>
            </a:extLst>
          </p:cNvPr>
          <p:cNvSpPr/>
          <p:nvPr/>
        </p:nvSpPr>
        <p:spPr>
          <a:xfrm>
            <a:off x="3949699" y="3713163"/>
            <a:ext cx="7543801" cy="1143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solidFill>
                  <a:sysClr val="windowText" lastClr="000000"/>
                </a:solidFill>
              </a:rPr>
              <a:t>Showcase of different machine learning models used</a:t>
            </a:r>
          </a:p>
          <a:p>
            <a:pPr marL="285750" indent="-285750">
              <a:buFont typeface="Arial" panose="020B0604020202020204" pitchFamily="34" charset="0"/>
              <a:buChar char="•"/>
            </a:pPr>
            <a:r>
              <a:rPr lang="en-US">
                <a:solidFill>
                  <a:sysClr val="windowText" lastClr="000000"/>
                </a:solidFill>
              </a:rPr>
              <a:t>Our evaluation methodology for model selection</a:t>
            </a:r>
          </a:p>
          <a:p>
            <a:pPr marL="285750" indent="-285750">
              <a:buFont typeface="Arial" panose="020B0604020202020204" pitchFamily="34" charset="0"/>
              <a:buChar char="•"/>
            </a:pPr>
            <a:r>
              <a:rPr lang="en-US">
                <a:solidFill>
                  <a:sysClr val="windowText" lastClr="000000"/>
                </a:solidFill>
              </a:rPr>
              <a:t>Results from analysis</a:t>
            </a:r>
          </a:p>
        </p:txBody>
      </p:sp>
      <p:pic>
        <p:nvPicPr>
          <p:cNvPr id="16" name="Graphic 15" descr="Lungs with virus outline">
            <a:extLst>
              <a:ext uri="{FF2B5EF4-FFF2-40B4-BE49-F238E27FC236}">
                <a16:creationId xmlns:a16="http://schemas.microsoft.com/office/drawing/2014/main" id="{B693408B-16A1-9B8E-ACE9-DD92A66F80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88654" y="1276669"/>
            <a:ext cx="914400" cy="914400"/>
          </a:xfrm>
          <a:prstGeom prst="rect">
            <a:avLst/>
          </a:prstGeom>
        </p:spPr>
      </p:pic>
      <p:pic>
        <p:nvPicPr>
          <p:cNvPr id="17" name="Graphic 16" descr="Circles with arrows outline">
            <a:extLst>
              <a:ext uri="{FF2B5EF4-FFF2-40B4-BE49-F238E27FC236}">
                <a16:creationId xmlns:a16="http://schemas.microsoft.com/office/drawing/2014/main" id="{A7052E68-87F3-D003-6D8F-F4E15A4BB0D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688654" y="2569846"/>
            <a:ext cx="914400" cy="914400"/>
          </a:xfrm>
          <a:prstGeom prst="rect">
            <a:avLst/>
          </a:prstGeom>
        </p:spPr>
      </p:pic>
      <p:pic>
        <p:nvPicPr>
          <p:cNvPr id="18" name="Graphic 17" descr="Research outline">
            <a:extLst>
              <a:ext uri="{FF2B5EF4-FFF2-40B4-BE49-F238E27FC236}">
                <a16:creationId xmlns:a16="http://schemas.microsoft.com/office/drawing/2014/main" id="{64C84A86-C818-C8AF-C83E-BDF01B1F28C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688654" y="3863023"/>
            <a:ext cx="914400" cy="914400"/>
          </a:xfrm>
          <a:prstGeom prst="rect">
            <a:avLst/>
          </a:prstGeom>
        </p:spPr>
      </p:pic>
      <p:pic>
        <p:nvPicPr>
          <p:cNvPr id="19" name="Graphic 18" descr="Questions outline">
            <a:extLst>
              <a:ext uri="{FF2B5EF4-FFF2-40B4-BE49-F238E27FC236}">
                <a16:creationId xmlns:a16="http://schemas.microsoft.com/office/drawing/2014/main" id="{2CE9BF38-1ECF-C3EF-537E-8EFC2AE00BB8}"/>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688654" y="5156199"/>
            <a:ext cx="914400" cy="914400"/>
          </a:xfrm>
          <a:prstGeom prst="rect">
            <a:avLst/>
          </a:prstGeom>
        </p:spPr>
      </p:pic>
    </p:spTree>
    <p:extLst>
      <p:ext uri="{BB962C8B-B14F-4D97-AF65-F5344CB8AC3E}">
        <p14:creationId xmlns:p14="http://schemas.microsoft.com/office/powerpoint/2010/main" val="2352775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ungs Breathing Stock Illustrations ...">
            <a:extLst>
              <a:ext uri="{FF2B5EF4-FFF2-40B4-BE49-F238E27FC236}">
                <a16:creationId xmlns:a16="http://schemas.microsoft.com/office/drawing/2014/main" id="{2568C107-261B-DC53-6703-B6EDB30177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291" t="24150" r="23333" b="24263"/>
          <a:stretch/>
        </p:blipFill>
        <p:spPr bwMode="auto">
          <a:xfrm>
            <a:off x="9150350" y="2381250"/>
            <a:ext cx="2273300" cy="2197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A30F3F-22CD-A37C-F757-39D5335B1A00}"/>
              </a:ext>
            </a:extLst>
          </p:cNvPr>
          <p:cNvSpPr>
            <a:spLocks noGrp="1"/>
          </p:cNvSpPr>
          <p:nvPr>
            <p:ph type="title"/>
          </p:nvPr>
        </p:nvSpPr>
        <p:spPr>
          <a:xfrm>
            <a:off x="457200" y="224751"/>
            <a:ext cx="10515600" cy="892850"/>
          </a:xfrm>
        </p:spPr>
        <p:txBody>
          <a:bodyPr>
            <a:normAutofit/>
          </a:bodyPr>
          <a:lstStyle/>
          <a:p>
            <a:r>
              <a:rPr lang="en-US" sz="3600"/>
              <a:t>What is Lung Cancer?</a:t>
            </a:r>
          </a:p>
        </p:txBody>
      </p:sp>
      <p:graphicFrame>
        <p:nvGraphicFramePr>
          <p:cNvPr id="6" name="Content Placeholder 5">
            <a:extLst>
              <a:ext uri="{FF2B5EF4-FFF2-40B4-BE49-F238E27FC236}">
                <a16:creationId xmlns:a16="http://schemas.microsoft.com/office/drawing/2014/main" id="{538C6DD9-B252-94A1-9AEB-BF468F8772A2}"/>
              </a:ext>
            </a:extLst>
          </p:cNvPr>
          <p:cNvGraphicFramePr>
            <a:graphicFrameLocks noGrp="1"/>
          </p:cNvGraphicFramePr>
          <p:nvPr>
            <p:ph idx="1"/>
            <p:extLst>
              <p:ext uri="{D42A27DB-BD31-4B8C-83A1-F6EECF244321}">
                <p14:modId xmlns:p14="http://schemas.microsoft.com/office/powerpoint/2010/main" val="340651828"/>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cxnSp>
        <p:nvCxnSpPr>
          <p:cNvPr id="3" name="Straight Connector 2">
            <a:extLst>
              <a:ext uri="{FF2B5EF4-FFF2-40B4-BE49-F238E27FC236}">
                <a16:creationId xmlns:a16="http://schemas.microsoft.com/office/drawing/2014/main" id="{FA487BDA-06A6-14BA-7A12-3B61290AE64C}"/>
              </a:ext>
            </a:extLst>
          </p:cNvPr>
          <p:cNvCxnSpPr/>
          <p:nvPr/>
        </p:nvCxnSpPr>
        <p:spPr>
          <a:xfrm flipH="1">
            <a:off x="8597900" y="1528549"/>
            <a:ext cx="0" cy="4258102"/>
          </a:xfrm>
          <a:prstGeom prst="line">
            <a:avLst/>
          </a:prstGeom>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B67EC365-B7FE-1FBC-3AA1-7D4D7C54689E}"/>
              </a:ext>
            </a:extLst>
          </p:cNvPr>
          <p:cNvSpPr/>
          <p:nvPr/>
        </p:nvSpPr>
        <p:spPr>
          <a:xfrm>
            <a:off x="596900" y="1372613"/>
            <a:ext cx="7327897" cy="1577597"/>
          </a:xfrm>
          <a:prstGeom prst="rect">
            <a:avLst/>
          </a:prstGeom>
          <a:solidFill>
            <a:schemeClr val="accent5">
              <a:lumMod val="20000"/>
              <a:lumOff val="80000"/>
            </a:scheme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Lung Cancer:</a:t>
            </a:r>
          </a:p>
          <a:p>
            <a:pPr algn="ctr"/>
            <a:endParaRPr lang="en-US" b="1" dirty="0">
              <a:solidFill>
                <a:sysClr val="windowText" lastClr="000000"/>
              </a:solidFill>
            </a:endParaRPr>
          </a:p>
          <a:p>
            <a:pPr algn="ctr"/>
            <a:r>
              <a:rPr lang="en-US" dirty="0">
                <a:solidFill>
                  <a:sysClr val="windowText" lastClr="000000"/>
                </a:solidFill>
              </a:rPr>
              <a:t>The growth of abnormal cells (</a:t>
            </a:r>
            <a:r>
              <a:rPr lang="en-US" dirty="0" err="1">
                <a:solidFill>
                  <a:sysClr val="windowText" lastClr="000000"/>
                </a:solidFill>
              </a:rPr>
              <a:t>tumours</a:t>
            </a:r>
            <a:r>
              <a:rPr lang="en-US" dirty="0">
                <a:solidFill>
                  <a:sysClr val="windowText" lastClr="000000"/>
                </a:solidFill>
              </a:rPr>
              <a:t>) in the lungs that interfere with respiratory functions. These cells can soon spread to and harm other organs</a:t>
            </a:r>
          </a:p>
        </p:txBody>
      </p:sp>
      <p:sp>
        <p:nvSpPr>
          <p:cNvPr id="5" name="Rectangle 4">
            <a:extLst>
              <a:ext uri="{FF2B5EF4-FFF2-40B4-BE49-F238E27FC236}">
                <a16:creationId xmlns:a16="http://schemas.microsoft.com/office/drawing/2014/main" id="{BA07BA7C-5475-E046-E69D-A2BD8BA24B52}"/>
              </a:ext>
            </a:extLst>
          </p:cNvPr>
          <p:cNvSpPr/>
          <p:nvPr/>
        </p:nvSpPr>
        <p:spPr>
          <a:xfrm>
            <a:off x="4387837" y="3434714"/>
            <a:ext cx="3536954" cy="643889"/>
          </a:xfrm>
          <a:prstGeom prst="rect">
            <a:avLst/>
          </a:prstGeom>
          <a:solidFill>
            <a:schemeClr val="accent3">
              <a:lumMod val="20000"/>
              <a:lumOff val="80000"/>
            </a:scheme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Small Cell </a:t>
            </a:r>
          </a:p>
          <a:p>
            <a:pPr algn="ctr"/>
            <a:r>
              <a:rPr lang="en-US" b="1" dirty="0">
                <a:solidFill>
                  <a:sysClr val="windowText" lastClr="000000"/>
                </a:solidFill>
              </a:rPr>
              <a:t>Lung Cancer</a:t>
            </a:r>
          </a:p>
        </p:txBody>
      </p:sp>
      <p:sp>
        <p:nvSpPr>
          <p:cNvPr id="7" name="Rectangle 6">
            <a:extLst>
              <a:ext uri="{FF2B5EF4-FFF2-40B4-BE49-F238E27FC236}">
                <a16:creationId xmlns:a16="http://schemas.microsoft.com/office/drawing/2014/main" id="{C2E506BC-16BB-D532-5CE4-6E3CB38958B0}"/>
              </a:ext>
            </a:extLst>
          </p:cNvPr>
          <p:cNvSpPr/>
          <p:nvPr/>
        </p:nvSpPr>
        <p:spPr>
          <a:xfrm>
            <a:off x="596899" y="3434715"/>
            <a:ext cx="3536955" cy="643889"/>
          </a:xfrm>
          <a:prstGeom prst="rect">
            <a:avLst/>
          </a:prstGeom>
          <a:solidFill>
            <a:schemeClr val="accent3">
              <a:lumMod val="20000"/>
              <a:lumOff val="80000"/>
            </a:scheme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Non-Small Cell </a:t>
            </a:r>
          </a:p>
          <a:p>
            <a:pPr algn="ctr"/>
            <a:r>
              <a:rPr lang="en-US" b="1" dirty="0">
                <a:solidFill>
                  <a:sysClr val="windowText" lastClr="000000"/>
                </a:solidFill>
              </a:rPr>
              <a:t>Lung Cancer</a:t>
            </a:r>
          </a:p>
        </p:txBody>
      </p:sp>
      <p:cxnSp>
        <p:nvCxnSpPr>
          <p:cNvPr id="10" name="Straight Arrow Connector 9">
            <a:extLst>
              <a:ext uri="{FF2B5EF4-FFF2-40B4-BE49-F238E27FC236}">
                <a16:creationId xmlns:a16="http://schemas.microsoft.com/office/drawing/2014/main" id="{E97AE68A-E16E-1AA2-21D3-763B05BE36BA}"/>
              </a:ext>
            </a:extLst>
          </p:cNvPr>
          <p:cNvCxnSpPr>
            <a:cxnSpLocks/>
            <a:stCxn id="4" idx="2"/>
            <a:endCxn id="7" idx="0"/>
          </p:cNvCxnSpPr>
          <p:nvPr/>
        </p:nvCxnSpPr>
        <p:spPr>
          <a:xfrm flipH="1">
            <a:off x="2365377" y="2950210"/>
            <a:ext cx="1895472" cy="484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804AF2B-6823-9F62-CF5C-9580724601C1}"/>
              </a:ext>
            </a:extLst>
          </p:cNvPr>
          <p:cNvCxnSpPr>
            <a:cxnSpLocks/>
            <a:stCxn id="4" idx="2"/>
            <a:endCxn id="5" idx="0"/>
          </p:cNvCxnSpPr>
          <p:nvPr/>
        </p:nvCxnSpPr>
        <p:spPr>
          <a:xfrm>
            <a:off x="4260849" y="2950210"/>
            <a:ext cx="1895465" cy="484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8D8DAFB3-44D9-7CD5-9352-6B1C59835A44}"/>
              </a:ext>
            </a:extLst>
          </p:cNvPr>
          <p:cNvSpPr/>
          <p:nvPr/>
        </p:nvSpPr>
        <p:spPr>
          <a:xfrm>
            <a:off x="4387837" y="4233922"/>
            <a:ext cx="3536954" cy="164173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It’s a variant where the cells spread at a much more aggressive rate.</a:t>
            </a:r>
          </a:p>
        </p:txBody>
      </p:sp>
      <p:sp>
        <p:nvSpPr>
          <p:cNvPr id="29" name="Rectangle 28">
            <a:extLst>
              <a:ext uri="{FF2B5EF4-FFF2-40B4-BE49-F238E27FC236}">
                <a16:creationId xmlns:a16="http://schemas.microsoft.com/office/drawing/2014/main" id="{DB71998C-2CC1-82D6-3F17-954976572976}"/>
              </a:ext>
            </a:extLst>
          </p:cNvPr>
          <p:cNvSpPr/>
          <p:nvPr/>
        </p:nvSpPr>
        <p:spPr>
          <a:xfrm>
            <a:off x="596899" y="4233923"/>
            <a:ext cx="3536955" cy="164173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Accounts for almost 85% of all cases. The cells tend to grow </a:t>
            </a:r>
          </a:p>
          <a:p>
            <a:pPr algn="ctr"/>
            <a:r>
              <a:rPr lang="en-US" dirty="0">
                <a:solidFill>
                  <a:sysClr val="windowText" lastClr="000000"/>
                </a:solidFill>
              </a:rPr>
              <a:t>and spread at a slower rate</a:t>
            </a:r>
          </a:p>
        </p:txBody>
      </p:sp>
    </p:spTree>
    <p:extLst>
      <p:ext uri="{BB962C8B-B14F-4D97-AF65-F5344CB8AC3E}">
        <p14:creationId xmlns:p14="http://schemas.microsoft.com/office/powerpoint/2010/main" val="316257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28FFF-021E-6635-820B-EDDB7450DB0F}"/>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2CBE9C8-2180-584D-6A92-BCB84D6D1A57}"/>
              </a:ext>
            </a:extLst>
          </p:cNvPr>
          <p:cNvGraphicFramePr>
            <a:graphicFrameLocks noGrp="1"/>
          </p:cNvGraphicFramePr>
          <p:nvPr>
            <p:ph idx="1"/>
            <p:extLst>
              <p:ext uri="{D42A27DB-BD31-4B8C-83A1-F6EECF244321}">
                <p14:modId xmlns:p14="http://schemas.microsoft.com/office/powerpoint/2010/main" val="273876558"/>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cxnSp>
        <p:nvCxnSpPr>
          <p:cNvPr id="4" name="Straight Connector 3">
            <a:extLst>
              <a:ext uri="{FF2B5EF4-FFF2-40B4-BE49-F238E27FC236}">
                <a16:creationId xmlns:a16="http://schemas.microsoft.com/office/drawing/2014/main" id="{CCA200E6-A8BB-2B7E-BCC7-6416F0C2050E}"/>
              </a:ext>
            </a:extLst>
          </p:cNvPr>
          <p:cNvCxnSpPr/>
          <p:nvPr/>
        </p:nvCxnSpPr>
        <p:spPr>
          <a:xfrm flipH="1">
            <a:off x="6096000" y="1185649"/>
            <a:ext cx="0" cy="4258102"/>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4C427671-5A61-3C77-F633-2624D22335F1}"/>
              </a:ext>
            </a:extLst>
          </p:cNvPr>
          <p:cNvSpPr/>
          <p:nvPr/>
        </p:nvSpPr>
        <p:spPr>
          <a:xfrm>
            <a:off x="622004" y="4898483"/>
            <a:ext cx="5182671" cy="112627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3</a:t>
            </a:r>
            <a:r>
              <a:rPr lang="en-US" baseline="30000">
                <a:solidFill>
                  <a:sysClr val="windowText" lastClr="000000"/>
                </a:solidFill>
              </a:rPr>
              <a:t>rd</a:t>
            </a:r>
            <a:r>
              <a:rPr lang="en-US">
                <a:solidFill>
                  <a:sysClr val="windowText" lastClr="000000"/>
                </a:solidFill>
              </a:rPr>
              <a:t> Most Common Cancer Variant For Both Genders</a:t>
            </a:r>
          </a:p>
        </p:txBody>
      </p:sp>
      <p:sp>
        <p:nvSpPr>
          <p:cNvPr id="7" name="Rectangle 6">
            <a:extLst>
              <a:ext uri="{FF2B5EF4-FFF2-40B4-BE49-F238E27FC236}">
                <a16:creationId xmlns:a16="http://schemas.microsoft.com/office/drawing/2014/main" id="{2C55667B-5CFE-E0F6-0893-5D14D94BDC1C}"/>
              </a:ext>
            </a:extLst>
          </p:cNvPr>
          <p:cNvSpPr/>
          <p:nvPr/>
        </p:nvSpPr>
        <p:spPr>
          <a:xfrm>
            <a:off x="6387321" y="4898482"/>
            <a:ext cx="5182671" cy="112627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Lung Cancer has the highest death toll for males while being the third deadliest for females.</a:t>
            </a:r>
          </a:p>
        </p:txBody>
      </p:sp>
      <p:graphicFrame>
        <p:nvGraphicFramePr>
          <p:cNvPr id="9" name="Chart 8">
            <a:extLst>
              <a:ext uri="{FF2B5EF4-FFF2-40B4-BE49-F238E27FC236}">
                <a16:creationId xmlns:a16="http://schemas.microsoft.com/office/drawing/2014/main" id="{AB43A4F8-5B52-3F08-0473-4057A1C46F22}"/>
              </a:ext>
            </a:extLst>
          </p:cNvPr>
          <p:cNvGraphicFramePr/>
          <p:nvPr/>
        </p:nvGraphicFramePr>
        <p:xfrm>
          <a:off x="621999" y="1164562"/>
          <a:ext cx="5182671" cy="36944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244AE3A8-C29F-6233-E08D-B6B955AB6208}"/>
              </a:ext>
            </a:extLst>
          </p:cNvPr>
          <p:cNvGraphicFramePr/>
          <p:nvPr/>
        </p:nvGraphicFramePr>
        <p:xfrm>
          <a:off x="6387320" y="1164562"/>
          <a:ext cx="5182671" cy="3694475"/>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a:extLst>
              <a:ext uri="{FF2B5EF4-FFF2-40B4-BE49-F238E27FC236}">
                <a16:creationId xmlns:a16="http://schemas.microsoft.com/office/drawing/2014/main" id="{3C93EF2C-1C08-A467-2C74-B3F103EA17FE}"/>
              </a:ext>
            </a:extLst>
          </p:cNvPr>
          <p:cNvSpPr/>
          <p:nvPr/>
        </p:nvSpPr>
        <p:spPr>
          <a:xfrm>
            <a:off x="3479800" y="2641600"/>
            <a:ext cx="1041400" cy="17653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0463F6B-8314-0CAA-435B-4432219CF0C2}"/>
              </a:ext>
            </a:extLst>
          </p:cNvPr>
          <p:cNvSpPr/>
          <p:nvPr/>
        </p:nvSpPr>
        <p:spPr>
          <a:xfrm>
            <a:off x="9245600" y="1701800"/>
            <a:ext cx="1041400" cy="27051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967A587-1670-1838-3FA5-5F3F2E744598}"/>
              </a:ext>
            </a:extLst>
          </p:cNvPr>
          <p:cNvSpPr>
            <a:spLocks noGrp="1"/>
          </p:cNvSpPr>
          <p:nvPr>
            <p:ph type="title"/>
          </p:nvPr>
        </p:nvSpPr>
        <p:spPr>
          <a:xfrm>
            <a:off x="457200" y="224751"/>
            <a:ext cx="10515600" cy="892850"/>
          </a:xfrm>
        </p:spPr>
        <p:txBody>
          <a:bodyPr>
            <a:normAutofit/>
          </a:bodyPr>
          <a:lstStyle/>
          <a:p>
            <a:r>
              <a:rPr lang="en-US" sz="3600"/>
              <a:t>Why should we care about lung cancer?</a:t>
            </a:r>
          </a:p>
        </p:txBody>
      </p:sp>
      <p:sp>
        <p:nvSpPr>
          <p:cNvPr id="17" name="Rectangle 16">
            <a:extLst>
              <a:ext uri="{FF2B5EF4-FFF2-40B4-BE49-F238E27FC236}">
                <a16:creationId xmlns:a16="http://schemas.microsoft.com/office/drawing/2014/main" id="{9E656216-FE66-2C96-4F36-2EB21EE823CD}"/>
              </a:ext>
            </a:extLst>
          </p:cNvPr>
          <p:cNvSpPr/>
          <p:nvPr/>
        </p:nvSpPr>
        <p:spPr>
          <a:xfrm>
            <a:off x="457200" y="6254137"/>
            <a:ext cx="3759200" cy="1638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Source: </a:t>
            </a:r>
            <a:r>
              <a:rPr lang="en-US" sz="1000" dirty="0">
                <a:solidFill>
                  <a:schemeClr val="tx1"/>
                </a:solidFill>
                <a:hlinkClick r:id="rId5"/>
              </a:rPr>
              <a:t>National Cancer Registry 2022</a:t>
            </a:r>
            <a:endParaRPr lang="en-US" sz="1000" dirty="0">
              <a:solidFill>
                <a:schemeClr val="tx1"/>
              </a:solidFill>
            </a:endParaRPr>
          </a:p>
        </p:txBody>
      </p:sp>
    </p:spTree>
    <p:extLst>
      <p:ext uri="{BB962C8B-B14F-4D97-AF65-F5344CB8AC3E}">
        <p14:creationId xmlns:p14="http://schemas.microsoft.com/office/powerpoint/2010/main" val="248675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F7520-BAAC-F504-9732-D49905334996}"/>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E0798A47-45B2-6C2F-704A-2314CAF876E1}"/>
              </a:ext>
            </a:extLst>
          </p:cNvPr>
          <p:cNvGraphicFramePr>
            <a:graphicFrameLocks noGrp="1"/>
          </p:cNvGraphicFramePr>
          <p:nvPr>
            <p:ph idx="1"/>
            <p:extLst>
              <p:ext uri="{D42A27DB-BD31-4B8C-83A1-F6EECF244321}">
                <p14:modId xmlns:p14="http://schemas.microsoft.com/office/powerpoint/2010/main" val="1890982129"/>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cxnSp>
        <p:nvCxnSpPr>
          <p:cNvPr id="3" name="Straight Connector 2">
            <a:extLst>
              <a:ext uri="{FF2B5EF4-FFF2-40B4-BE49-F238E27FC236}">
                <a16:creationId xmlns:a16="http://schemas.microsoft.com/office/drawing/2014/main" id="{FDE6999F-553A-205E-C88B-548F41863837}"/>
              </a:ext>
            </a:extLst>
          </p:cNvPr>
          <p:cNvCxnSpPr>
            <a:cxnSpLocks/>
          </p:cNvCxnSpPr>
          <p:nvPr/>
        </p:nvCxnSpPr>
        <p:spPr>
          <a:xfrm>
            <a:off x="6096000" y="1504787"/>
            <a:ext cx="0" cy="3187119"/>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DE753007-96C5-97DB-E3D0-4CCE8CEE8583}"/>
              </a:ext>
            </a:extLst>
          </p:cNvPr>
          <p:cNvSpPr/>
          <p:nvPr/>
        </p:nvSpPr>
        <p:spPr>
          <a:xfrm>
            <a:off x="622004" y="5655479"/>
            <a:ext cx="11131380" cy="504021"/>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Advances in treatment boost cancer survival, with rising age-standardized rates for both genders </a:t>
            </a:r>
          </a:p>
        </p:txBody>
      </p:sp>
      <p:graphicFrame>
        <p:nvGraphicFramePr>
          <p:cNvPr id="7" name="Chart 6">
            <a:extLst>
              <a:ext uri="{FF2B5EF4-FFF2-40B4-BE49-F238E27FC236}">
                <a16:creationId xmlns:a16="http://schemas.microsoft.com/office/drawing/2014/main" id="{8C494D27-3BBA-0AD1-0CD2-6CAF373AA4FD}"/>
              </a:ext>
            </a:extLst>
          </p:cNvPr>
          <p:cNvGraphicFramePr>
            <a:graphicFrameLocks/>
          </p:cNvGraphicFramePr>
          <p:nvPr>
            <p:extLst>
              <p:ext uri="{D42A27DB-BD31-4B8C-83A1-F6EECF244321}">
                <p14:modId xmlns:p14="http://schemas.microsoft.com/office/powerpoint/2010/main" val="1561940471"/>
              </p:ext>
            </p:extLst>
          </p:nvPr>
        </p:nvGraphicFramePr>
        <p:xfrm>
          <a:off x="711201" y="1104446"/>
          <a:ext cx="5207787" cy="3987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957263A-5505-0F89-33FD-C72EFF816330}"/>
              </a:ext>
            </a:extLst>
          </p:cNvPr>
          <p:cNvGraphicFramePr>
            <a:graphicFrameLocks/>
          </p:cNvGraphicFramePr>
          <p:nvPr>
            <p:extLst>
              <p:ext uri="{D42A27DB-BD31-4B8C-83A1-F6EECF244321}">
                <p14:modId xmlns:p14="http://schemas.microsoft.com/office/powerpoint/2010/main" val="3208699374"/>
              </p:ext>
            </p:extLst>
          </p:nvPr>
        </p:nvGraphicFramePr>
        <p:xfrm>
          <a:off x="6273012" y="1104446"/>
          <a:ext cx="5207771" cy="3987800"/>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a:extLst>
              <a:ext uri="{FF2B5EF4-FFF2-40B4-BE49-F238E27FC236}">
                <a16:creationId xmlns:a16="http://schemas.microsoft.com/office/drawing/2014/main" id="{97367CCD-45E5-7ADD-5AA8-9E4BE20A138F}"/>
              </a:ext>
            </a:extLst>
          </p:cNvPr>
          <p:cNvSpPr/>
          <p:nvPr/>
        </p:nvSpPr>
        <p:spPr>
          <a:xfrm>
            <a:off x="622004" y="5127488"/>
            <a:ext cx="11131380" cy="3960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Metrics: Crude Incidence Rate (CIR), Crude Mortality Rate (CMR), Age-</a:t>
            </a:r>
            <a:r>
              <a:rPr lang="en-US" dirty="0" err="1">
                <a:solidFill>
                  <a:schemeClr val="tx1"/>
                </a:solidFill>
              </a:rPr>
              <a:t>Standardised</a:t>
            </a:r>
            <a:r>
              <a:rPr lang="en-US" dirty="0">
                <a:solidFill>
                  <a:schemeClr val="tx1"/>
                </a:solidFill>
              </a:rPr>
              <a:t> Survival Rates (ASRS)</a:t>
            </a:r>
          </a:p>
        </p:txBody>
      </p:sp>
      <p:sp>
        <p:nvSpPr>
          <p:cNvPr id="13" name="Title 1">
            <a:extLst>
              <a:ext uri="{FF2B5EF4-FFF2-40B4-BE49-F238E27FC236}">
                <a16:creationId xmlns:a16="http://schemas.microsoft.com/office/drawing/2014/main" id="{045B43DA-B9C6-58A9-9A68-3BFA3A60EE42}"/>
              </a:ext>
            </a:extLst>
          </p:cNvPr>
          <p:cNvSpPr>
            <a:spLocks noGrp="1"/>
          </p:cNvSpPr>
          <p:nvPr>
            <p:ph type="title"/>
          </p:nvPr>
        </p:nvSpPr>
        <p:spPr>
          <a:xfrm>
            <a:off x="457200" y="224751"/>
            <a:ext cx="10515600" cy="892850"/>
          </a:xfrm>
        </p:spPr>
        <p:txBody>
          <a:bodyPr>
            <a:normAutofit/>
          </a:bodyPr>
          <a:lstStyle/>
          <a:p>
            <a:r>
              <a:rPr lang="en-US" sz="3600" dirty="0"/>
              <a:t>Lung cancer trends over the years</a:t>
            </a:r>
          </a:p>
        </p:txBody>
      </p:sp>
      <p:sp>
        <p:nvSpPr>
          <p:cNvPr id="15" name="Rectangle 14">
            <a:extLst>
              <a:ext uri="{FF2B5EF4-FFF2-40B4-BE49-F238E27FC236}">
                <a16:creationId xmlns:a16="http://schemas.microsoft.com/office/drawing/2014/main" id="{8324CBC9-A008-C73A-FE2C-A4874D855CC1}"/>
              </a:ext>
            </a:extLst>
          </p:cNvPr>
          <p:cNvSpPr/>
          <p:nvPr/>
        </p:nvSpPr>
        <p:spPr>
          <a:xfrm>
            <a:off x="457200" y="6254137"/>
            <a:ext cx="3759200" cy="1638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Source: </a:t>
            </a:r>
            <a:r>
              <a:rPr lang="en-US" sz="1000" dirty="0">
                <a:solidFill>
                  <a:schemeClr val="tx1"/>
                </a:solidFill>
                <a:hlinkClick r:id="rId5"/>
              </a:rPr>
              <a:t>National Cancer Registry 2022</a:t>
            </a:r>
            <a:endParaRPr lang="en-US" sz="1000" dirty="0">
              <a:solidFill>
                <a:schemeClr val="tx1"/>
              </a:solidFill>
            </a:endParaRPr>
          </a:p>
        </p:txBody>
      </p:sp>
    </p:spTree>
    <p:extLst>
      <p:ext uri="{BB962C8B-B14F-4D97-AF65-F5344CB8AC3E}">
        <p14:creationId xmlns:p14="http://schemas.microsoft.com/office/powerpoint/2010/main" val="412628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64F4-FB2D-22EB-DE7E-A666B46C69E5}"/>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849ABEF-C048-62CF-840C-276D5AFCFF09}"/>
              </a:ext>
            </a:extLst>
          </p:cNvPr>
          <p:cNvGraphicFramePr>
            <a:graphicFrameLocks noChangeAspect="1"/>
          </p:cNvGraphicFramePr>
          <p:nvPr>
            <p:custDataLst>
              <p:tags r:id="rId1"/>
            </p:custDataLst>
            <p:extLst>
              <p:ext uri="{D42A27DB-BD31-4B8C-83A1-F6EECF244321}">
                <p14:modId xmlns:p14="http://schemas.microsoft.com/office/powerpoint/2010/main" val="1350923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9" name="think-cell data - do not delete" hidden="1">
                        <a:extLst>
                          <a:ext uri="{FF2B5EF4-FFF2-40B4-BE49-F238E27FC236}">
                            <a16:creationId xmlns:a16="http://schemas.microsoft.com/office/drawing/2014/main" id="{F849ABEF-C048-62CF-840C-276D5AFCFF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6" name="Content Placeholder 5">
            <a:extLst>
              <a:ext uri="{FF2B5EF4-FFF2-40B4-BE49-F238E27FC236}">
                <a16:creationId xmlns:a16="http://schemas.microsoft.com/office/drawing/2014/main" id="{0AFB3884-D98F-0DB7-6571-57D45FAACA2D}"/>
              </a:ext>
            </a:extLst>
          </p:cNvPr>
          <p:cNvGraphicFramePr>
            <a:graphicFrameLocks noGrp="1"/>
          </p:cNvGraphicFramePr>
          <p:nvPr>
            <p:ph idx="1"/>
            <p:extLst>
              <p:ext uri="{D42A27DB-BD31-4B8C-83A1-F6EECF244321}">
                <p14:modId xmlns:p14="http://schemas.microsoft.com/office/powerpoint/2010/main" val="2058436462"/>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dirty="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solidFill>
                  </a:tcPr>
                </a:tc>
                <a:tc>
                  <a:txBody>
                    <a:bodyPr/>
                    <a:lstStyle/>
                    <a:p>
                      <a:pPr algn="ctr"/>
                      <a:r>
                        <a:rPr lang="en-US" sz="1600"/>
                        <a:t>Key Determinants</a:t>
                      </a:r>
                    </a:p>
                  </a:txBody>
                  <a:tcPr>
                    <a:lnL w="12700" cmpd="sng">
                      <a:noFill/>
                    </a:lnL>
                    <a:lnR w="12700" cmpd="sng">
                      <a:noFill/>
                    </a:lnR>
                    <a:lnT w="12700" cmpd="sng">
                      <a:noFill/>
                    </a:lnT>
                    <a:lnB w="38100" cmpd="sng">
                      <a:noFill/>
                    </a:lnB>
                    <a:solidFill>
                      <a:schemeClr val="accent1"/>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cxnSp>
        <p:nvCxnSpPr>
          <p:cNvPr id="4" name="Straight Connector 3">
            <a:extLst>
              <a:ext uri="{FF2B5EF4-FFF2-40B4-BE49-F238E27FC236}">
                <a16:creationId xmlns:a16="http://schemas.microsoft.com/office/drawing/2014/main" id="{0AA22FC9-C183-5F16-4FBF-37282C1BDF50}"/>
              </a:ext>
            </a:extLst>
          </p:cNvPr>
          <p:cNvCxnSpPr>
            <a:cxnSpLocks/>
          </p:cNvCxnSpPr>
          <p:nvPr/>
        </p:nvCxnSpPr>
        <p:spPr>
          <a:xfrm>
            <a:off x="6096000" y="1591798"/>
            <a:ext cx="0" cy="4012309"/>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 name="Content Placeholder 3">
            <a:extLst>
              <a:ext uri="{FF2B5EF4-FFF2-40B4-BE49-F238E27FC236}">
                <a16:creationId xmlns:a16="http://schemas.microsoft.com/office/drawing/2014/main" id="{7D25538C-CB0F-D00A-1139-1199075D7485}"/>
              </a:ext>
            </a:extLst>
          </p:cNvPr>
          <p:cNvGraphicFramePr>
            <a:graphicFrameLocks/>
          </p:cNvGraphicFramePr>
          <p:nvPr>
            <p:extLst>
              <p:ext uri="{D42A27DB-BD31-4B8C-83A1-F6EECF244321}">
                <p14:modId xmlns:p14="http://schemas.microsoft.com/office/powerpoint/2010/main" val="2665758896"/>
              </p:ext>
            </p:extLst>
          </p:nvPr>
        </p:nvGraphicFramePr>
        <p:xfrm>
          <a:off x="210326" y="1371600"/>
          <a:ext cx="5669478" cy="4724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 name="Content Placeholder 6">
            <a:extLst>
              <a:ext uri="{FF2B5EF4-FFF2-40B4-BE49-F238E27FC236}">
                <a16:creationId xmlns:a16="http://schemas.microsoft.com/office/drawing/2014/main" id="{D2ADAF09-4273-085E-E678-BE9F8CA9E5DD}"/>
              </a:ext>
            </a:extLst>
          </p:cNvPr>
          <p:cNvGraphicFramePr>
            <a:graphicFrameLocks/>
          </p:cNvGraphicFramePr>
          <p:nvPr>
            <p:extLst>
              <p:ext uri="{D42A27DB-BD31-4B8C-83A1-F6EECF244321}">
                <p14:modId xmlns:p14="http://schemas.microsoft.com/office/powerpoint/2010/main" val="4207963298"/>
              </p:ext>
            </p:extLst>
          </p:nvPr>
        </p:nvGraphicFramePr>
        <p:xfrm>
          <a:off x="6312198" y="1371600"/>
          <a:ext cx="5420622" cy="4724400"/>
        </p:xfrm>
        <a:graphic>
          <a:graphicData uri="http://schemas.openxmlformats.org/drawingml/2006/chart">
            <c:chart xmlns:c="http://schemas.openxmlformats.org/drawingml/2006/chart" xmlns:r="http://schemas.openxmlformats.org/officeDocument/2006/relationships" r:id="rId7"/>
          </a:graphicData>
        </a:graphic>
      </p:graphicFrame>
      <p:sp>
        <p:nvSpPr>
          <p:cNvPr id="10" name="Title 1">
            <a:extLst>
              <a:ext uri="{FF2B5EF4-FFF2-40B4-BE49-F238E27FC236}">
                <a16:creationId xmlns:a16="http://schemas.microsoft.com/office/drawing/2014/main" id="{A0E97A12-C6CF-51FA-D46A-183850E8FD07}"/>
              </a:ext>
            </a:extLst>
          </p:cNvPr>
          <p:cNvSpPr>
            <a:spLocks noGrp="1"/>
          </p:cNvSpPr>
          <p:nvPr>
            <p:ph type="title"/>
          </p:nvPr>
        </p:nvSpPr>
        <p:spPr>
          <a:xfrm>
            <a:off x="457199" y="224751"/>
            <a:ext cx="11633199" cy="892850"/>
          </a:xfrm>
        </p:spPr>
        <p:txBody>
          <a:bodyPr vert="horz">
            <a:normAutofit/>
          </a:bodyPr>
          <a:lstStyle/>
          <a:p>
            <a:r>
              <a:rPr lang="en-US" sz="3600" dirty="0"/>
              <a:t>Lung cancer will remain an important concern into the future</a:t>
            </a:r>
          </a:p>
        </p:txBody>
      </p:sp>
      <p:sp>
        <p:nvSpPr>
          <p:cNvPr id="11" name="Rectangle 10">
            <a:extLst>
              <a:ext uri="{FF2B5EF4-FFF2-40B4-BE49-F238E27FC236}">
                <a16:creationId xmlns:a16="http://schemas.microsoft.com/office/drawing/2014/main" id="{D7C020FF-B203-E236-3CCA-1EB55C2BA6F8}"/>
              </a:ext>
            </a:extLst>
          </p:cNvPr>
          <p:cNvSpPr/>
          <p:nvPr/>
        </p:nvSpPr>
        <p:spPr>
          <a:xfrm>
            <a:off x="457200" y="6254137"/>
            <a:ext cx="3759200" cy="1638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Source: </a:t>
            </a:r>
            <a:r>
              <a:rPr lang="en-US" sz="1000" dirty="0">
                <a:solidFill>
                  <a:schemeClr val="tx1"/>
                </a:solidFill>
                <a:hlinkClick r:id="rId8"/>
              </a:rPr>
              <a:t>World Health </a:t>
            </a:r>
            <a:r>
              <a:rPr lang="en-US" sz="1000" dirty="0" err="1">
                <a:solidFill>
                  <a:schemeClr val="tx1"/>
                </a:solidFill>
                <a:hlinkClick r:id="rId8"/>
              </a:rPr>
              <a:t>Organisation</a:t>
            </a:r>
            <a:endParaRPr lang="en-US" sz="1000" dirty="0">
              <a:solidFill>
                <a:schemeClr val="tx1"/>
              </a:solidFill>
            </a:endParaRPr>
          </a:p>
        </p:txBody>
      </p:sp>
      <p:cxnSp>
        <p:nvCxnSpPr>
          <p:cNvPr id="13" name="Straight Arrow Connector 12">
            <a:extLst>
              <a:ext uri="{FF2B5EF4-FFF2-40B4-BE49-F238E27FC236}">
                <a16:creationId xmlns:a16="http://schemas.microsoft.com/office/drawing/2014/main" id="{8BE4841C-B861-7F91-DBF7-A2CBF193BDE5}"/>
              </a:ext>
            </a:extLst>
          </p:cNvPr>
          <p:cNvCxnSpPr/>
          <p:nvPr/>
        </p:nvCxnSpPr>
        <p:spPr>
          <a:xfrm flipV="1">
            <a:off x="2895600" y="3251200"/>
            <a:ext cx="1117600" cy="812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CA486AD-F6BA-707D-AEF8-95E53734F43C}"/>
              </a:ext>
            </a:extLst>
          </p:cNvPr>
          <p:cNvCxnSpPr/>
          <p:nvPr/>
        </p:nvCxnSpPr>
        <p:spPr>
          <a:xfrm flipV="1">
            <a:off x="8851900" y="3251200"/>
            <a:ext cx="1117600" cy="812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06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48E38-7424-9BA5-26B6-B0BCF0BF799C}"/>
            </a:ext>
          </a:extLst>
        </p:cNvPr>
        <p:cNvGrpSpPr/>
        <p:nvPr/>
      </p:nvGrpSpPr>
      <p:grpSpPr>
        <a:xfrm>
          <a:off x="0" y="0"/>
          <a:ext cx="0" cy="0"/>
          <a:chOff x="0" y="0"/>
          <a:chExt cx="0" cy="0"/>
        </a:xfrm>
      </p:grpSpPr>
      <p:grpSp>
        <p:nvGrpSpPr>
          <p:cNvPr id="64" name="Group 63">
            <a:extLst>
              <a:ext uri="{FF2B5EF4-FFF2-40B4-BE49-F238E27FC236}">
                <a16:creationId xmlns:a16="http://schemas.microsoft.com/office/drawing/2014/main" id="{8E9C8B23-D888-E454-927C-DB961AE7F85F}"/>
              </a:ext>
            </a:extLst>
          </p:cNvPr>
          <p:cNvGrpSpPr/>
          <p:nvPr/>
        </p:nvGrpSpPr>
        <p:grpSpPr>
          <a:xfrm>
            <a:off x="7698718" y="2029848"/>
            <a:ext cx="2959819" cy="3212952"/>
            <a:chOff x="1242059" y="2298700"/>
            <a:chExt cx="1342241" cy="1555268"/>
          </a:xfrm>
        </p:grpSpPr>
        <p:pic>
          <p:nvPicPr>
            <p:cNvPr id="62" name="Graphic 61" descr="Man with cane outline">
              <a:extLst>
                <a:ext uri="{FF2B5EF4-FFF2-40B4-BE49-F238E27FC236}">
                  <a16:creationId xmlns:a16="http://schemas.microsoft.com/office/drawing/2014/main" id="{C968673F-FE3B-4C6D-A02C-8DD234142A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55980" y="2298700"/>
              <a:ext cx="914400" cy="914400"/>
            </a:xfrm>
            <a:prstGeom prst="rect">
              <a:avLst/>
            </a:prstGeom>
          </p:spPr>
        </p:pic>
        <p:sp>
          <p:nvSpPr>
            <p:cNvPr id="63" name="Rectangle 62">
              <a:extLst>
                <a:ext uri="{FF2B5EF4-FFF2-40B4-BE49-F238E27FC236}">
                  <a16:creationId xmlns:a16="http://schemas.microsoft.com/office/drawing/2014/main" id="{61242A52-E3DC-31DA-3F77-958E90BCDD68}"/>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chemeClr val="tx1"/>
                  </a:solidFill>
                  <a:latin typeface="Calibri Light"/>
                  <a:ea typeface="Calibri Light"/>
                  <a:cs typeface="Calibri Light"/>
                </a:rPr>
                <a:t>Age</a:t>
              </a:r>
            </a:p>
          </p:txBody>
        </p:sp>
      </p:grpSp>
      <p:grpSp>
        <p:nvGrpSpPr>
          <p:cNvPr id="68" name="Group 67">
            <a:extLst>
              <a:ext uri="{FF2B5EF4-FFF2-40B4-BE49-F238E27FC236}">
                <a16:creationId xmlns:a16="http://schemas.microsoft.com/office/drawing/2014/main" id="{C26F89D2-4426-0E34-D031-12EC8605E451}"/>
              </a:ext>
            </a:extLst>
          </p:cNvPr>
          <p:cNvGrpSpPr/>
          <p:nvPr/>
        </p:nvGrpSpPr>
        <p:grpSpPr>
          <a:xfrm>
            <a:off x="4783330" y="2029848"/>
            <a:ext cx="2632293" cy="3206267"/>
            <a:chOff x="1242059" y="2298700"/>
            <a:chExt cx="1342241" cy="1555268"/>
          </a:xfrm>
        </p:grpSpPr>
        <p:pic>
          <p:nvPicPr>
            <p:cNvPr id="66" name="Graphic 65" descr="Wine outline">
              <a:extLst>
                <a:ext uri="{FF2B5EF4-FFF2-40B4-BE49-F238E27FC236}">
                  <a16:creationId xmlns:a16="http://schemas.microsoft.com/office/drawing/2014/main" id="{BAB572A1-58FE-8B34-6D6E-F91CC6A3D87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455980" y="2298700"/>
              <a:ext cx="914400" cy="914400"/>
            </a:xfrm>
            <a:prstGeom prst="rect">
              <a:avLst/>
            </a:prstGeom>
          </p:spPr>
        </p:pic>
        <p:sp>
          <p:nvSpPr>
            <p:cNvPr id="67" name="Rectangle 66">
              <a:extLst>
                <a:ext uri="{FF2B5EF4-FFF2-40B4-BE49-F238E27FC236}">
                  <a16:creationId xmlns:a16="http://schemas.microsoft.com/office/drawing/2014/main" id="{D3C61432-9A75-EB53-0517-AF2D4CA04557}"/>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chemeClr val="tx1"/>
                  </a:solidFill>
                  <a:latin typeface="Calibri Light"/>
                  <a:ea typeface="Calibri Light"/>
                  <a:cs typeface="Calibri Light"/>
                </a:rPr>
                <a:t>Alcohol Consuming</a:t>
              </a:r>
              <a:endParaRPr lang="en-US" sz="2800">
                <a:solidFill>
                  <a:schemeClr val="tx1"/>
                </a:solidFill>
                <a:latin typeface="Calibri Light"/>
                <a:ea typeface="Calibri Light"/>
                <a:cs typeface="Calibri Light"/>
              </a:endParaRPr>
            </a:p>
          </p:txBody>
        </p:sp>
      </p:grpSp>
      <p:grpSp>
        <p:nvGrpSpPr>
          <p:cNvPr id="72" name="Group 71">
            <a:extLst>
              <a:ext uri="{FF2B5EF4-FFF2-40B4-BE49-F238E27FC236}">
                <a16:creationId xmlns:a16="http://schemas.microsoft.com/office/drawing/2014/main" id="{AE4AA360-E60A-7C5A-AADD-0658EEB96334}"/>
              </a:ext>
            </a:extLst>
          </p:cNvPr>
          <p:cNvGrpSpPr/>
          <p:nvPr/>
        </p:nvGrpSpPr>
        <p:grpSpPr>
          <a:xfrm>
            <a:off x="1573839" y="2130110"/>
            <a:ext cx="2638977" cy="2999056"/>
            <a:chOff x="1242059" y="2298700"/>
            <a:chExt cx="1342241" cy="1555268"/>
          </a:xfrm>
        </p:grpSpPr>
        <p:pic>
          <p:nvPicPr>
            <p:cNvPr id="70" name="Graphic 69" descr="Smoking outline">
              <a:extLst>
                <a:ext uri="{FF2B5EF4-FFF2-40B4-BE49-F238E27FC236}">
                  <a16:creationId xmlns:a16="http://schemas.microsoft.com/office/drawing/2014/main" id="{211BDA31-5A06-FA73-E07D-8169F2499E99}"/>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455980" y="2298700"/>
              <a:ext cx="914400" cy="914400"/>
            </a:xfrm>
            <a:prstGeom prst="rect">
              <a:avLst/>
            </a:prstGeom>
          </p:spPr>
        </p:pic>
        <p:sp>
          <p:nvSpPr>
            <p:cNvPr id="71" name="Rectangle 70">
              <a:extLst>
                <a:ext uri="{FF2B5EF4-FFF2-40B4-BE49-F238E27FC236}">
                  <a16:creationId xmlns:a16="http://schemas.microsoft.com/office/drawing/2014/main" id="{9405B316-F45B-935F-9FD6-8B24D61922C4}"/>
                </a:ext>
              </a:extLst>
            </p:cNvPr>
            <p:cNvSpPr/>
            <p:nvPr/>
          </p:nvSpPr>
          <p:spPr>
            <a:xfrm>
              <a:off x="1242059" y="3218972"/>
              <a:ext cx="1342241" cy="6349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chemeClr val="tx1"/>
                  </a:solidFill>
                  <a:latin typeface="Calibri Light"/>
                  <a:ea typeface="Calibri Light"/>
                  <a:cs typeface="Calibri Light"/>
                </a:rPr>
                <a:t>Smoking</a:t>
              </a:r>
            </a:p>
          </p:txBody>
        </p:sp>
      </p:grpSp>
      <p:graphicFrame>
        <p:nvGraphicFramePr>
          <p:cNvPr id="117" name="Content Placeholder 5">
            <a:extLst>
              <a:ext uri="{FF2B5EF4-FFF2-40B4-BE49-F238E27FC236}">
                <a16:creationId xmlns:a16="http://schemas.microsoft.com/office/drawing/2014/main" id="{89BA15D8-BF2A-D9BD-AC66-74EEB6F3D495}"/>
              </a:ext>
            </a:extLst>
          </p:cNvPr>
          <p:cNvGraphicFramePr>
            <a:graphicFrameLocks/>
          </p:cNvGraphicFramePr>
          <p:nvPr>
            <p:extLst>
              <p:ext uri="{D42A27DB-BD31-4B8C-83A1-F6EECF244321}">
                <p14:modId xmlns:p14="http://schemas.microsoft.com/office/powerpoint/2010/main" val="4043795304"/>
              </p:ext>
            </p:extLst>
          </p:nvPr>
        </p:nvGraphicFramePr>
        <p:xfrm>
          <a:off x="5347" y="6485823"/>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472C4"/>
                    </a:solidFill>
                  </a:tcPr>
                </a:tc>
                <a:tc>
                  <a:txBody>
                    <a:bodyPr/>
                    <a:lstStyle/>
                    <a:p>
                      <a:pPr algn="ctr"/>
                      <a:r>
                        <a:rPr lang="en-US" sz="1600"/>
                        <a:t>Key Determinants</a:t>
                      </a:r>
                    </a:p>
                  </a:txBody>
                  <a:tcPr>
                    <a:lnL w="12700" cmpd="sng">
                      <a:noFill/>
                    </a:lnL>
                    <a:lnR w="12700" cmpd="sng">
                      <a:noFill/>
                    </a:lnR>
                    <a:lnT w="12700" cmpd="sng">
                      <a:noFill/>
                    </a:lnT>
                    <a:lnB w="38100" cmpd="sng">
                      <a:noFill/>
                    </a:lnB>
                    <a:solidFill>
                      <a:srgbClr val="44536A"/>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sp>
        <p:nvSpPr>
          <p:cNvPr id="9" name="Title 1">
            <a:extLst>
              <a:ext uri="{FF2B5EF4-FFF2-40B4-BE49-F238E27FC236}">
                <a16:creationId xmlns:a16="http://schemas.microsoft.com/office/drawing/2014/main" id="{7F724886-8D01-4654-4450-A093EDDE037F}"/>
              </a:ext>
            </a:extLst>
          </p:cNvPr>
          <p:cNvSpPr>
            <a:spLocks noGrp="1"/>
          </p:cNvSpPr>
          <p:nvPr>
            <p:ph type="title"/>
          </p:nvPr>
        </p:nvSpPr>
        <p:spPr>
          <a:xfrm>
            <a:off x="457200" y="224751"/>
            <a:ext cx="10515600" cy="892850"/>
          </a:xfrm>
        </p:spPr>
        <p:txBody>
          <a:bodyPr>
            <a:normAutofit/>
          </a:bodyPr>
          <a:lstStyle/>
          <a:p>
            <a:r>
              <a:rPr lang="en-US" sz="3600" dirty="0"/>
              <a:t>Key determinants of lung cancer</a:t>
            </a:r>
          </a:p>
        </p:txBody>
      </p:sp>
    </p:spTree>
    <p:extLst>
      <p:ext uri="{BB962C8B-B14F-4D97-AF65-F5344CB8AC3E}">
        <p14:creationId xmlns:p14="http://schemas.microsoft.com/office/powerpoint/2010/main" val="243825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E9903-009F-0D89-C78B-18321891580E}"/>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E445057-8859-1785-D5BE-6155735AF880}"/>
              </a:ext>
            </a:extLst>
          </p:cNvPr>
          <p:cNvCxnSpPr>
            <a:cxnSpLocks/>
          </p:cNvCxnSpPr>
          <p:nvPr/>
        </p:nvCxnSpPr>
        <p:spPr>
          <a:xfrm>
            <a:off x="5828220" y="1898388"/>
            <a:ext cx="0" cy="41148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0" name="Content Placeholder 5">
            <a:extLst>
              <a:ext uri="{FF2B5EF4-FFF2-40B4-BE49-F238E27FC236}">
                <a16:creationId xmlns:a16="http://schemas.microsoft.com/office/drawing/2014/main" id="{719C189C-6856-F1EC-4382-99EA4D7B81E6}"/>
              </a:ext>
            </a:extLst>
          </p:cNvPr>
          <p:cNvGraphicFramePr>
            <a:graphicFrameLocks/>
          </p:cNvGraphicFramePr>
          <p:nvPr>
            <p:extLst>
              <p:ext uri="{D42A27DB-BD31-4B8C-83A1-F6EECF244321}">
                <p14:modId xmlns:p14="http://schemas.microsoft.com/office/powerpoint/2010/main" val="1916250594"/>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13239625"/>
                    </a:ext>
                  </a:extLst>
                </a:gridCol>
                <a:gridCol w="2438400">
                  <a:extLst>
                    <a:ext uri="{9D8B030D-6E8A-4147-A177-3AD203B41FA5}">
                      <a16:colId xmlns:a16="http://schemas.microsoft.com/office/drawing/2014/main" val="3455216498"/>
                    </a:ext>
                  </a:extLst>
                </a:gridCol>
                <a:gridCol w="2438400">
                  <a:extLst>
                    <a:ext uri="{9D8B030D-6E8A-4147-A177-3AD203B41FA5}">
                      <a16:colId xmlns:a16="http://schemas.microsoft.com/office/drawing/2014/main" val="1174195397"/>
                    </a:ext>
                  </a:extLst>
                </a:gridCol>
                <a:gridCol w="2438400">
                  <a:extLst>
                    <a:ext uri="{9D8B030D-6E8A-4147-A177-3AD203B41FA5}">
                      <a16:colId xmlns:a16="http://schemas.microsoft.com/office/drawing/2014/main" val="1281828797"/>
                    </a:ext>
                  </a:extLst>
                </a:gridCol>
                <a:gridCol w="2438400">
                  <a:extLst>
                    <a:ext uri="{9D8B030D-6E8A-4147-A177-3AD203B41FA5}">
                      <a16:colId xmlns:a16="http://schemas.microsoft.com/office/drawing/2014/main" val="3791814352"/>
                    </a:ext>
                  </a:extLst>
                </a:gridCol>
              </a:tblGrid>
              <a:tr h="370840">
                <a:tc>
                  <a:txBody>
                    <a:bodyPr/>
                    <a:lstStyle/>
                    <a:p>
                      <a:pPr algn="ctr"/>
                      <a:r>
                        <a:rPr lang="en-US" sz="160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472C4"/>
                    </a:solidFill>
                  </a:tcPr>
                </a:tc>
                <a:tc>
                  <a:txBody>
                    <a:bodyPr/>
                    <a:lstStyle/>
                    <a:p>
                      <a:pPr algn="ctr"/>
                      <a:r>
                        <a:rPr lang="en-US" sz="1600"/>
                        <a:t>Key Determinants</a:t>
                      </a:r>
                    </a:p>
                  </a:txBody>
                  <a:tcPr>
                    <a:lnL w="12700" cmpd="sng">
                      <a:noFill/>
                    </a:lnL>
                    <a:lnR w="12700" cmpd="sng">
                      <a:noFill/>
                    </a:lnR>
                    <a:lnT w="12700" cmpd="sng">
                      <a:noFill/>
                    </a:lnT>
                    <a:lnB w="38100" cmpd="sng">
                      <a:noFill/>
                    </a:lnB>
                    <a:solidFill>
                      <a:srgbClr val="44536A"/>
                    </a:solidFill>
                  </a:tcPr>
                </a:tc>
                <a:tc>
                  <a:txBody>
                    <a:bodyPr/>
                    <a:lstStyle/>
                    <a:p>
                      <a:pPr algn="ctr"/>
                      <a:r>
                        <a:rPr lang="en-US" sz="1600"/>
                        <a:t>Machine Learning</a:t>
                      </a: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Prevention Methods</a:t>
                      </a:r>
                      <a:endParaRPr lang="en-US" sz="1600" dirty="0">
                        <a:ln>
                          <a:solidFill>
                            <a:sysClr val="windowText" lastClr="000000"/>
                          </a:solidFill>
                        </a:ln>
                      </a:endParaRPr>
                    </a:p>
                  </a:txBody>
                  <a:tcPr>
                    <a:lnL w="12700" cmpd="sng">
                      <a:noFill/>
                    </a:lnL>
                    <a:lnR w="12700" cmpd="sng">
                      <a:noFill/>
                    </a:lnR>
                    <a:lnT w="12700" cmpd="sng">
                      <a:noFill/>
                    </a:lnT>
                    <a:lnB w="38100" cmpd="sng">
                      <a:noFill/>
                    </a:lnB>
                    <a:solidFill>
                      <a:schemeClr val="accent1"/>
                    </a:solidFill>
                  </a:tcPr>
                </a:tc>
                <a:tc>
                  <a:txBody>
                    <a:bodyPr/>
                    <a:lstStyle/>
                    <a:p>
                      <a:pPr algn="ctr"/>
                      <a:r>
                        <a:rPr lang="en-US" sz="1600" dirty="0"/>
                        <a:t>Conclusion</a:t>
                      </a:r>
                    </a:p>
                  </a:txBody>
                  <a:tcP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1705346674"/>
                  </a:ext>
                </a:extLst>
              </a:tr>
            </a:tbl>
          </a:graphicData>
        </a:graphic>
      </p:graphicFrame>
      <p:sp>
        <p:nvSpPr>
          <p:cNvPr id="6" name="Rectangle 5">
            <a:extLst>
              <a:ext uri="{FF2B5EF4-FFF2-40B4-BE49-F238E27FC236}">
                <a16:creationId xmlns:a16="http://schemas.microsoft.com/office/drawing/2014/main" id="{379BCEF9-4D61-1AF9-0C9B-FACF4B3C9866}"/>
              </a:ext>
            </a:extLst>
          </p:cNvPr>
          <p:cNvSpPr/>
          <p:nvPr/>
        </p:nvSpPr>
        <p:spPr>
          <a:xfrm>
            <a:off x="365947" y="1787602"/>
            <a:ext cx="5172489" cy="206649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ysClr val="windowText" lastClr="000000"/>
              </a:solidFill>
              <a:ea typeface="Calibri"/>
              <a:cs typeface="Calibri"/>
            </a:endParaRPr>
          </a:p>
        </p:txBody>
      </p:sp>
      <p:sp>
        <p:nvSpPr>
          <p:cNvPr id="11" name="TextBox 10">
            <a:extLst>
              <a:ext uri="{FF2B5EF4-FFF2-40B4-BE49-F238E27FC236}">
                <a16:creationId xmlns:a16="http://schemas.microsoft.com/office/drawing/2014/main" id="{EFF5374F-A811-52A5-369B-A8E68AC68D13}"/>
              </a:ext>
            </a:extLst>
          </p:cNvPr>
          <p:cNvSpPr txBox="1"/>
          <p:nvPr/>
        </p:nvSpPr>
        <p:spPr>
          <a:xfrm>
            <a:off x="373904" y="1908483"/>
            <a:ext cx="5167717" cy="175432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p>
          <a:p>
            <a:pPr marL="285750" indent="-285750">
              <a:buFont typeface="Calibri"/>
              <a:buChar char="-"/>
            </a:pPr>
            <a:r>
              <a:rPr lang="en-US" dirty="0">
                <a:ea typeface="Calibri"/>
                <a:cs typeface="Calibri"/>
              </a:rPr>
              <a:t>Leading cause of lung cancer</a:t>
            </a:r>
            <a:endParaRPr lang="en-US" dirty="0"/>
          </a:p>
          <a:p>
            <a:pPr marL="285750" indent="-285750">
              <a:buFont typeface="Calibri"/>
              <a:buChar char="-"/>
            </a:pPr>
            <a:r>
              <a:rPr lang="en-US" dirty="0">
                <a:ea typeface="Calibri"/>
                <a:cs typeface="Calibri"/>
              </a:rPr>
              <a:t>Accounts for almost 85% of cases globally</a:t>
            </a:r>
          </a:p>
          <a:p>
            <a:pPr marL="285750" indent="-285750">
              <a:buFont typeface="Calibri"/>
              <a:buChar char="-"/>
            </a:pPr>
            <a:r>
              <a:rPr lang="en-US" dirty="0">
                <a:ea typeface="Calibri"/>
                <a:cs typeface="Calibri"/>
              </a:rPr>
              <a:t>Contains cancer-causing chemicals (carcinogens)</a:t>
            </a:r>
          </a:p>
          <a:p>
            <a:pPr marL="285750" indent="-285750">
              <a:buFont typeface="Calibri"/>
              <a:buChar char="-"/>
            </a:pPr>
            <a:r>
              <a:rPr lang="en-US" dirty="0">
                <a:ea typeface="Calibri"/>
                <a:cs typeface="Calibri"/>
              </a:rPr>
              <a:t>Second-hand smoke can increase a non-smoker's risk by 20-30%</a:t>
            </a:r>
          </a:p>
        </p:txBody>
      </p:sp>
      <p:sp>
        <p:nvSpPr>
          <p:cNvPr id="13" name="Rectangle 12">
            <a:extLst>
              <a:ext uri="{FF2B5EF4-FFF2-40B4-BE49-F238E27FC236}">
                <a16:creationId xmlns:a16="http://schemas.microsoft.com/office/drawing/2014/main" id="{96422605-E6EA-88D5-07D2-3C19CD206875}"/>
              </a:ext>
            </a:extLst>
          </p:cNvPr>
          <p:cNvSpPr/>
          <p:nvPr/>
        </p:nvSpPr>
        <p:spPr>
          <a:xfrm>
            <a:off x="1695871" y="1617651"/>
            <a:ext cx="2501604" cy="334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Smoking</a:t>
            </a:r>
          </a:p>
        </p:txBody>
      </p:sp>
      <p:sp>
        <p:nvSpPr>
          <p:cNvPr id="14" name="Rectangle 13">
            <a:extLst>
              <a:ext uri="{FF2B5EF4-FFF2-40B4-BE49-F238E27FC236}">
                <a16:creationId xmlns:a16="http://schemas.microsoft.com/office/drawing/2014/main" id="{838E71CB-737C-F828-36BE-C1BC6443C326}"/>
              </a:ext>
            </a:extLst>
          </p:cNvPr>
          <p:cNvSpPr/>
          <p:nvPr/>
        </p:nvSpPr>
        <p:spPr>
          <a:xfrm>
            <a:off x="377670" y="4730094"/>
            <a:ext cx="5207658" cy="1283094"/>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ysClr val="windowText" lastClr="000000"/>
              </a:solidFill>
              <a:ea typeface="Calibri"/>
              <a:cs typeface="Calibri"/>
            </a:endParaRPr>
          </a:p>
        </p:txBody>
      </p:sp>
      <p:sp>
        <p:nvSpPr>
          <p:cNvPr id="16" name="Rectangle 15">
            <a:extLst>
              <a:ext uri="{FF2B5EF4-FFF2-40B4-BE49-F238E27FC236}">
                <a16:creationId xmlns:a16="http://schemas.microsoft.com/office/drawing/2014/main" id="{D4FF07A6-693B-CF1A-19E3-756DB85492B5}"/>
              </a:ext>
            </a:extLst>
          </p:cNvPr>
          <p:cNvSpPr/>
          <p:nvPr/>
        </p:nvSpPr>
        <p:spPr>
          <a:xfrm>
            <a:off x="1731039" y="4560143"/>
            <a:ext cx="2501604" cy="334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Consuming Alcohol</a:t>
            </a:r>
          </a:p>
        </p:txBody>
      </p:sp>
      <p:pic>
        <p:nvPicPr>
          <p:cNvPr id="18" name="Graphic 17" descr="Smoking outline">
            <a:extLst>
              <a:ext uri="{FF2B5EF4-FFF2-40B4-BE49-F238E27FC236}">
                <a16:creationId xmlns:a16="http://schemas.microsoft.com/office/drawing/2014/main" id="{5A81E5C9-99BB-8AD1-4FB1-DB75F9FE1CB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636588" y="967056"/>
            <a:ext cx="637219" cy="649566"/>
          </a:xfrm>
          <a:prstGeom prst="rect">
            <a:avLst/>
          </a:prstGeom>
        </p:spPr>
      </p:pic>
      <p:pic>
        <p:nvPicPr>
          <p:cNvPr id="22" name="Graphic 21" descr="Wine outline">
            <a:extLst>
              <a:ext uri="{FF2B5EF4-FFF2-40B4-BE49-F238E27FC236}">
                <a16:creationId xmlns:a16="http://schemas.microsoft.com/office/drawing/2014/main" id="{D607F004-8B43-DC0E-3609-A601D80070B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637351" y="3958448"/>
            <a:ext cx="620939" cy="601408"/>
          </a:xfrm>
          <a:prstGeom prst="rect">
            <a:avLst/>
          </a:prstGeom>
        </p:spPr>
      </p:pic>
      <p:sp>
        <p:nvSpPr>
          <p:cNvPr id="27" name="TextBox 26">
            <a:extLst>
              <a:ext uri="{FF2B5EF4-FFF2-40B4-BE49-F238E27FC236}">
                <a16:creationId xmlns:a16="http://schemas.microsoft.com/office/drawing/2014/main" id="{7B5B7998-6EBB-39EB-4B08-68D153FFD77F}"/>
              </a:ext>
            </a:extLst>
          </p:cNvPr>
          <p:cNvSpPr txBox="1"/>
          <p:nvPr/>
        </p:nvSpPr>
        <p:spPr>
          <a:xfrm>
            <a:off x="397350" y="4690537"/>
            <a:ext cx="5167717" cy="147732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a:p>
          <a:p>
            <a:pPr marL="285750" indent="-285750">
              <a:buFont typeface="Calibri"/>
              <a:buChar char="-"/>
            </a:pPr>
            <a:r>
              <a:rPr lang="en-US">
                <a:ea typeface="Calibri"/>
                <a:cs typeface="Calibri"/>
              </a:rPr>
              <a:t>Causes damage to cells</a:t>
            </a:r>
          </a:p>
          <a:p>
            <a:pPr marL="285750" indent="-285750">
              <a:buFont typeface="Calibri"/>
              <a:buChar char="-"/>
            </a:pPr>
            <a:r>
              <a:rPr lang="en-US">
                <a:ea typeface="Calibri"/>
                <a:cs typeface="Calibri"/>
              </a:rPr>
              <a:t>Changes hormone levels which increases the chance of developing cancer</a:t>
            </a:r>
          </a:p>
          <a:p>
            <a:pPr marL="285750" indent="-285750">
              <a:buFont typeface="Calibri"/>
              <a:buChar char="-"/>
            </a:pPr>
            <a:endParaRPr lang="en-US">
              <a:ea typeface="Calibri"/>
              <a:cs typeface="Calibri"/>
            </a:endParaRPr>
          </a:p>
        </p:txBody>
      </p:sp>
      <p:sp>
        <p:nvSpPr>
          <p:cNvPr id="12" name="Title 1">
            <a:extLst>
              <a:ext uri="{FF2B5EF4-FFF2-40B4-BE49-F238E27FC236}">
                <a16:creationId xmlns:a16="http://schemas.microsoft.com/office/drawing/2014/main" id="{3BA37635-BD3C-FD57-3D8E-3C44538114CF}"/>
              </a:ext>
            </a:extLst>
          </p:cNvPr>
          <p:cNvSpPr>
            <a:spLocks noGrp="1"/>
          </p:cNvSpPr>
          <p:nvPr>
            <p:ph type="title"/>
          </p:nvPr>
        </p:nvSpPr>
        <p:spPr>
          <a:xfrm>
            <a:off x="457200" y="224751"/>
            <a:ext cx="10515600" cy="892850"/>
          </a:xfrm>
        </p:spPr>
        <p:txBody>
          <a:bodyPr>
            <a:normAutofit/>
          </a:bodyPr>
          <a:lstStyle/>
          <a:p>
            <a:r>
              <a:rPr lang="en-US" sz="3600" dirty="0"/>
              <a:t>Lifestyle choices have an impact on </a:t>
            </a:r>
            <a:r>
              <a:rPr lang="en-US" sz="3600"/>
              <a:t>lung cancer</a:t>
            </a:r>
            <a:r>
              <a:rPr lang="en-US" sz="3600" dirty="0"/>
              <a:t> </a:t>
            </a:r>
            <a:r>
              <a:rPr lang="en-US" sz="3600"/>
              <a:t>risk</a:t>
            </a:r>
            <a:endParaRPr lang="en-US" sz="3600" dirty="0"/>
          </a:p>
        </p:txBody>
      </p:sp>
      <p:pic>
        <p:nvPicPr>
          <p:cNvPr id="31" name="Picture 30" descr="A graph of a number of blue bars&#10;&#10;Description automatically generated">
            <a:extLst>
              <a:ext uri="{FF2B5EF4-FFF2-40B4-BE49-F238E27FC236}">
                <a16:creationId xmlns:a16="http://schemas.microsoft.com/office/drawing/2014/main" id="{F1DF2FC9-1628-8A5D-7201-06AF09C38EBF}"/>
              </a:ext>
            </a:extLst>
          </p:cNvPr>
          <p:cNvPicPr>
            <a:picLocks noChangeAspect="1"/>
          </p:cNvPicPr>
          <p:nvPr/>
        </p:nvPicPr>
        <p:blipFill>
          <a:blip r:embed="rId7"/>
          <a:stretch>
            <a:fillRect/>
          </a:stretch>
        </p:blipFill>
        <p:spPr>
          <a:xfrm>
            <a:off x="6091374" y="1701524"/>
            <a:ext cx="5726275" cy="43051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38481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c98a79ca-5a9a-4791-a243-f06afd67464d}" enabled="0" method="" siteId="{c98a79ca-5a9a-4791-a243-f06afd67464d}" removed="1"/>
</clbl:labelList>
</file>

<file path=docProps/app.xml><?xml version="1.0" encoding="utf-8"?>
<Properties xmlns="http://schemas.openxmlformats.org/officeDocument/2006/extended-properties" xmlns:vt="http://schemas.openxmlformats.org/officeDocument/2006/docPropsVTypes">
  <Template>Office 2013 - 2022 Theme</Template>
  <TotalTime>183</TotalTime>
  <Words>3004</Words>
  <Application>Microsoft Office PowerPoint</Application>
  <PresentationFormat>Widescreen</PresentationFormat>
  <Paragraphs>461</Paragraphs>
  <Slides>23</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Aptos</vt:lpstr>
      <vt:lpstr>Arial</vt:lpstr>
      <vt:lpstr>Calibri</vt:lpstr>
      <vt:lpstr>Calibri Light</vt:lpstr>
      <vt:lpstr>Cambria Math</vt:lpstr>
      <vt:lpstr>Courier New</vt:lpstr>
      <vt:lpstr>Helvetica Neue</vt:lpstr>
      <vt:lpstr>Office 2013 - 2022 Theme</vt:lpstr>
      <vt:lpstr>think-cell Slide</vt:lpstr>
      <vt:lpstr>Lung Cancer Analysis with Machine Learning</vt:lpstr>
      <vt:lpstr>Objectives of our Presentation</vt:lpstr>
      <vt:lpstr>Presentation Outline</vt:lpstr>
      <vt:lpstr>What is Lung Cancer?</vt:lpstr>
      <vt:lpstr>Why should we care about lung cancer?</vt:lpstr>
      <vt:lpstr>Lung cancer trends over the years</vt:lpstr>
      <vt:lpstr>Lung cancer will remain an important concern into the future</vt:lpstr>
      <vt:lpstr>Key determinants of lung cancer</vt:lpstr>
      <vt:lpstr>Lifestyle choices have an impact on lung cancer risk</vt:lpstr>
      <vt:lpstr>Age is a crucial factor when it comes to lung cancer</vt:lpstr>
      <vt:lpstr>Common symptoms of lung cancer</vt:lpstr>
      <vt:lpstr>These symptoms are prevalent indicators</vt:lpstr>
      <vt:lpstr>We used 12 predictors in our predictive model </vt:lpstr>
      <vt:lpstr>We explored different predictive models  </vt:lpstr>
      <vt:lpstr>Model evaluation methodology </vt:lpstr>
      <vt:lpstr>We took steps to optimize our models  </vt:lpstr>
      <vt:lpstr>We chose F1-Score as our evaluation metric</vt:lpstr>
      <vt:lpstr>Our results from model evaluation</vt:lpstr>
      <vt:lpstr>Early detection is crucial for lung cancer</vt:lpstr>
      <vt:lpstr>Avenues to help quit smoking</vt:lpstr>
      <vt:lpstr>Avenues to help in curbing alcohol consumption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Lung Cancer</dc:title>
  <dc:creator>user</dc:creator>
  <cp:lastModifiedBy>Abdullah Khurshid</cp:lastModifiedBy>
  <cp:revision>2</cp:revision>
  <dcterms:created xsi:type="dcterms:W3CDTF">2024-11-13T12:54:25Z</dcterms:created>
  <dcterms:modified xsi:type="dcterms:W3CDTF">2025-01-30T13:58:11Z</dcterms:modified>
</cp:coreProperties>
</file>