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48" r:id="rId3"/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7559675" cx="11998325"/>
  <p:notesSz cx="7559675" cy="10691800"/>
  <p:embeddedFontLst>
    <p:embeddedFont>
      <p:font typeface="Source Sans Pro Light"/>
      <p:regular r:id="rId24"/>
      <p:bold r:id="rId25"/>
      <p:italic r:id="rId26"/>
      <p:boldItalic r:id="rId27"/>
    </p:embeddedFont>
    <p:embeddedFont>
      <p:font typeface="Source Sans Pr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32" roundtripDataSignature="AMtx7mj8tCSNBGOLamHMl0LIpxiMfh/t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SansProLight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26" Type="http://schemas.openxmlformats.org/officeDocument/2006/relationships/font" Target="fonts/SourceSansProLight-italic.fntdata"/><Relationship Id="rId25" Type="http://schemas.openxmlformats.org/officeDocument/2006/relationships/font" Target="fonts/SourceSansProLight-bold.fntdata"/><Relationship Id="rId28" Type="http://schemas.openxmlformats.org/officeDocument/2006/relationships/font" Target="fonts/SourceSansPro-regular.fntdata"/><Relationship Id="rId27" Type="http://schemas.openxmlformats.org/officeDocument/2006/relationships/font" Target="fonts/SourceSansPro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Sans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boldItalic.fntdata"/><Relationship Id="rId30" Type="http://schemas.openxmlformats.org/officeDocument/2006/relationships/font" Target="fonts/SourceSansPr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66714" y="1117442"/>
            <a:ext cx="4425119" cy="3738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5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359999" y="359999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31440" y="359999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359999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400"/>
              <a:buFont typeface="Source Sans Pro"/>
              <a:buNone/>
              <a:defRPr b="0" i="0" sz="1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400"/>
              <a:buFont typeface="Source Sans Pro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1" name="Google Shape;161;p1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374757" y="5480639"/>
            <a:ext cx="6825237" cy="48513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3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6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0" name="Google Shape;250;p16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6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7" name="Google Shape;257;p20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8" name="Google Shape;258;p20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8a5f834f55_0_24:notes"/>
          <p:cNvSpPr/>
          <p:nvPr>
            <p:ph idx="2" type="sldImg"/>
          </p:nvPr>
        </p:nvSpPr>
        <p:spPr>
          <a:xfrm>
            <a:off x="1566714" y="1117442"/>
            <a:ext cx="4425000" cy="373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8a5f834f55_0_24:notes"/>
          <p:cNvSpPr txBox="1"/>
          <p:nvPr>
            <p:ph idx="1" type="body"/>
          </p:nvPr>
        </p:nvSpPr>
        <p:spPr>
          <a:xfrm>
            <a:off x="1043997" y="5096518"/>
            <a:ext cx="5471700" cy="4487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565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8a5f834f55_0_24:notes"/>
          <p:cNvSpPr txBox="1"/>
          <p:nvPr>
            <p:ph idx="12" type="sldNum"/>
          </p:nvPr>
        </p:nvSpPr>
        <p:spPr>
          <a:xfrm>
            <a:off x="4231440" y="9833402"/>
            <a:ext cx="2968200" cy="498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400"/>
              <a:buFont typeface="Source Sans Pro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2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9" name="Google Shape;279;p22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22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3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86" name="Google Shape;286;p23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3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8a5f834f55_0_35:notes"/>
          <p:cNvSpPr txBox="1"/>
          <p:nvPr/>
        </p:nvSpPr>
        <p:spPr>
          <a:xfrm>
            <a:off x="4231440" y="9833402"/>
            <a:ext cx="2968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3" name="Google Shape;293;g8a5f834f55_0_35:notes"/>
          <p:cNvSpPr/>
          <p:nvPr>
            <p:ph idx="2" type="sldImg"/>
          </p:nvPr>
        </p:nvSpPr>
        <p:spPr>
          <a:xfrm>
            <a:off x="812801" y="1117597"/>
            <a:ext cx="5932500" cy="37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8a5f834f55_0_35:notes"/>
          <p:cNvSpPr txBox="1"/>
          <p:nvPr>
            <p:ph idx="1" type="body"/>
          </p:nvPr>
        </p:nvSpPr>
        <p:spPr>
          <a:xfrm>
            <a:off x="1043997" y="5096518"/>
            <a:ext cx="54717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5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0" name="Google Shape;300;p25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25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1" name="Google Shape;171;p2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2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9" name="Google Shape;179;p3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9" name="Google Shape;189;p4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4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6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8a5f834f55_0_14:notes"/>
          <p:cNvSpPr txBox="1"/>
          <p:nvPr/>
        </p:nvSpPr>
        <p:spPr>
          <a:xfrm>
            <a:off x="4231440" y="9833402"/>
            <a:ext cx="2968200" cy="498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0" name="Google Shape;210;g8a5f834f55_0_14:notes"/>
          <p:cNvSpPr/>
          <p:nvPr>
            <p:ph idx="2" type="sldImg"/>
          </p:nvPr>
        </p:nvSpPr>
        <p:spPr>
          <a:xfrm>
            <a:off x="812801" y="1117597"/>
            <a:ext cx="5932500" cy="373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8a5f834f55_0_14:notes"/>
          <p:cNvSpPr txBox="1"/>
          <p:nvPr>
            <p:ph idx="1" type="body"/>
          </p:nvPr>
        </p:nvSpPr>
        <p:spPr>
          <a:xfrm>
            <a:off x="1043997" y="5096518"/>
            <a:ext cx="5471700" cy="44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8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9" name="Google Shape;219;p8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/>
        </p:nvSpPr>
        <p:spPr>
          <a:xfrm>
            <a:off x="4231440" y="9833402"/>
            <a:ext cx="2968197" cy="49823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10:notes"/>
          <p:cNvSpPr/>
          <p:nvPr>
            <p:ph idx="2" type="sldImg"/>
          </p:nvPr>
        </p:nvSpPr>
        <p:spPr>
          <a:xfrm>
            <a:off x="812801" y="1117597"/>
            <a:ext cx="5932490" cy="37385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CFE7F5"/>
          </a:solidFill>
          <a:ln cap="flat" cmpd="sng" w="25400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0:notes"/>
          <p:cNvSpPr txBox="1"/>
          <p:nvPr>
            <p:ph idx="1" type="body"/>
          </p:nvPr>
        </p:nvSpPr>
        <p:spPr>
          <a:xfrm>
            <a:off x="1043997" y="5096518"/>
            <a:ext cx="5471641" cy="44870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7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7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7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9"/>
          <p:cNvSpPr txBox="1"/>
          <p:nvPr>
            <p:ph type="title"/>
          </p:nvPr>
        </p:nvSpPr>
        <p:spPr>
          <a:xfrm>
            <a:off x="548640" y="30132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9"/>
          <p:cNvSpPr txBox="1"/>
          <p:nvPr>
            <p:ph idx="1" type="body"/>
          </p:nvPr>
        </p:nvSpPr>
        <p:spPr>
          <a:xfrm rot="5400000">
            <a:off x="5172833" y="596517"/>
            <a:ext cx="1550164" cy="107899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9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9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0"/>
          <p:cNvSpPr txBox="1"/>
          <p:nvPr>
            <p:ph type="title"/>
          </p:nvPr>
        </p:nvSpPr>
        <p:spPr>
          <a:xfrm rot="5400000">
            <a:off x="6765924" y="2184395"/>
            <a:ext cx="6464295" cy="26987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0"/>
          <p:cNvSpPr txBox="1"/>
          <p:nvPr>
            <p:ph idx="1" type="body"/>
          </p:nvPr>
        </p:nvSpPr>
        <p:spPr>
          <a:xfrm rot="5400000">
            <a:off x="1290634" y="-439741"/>
            <a:ext cx="6464295" cy="79470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0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0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0"/>
          <p:cNvSpPr txBox="1"/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0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0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"/>
          <p:cNvSpPr txBox="1"/>
          <p:nvPr>
            <p:ph type="ctrTitle"/>
          </p:nvPr>
        </p:nvSpPr>
        <p:spPr>
          <a:xfrm>
            <a:off x="1500192" y="1236661"/>
            <a:ext cx="8997952" cy="2632072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41"/>
          <p:cNvSpPr txBox="1"/>
          <p:nvPr>
            <p:ph idx="1" type="subTitle"/>
          </p:nvPr>
        </p:nvSpPr>
        <p:spPr>
          <a:xfrm>
            <a:off x="1500192" y="3970333"/>
            <a:ext cx="8997952" cy="182562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  <a:defRPr sz="2400"/>
            </a:lvl1pPr>
            <a:lvl2pPr lvl="1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41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41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1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2"/>
          <p:cNvSpPr txBox="1"/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42"/>
          <p:cNvSpPr txBox="1"/>
          <p:nvPr>
            <p:ph idx="1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42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2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2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3"/>
          <p:cNvSpPr txBox="1"/>
          <p:nvPr>
            <p:ph type="title"/>
          </p:nvPr>
        </p:nvSpPr>
        <p:spPr>
          <a:xfrm>
            <a:off x="819146" y="1884358"/>
            <a:ext cx="10347322" cy="31448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3"/>
          <p:cNvSpPr txBox="1"/>
          <p:nvPr>
            <p:ph idx="1" type="body"/>
          </p:nvPr>
        </p:nvSpPr>
        <p:spPr>
          <a:xfrm>
            <a:off x="819146" y="5059366"/>
            <a:ext cx="10347322" cy="165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Source Sans Pro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43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3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3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4"/>
          <p:cNvSpPr txBox="1"/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4"/>
          <p:cNvSpPr txBox="1"/>
          <p:nvPr>
            <p:ph idx="1" type="body"/>
          </p:nvPr>
        </p:nvSpPr>
        <p:spPr>
          <a:xfrm>
            <a:off x="598483" y="1920870"/>
            <a:ext cx="5292720" cy="4662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44"/>
          <p:cNvSpPr txBox="1"/>
          <p:nvPr>
            <p:ph idx="2" type="body"/>
          </p:nvPr>
        </p:nvSpPr>
        <p:spPr>
          <a:xfrm>
            <a:off x="6043617" y="1920870"/>
            <a:ext cx="5294311" cy="46624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4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>
            <a:off x="827083" y="403222"/>
            <a:ext cx="10347322" cy="14604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>
            <a:off x="827083" y="1852610"/>
            <a:ext cx="5075240" cy="908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2" type="body"/>
          </p:nvPr>
        </p:nvSpPr>
        <p:spPr>
          <a:xfrm>
            <a:off x="827083" y="2760665"/>
            <a:ext cx="5075240" cy="40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45"/>
          <p:cNvSpPr txBox="1"/>
          <p:nvPr>
            <p:ph idx="3" type="body"/>
          </p:nvPr>
        </p:nvSpPr>
        <p:spPr>
          <a:xfrm>
            <a:off x="6073773" y="1852610"/>
            <a:ext cx="5100642" cy="908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45"/>
          <p:cNvSpPr txBox="1"/>
          <p:nvPr>
            <p:ph idx="4" type="body"/>
          </p:nvPr>
        </p:nvSpPr>
        <p:spPr>
          <a:xfrm>
            <a:off x="6073773" y="2760665"/>
            <a:ext cx="5100642" cy="40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45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5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6"/>
          <p:cNvSpPr txBox="1"/>
          <p:nvPr>
            <p:ph type="title"/>
          </p:nvPr>
        </p:nvSpPr>
        <p:spPr>
          <a:xfrm>
            <a:off x="827083" y="503240"/>
            <a:ext cx="3868734" cy="17653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6"/>
          <p:cNvSpPr txBox="1"/>
          <p:nvPr>
            <p:ph idx="1" type="body"/>
          </p:nvPr>
        </p:nvSpPr>
        <p:spPr>
          <a:xfrm>
            <a:off x="5100642" y="1089022"/>
            <a:ext cx="6073773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4064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46"/>
          <p:cNvSpPr txBox="1"/>
          <p:nvPr>
            <p:ph idx="2" type="body"/>
          </p:nvPr>
        </p:nvSpPr>
        <p:spPr>
          <a:xfrm>
            <a:off x="827083" y="2268534"/>
            <a:ext cx="3868734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46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6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6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1"/>
          <p:cNvSpPr txBox="1"/>
          <p:nvPr>
            <p:ph type="ctrTitle"/>
          </p:nvPr>
        </p:nvSpPr>
        <p:spPr>
          <a:xfrm>
            <a:off x="1500192" y="1236661"/>
            <a:ext cx="8997952" cy="2632072"/>
          </a:xfrm>
          <a:prstGeom prst="rect">
            <a:avLst/>
          </a:prstGeom>
          <a:noFill/>
          <a:ln>
            <a:noFill/>
          </a:ln>
        </p:spPr>
        <p:txBody>
          <a:bodyPr anchorCtr="1" anchor="b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1"/>
          <p:cNvSpPr txBox="1"/>
          <p:nvPr>
            <p:ph idx="1" type="subTitle"/>
          </p:nvPr>
        </p:nvSpPr>
        <p:spPr>
          <a:xfrm>
            <a:off x="1500192" y="3970333"/>
            <a:ext cx="8997952" cy="182562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sz="2400"/>
            </a:lvl1pPr>
            <a:lvl2pPr lvl="1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1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1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1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7"/>
          <p:cNvSpPr txBox="1"/>
          <p:nvPr>
            <p:ph type="title"/>
          </p:nvPr>
        </p:nvSpPr>
        <p:spPr>
          <a:xfrm>
            <a:off x="827083" y="503240"/>
            <a:ext cx="3868734" cy="17653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Source Sans Pro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7"/>
          <p:cNvSpPr txBox="1"/>
          <p:nvPr>
            <p:ph idx="2" type="pic"/>
          </p:nvPr>
        </p:nvSpPr>
        <p:spPr>
          <a:xfrm>
            <a:off x="5100642" y="1089022"/>
            <a:ext cx="6073773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47"/>
          <p:cNvSpPr txBox="1"/>
          <p:nvPr>
            <p:ph idx="1" type="body"/>
          </p:nvPr>
        </p:nvSpPr>
        <p:spPr>
          <a:xfrm>
            <a:off x="827083" y="2268534"/>
            <a:ext cx="3868734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Source Sans Pro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4" name="Google Shape;144;p47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7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7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8"/>
          <p:cNvSpPr txBox="1"/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8"/>
          <p:cNvSpPr txBox="1"/>
          <p:nvPr>
            <p:ph idx="1" type="body"/>
          </p:nvPr>
        </p:nvSpPr>
        <p:spPr>
          <a:xfrm rot="5400000">
            <a:off x="3637081" y="-1117799"/>
            <a:ext cx="4663440" cy="107395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48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48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48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9"/>
          <p:cNvSpPr txBox="1"/>
          <p:nvPr>
            <p:ph type="title"/>
          </p:nvPr>
        </p:nvSpPr>
        <p:spPr>
          <a:xfrm rot="5400000">
            <a:off x="6817520" y="2002627"/>
            <a:ext cx="6462714" cy="269875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49"/>
          <p:cNvSpPr txBox="1"/>
          <p:nvPr>
            <p:ph idx="1" type="body"/>
          </p:nvPr>
        </p:nvSpPr>
        <p:spPr>
          <a:xfrm rot="5400000">
            <a:off x="1341433" y="-622305"/>
            <a:ext cx="6462714" cy="79486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49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49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49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484848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2"/>
          <p:cNvSpPr txBox="1"/>
          <p:nvPr>
            <p:ph type="title"/>
          </p:nvPr>
        </p:nvSpPr>
        <p:spPr>
          <a:xfrm>
            <a:off x="548640" y="30132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2"/>
          <p:cNvSpPr txBox="1"/>
          <p:nvPr>
            <p:ph idx="1" type="body"/>
          </p:nvPr>
        </p:nvSpPr>
        <p:spPr>
          <a:xfrm>
            <a:off x="552955" y="5216395"/>
            <a:ext cx="10789920" cy="155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2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2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2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3"/>
          <p:cNvSpPr txBox="1"/>
          <p:nvPr>
            <p:ph type="title"/>
          </p:nvPr>
        </p:nvSpPr>
        <p:spPr>
          <a:xfrm>
            <a:off x="819146" y="1884358"/>
            <a:ext cx="10347322" cy="3144841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 Light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3"/>
          <p:cNvSpPr txBox="1"/>
          <p:nvPr>
            <p:ph idx="1" type="body"/>
          </p:nvPr>
        </p:nvSpPr>
        <p:spPr>
          <a:xfrm>
            <a:off x="819146" y="5059366"/>
            <a:ext cx="10347322" cy="16525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2400"/>
              <a:buFont typeface="Source Sans Pro"/>
              <a:buNone/>
              <a:defRPr sz="2400">
                <a:solidFill>
                  <a:srgbClr val="898989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33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3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3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4"/>
          <p:cNvSpPr txBox="1"/>
          <p:nvPr>
            <p:ph type="title"/>
          </p:nvPr>
        </p:nvSpPr>
        <p:spPr>
          <a:xfrm>
            <a:off x="548640" y="30132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4"/>
          <p:cNvSpPr txBox="1"/>
          <p:nvPr>
            <p:ph idx="1" type="body"/>
          </p:nvPr>
        </p:nvSpPr>
        <p:spPr>
          <a:xfrm>
            <a:off x="552453" y="5216523"/>
            <a:ext cx="5318122" cy="154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4"/>
          <p:cNvSpPr txBox="1"/>
          <p:nvPr>
            <p:ph idx="2" type="body"/>
          </p:nvPr>
        </p:nvSpPr>
        <p:spPr>
          <a:xfrm>
            <a:off x="6022979" y="5216523"/>
            <a:ext cx="5319714" cy="15493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4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4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4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5"/>
          <p:cNvSpPr txBox="1"/>
          <p:nvPr>
            <p:ph type="title"/>
          </p:nvPr>
        </p:nvSpPr>
        <p:spPr>
          <a:xfrm>
            <a:off x="827083" y="403222"/>
            <a:ext cx="10347322" cy="146049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5"/>
          <p:cNvSpPr txBox="1"/>
          <p:nvPr>
            <p:ph idx="1" type="body"/>
          </p:nvPr>
        </p:nvSpPr>
        <p:spPr>
          <a:xfrm>
            <a:off x="827083" y="1852610"/>
            <a:ext cx="5075240" cy="908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5"/>
          <p:cNvSpPr txBox="1"/>
          <p:nvPr>
            <p:ph idx="2" type="body"/>
          </p:nvPr>
        </p:nvSpPr>
        <p:spPr>
          <a:xfrm>
            <a:off x="827083" y="2760665"/>
            <a:ext cx="5075240" cy="40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5"/>
          <p:cNvSpPr txBox="1"/>
          <p:nvPr>
            <p:ph idx="3" type="body"/>
          </p:nvPr>
        </p:nvSpPr>
        <p:spPr>
          <a:xfrm>
            <a:off x="6073773" y="1852610"/>
            <a:ext cx="5100642" cy="9080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1" sz="2400"/>
            </a:lvl1pPr>
            <a:lvl2pPr indent="-3429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5"/>
          <p:cNvSpPr txBox="1"/>
          <p:nvPr>
            <p:ph idx="4" type="body"/>
          </p:nvPr>
        </p:nvSpPr>
        <p:spPr>
          <a:xfrm>
            <a:off x="6073773" y="2760665"/>
            <a:ext cx="5100642" cy="40624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/>
            </a:lvl1pPr>
            <a:lvl2pPr indent="-3810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/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35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5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6"/>
          <p:cNvSpPr txBox="1"/>
          <p:nvPr>
            <p:ph type="title"/>
          </p:nvPr>
        </p:nvSpPr>
        <p:spPr>
          <a:xfrm>
            <a:off x="548640" y="30132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6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6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6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7"/>
          <p:cNvSpPr txBox="1"/>
          <p:nvPr>
            <p:ph type="title"/>
          </p:nvPr>
        </p:nvSpPr>
        <p:spPr>
          <a:xfrm>
            <a:off x="827083" y="503240"/>
            <a:ext cx="3868734" cy="17653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3200"/>
              <a:buFont typeface="Source Sans Pro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7"/>
          <p:cNvSpPr txBox="1"/>
          <p:nvPr>
            <p:ph idx="1" type="body"/>
          </p:nvPr>
        </p:nvSpPr>
        <p:spPr>
          <a:xfrm>
            <a:off x="5100642" y="1089022"/>
            <a:ext cx="6073773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200"/>
              <a:buFont typeface="Source Sans Pro"/>
              <a:buNone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Char char="•"/>
              <a:defRPr sz="20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7"/>
          <p:cNvSpPr txBox="1"/>
          <p:nvPr>
            <p:ph idx="2" type="body"/>
          </p:nvPr>
        </p:nvSpPr>
        <p:spPr>
          <a:xfrm>
            <a:off x="827083" y="2268534"/>
            <a:ext cx="3868734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600"/>
              <a:buFont typeface="Source Sans Pro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type="title"/>
          </p:nvPr>
        </p:nvSpPr>
        <p:spPr>
          <a:xfrm>
            <a:off x="827083" y="503240"/>
            <a:ext cx="3868734" cy="176530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3200"/>
              <a:buFont typeface="Source Sans Pro Light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pic"/>
          </p:nvPr>
        </p:nvSpPr>
        <p:spPr>
          <a:xfrm>
            <a:off x="5100642" y="1089022"/>
            <a:ext cx="6073773" cy="53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38"/>
          <p:cNvSpPr txBox="1"/>
          <p:nvPr>
            <p:ph idx="1" type="body"/>
          </p:nvPr>
        </p:nvSpPr>
        <p:spPr>
          <a:xfrm>
            <a:off x="827083" y="2268534"/>
            <a:ext cx="3868734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1600"/>
              <a:buFont typeface="Source Sans Pro"/>
              <a:buNone/>
              <a:defRPr sz="1600"/>
            </a:lvl1pPr>
            <a:lvl2pPr indent="-342900" lvl="1" marL="91440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38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8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i="0" sz="24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/>
          <p:nvPr>
            <p:ph idx="10" type="dt"/>
          </p:nvPr>
        </p:nvSpPr>
        <p:spPr>
          <a:xfrm>
            <a:off x="563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6"/>
          <p:cNvSpPr txBox="1"/>
          <p:nvPr>
            <p:ph idx="11" type="ftr"/>
          </p:nvPr>
        </p:nvSpPr>
        <p:spPr>
          <a:xfrm>
            <a:off x="4066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6"/>
          <p:cNvSpPr txBox="1"/>
          <p:nvPr>
            <p:ph idx="12" type="sldNum"/>
          </p:nvPr>
        </p:nvSpPr>
        <p:spPr>
          <a:xfrm>
            <a:off x="8566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26"/>
          <p:cNvSpPr txBox="1"/>
          <p:nvPr>
            <p:ph type="title"/>
          </p:nvPr>
        </p:nvSpPr>
        <p:spPr>
          <a:xfrm>
            <a:off x="548640" y="30132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8000"/>
              <a:buFont typeface="Source Sans Pro Light"/>
              <a:buNone/>
              <a:defRPr b="0" i="0" sz="8000" u="none" cap="none" strike="noStrike">
                <a:solidFill>
                  <a:srgbClr val="04617B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6"/>
          <p:cNvSpPr txBox="1"/>
          <p:nvPr>
            <p:ph idx="1" type="body"/>
          </p:nvPr>
        </p:nvSpPr>
        <p:spPr>
          <a:xfrm>
            <a:off x="552955" y="5216395"/>
            <a:ext cx="10789920" cy="15501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  <a:defRPr b="0" i="0" sz="28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235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8"/>
          <p:cNvSpPr txBox="1"/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  <a:defRPr b="0" i="0" sz="6000" u="none" cap="none" strike="noStrike">
                <a:solidFill>
                  <a:srgbClr val="FFFFFF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  <a:defRPr b="0" i="0" sz="3200" u="none" cap="none" strike="noStrike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599041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4102556" y="6887160"/>
            <a:ext cx="3803044" cy="521637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8602199" y="6887160"/>
            <a:ext cx="2795403" cy="5216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4848"/>
              </a:buClr>
              <a:buSzPts val="2400"/>
              <a:buFont typeface="Source Sans Pro"/>
              <a:buNone/>
              <a:defRPr b="0" i="0" sz="2400" u="none" cap="none" strike="noStrike">
                <a:solidFill>
                  <a:srgbClr val="48484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Relationship Id="rId5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 txBox="1"/>
          <p:nvPr>
            <p:ph idx="4294967295" type="title"/>
          </p:nvPr>
        </p:nvSpPr>
        <p:spPr>
          <a:xfrm>
            <a:off x="539998" y="118442"/>
            <a:ext cx="10798561" cy="4453557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600"/>
              <a:buFont typeface="Source Sans Pro Light"/>
              <a:buNone/>
            </a:pPr>
            <a:r>
              <a:rPr lang="en-US" sz="6600"/>
              <a:t>Person Re-Identification</a:t>
            </a:r>
            <a:br>
              <a:rPr lang="en-US"/>
            </a:br>
            <a:r>
              <a:rPr lang="en-US" sz="4800"/>
              <a:t>using Multiple Cameras</a:t>
            </a:r>
            <a:endParaRPr/>
          </a:p>
        </p:txBody>
      </p:sp>
      <p:sp>
        <p:nvSpPr>
          <p:cNvPr id="165" name="Google Shape;165;p1"/>
          <p:cNvSpPr txBox="1"/>
          <p:nvPr>
            <p:ph idx="4294967295" type="subTitle"/>
          </p:nvPr>
        </p:nvSpPr>
        <p:spPr>
          <a:xfrm>
            <a:off x="552955" y="5216395"/>
            <a:ext cx="3744724" cy="16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800"/>
              <a:buFont typeface="Source Sans Pro"/>
              <a:buNone/>
            </a:pPr>
            <a:r>
              <a:rPr b="1" i="0" lang="en-US" sz="28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Group Members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200"/>
              <a:buFont typeface="Source Sans Pro"/>
              <a:buNone/>
            </a:pPr>
            <a:r>
              <a:rPr b="1" i="0" lang="en-US" sz="2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Shurjeel Fayyaz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200"/>
              <a:buFont typeface="Source Sans Pro"/>
              <a:buNone/>
            </a:pPr>
            <a:r>
              <a:rPr b="1" i="0" lang="en-US" sz="2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Salman Akhtar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200"/>
              <a:buFont typeface="Source Sans Pro"/>
              <a:buNone/>
            </a:pPr>
            <a:r>
              <a:rPr b="1" i="0" lang="en-US" sz="22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Abdullah Makhdoom</a:t>
            </a:r>
            <a:endParaRPr/>
          </a:p>
        </p:txBody>
      </p:sp>
      <p:sp>
        <p:nvSpPr>
          <p:cNvPr id="166" name="Google Shape;166;p1"/>
          <p:cNvSpPr txBox="1"/>
          <p:nvPr/>
        </p:nvSpPr>
        <p:spPr>
          <a:xfrm>
            <a:off x="4663440" y="52120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Advisor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</a:t>
            </a:r>
            <a:r>
              <a:rPr b="1" i="0" lang="en-US" sz="20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Muhammad Shahzad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t/>
            </a:r>
            <a:endParaRPr b="1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7" name="Google Shape;167;p1"/>
          <p:cNvSpPr txBox="1"/>
          <p:nvPr/>
        </p:nvSpPr>
        <p:spPr>
          <a:xfrm>
            <a:off x="8778240" y="5212080"/>
            <a:ext cx="393192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Co-Advisor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</a:pPr>
            <a:r>
              <a:rPr b="1" i="0" lang="en-US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</a:t>
            </a:r>
            <a:r>
              <a:rPr b="1" i="0" lang="en-US" sz="20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Dr. Moazam Fraz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Calibri"/>
              <a:buNone/>
            </a:pPr>
            <a:r>
              <a:t/>
            </a:r>
            <a:endParaRPr b="1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8" name="Google Shape;168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002" y="1389954"/>
            <a:ext cx="1716325" cy="13931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Source Sans Pro Light"/>
              <a:buNone/>
            </a:pPr>
            <a:r>
              <a:rPr lang="en-US" sz="4000"/>
              <a:t>Component Details :</a:t>
            </a:r>
            <a:br>
              <a:rPr lang="en-US" sz="4000"/>
            </a:br>
            <a:r>
              <a:rPr b="1" lang="en-US" sz="4000"/>
              <a:t>Person Re-ID  </a:t>
            </a:r>
            <a:endParaRPr/>
          </a:p>
        </p:txBody>
      </p:sp>
      <p:sp>
        <p:nvSpPr>
          <p:cNvPr id="239" name="Google Shape;239;p12"/>
          <p:cNvSpPr txBox="1"/>
          <p:nvPr>
            <p:ph idx="4294967295" type="body"/>
          </p:nvPr>
        </p:nvSpPr>
        <p:spPr>
          <a:xfrm>
            <a:off x="599041" y="1645920"/>
            <a:ext cx="10007998" cy="1005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Sans Pro"/>
              <a:buNone/>
            </a:pPr>
            <a:r>
              <a:rPr lang="en-US" sz="3000"/>
              <a:t>Omni-Scale Feature Learning for Person Re-Identification (CVPR 2019)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Source Sans Pro"/>
              <a:buNone/>
            </a:pPr>
            <a:r>
              <a:t/>
            </a:r>
            <a:endParaRPr sz="3000"/>
          </a:p>
        </p:txBody>
      </p:sp>
      <p:pic>
        <p:nvPicPr>
          <p:cNvPr id="240" name="Google Shape;24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3697" y="2651760"/>
            <a:ext cx="7198678" cy="46342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"/>
          <p:cNvSpPr txBox="1"/>
          <p:nvPr>
            <p:ph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 Light"/>
              <a:buNone/>
            </a:pPr>
            <a:r>
              <a:rPr lang="en-US" sz="4800"/>
              <a:t>Training &amp; Testing of OS Net</a:t>
            </a:r>
            <a:endParaRPr b="1" sz="4800">
              <a:solidFill>
                <a:srgbClr val="FF0000"/>
              </a:solidFill>
            </a:endParaRPr>
          </a:p>
        </p:txBody>
      </p:sp>
      <p:pic>
        <p:nvPicPr>
          <p:cNvPr id="247" name="Google Shape;24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237" y="2018375"/>
            <a:ext cx="11787851" cy="385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6"/>
          <p:cNvSpPr txBox="1"/>
          <p:nvPr>
            <p:ph idx="4294967295" type="title"/>
          </p:nvPr>
        </p:nvSpPr>
        <p:spPr>
          <a:xfrm>
            <a:off x="233350" y="121325"/>
            <a:ext cx="11164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br>
              <a:rPr lang="en-US" sz="1100"/>
            </a:b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3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3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3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3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3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4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t/>
            </a:r>
            <a:endParaRPr sz="4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Source Sans Pro Light"/>
              <a:buNone/>
            </a:pPr>
            <a:r>
              <a:rPr lang="en-US" sz="4900">
                <a:solidFill>
                  <a:schemeClr val="lt1"/>
                </a:solidFill>
              </a:rPr>
              <a:t>Person Query</a:t>
            </a:r>
            <a:r>
              <a:rPr lang="en-US" sz="4800">
                <a:solidFill>
                  <a:schemeClr val="lt1"/>
                </a:solidFill>
              </a:rPr>
              <a:t> </a:t>
            </a:r>
            <a:endParaRPr b="1" sz="48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Source Sans Pro Light"/>
              <a:buNone/>
            </a:pPr>
            <a:r>
              <a:t/>
            </a:r>
            <a:endParaRPr b="1" sz="4000"/>
          </a:p>
        </p:txBody>
      </p:sp>
      <p:pic>
        <p:nvPicPr>
          <p:cNvPr id="254" name="Google Shape;254;p16"/>
          <p:cNvPicPr preferRelativeResize="0"/>
          <p:nvPr/>
        </p:nvPicPr>
        <p:blipFill rotWithShape="1">
          <a:blip r:embed="rId3">
            <a:alphaModFix/>
          </a:blip>
          <a:srcRect b="18969" l="490" r="-489" t="0"/>
          <a:stretch/>
        </p:blipFill>
        <p:spPr>
          <a:xfrm>
            <a:off x="233350" y="2311212"/>
            <a:ext cx="11717725" cy="2937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0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/>
              <a:t>Industry Potential </a:t>
            </a:r>
            <a:endParaRPr/>
          </a:p>
        </p:txBody>
      </p:sp>
      <p:pic>
        <p:nvPicPr>
          <p:cNvPr id="261" name="Google Shape;26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5121" y="2074146"/>
            <a:ext cx="3733888" cy="209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85175" y="2074161"/>
            <a:ext cx="3721443" cy="209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20200" y="4774754"/>
            <a:ext cx="3957925" cy="197896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0"/>
          <p:cNvSpPr txBox="1"/>
          <p:nvPr/>
        </p:nvSpPr>
        <p:spPr>
          <a:xfrm>
            <a:off x="2170227" y="4288200"/>
            <a:ext cx="1766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Airports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5" name="Google Shape;265;p20"/>
          <p:cNvSpPr txBox="1"/>
          <p:nvPr/>
        </p:nvSpPr>
        <p:spPr>
          <a:xfrm>
            <a:off x="7086750" y="4165125"/>
            <a:ext cx="2718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latin typeface="Source Sans Pro"/>
                <a:ea typeface="Source Sans Pro"/>
                <a:cs typeface="Source Sans Pro"/>
                <a:sym typeface="Source Sans Pro"/>
              </a:rPr>
              <a:t>Shopping Malls</a:t>
            </a:r>
            <a:endParaRPr b="1" sz="22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6" name="Google Shape;266;p20"/>
          <p:cNvSpPr txBox="1"/>
          <p:nvPr/>
        </p:nvSpPr>
        <p:spPr>
          <a:xfrm>
            <a:off x="4906650" y="6875175"/>
            <a:ext cx="2501700" cy="5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Smart Cities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8a5f834f55_0_24"/>
          <p:cNvSpPr txBox="1"/>
          <p:nvPr/>
        </p:nvSpPr>
        <p:spPr>
          <a:xfrm>
            <a:off x="0" y="0"/>
            <a:ext cx="11946600" cy="14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Tools &amp; </a:t>
            </a:r>
            <a:r>
              <a:rPr lang="en-US" sz="46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Technologies</a:t>
            </a:r>
            <a:r>
              <a:rPr lang="en-US" sz="4600">
                <a:solidFill>
                  <a:schemeClr val="lt1"/>
                </a:solidFill>
                <a:latin typeface="Source Sans Pro Light"/>
                <a:ea typeface="Source Sans Pro Light"/>
                <a:cs typeface="Source Sans Pro Light"/>
                <a:sym typeface="Source Sans Pro Light"/>
              </a:rPr>
              <a:t> Used</a:t>
            </a:r>
            <a:endParaRPr sz="4600">
              <a:solidFill>
                <a:schemeClr val="lt1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pic>
        <p:nvPicPr>
          <p:cNvPr descr="What does the Python logo stand for? - Quora" id="273" name="Google Shape;273;g8a5f834f55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2575" y="2012366"/>
            <a:ext cx="2334925" cy="2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8a5f834f55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48013" y="4859300"/>
            <a:ext cx="1924050" cy="237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8a5f834f55_0_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33675" y="2180738"/>
            <a:ext cx="3566086" cy="18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g8a5f834f55_0_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157825" y="5318537"/>
            <a:ext cx="2552700" cy="179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2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/>
              <a:t>Challenges / Limitations</a:t>
            </a:r>
            <a:endParaRPr/>
          </a:p>
        </p:txBody>
      </p:sp>
      <p:sp>
        <p:nvSpPr>
          <p:cNvPr id="283" name="Google Shape;283;p22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6400" lvl="0" marL="457200" rtl="0" algn="just">
              <a:lnSpc>
                <a:spcPct val="150000"/>
              </a:lnSpc>
              <a:spcBef>
                <a:spcPts val="141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Variation of pedestrian poses, occlusion in crowded areas and uniform clothing present challenges to effective Re-ID</a:t>
            </a:r>
            <a:endParaRPr sz="2800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Noisy video feed, illumination changes and resolution variation further add difficulty to the problem</a:t>
            </a:r>
            <a:endParaRPr sz="2800"/>
          </a:p>
          <a:p>
            <a:pPr indent="-4064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Population to be monitored should be fed for the training Re-ID model for better prediction performance.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3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Light"/>
              <a:buNone/>
            </a:pPr>
            <a:r>
              <a:rPr lang="en-US" sz="4500">
                <a:solidFill>
                  <a:schemeClr val="lt1"/>
                </a:solidFill>
              </a:rPr>
              <a:t>Future Work</a:t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 Light"/>
              <a:buNone/>
            </a:pPr>
            <a:r>
              <a:t/>
            </a:r>
            <a:endParaRPr b="1" sz="3600"/>
          </a:p>
        </p:txBody>
      </p:sp>
      <p:sp>
        <p:nvSpPr>
          <p:cNvPr id="290" name="Google Shape;290;p23"/>
          <p:cNvSpPr txBox="1"/>
          <p:nvPr>
            <p:ph idx="4294967295" type="body"/>
          </p:nvPr>
        </p:nvSpPr>
        <p:spPr>
          <a:xfrm>
            <a:off x="628625" y="1838576"/>
            <a:ext cx="10739400" cy="531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Clustering the feature vectors for efficient query retrieval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Adaptive learning model that learns with incoming video feed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Introducing spatial and temporal constraints for Re-Identification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 better visualization for pedestrian ID’s registered in feature dataframe</a:t>
            </a:r>
            <a:endParaRPr sz="2800"/>
          </a:p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Augmenting with Face and Gait Recognition for even more powerful prediction </a:t>
            </a:r>
            <a:endParaRPr sz="2800"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8a5f834f55_0_35"/>
          <p:cNvSpPr txBox="1"/>
          <p:nvPr>
            <p:ph idx="4294967295" type="title"/>
          </p:nvPr>
        </p:nvSpPr>
        <p:spPr>
          <a:xfrm>
            <a:off x="599041" y="121322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Light"/>
              <a:buNone/>
            </a:pPr>
            <a:r>
              <a:rPr lang="en-US" sz="4500">
                <a:solidFill>
                  <a:schemeClr val="lt1"/>
                </a:solidFill>
              </a:rPr>
              <a:t>Concluding Remarks </a:t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 Light"/>
              <a:buNone/>
            </a:pPr>
            <a:r>
              <a:t/>
            </a:r>
            <a:endParaRPr b="1" sz="3600"/>
          </a:p>
        </p:txBody>
      </p:sp>
      <p:sp>
        <p:nvSpPr>
          <p:cNvPr id="297" name="Google Shape;297;g8a5f834f55_0_35"/>
          <p:cNvSpPr txBox="1"/>
          <p:nvPr>
            <p:ph idx="4294967295" type="body"/>
          </p:nvPr>
        </p:nvSpPr>
        <p:spPr>
          <a:xfrm>
            <a:off x="599041" y="1920240"/>
            <a:ext cx="10739400" cy="46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Successful in closing the gap between latest research and practically deployable system</a:t>
            </a:r>
            <a:endParaRPr sz="2800"/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Opportunity to discover the state-of-the-art artificial intelligence and appreciate it’s potential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</a:t>
            </a:r>
            <a:endParaRPr sz="2800"/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Learned to apply technology for the welfare of humanity.</a:t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79400" lvl="0" marL="45720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sz="2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5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Light"/>
              <a:buNone/>
            </a:pPr>
            <a:r>
              <a:t/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Light"/>
              <a:buNone/>
            </a:pPr>
            <a:r>
              <a:t/>
            </a:r>
            <a:endParaRPr sz="45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Source Sans Pro Light"/>
              <a:buNone/>
            </a:pPr>
            <a:r>
              <a:rPr lang="en-US" sz="4500">
                <a:solidFill>
                  <a:schemeClr val="lt1"/>
                </a:solidFill>
              </a:rPr>
              <a:t>Question / Answers ?</a:t>
            </a:r>
            <a:endParaRPr sz="4500">
              <a:solidFill>
                <a:schemeClr val="lt1"/>
              </a:solidFill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 Light"/>
              <a:buNone/>
            </a:pPr>
            <a:r>
              <a:t/>
            </a:r>
            <a:endParaRPr sz="3600"/>
          </a:p>
        </p:txBody>
      </p:sp>
      <p:sp>
        <p:nvSpPr>
          <p:cNvPr id="304" name="Google Shape;304;p25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Source Sans Pro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2E75B6"/>
              </a:buClr>
              <a:buSzPts val="8000"/>
              <a:buFont typeface="Source Sans Pro"/>
              <a:buNone/>
            </a:pPr>
            <a:r>
              <a:rPr b="1" lang="en-US" sz="8000">
                <a:solidFill>
                  <a:srgbClr val="2E75B6"/>
                </a:solidFill>
              </a:rPr>
              <a:t>?</a:t>
            </a:r>
            <a:endParaRPr b="1" sz="2400">
              <a:solidFill>
                <a:srgbClr val="2E75B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 sz="5000"/>
              <a:t>Before Starting</a:t>
            </a:r>
            <a:endParaRPr sz="5000"/>
          </a:p>
        </p:txBody>
      </p:sp>
      <p:sp>
        <p:nvSpPr>
          <p:cNvPr id="175" name="Google Shape;175;p2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rPr lang="en-US" sz="2800"/>
              <a:t>1) FYP report reviewed by the Advisor   (Yes)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rPr lang="en-US" sz="2800"/>
              <a:t>2) FYP Report uploaded on PMS/ LMS  (Yes)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rPr lang="en-US" sz="2800"/>
              <a:t>3) FYP Demo reviewed by the advisor  (Yes)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rPr lang="en-US" sz="2800"/>
              <a:t>4) FYP Demo uploaded on PMS/LMS  (Yes)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rPr lang="en-US" sz="2800"/>
              <a:t>5) Course feedback of all courses submitted on CMS  (Yes)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br>
              <a:rPr lang="en-US" sz="2800"/>
            </a:br>
            <a:endParaRPr sz="2800"/>
          </a:p>
          <a:p>
            <a:pPr indent="0" lvl="0" marL="0" rtl="0" algn="just">
              <a:lnSpc>
                <a:spcPct val="115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t/>
            </a:r>
            <a:endParaRPr sz="2800"/>
          </a:p>
        </p:txBody>
      </p:sp>
      <p:sp>
        <p:nvSpPr>
          <p:cNvPr id="176" name="Google Shape;176;p2"/>
          <p:cNvSpPr txBox="1"/>
          <p:nvPr/>
        </p:nvSpPr>
        <p:spPr>
          <a:xfrm>
            <a:off x="2926080" y="2126876"/>
            <a:ext cx="72722" cy="397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75" lIns="35975" spcFirstLastPara="1" rIns="35975" wrap="square" tIns="35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/>
              <a:t>Project Motivation</a:t>
            </a:r>
            <a:endParaRPr/>
          </a:p>
        </p:txBody>
      </p:sp>
      <p:sp>
        <p:nvSpPr>
          <p:cNvPr id="183" name="Google Shape;183;p3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Source Sans Pro"/>
              <a:buNone/>
            </a:pPr>
            <a:r>
              <a:rPr lang="en-US" sz="2800"/>
              <a:t>      Looking at the state of current security plight in the form of frequent street crimes and burglary incidents taking place in every city of our country, we felt a need to come up with a modern and potent solution to the problem.</a:t>
            </a:r>
            <a:endParaRPr/>
          </a:p>
        </p:txBody>
      </p:sp>
      <p:sp>
        <p:nvSpPr>
          <p:cNvPr id="184" name="Google Shape;184;p3"/>
          <p:cNvSpPr txBox="1"/>
          <p:nvPr/>
        </p:nvSpPr>
        <p:spPr>
          <a:xfrm>
            <a:off x="2926080" y="2126876"/>
            <a:ext cx="72722" cy="397078"/>
          </a:xfrm>
          <a:prstGeom prst="rect">
            <a:avLst/>
          </a:prstGeom>
          <a:noFill/>
          <a:ln>
            <a:noFill/>
          </a:ln>
        </p:spPr>
        <p:txBody>
          <a:bodyPr anchorCtr="0" anchor="ctr" bIns="35975" lIns="35975" spcFirstLastPara="1" rIns="35975" wrap="square" tIns="35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Calibri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6767" y="4665982"/>
            <a:ext cx="2835270" cy="1917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412156"/>
            <a:ext cx="4023360" cy="3708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193" name="Google Shape;193;p4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1" anchor="t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</a:pPr>
            <a:r>
              <a:rPr b="1" lang="en-US"/>
              <a:t>“An Intelligent Surveillance Software capable of automatically finding a specific person through a series of CCTV footage.”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 Light"/>
              <a:buNone/>
            </a:pPr>
            <a:r>
              <a:rPr lang="en-US" sz="4600"/>
              <a:t>Literature Review</a:t>
            </a:r>
            <a:endParaRPr sz="46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Source Sans Pro Light"/>
              <a:buNone/>
            </a:pPr>
            <a:r>
              <a:rPr lang="en-US" sz="4000"/>
              <a:t>Closed World Setting vs Open World Settings</a:t>
            </a:r>
            <a:endParaRPr sz="5200"/>
          </a:p>
        </p:txBody>
      </p:sp>
      <p:sp>
        <p:nvSpPr>
          <p:cNvPr id="200" name="Google Shape;200;p6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Homogenous Data vs </a:t>
            </a:r>
            <a:r>
              <a:rPr lang="en-US" sz="2800"/>
              <a:t>Heterogeneous</a:t>
            </a:r>
            <a:r>
              <a:rPr lang="en-US" sz="2800"/>
              <a:t>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Sufficient Annotated Data vs </a:t>
            </a:r>
            <a:r>
              <a:rPr lang="en-US" sz="2800"/>
              <a:t>Limited/Unavailable Data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800"/>
              <a:t>Bounding-Box Generation vs Raw Videos/Images</a:t>
            </a:r>
            <a:endParaRPr sz="2800"/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Correct</a:t>
            </a:r>
            <a:r>
              <a:rPr lang="en-US" sz="2800">
                <a:solidFill>
                  <a:schemeClr val="dk1"/>
                </a:solidFill>
              </a:rPr>
              <a:t> Annotation vs Noisy Annotation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Query Person present in Gallery vs Query Person missing in Gallery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457200" lvl="0" marL="137160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rPr i="1" lang="en-US" sz="2800">
                <a:solidFill>
                  <a:schemeClr val="dk1"/>
                </a:solidFill>
              </a:rPr>
              <a:t>Re-ID literature focuses on closed world setting while practically deployable Re-ID system face open world scenario.</a:t>
            </a:r>
            <a:endParaRPr i="1"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1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41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/>
              <a:t>System Pipeline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 sz="3200"/>
              <a:t>(General </a:t>
            </a:r>
            <a:r>
              <a:rPr lang="en-US" sz="3200"/>
              <a:t>Perspective</a:t>
            </a:r>
            <a:r>
              <a:rPr lang="en-US" sz="3200"/>
              <a:t>)</a:t>
            </a:r>
            <a:endParaRPr sz="3200"/>
          </a:p>
        </p:txBody>
      </p:sp>
      <p:pic>
        <p:nvPicPr>
          <p:cNvPr id="207" name="Google Shape;20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595" y="1737360"/>
            <a:ext cx="11707556" cy="493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8a5f834f55_0_14"/>
          <p:cNvSpPr txBox="1"/>
          <p:nvPr>
            <p:ph idx="4294967295" type="title"/>
          </p:nvPr>
        </p:nvSpPr>
        <p:spPr>
          <a:xfrm>
            <a:off x="599041" y="121322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 sz="5100"/>
              <a:t>Comparison of Person Detection Models</a:t>
            </a:r>
            <a:endParaRPr sz="2300"/>
          </a:p>
        </p:txBody>
      </p:sp>
      <p:pic>
        <p:nvPicPr>
          <p:cNvPr id="214" name="Google Shape;214;g8a5f834f55_0_14"/>
          <p:cNvPicPr preferRelativeResize="0"/>
          <p:nvPr/>
        </p:nvPicPr>
        <p:blipFill rotWithShape="1">
          <a:blip r:embed="rId3">
            <a:alphaModFix/>
          </a:blip>
          <a:srcRect b="0" l="2028" r="0" t="0"/>
          <a:stretch/>
        </p:blipFill>
        <p:spPr>
          <a:xfrm>
            <a:off x="81975" y="2202050"/>
            <a:ext cx="6221676" cy="315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8a5f834f55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03650" y="2049488"/>
            <a:ext cx="5622499" cy="3460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g8a5f834f55_0_14"/>
          <p:cNvSpPr txBox="1"/>
          <p:nvPr/>
        </p:nvSpPr>
        <p:spPr>
          <a:xfrm>
            <a:off x="1015275" y="5905500"/>
            <a:ext cx="10254600" cy="11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400">
                <a:latin typeface="Source Sans Pro"/>
                <a:ea typeface="Source Sans Pro"/>
                <a:cs typeface="Source Sans Pro"/>
                <a:sym typeface="Source Sans Pro"/>
              </a:rPr>
              <a:t>Considering the trade-off between performance speed and detection accuracy, SSD were opted to be most suited for our needs.</a:t>
            </a:r>
            <a:endParaRPr i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 sz="5000"/>
              <a:t>System Pipeline</a:t>
            </a:r>
            <a:endParaRPr sz="5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Source Sans Pro Light"/>
              <a:buNone/>
            </a:pPr>
            <a:r>
              <a:rPr lang="en-US" sz="3100"/>
              <a:t>(Technical Perspective)</a:t>
            </a:r>
            <a:endParaRPr sz="3100"/>
          </a:p>
        </p:txBody>
      </p:sp>
      <p:pic>
        <p:nvPicPr>
          <p:cNvPr id="223" name="Google Shape;22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3663" y="2722882"/>
            <a:ext cx="11389309" cy="31902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0"/>
          <p:cNvSpPr txBox="1"/>
          <p:nvPr>
            <p:ph idx="4294967295" type="title"/>
          </p:nvPr>
        </p:nvSpPr>
        <p:spPr>
          <a:xfrm>
            <a:off x="599041" y="121322"/>
            <a:ext cx="10798561" cy="126215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Source Sans Pro Light"/>
              <a:buNone/>
            </a:pPr>
            <a:r>
              <a:rPr lang="en-US" sz="4000"/>
              <a:t>Component Details:</a:t>
            </a:r>
            <a:br>
              <a:rPr lang="en-US" sz="4000"/>
            </a:br>
            <a:r>
              <a:rPr b="1" lang="en-US" sz="4000"/>
              <a:t>Person Detection</a:t>
            </a:r>
            <a:r>
              <a:rPr b="1" lang="en-US" sz="3600"/>
              <a:t> </a:t>
            </a:r>
            <a:endParaRPr/>
          </a:p>
        </p:txBody>
      </p:sp>
      <p:sp>
        <p:nvSpPr>
          <p:cNvPr id="230" name="Google Shape;230;p10"/>
          <p:cNvSpPr txBox="1"/>
          <p:nvPr>
            <p:ph idx="4294967295" type="body"/>
          </p:nvPr>
        </p:nvSpPr>
        <p:spPr>
          <a:xfrm>
            <a:off x="599041" y="1920240"/>
            <a:ext cx="1073951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Source Sans Pro"/>
              <a:buNone/>
            </a:pPr>
            <a:r>
              <a:rPr lang="en-US" sz="2400"/>
              <a:t>S</a:t>
            </a:r>
            <a:r>
              <a:rPr lang="en-US" sz="2400"/>
              <a:t>ingle Shot Detector pre-</a:t>
            </a:r>
            <a:r>
              <a:rPr i="1" lang="en-US" sz="2400">
                <a:solidFill>
                  <a:schemeClr val="dk1"/>
                </a:solidFill>
              </a:rPr>
              <a:t>trained on COCO dataset</a:t>
            </a:r>
            <a:r>
              <a:rPr lang="en-US" sz="2400"/>
              <a:t> </a:t>
            </a:r>
            <a:endParaRPr sz="2400"/>
          </a:p>
        </p:txBody>
      </p:sp>
      <p:pic>
        <p:nvPicPr>
          <p:cNvPr id="231" name="Google Shape;231;p10"/>
          <p:cNvPicPr preferRelativeResize="0"/>
          <p:nvPr/>
        </p:nvPicPr>
        <p:blipFill rotWithShape="1">
          <a:blip r:embed="rId3">
            <a:alphaModFix/>
          </a:blip>
          <a:srcRect b="-1334" l="298" r="308" t="23300"/>
          <a:stretch/>
        </p:blipFill>
        <p:spPr>
          <a:xfrm>
            <a:off x="116975" y="2637575"/>
            <a:ext cx="11782826" cy="37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10"/>
          <p:cNvSpPr txBox="1"/>
          <p:nvPr/>
        </p:nvSpPr>
        <p:spPr>
          <a:xfrm>
            <a:off x="3173525" y="6394075"/>
            <a:ext cx="6171300" cy="71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Vivid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Vivid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2019-12-10T20:44:35Z</dcterms:created>
  <dc:creator>Salman</dc:creator>
</cp:coreProperties>
</file>