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4C9BD3"/>
    <a:srgbClr val="A97CBE"/>
    <a:srgbClr val="85509A"/>
    <a:srgbClr val="714484"/>
    <a:srgbClr val="0073CF"/>
    <a:srgbClr val="203232"/>
    <a:srgbClr val="30454F"/>
    <a:srgbClr val="1295D8"/>
    <a:srgbClr val="004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0" d="100"/>
          <a:sy n="70" d="100"/>
        </p:scale>
        <p:origin x="1086"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20/11/2024</a:t>
            </a:fld>
            <a:endParaRPr lang="en-GB"/>
          </a:p>
        </p:txBody>
      </p:sp>
      <p:sp>
        <p:nvSpPr>
          <p:cNvPr id="4" name="Footer Placeholder 3">
            <a:extLst>
              <a:ext uri="{FF2B5EF4-FFF2-40B4-BE49-F238E27FC236}">
                <a16:creationId xmlns=""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US" smtClean="0"/>
              <a:t>7COM1079-2024  Student Group No: A56                    Names of Student Attendees : Hafiz, Kainat, Malayil, Anurag</a:t>
            </a:r>
            <a:endParaRPr lang="en-GB" dirty="0"/>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US" smtClean="0"/>
              <a:t>7COM1079-2024  Student Group No: A56                    Names of Student Attendees : Hafiz, Kainat, Malayil, Anurag</a:t>
            </a:r>
            <a:endParaRPr lang="en-GB" dirty="0">
              <a:solidFill>
                <a:schemeClr val="bg1"/>
              </a:solidFill>
            </a:endParaRPr>
          </a:p>
        </p:txBody>
      </p:sp>
      <p:sp>
        <p:nvSpPr>
          <p:cNvPr id="6" name="Slide Number Placeholder 5">
            <a:extLst>
              <a:ext uri="{FF2B5EF4-FFF2-40B4-BE49-F238E27FC236}">
                <a16:creationId xmlns=""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US" smtClean="0"/>
              <a:t>7COM1079-2024  Student Group No: A56                    Names of Student Attendees : Hafiz, Kainat, Malayil, Anurag</a:t>
            </a:r>
            <a:endParaRPr lang="en-GB" dirty="0">
              <a:solidFill>
                <a:schemeClr val="bg1"/>
              </a:solidFill>
            </a:endParaRPr>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US" smtClean="0"/>
              <a:t>7COM1079-2024  Student Group No: A56                    Names of Student Attendees : Hafiz, Kainat, Malayil, Anurag</a:t>
            </a:r>
            <a:endParaRPr lang="en-GB" dirty="0"/>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US" smtClean="0"/>
              <a:t>7COM1079-2024  Student Group No: A56                    Names of Student Attendees : Hafiz, Kainat, Malayil, Anurag</a:t>
            </a:r>
            <a:endParaRPr lang="en-GB" dirty="0"/>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mod="1">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US" smtClean="0"/>
              <a:t>7COM1079-2024  Student Group No: A56                    Names of Student Attendees : Hafiz, Kainat, Malayil, Anurag</a:t>
            </a:r>
            <a:endParaRPr lang="en-GB" dirty="0"/>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US" smtClean="0"/>
              <a:t>7COM1079-2024  Student Group No: A56                    Names of Student Attendees : Hafiz, Kainat, Malayil, Anurag</a:t>
            </a:r>
            <a:endParaRPr lang="en-GB" dirty="0"/>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US" smtClean="0"/>
              <a:t>7COM1079-2024  Student Group No: A56                    Names of Student Attendees : Hafiz, Kainat, Malayil, Anurag</a:t>
            </a:r>
            <a:endParaRPr lang="en-GB" dirty="0"/>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US" smtClean="0"/>
              <a:t>7COM1079-2024  Student Group No: A56                    Names of Student Attendees : Hafiz, Kainat, Malayil, Anurag</a:t>
            </a:r>
            <a:endParaRPr lang="en-GB" dirty="0"/>
          </a:p>
        </p:txBody>
      </p:sp>
      <p:sp>
        <p:nvSpPr>
          <p:cNvPr id="6" name="Slide Number Placeholder 5">
            <a:extLst>
              <a:ext uri="{FF2B5EF4-FFF2-40B4-BE49-F238E27FC236}">
                <a16:creationId xmlns=""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smtClean="0"/>
              <a:t>Presentation </a:t>
            </a:r>
            <a:r>
              <a:rPr lang="en-US" sz="4000" dirty="0"/>
              <a:t>for Feedback</a:t>
            </a:r>
            <a:br>
              <a:rPr lang="en-US" sz="4000" dirty="0"/>
            </a:br>
            <a:r>
              <a:rPr lang="en-US" sz="2200" dirty="0"/>
              <a:t>Date: </a:t>
            </a:r>
            <a:r>
              <a:rPr lang="en-US" sz="2200" dirty="0" smtClean="0"/>
              <a:t> </a:t>
            </a:r>
            <a:r>
              <a:rPr lang="en-US" sz="2200" dirty="0" smtClean="0"/>
              <a:t>20-11-2024</a:t>
            </a:r>
            <a:r>
              <a:rPr lang="en-US" sz="8000" dirty="0"/>
              <a:t/>
            </a:r>
            <a:br>
              <a:rPr lang="en-US" sz="8000" dirty="0"/>
            </a:br>
            <a:endParaRPr lang="en-US" dirty="0"/>
          </a:p>
        </p:txBody>
      </p:sp>
      <p:sp>
        <p:nvSpPr>
          <p:cNvPr id="3" name="Subtitle 2">
            <a:extLst>
              <a:ext uri="{FF2B5EF4-FFF2-40B4-BE49-F238E27FC236}">
                <a16:creationId xmlns="" xmlns:a16="http://schemas.microsoft.com/office/drawing/2014/main" id="{8275DA97-5166-7F4B-BC83-F50AC8BEDCD7}"/>
              </a:ext>
            </a:extLst>
          </p:cNvPr>
          <p:cNvSpPr>
            <a:spLocks noGrp="1"/>
          </p:cNvSpPr>
          <p:nvPr>
            <p:ph type="subTitle" idx="1"/>
          </p:nvPr>
        </p:nvSpPr>
        <p:spPr>
          <a:xfrm>
            <a:off x="655377" y="1896596"/>
            <a:ext cx="10628400" cy="430413"/>
          </a:xfrm>
        </p:spPr>
        <p:txBody>
          <a:bodyPr/>
          <a:lstStyle/>
          <a:p>
            <a:r>
              <a:rPr lang="en-US" sz="2000" dirty="0"/>
              <a:t>Group Name:  </a:t>
            </a:r>
            <a:r>
              <a:rPr lang="en-US" sz="2000" dirty="0" smtClean="0"/>
              <a:t>A111                                           			  </a:t>
            </a:r>
            <a:r>
              <a:rPr lang="en-US" sz="2000" dirty="0" smtClean="0"/>
              <a:t>Name </a:t>
            </a:r>
            <a:r>
              <a:rPr lang="en-US" sz="2000" dirty="0"/>
              <a:t>of Student Presenting</a:t>
            </a:r>
            <a:r>
              <a:rPr lang="en-US" sz="2000" dirty="0" smtClean="0"/>
              <a:t>:</a:t>
            </a:r>
            <a:endParaRPr lang="en-US" sz="2000" dirty="0"/>
          </a:p>
        </p:txBody>
      </p:sp>
      <p:sp>
        <p:nvSpPr>
          <p:cNvPr id="4" name="Footer Placeholder 3">
            <a:extLst>
              <a:ext uri="{FF2B5EF4-FFF2-40B4-BE49-F238E27FC236}">
                <a16:creationId xmlns="" xmlns:a16="http://schemas.microsoft.com/office/drawing/2014/main" id="{6E7F4D14-5620-EC41-A86C-6CC3CFD691B4}"/>
              </a:ext>
            </a:extLst>
          </p:cNvPr>
          <p:cNvSpPr>
            <a:spLocks noGrp="1"/>
          </p:cNvSpPr>
          <p:nvPr>
            <p:ph type="ftr" sz="quarter" idx="11"/>
          </p:nvPr>
        </p:nvSpPr>
        <p:spPr>
          <a:xfrm>
            <a:off x="655376" y="497530"/>
            <a:ext cx="10573063" cy="736245"/>
          </a:xfrm>
        </p:spPr>
        <p:txBody>
          <a:bodyPr/>
          <a:lstStyle/>
          <a:p>
            <a:r>
              <a:rPr lang="en-US" dirty="0" smtClean="0"/>
              <a:t>7COM1079-2024  Student Group No: </a:t>
            </a:r>
            <a:r>
              <a:rPr lang="en-US" dirty="0" smtClean="0"/>
              <a:t>A111                 				   </a:t>
            </a:r>
            <a:r>
              <a:rPr lang="en-US" dirty="0" smtClean="0"/>
              <a:t>Names of Student Attendees </a:t>
            </a:r>
            <a:r>
              <a:rPr lang="en-US" dirty="0" smtClean="0"/>
              <a:t>:</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EDF47CE-5D5A-6104-A73A-4C8E09C48DA4}"/>
              </a:ext>
            </a:extLst>
          </p:cNvPr>
          <p:cNvSpPr>
            <a:spLocks noGrp="1"/>
          </p:cNvSpPr>
          <p:nvPr>
            <p:ph type="subTitle" idx="1"/>
          </p:nvPr>
        </p:nvSpPr>
        <p:spPr>
          <a:xfrm>
            <a:off x="1158382" y="1570757"/>
            <a:ext cx="9769418" cy="3660003"/>
          </a:xfrm>
        </p:spPr>
        <p:txBody>
          <a:bodyPr/>
          <a:lstStyle/>
          <a:p>
            <a:r>
              <a:rPr lang="en-GB" sz="3200" dirty="0" smtClean="0"/>
              <a:t>1</a:t>
            </a:r>
            <a:r>
              <a:rPr lang="en-GB" sz="3200" baseline="30000" dirty="0" smtClean="0"/>
              <a:t>st</a:t>
            </a:r>
            <a:r>
              <a:rPr lang="en-GB" sz="3200" dirty="0" smtClean="0"/>
              <a:t> five rows of the relevant columns</a:t>
            </a:r>
          </a:p>
          <a:p>
            <a:endParaRPr lang="en-GB" sz="3200" dirty="0"/>
          </a:p>
          <a:p>
            <a:endParaRPr lang="en-GB" sz="3200" dirty="0" smtClean="0"/>
          </a:p>
          <a:p>
            <a:endParaRPr lang="en-GB" sz="3200" dirty="0"/>
          </a:p>
          <a:p>
            <a:endParaRPr lang="en-GB" sz="3200" dirty="0" smtClean="0"/>
          </a:p>
          <a:p>
            <a:endParaRPr lang="en-GB" sz="3200" dirty="0"/>
          </a:p>
          <a:p>
            <a:r>
              <a:rPr lang="en-GB" sz="3200" dirty="0" smtClean="0"/>
              <a:t>There are total </a:t>
            </a:r>
            <a:r>
              <a:rPr lang="en-GB" sz="3200" dirty="0" smtClean="0"/>
              <a:t>93 </a:t>
            </a:r>
            <a:r>
              <a:rPr lang="en-GB" sz="3200" dirty="0" smtClean="0"/>
              <a:t>rows in the dataset.</a:t>
            </a:r>
            <a:endParaRPr lang="en-GB" sz="3200" dirty="0"/>
          </a:p>
        </p:txBody>
      </p:sp>
      <p:sp>
        <p:nvSpPr>
          <p:cNvPr id="7" name="Footer Placeholder 6"/>
          <p:cNvSpPr>
            <a:spLocks noGrp="1"/>
          </p:cNvSpPr>
          <p:nvPr>
            <p:ph type="ftr" sz="quarter" idx="11"/>
          </p:nvPr>
        </p:nvSpPr>
        <p:spPr>
          <a:xfrm>
            <a:off x="965289" y="791021"/>
            <a:ext cx="9732208" cy="536333"/>
          </a:xfrm>
        </p:spPr>
        <p:txBody>
          <a:bodyPr/>
          <a:lstStyle/>
          <a:p>
            <a:r>
              <a:rPr lang="en-US" dirty="0" smtClean="0"/>
              <a:t>7COM1079-2024  Student Group No: </a:t>
            </a:r>
            <a:r>
              <a:rPr lang="en-US" dirty="0" smtClean="0"/>
              <a:t>A111               			    </a:t>
            </a:r>
            <a:r>
              <a:rPr lang="en-US" dirty="0" smtClean="0"/>
              <a:t>Names of Student Attendees </a:t>
            </a:r>
            <a:r>
              <a:rPr lang="en-US" dirty="0" smtClean="0"/>
              <a:t>:</a:t>
            </a:r>
            <a:endParaRPr lang="en-GB" dirty="0"/>
          </a:p>
        </p:txBody>
      </p:sp>
      <p:sp>
        <p:nvSpPr>
          <p:cNvPr id="8" name="Slide Number Placeholder 7"/>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3" name="Picture 2"/>
          <p:cNvPicPr>
            <a:picLocks noChangeAspect="1"/>
          </p:cNvPicPr>
          <p:nvPr/>
        </p:nvPicPr>
        <p:blipFill rotWithShape="1">
          <a:blip r:embed="rId2"/>
          <a:srcRect r="2233"/>
          <a:stretch/>
        </p:blipFill>
        <p:spPr>
          <a:xfrm>
            <a:off x="1283332" y="2292824"/>
            <a:ext cx="6796143" cy="164107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4000" dirty="0">
                <a:solidFill>
                  <a:srgbClr val="FF0000"/>
                </a:solidFill>
              </a:rPr>
              <a:t>: </a:t>
            </a:r>
            <a:r>
              <a:rPr lang="en-US" sz="1600" dirty="0">
                <a:solidFill>
                  <a:srgbClr val="FF0000"/>
                </a:solidFill>
              </a:rPr>
              <a:t>  </a:t>
            </a:r>
            <a:r>
              <a:rPr lang="en-US" sz="2400" dirty="0" smtClean="0"/>
              <a:t>DS112 </a:t>
            </a:r>
            <a:r>
              <a:rPr lang="en-US" sz="2400" dirty="0"/>
              <a:t>(tesla_data.csv</a:t>
            </a:r>
            <a:r>
              <a:rPr lang="en-US" sz="2400" dirty="0" smtClean="0"/>
              <a:t>)</a:t>
            </a:r>
            <a:endParaRPr lang="en-US" sz="2400" dirty="0">
              <a:solidFill>
                <a:srgbClr val="FF0000"/>
              </a:solidFill>
            </a:endParaRPr>
          </a:p>
        </p:txBody>
      </p:sp>
      <p:sp>
        <p:nvSpPr>
          <p:cNvPr id="5" name="Title 4">
            <a:extLst>
              <a:ext uri="{FF2B5EF4-FFF2-40B4-BE49-F238E27FC236}">
                <a16:creationId xmlns="" xmlns:a16="http://schemas.microsoft.com/office/drawing/2014/main" id="{B3FA3829-F12C-214D-8FBA-7E1A740F65CA}"/>
              </a:ext>
            </a:extLst>
          </p:cNvPr>
          <p:cNvSpPr>
            <a:spLocks noGrp="1"/>
          </p:cNvSpPr>
          <p:nvPr>
            <p:ph type="ctrTitle"/>
          </p:nvPr>
        </p:nvSpPr>
        <p:spPr>
          <a:xfrm>
            <a:off x="599768" y="1708138"/>
            <a:ext cx="11592232" cy="368751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a:t>
            </a:r>
            <a:r>
              <a:rPr lang="en-US" sz="2400" b="0" dirty="0" smtClean="0">
                <a:solidFill>
                  <a:srgbClr val="FF0000"/>
                </a:solidFill>
                <a:latin typeface="Calibri"/>
                <a:cs typeface="Calibri"/>
              </a:rPr>
              <a:t>It provides information </a:t>
            </a:r>
            <a:r>
              <a:rPr lang="en-US" sz="2400" b="0" dirty="0">
                <a:solidFill>
                  <a:srgbClr val="FF0000"/>
                </a:solidFill>
                <a:latin typeface="Calibri"/>
                <a:cs typeface="Calibri"/>
              </a:rPr>
              <a:t>about pregnant women participating in programs managed by various state agencies or tribal organizations</a:t>
            </a:r>
            <a:r>
              <a:rPr lang="en-US" sz="2400" b="0" dirty="0" smtClean="0">
                <a:solidFill>
                  <a:srgbClr val="FF0000"/>
                </a:solidFill>
                <a:latin typeface="Calibri"/>
                <a:cs typeface="Calibri"/>
              </a:rPr>
              <a:t>.</a:t>
            </a:r>
            <a:br>
              <a:rPr lang="en-US" sz="2400" b="0" dirty="0" smtClean="0">
                <a:solidFill>
                  <a:srgbClr val="FF0000"/>
                </a:solidFill>
                <a:latin typeface="Calibri"/>
                <a:cs typeface="Calibri"/>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smtClean="0">
                <a:latin typeface="Calibri"/>
                <a:cs typeface="Calibri"/>
              </a:rPr>
              <a:t>( </a:t>
            </a:r>
            <a:r>
              <a:rPr lang="en-US" sz="2400" b="0" dirty="0">
                <a:solidFill>
                  <a:srgbClr val="FF0000"/>
                </a:solidFill>
                <a:latin typeface="Calibri"/>
                <a:cs typeface="Calibri"/>
              </a:rPr>
              <a:t>Time(represent the timeline for program participation </a:t>
            </a:r>
            <a:r>
              <a:rPr lang="en-US" sz="2400" b="0" dirty="0" smtClean="0">
                <a:solidFill>
                  <a:srgbClr val="FF0000"/>
                </a:solidFill>
                <a:latin typeface="Calibri"/>
                <a:cs typeface="Calibri"/>
              </a:rPr>
              <a:t>tracking</a:t>
            </a:r>
            <a:r>
              <a:rPr lang="en-US" sz="2400" b="0" dirty="0">
                <a:solidFill>
                  <a:srgbClr val="FF0000"/>
                </a:solidFill>
                <a:latin typeface="Calibri"/>
                <a:cs typeface="Calibri"/>
              </a:rPr>
              <a:t>)</a:t>
            </a:r>
            <a:r>
              <a:rPr lang="en-US" sz="2400" b="0" dirty="0" smtClean="0">
                <a:solidFill>
                  <a:srgbClr val="FF0000"/>
                </a:solidFill>
                <a:latin typeface="Calibri"/>
                <a:cs typeface="Calibri"/>
              </a:rPr>
              <a:t>.</a:t>
            </a:r>
            <a:r>
              <a:rPr lang="en-US" sz="2400" b="0" dirty="0" smtClean="0">
                <a:solidFill>
                  <a:srgbClr val="FF0000"/>
                </a:solidFill>
                <a:latin typeface="Calibri"/>
                <a:cs typeface="Calibri"/>
              </a:rPr>
              <a:t/>
            </a:r>
            <a:br>
              <a:rPr lang="en-US" sz="2400" b="0" dirty="0" smtClean="0">
                <a:solidFill>
                  <a:srgbClr val="FF0000"/>
                </a:solidFill>
                <a:latin typeface="Calibri"/>
                <a:cs typeface="Calibri"/>
              </a:rPr>
            </a:br>
            <a:r>
              <a:rPr lang="en-US" sz="2400" b="0" dirty="0" smtClean="0">
                <a:latin typeface="Calibri"/>
                <a:cs typeface="Calibri"/>
              </a:rPr>
              <a:t>Column: </a:t>
            </a:r>
            <a:r>
              <a:rPr lang="en-US" sz="2400" b="0" dirty="0" smtClean="0">
                <a:latin typeface="Calibri"/>
                <a:cs typeface="Calibri"/>
              </a:rPr>
              <a:t>Time</a:t>
            </a:r>
            <a:r>
              <a:rPr lang="en-US" sz="2400" b="0" dirty="0">
                <a:solidFill>
                  <a:srgbClr val="FF0000"/>
                </a:solidFill>
                <a:latin typeface="Calibri"/>
                <a:cs typeface="Calibri"/>
              </a:rPr>
              <a:t/>
            </a:r>
            <a:br>
              <a:rPr lang="en-US" sz="2400" b="0" dirty="0">
                <a:solidFill>
                  <a:srgbClr val="FF0000"/>
                </a:solidFill>
                <a:latin typeface="Calibri"/>
                <a:cs typeface="Calibri"/>
              </a:rPr>
            </a:br>
            <a:r>
              <a:rPr lang="en-US" sz="2400" b="0" dirty="0" smtClean="0">
                <a:solidFill>
                  <a:srgbClr val="FF0000"/>
                </a:solidFill>
                <a:latin typeface="Calibri"/>
                <a:cs typeface="Calibri"/>
              </a:rPr>
              <a:t/>
            </a:r>
            <a:br>
              <a:rPr lang="en-US" sz="2400" b="0" dirty="0" smtClean="0">
                <a:solidFill>
                  <a:srgbClr val="FF0000"/>
                </a:solidFill>
                <a:latin typeface="Calibri"/>
                <a:cs typeface="Calibri"/>
              </a:rPr>
            </a:br>
            <a:r>
              <a:rPr lang="en-US" sz="2400" b="0" dirty="0" smtClean="0">
                <a:latin typeface="Calibri"/>
                <a:cs typeface="Calibri"/>
              </a:rPr>
              <a:t>Our </a:t>
            </a:r>
            <a:r>
              <a:rPr lang="en-US" sz="2400" b="0" dirty="0">
                <a:latin typeface="Calibri"/>
                <a:cs typeface="Calibri"/>
              </a:rPr>
              <a:t>Dependent variable is: </a:t>
            </a:r>
            <a:r>
              <a:rPr lang="en-US" sz="2400" b="0" dirty="0">
                <a:solidFill>
                  <a:srgbClr val="FF0000"/>
                </a:solidFill>
                <a:latin typeface="Calibri"/>
                <a:cs typeface="Calibri"/>
              </a:rPr>
              <a:t>(Average Participation </a:t>
            </a:r>
            <a:r>
              <a:rPr lang="en-US" sz="2400" b="0" dirty="0" smtClean="0">
                <a:solidFill>
                  <a:srgbClr val="FF0000"/>
                </a:solidFill>
                <a:latin typeface="Calibri"/>
                <a:cs typeface="Calibri"/>
              </a:rPr>
              <a:t>(</a:t>
            </a:r>
            <a:r>
              <a:rPr lang="en-US" sz="2400" b="0" dirty="0">
                <a:solidFill>
                  <a:srgbClr val="FF0000"/>
                </a:solidFill>
                <a:latin typeface="Calibri"/>
                <a:cs typeface="Calibri"/>
              </a:rPr>
              <a:t>reflect the number of pregnant women participating in the programs.)                 </a:t>
            </a:r>
            <a:r>
              <a:rPr lang="en-US" sz="2400" b="0" dirty="0" smtClean="0">
                <a:solidFill>
                  <a:srgbClr val="FF0000"/>
                </a:solidFill>
                <a:latin typeface="Calibri"/>
                <a:cs typeface="Calibri"/>
              </a:rPr>
              <a:t/>
            </a:r>
            <a:br>
              <a:rPr lang="en-US" sz="2400" b="0" dirty="0" smtClean="0">
                <a:solidFill>
                  <a:srgbClr val="FF0000"/>
                </a:solidFill>
                <a:latin typeface="Calibri"/>
                <a:cs typeface="Calibri"/>
              </a:rPr>
            </a:br>
            <a:r>
              <a:rPr lang="en-US" sz="2400" b="0" dirty="0" smtClean="0">
                <a:solidFill>
                  <a:schemeClr val="tx2"/>
                </a:solidFill>
                <a:latin typeface="Calibri"/>
                <a:cs typeface="Calibri"/>
              </a:rPr>
              <a:t>Column: </a:t>
            </a:r>
            <a:r>
              <a:rPr lang="en-US" sz="2400" b="0" dirty="0">
                <a:solidFill>
                  <a:schemeClr val="tx2"/>
                </a:solidFill>
                <a:latin typeface="Calibri"/>
                <a:cs typeface="Calibri"/>
              </a:rPr>
              <a:t>Average Participation </a:t>
            </a:r>
            <a:r>
              <a:rPr lang="en-US" sz="2400" b="0" dirty="0">
                <a:solidFill>
                  <a:srgbClr val="FF0000"/>
                </a:solidFill>
                <a:latin typeface="Calibri"/>
                <a:cs typeface="Calibri"/>
              </a:rPr>
              <a:t/>
            </a:r>
            <a:br>
              <a:rPr lang="en-US" sz="2400" b="0" dirty="0">
                <a:solidFill>
                  <a:srgbClr val="FF0000"/>
                </a:solidFill>
                <a:latin typeface="Calibri"/>
                <a:cs typeface="Calibri"/>
              </a:rPr>
            </a:br>
            <a:r>
              <a:rPr lang="en-US" sz="2400" b="0" dirty="0" smtClean="0">
                <a:solidFill>
                  <a:srgbClr val="FF0000"/>
                </a:solidFill>
                <a:latin typeface="Calibri"/>
                <a:cs typeface="Calibri"/>
              </a:rPr>
              <a:t>                   </a:t>
            </a:r>
            <a:endParaRPr lang="en-US" sz="2400" b="0" dirty="0">
              <a:solidFill>
                <a:srgbClr val="FF0000"/>
              </a:solidFill>
              <a:latin typeface="Calibri"/>
              <a:cs typeface="Calibri"/>
            </a:endParaRPr>
          </a:p>
        </p:txBody>
      </p:sp>
      <p:sp>
        <p:nvSpPr>
          <p:cNvPr id="9" name="Footer Placeholder 8"/>
          <p:cNvSpPr>
            <a:spLocks noGrp="1"/>
          </p:cNvSpPr>
          <p:nvPr>
            <p:ph type="ftr" sz="quarter" idx="11"/>
          </p:nvPr>
        </p:nvSpPr>
        <p:spPr>
          <a:xfrm>
            <a:off x="965289" y="791022"/>
            <a:ext cx="9742040" cy="494070"/>
          </a:xfrm>
        </p:spPr>
        <p:txBody>
          <a:bodyPr/>
          <a:lstStyle/>
          <a:p>
            <a:r>
              <a:rPr lang="en-US" dirty="0" smtClean="0"/>
              <a:t>7COM1079-2024  Student Group No: </a:t>
            </a:r>
            <a:r>
              <a:rPr lang="en-US" dirty="0" smtClean="0"/>
              <a:t>A111              			      </a:t>
            </a:r>
            <a:r>
              <a:rPr lang="en-US" dirty="0" smtClean="0"/>
              <a:t>Names of Student </a:t>
            </a:r>
            <a:r>
              <a:rPr lang="en-US" dirty="0" smtClean="0"/>
              <a:t>Attendees:</a:t>
            </a:r>
            <a:endParaRPr lang="en-GB" dirty="0"/>
          </a:p>
        </p:txBody>
      </p:sp>
      <p:sp>
        <p:nvSpPr>
          <p:cNvPr id="10" name="Slide Number Placeholder 9"/>
          <p:cNvSpPr>
            <a:spLocks noGrp="1"/>
          </p:cNvSpPr>
          <p:nvPr>
            <p:ph type="sldNum" sz="quarter" idx="12"/>
          </p:nvPr>
        </p:nvSpPr>
        <p:spPr/>
        <p:txBody>
          <a:bodyPr/>
          <a:lstStyle/>
          <a:p>
            <a:fld id="{E4D355CA-84B7-41B1-B164-8BB439CC7C6B}" type="slidenum">
              <a:rPr lang="en-GB" smtClean="0"/>
              <a:pPr/>
              <a:t>3</a:t>
            </a:fld>
            <a:endParaRPr lang="en-GB" dirty="0"/>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endParaRPr lang="en-GB" dirty="0" smtClean="0"/>
          </a:p>
          <a:p>
            <a:pPr>
              <a:spcAft>
                <a:spcPts val="0"/>
              </a:spcAft>
            </a:pPr>
            <a:r>
              <a:rPr lang="en-GB" dirty="0" smtClean="0"/>
              <a:t>Our </a:t>
            </a:r>
            <a:r>
              <a:rPr lang="en-GB" dirty="0"/>
              <a:t>Research Question </a:t>
            </a:r>
            <a:r>
              <a:rPr lang="en-GB" dirty="0" smtClean="0"/>
              <a:t>is:</a:t>
            </a:r>
            <a:endParaRPr lang="en-GB" sz="1800" dirty="0">
              <a:solidFill>
                <a:srgbClr val="FF0000"/>
              </a:solidFill>
            </a:endParaRPr>
          </a:p>
          <a:p>
            <a:pPr>
              <a:spcAft>
                <a:spcPts val="0"/>
              </a:spcAft>
            </a:pPr>
            <a:endParaRPr lang="en-GB" sz="1800" dirty="0">
              <a:solidFill>
                <a:srgbClr val="FF0000"/>
              </a:solidFill>
            </a:endParaRPr>
          </a:p>
        </p:txBody>
      </p:sp>
      <p:sp>
        <p:nvSpPr>
          <p:cNvPr id="5" name="Title 4">
            <a:extLst>
              <a:ext uri="{FF2B5EF4-FFF2-40B4-BE49-F238E27FC236}">
                <a16:creationId xmlns="" xmlns:a16="http://schemas.microsoft.com/office/drawing/2014/main" id="{3440DA25-F620-152B-DE9E-776F7B74DFF0}"/>
              </a:ext>
            </a:extLst>
          </p:cNvPr>
          <p:cNvSpPr>
            <a:spLocks noGrp="1"/>
          </p:cNvSpPr>
          <p:nvPr>
            <p:ph type="ctrTitle"/>
          </p:nvPr>
        </p:nvSpPr>
        <p:spPr>
          <a:xfrm>
            <a:off x="965289" y="1523918"/>
            <a:ext cx="10640594" cy="3067745"/>
          </a:xfrm>
        </p:spPr>
        <p:txBody>
          <a:bodyPr>
            <a:noAutofit/>
          </a:bodyPr>
          <a:lstStyle/>
          <a:p>
            <a:pPr>
              <a:lnSpc>
                <a:spcPct val="100000"/>
              </a:lnSpc>
            </a:pPr>
            <a:r>
              <a:rPr lang="en-IE" sz="2400" dirty="0" smtClean="0">
                <a:effectLst/>
                <a:latin typeface="Calibri" panose="020F0502020204030204" pitchFamily="34" charset="0"/>
                <a:ea typeface="Calibri" panose="020F0502020204030204" pitchFamily="34" charset="0"/>
                <a:cs typeface="Times New Roman" panose="02020603050405020304" pitchFamily="18" charset="0"/>
              </a:rPr>
              <a:t/>
            </a:r>
            <a:br>
              <a:rPr lang="en-IE" sz="2400" dirty="0" smtClean="0">
                <a:effectLst/>
                <a:latin typeface="Calibri" panose="020F0502020204030204" pitchFamily="34" charset="0"/>
                <a:ea typeface="Calibri" panose="020F0502020204030204" pitchFamily="34" charset="0"/>
                <a:cs typeface="Times New Roman" panose="02020603050405020304" pitchFamily="18" charset="0"/>
              </a:rPr>
            </a:br>
            <a:r>
              <a:rPr lang="en-IE" sz="2400" dirty="0" smtClean="0">
                <a:effectLst/>
                <a:latin typeface="Calibri" panose="020F0502020204030204" pitchFamily="34" charset="0"/>
                <a:ea typeface="Calibri" panose="020F0502020204030204" pitchFamily="34" charset="0"/>
                <a:cs typeface="Times New Roman" panose="02020603050405020304" pitchFamily="18" charset="0"/>
              </a:rPr>
              <a:t/>
            </a:r>
            <a:br>
              <a:rPr lang="en-IE" sz="2400" dirty="0" smtClean="0">
                <a:effectLst/>
                <a:latin typeface="Calibri" panose="020F0502020204030204" pitchFamily="34" charset="0"/>
                <a:ea typeface="Calibri" panose="020F0502020204030204" pitchFamily="34" charset="0"/>
                <a:cs typeface="Times New Roman" panose="02020603050405020304" pitchFamily="18" charset="0"/>
              </a:rPr>
            </a:br>
            <a:r>
              <a:rPr lang="en-IE" sz="2400" dirty="0" smtClean="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0" dirty="0" smtClean="0">
                <a:latin typeface="Calibri" panose="020F0502020204030204" pitchFamily="34" charset="0"/>
                <a:ea typeface="Calibri" panose="020F0502020204030204" pitchFamily="34" charset="0"/>
                <a:cs typeface="Times New Roman" panose="02020603050405020304" pitchFamily="18" charset="0"/>
              </a:rPr>
              <a:t>“</a:t>
            </a:r>
            <a:r>
              <a:rPr lang="en-US" sz="2400" b="0" dirty="0" smtClean="0">
                <a:latin typeface="Calibri" panose="020F0502020204030204" pitchFamily="34" charset="0"/>
                <a:ea typeface="Calibri" panose="020F0502020204030204" pitchFamily="34" charset="0"/>
                <a:cs typeface="Times New Roman" panose="02020603050405020304" pitchFamily="18" charset="0"/>
              </a:rPr>
              <a:t>Is </a:t>
            </a:r>
            <a:r>
              <a:rPr lang="en-US" sz="2400" b="0" dirty="0">
                <a:latin typeface="Calibri" panose="020F0502020204030204" pitchFamily="34" charset="0"/>
                <a:ea typeface="Calibri" panose="020F0502020204030204" pitchFamily="34" charset="0"/>
                <a:cs typeface="Times New Roman" panose="02020603050405020304" pitchFamily="18" charset="0"/>
              </a:rPr>
              <a:t>there a correlation between participation numbers over </a:t>
            </a:r>
            <a:r>
              <a:rPr lang="en-US" sz="2400" b="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[(time) Independent Variable]</a:t>
            </a:r>
            <a:r>
              <a:rPr lang="en-US" sz="2400" b="0" dirty="0" smtClean="0">
                <a:latin typeface="Calibri" panose="020F0502020204030204" pitchFamily="34" charset="0"/>
                <a:ea typeface="Calibri" panose="020F0502020204030204" pitchFamily="34" charset="0"/>
                <a:cs typeface="Times New Roman" panose="02020603050405020304" pitchFamily="18" charset="0"/>
              </a:rPr>
              <a:t> and </a:t>
            </a:r>
            <a:r>
              <a:rPr lang="en-US" sz="2400" b="0" dirty="0">
                <a:latin typeface="Calibri" panose="020F0502020204030204" pitchFamily="34" charset="0"/>
                <a:ea typeface="Calibri" panose="020F0502020204030204" pitchFamily="34" charset="0"/>
                <a:cs typeface="Times New Roman" panose="02020603050405020304" pitchFamily="18" charset="0"/>
              </a:rPr>
              <a:t>specific </a:t>
            </a:r>
            <a:r>
              <a:rPr lang="en-US" sz="2400" b="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[(state </a:t>
            </a:r>
            <a:r>
              <a:rPr lang="en-US"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agencies or tribal </a:t>
            </a:r>
            <a:r>
              <a:rPr lang="en-US" sz="2400" b="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organizations) Dependent variable] </a:t>
            </a:r>
            <a:r>
              <a:rPr lang="en-US" sz="2400" b="0" dirty="0" smtClean="0">
                <a:latin typeface="Calibri" panose="020F0502020204030204" pitchFamily="34" charset="0"/>
                <a:ea typeface="Calibri" panose="020F0502020204030204" pitchFamily="34" charset="0"/>
                <a:cs typeface="Times New Roman" panose="02020603050405020304" pitchFamily="18" charset="0"/>
              </a:rPr>
              <a:t>?”.</a:t>
            </a:r>
            <a:r>
              <a:rPr lang="en-IE" sz="2400" dirty="0">
                <a:effectLst/>
                <a:latin typeface="Calibri" panose="020F0502020204030204" pitchFamily="34" charset="0"/>
                <a:ea typeface="Calibri" panose="020F0502020204030204" pitchFamily="34" charset="0"/>
                <a:cs typeface="Times New Roman" panose="02020603050405020304" pitchFamily="18" charset="0"/>
              </a:rPr>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6" name="Footer Placeholder 5"/>
          <p:cNvSpPr>
            <a:spLocks noGrp="1"/>
          </p:cNvSpPr>
          <p:nvPr>
            <p:ph type="ftr" sz="quarter" idx="11"/>
          </p:nvPr>
        </p:nvSpPr>
        <p:spPr>
          <a:xfrm>
            <a:off x="965289" y="791022"/>
            <a:ext cx="9753625" cy="516668"/>
          </a:xfrm>
        </p:spPr>
        <p:txBody>
          <a:bodyPr/>
          <a:lstStyle/>
          <a:p>
            <a:r>
              <a:rPr lang="en-US" dirty="0" smtClean="0"/>
              <a:t>7COM1079-2024  Student Group No: </a:t>
            </a:r>
            <a:r>
              <a:rPr lang="en-US" dirty="0" smtClean="0"/>
              <a:t>A111         			         </a:t>
            </a:r>
            <a:r>
              <a:rPr lang="en-US" dirty="0" smtClean="0"/>
              <a:t>Names of Student Attendees </a:t>
            </a:r>
            <a:r>
              <a:rPr lang="en-US" dirty="0" smtClean="0"/>
              <a:t>:</a:t>
            </a:r>
            <a:endParaRPr lang="en-GB" dirty="0"/>
          </a:p>
        </p:txBody>
      </p:sp>
      <p:sp>
        <p:nvSpPr>
          <p:cNvPr id="8" name="Slide Number Placeholder 7"/>
          <p:cNvSpPr>
            <a:spLocks noGrp="1"/>
          </p:cNvSpPr>
          <p:nvPr>
            <p:ph type="sldNum" sz="quarter" idx="12"/>
          </p:nvPr>
        </p:nvSpPr>
        <p:spPr/>
        <p:txBody>
          <a:bodyPr/>
          <a:lstStyle/>
          <a:p>
            <a:fld id="{E4D355CA-84B7-41B1-B164-8BB439CC7C6B}" type="slidenum">
              <a:rPr lang="en-GB" smtClean="0"/>
              <a:pPr/>
              <a:t>4</a:t>
            </a:fld>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endParaRPr lang="en-GB" sz="2400" b="0" dirty="0" smtClean="0">
              <a:latin typeface="Calibri"/>
              <a:cs typeface="Calibri"/>
            </a:endParaRPr>
          </a:p>
          <a:p>
            <a:pPr>
              <a:lnSpc>
                <a:spcPct val="100000"/>
              </a:lnSpc>
            </a:pPr>
            <a:endParaRPr lang="en-GB" sz="2400" b="0" dirty="0">
              <a:latin typeface="Calibri"/>
              <a:cs typeface="Calibri"/>
            </a:endParaRPr>
          </a:p>
          <a:p>
            <a:pPr>
              <a:lnSpc>
                <a:spcPct val="100000"/>
              </a:lnSpc>
            </a:pPr>
            <a:endParaRPr lang="en-GB" sz="2400" b="0" dirty="0" smtClean="0">
              <a:latin typeface="Calibri"/>
              <a:cs typeface="Calibri"/>
            </a:endParaRPr>
          </a:p>
          <a:p>
            <a:pPr marL="457200" indent="-457200">
              <a:lnSpc>
                <a:spcPct val="100000"/>
              </a:lnSpc>
              <a:buAutoNum type="arabicPeriod"/>
            </a:pPr>
            <a:r>
              <a:rPr lang="en-GB" sz="2000" b="0" dirty="0" smtClean="0">
                <a:latin typeface="Arial"/>
                <a:cs typeface="Arial"/>
              </a:rPr>
              <a:t>Null </a:t>
            </a:r>
            <a:r>
              <a:rPr lang="en-GB" sz="2000" b="0" dirty="0">
                <a:latin typeface="Arial"/>
                <a:cs typeface="Arial"/>
              </a:rPr>
              <a:t>hypothesis (H</a:t>
            </a:r>
            <a:r>
              <a:rPr lang="en-GB" sz="2000" b="0" baseline="-25000" dirty="0">
                <a:latin typeface="Arial"/>
                <a:cs typeface="Arial"/>
              </a:rPr>
              <a:t>0</a:t>
            </a:r>
            <a:r>
              <a:rPr lang="en-GB" sz="2000" b="0" dirty="0" smtClean="0">
                <a:latin typeface="Arial"/>
                <a:cs typeface="Arial"/>
              </a:rPr>
              <a:t>):</a:t>
            </a:r>
            <a:endParaRPr lang="en-GB" sz="2000" b="0" dirty="0">
              <a:solidFill>
                <a:schemeClr val="tx1"/>
              </a:solidFill>
              <a:latin typeface="Arial"/>
              <a:cs typeface="Arial"/>
            </a:endParaRPr>
          </a:p>
          <a:p>
            <a:pPr>
              <a:lnSpc>
                <a:spcPct val="100000"/>
              </a:lnSpc>
            </a:pPr>
            <a:r>
              <a:rPr lang="en-GB" sz="2000" b="0" dirty="0" smtClean="0">
                <a:solidFill>
                  <a:srgbClr val="FF0000"/>
                </a:solidFill>
                <a:latin typeface="Arial"/>
                <a:cs typeface="Arial"/>
              </a:rPr>
              <a:t>Null </a:t>
            </a:r>
            <a:r>
              <a:rPr lang="en-GB" sz="2000" b="0" dirty="0">
                <a:solidFill>
                  <a:srgbClr val="FF0000"/>
                </a:solidFill>
                <a:latin typeface="Arial"/>
                <a:cs typeface="Arial"/>
              </a:rPr>
              <a:t>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a:t>
            </a:r>
            <a:r>
              <a:rPr lang="en-US" sz="2000" b="0" dirty="0" smtClean="0">
                <a:solidFill>
                  <a:srgbClr val="FF0000"/>
                </a:solidFill>
                <a:cs typeface="Arial"/>
              </a:rPr>
              <a:t>There </a:t>
            </a:r>
            <a:r>
              <a:rPr lang="en-US" sz="2000" b="0" dirty="0">
                <a:solidFill>
                  <a:srgbClr val="FF0000"/>
                </a:solidFill>
                <a:cs typeface="Arial"/>
              </a:rPr>
              <a:t>is </a:t>
            </a:r>
            <a:r>
              <a:rPr lang="en-US" sz="2000" dirty="0">
                <a:solidFill>
                  <a:srgbClr val="FF0000"/>
                </a:solidFill>
                <a:cs typeface="Arial"/>
              </a:rPr>
              <a:t>no</a:t>
            </a:r>
            <a:r>
              <a:rPr lang="en-US" sz="2000" b="0" dirty="0">
                <a:solidFill>
                  <a:srgbClr val="FF0000"/>
                </a:solidFill>
                <a:cs typeface="Arial"/>
              </a:rPr>
              <a:t> </a:t>
            </a:r>
            <a:r>
              <a:rPr lang="en-US" sz="2000" b="0" dirty="0" smtClean="0">
                <a:solidFill>
                  <a:srgbClr val="FF0000"/>
                </a:solidFill>
                <a:cs typeface="Arial"/>
              </a:rPr>
              <a:t>correlation </a:t>
            </a:r>
            <a:r>
              <a:rPr lang="en-US" sz="2000" b="0" dirty="0">
                <a:solidFill>
                  <a:srgbClr val="FF0000"/>
                </a:solidFill>
                <a:cs typeface="Arial"/>
              </a:rPr>
              <a:t>between participation numbers over </a:t>
            </a:r>
            <a:r>
              <a:rPr lang="en-US" sz="2000" b="0" dirty="0" smtClean="0">
                <a:solidFill>
                  <a:srgbClr val="FF0000"/>
                </a:solidFill>
                <a:cs typeface="Arial"/>
              </a:rPr>
              <a:t>time (Independent Variable) </a:t>
            </a:r>
            <a:r>
              <a:rPr lang="en-US" sz="2000" b="0" dirty="0">
                <a:solidFill>
                  <a:srgbClr val="FF0000"/>
                </a:solidFill>
                <a:cs typeface="Arial"/>
              </a:rPr>
              <a:t>and specific state agencies or tribal </a:t>
            </a:r>
            <a:r>
              <a:rPr lang="en-US" sz="2000" b="0" dirty="0" smtClean="0">
                <a:solidFill>
                  <a:srgbClr val="FF0000"/>
                </a:solidFill>
                <a:cs typeface="Arial"/>
              </a:rPr>
              <a:t>organizations(Dependent Variable).</a:t>
            </a:r>
            <a:endParaRPr lang="en-GB" sz="2000" b="0" dirty="0">
              <a:solidFill>
                <a:srgbClr val="FF0000"/>
              </a:solidFill>
              <a:latin typeface="Arial"/>
              <a:cs typeface="Arial"/>
            </a:endParaRP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a:t>
            </a:r>
            <a:endParaRPr lang="en-GB" sz="2000" b="0" dirty="0" smtClean="0">
              <a:latin typeface="Arial"/>
              <a:cs typeface="Arial"/>
            </a:endParaRPr>
          </a:p>
          <a:p>
            <a:pPr>
              <a:lnSpc>
                <a:spcPct val="100000"/>
              </a:lnSpc>
            </a:pPr>
            <a:r>
              <a:rPr lang="en-GB" sz="2000" b="0" dirty="0" smtClean="0">
                <a:solidFill>
                  <a:srgbClr val="FF0000"/>
                </a:solidFill>
                <a:latin typeface="Arial"/>
                <a:cs typeface="Arial"/>
              </a:rPr>
              <a:t>Alt </a:t>
            </a:r>
            <a:r>
              <a:rPr lang="en-GB" sz="2000" b="0" dirty="0">
                <a:solidFill>
                  <a:srgbClr val="FF0000"/>
                </a:solidFill>
                <a:latin typeface="Arial"/>
                <a:cs typeface="Arial"/>
              </a:rPr>
              <a:t>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a:t>
            </a:r>
            <a:r>
              <a:rPr lang="en-US" sz="2000" b="0" dirty="0" smtClean="0">
                <a:solidFill>
                  <a:srgbClr val="FF0000"/>
                </a:solidFill>
                <a:cs typeface="Arial"/>
              </a:rPr>
              <a:t>There </a:t>
            </a:r>
            <a:r>
              <a:rPr lang="en-US" sz="2000" b="0" dirty="0">
                <a:solidFill>
                  <a:srgbClr val="FF0000"/>
                </a:solidFill>
                <a:cs typeface="Arial"/>
              </a:rPr>
              <a:t>is </a:t>
            </a:r>
            <a:r>
              <a:rPr lang="en-US" sz="2000" dirty="0" smtClean="0">
                <a:solidFill>
                  <a:srgbClr val="FF0000"/>
                </a:solidFill>
                <a:cs typeface="Arial"/>
              </a:rPr>
              <a:t>a</a:t>
            </a:r>
            <a:r>
              <a:rPr lang="en-US" sz="2000" b="0" dirty="0" smtClean="0">
                <a:solidFill>
                  <a:srgbClr val="FF0000"/>
                </a:solidFill>
                <a:cs typeface="Arial"/>
              </a:rPr>
              <a:t> </a:t>
            </a:r>
            <a:r>
              <a:rPr lang="en-US" sz="2000" b="0" dirty="0">
                <a:solidFill>
                  <a:srgbClr val="FF0000"/>
                </a:solidFill>
                <a:cs typeface="Arial"/>
              </a:rPr>
              <a:t>correlation between participation numbers over time (Independent Variable) and specific state agencies or tribal organizations(Dependent Variable).</a:t>
            </a:r>
            <a:endParaRPr lang="en-GB" sz="2000" b="0" dirty="0">
              <a:solidFill>
                <a:srgbClr val="FF0000"/>
              </a:solidFill>
              <a:cs typeface="Arial"/>
            </a:endParaRPr>
          </a:p>
        </p:txBody>
      </p:sp>
      <p:sp>
        <p:nvSpPr>
          <p:cNvPr id="5" name="Footer Placeholder 4"/>
          <p:cNvSpPr>
            <a:spLocks noGrp="1"/>
          </p:cNvSpPr>
          <p:nvPr>
            <p:ph type="ftr" sz="quarter" idx="11"/>
          </p:nvPr>
        </p:nvSpPr>
        <p:spPr>
          <a:xfrm>
            <a:off x="965289" y="791022"/>
            <a:ext cx="9751872" cy="418346"/>
          </a:xfrm>
        </p:spPr>
        <p:txBody>
          <a:bodyPr/>
          <a:lstStyle/>
          <a:p>
            <a:r>
              <a:rPr lang="en-US" dirty="0" smtClean="0"/>
              <a:t>7COM1079-2024  Student Group No: </a:t>
            </a:r>
            <a:r>
              <a:rPr lang="en-US" dirty="0" smtClean="0"/>
              <a:t>A111                 			 </a:t>
            </a:r>
            <a:r>
              <a:rPr lang="en-US" dirty="0" smtClean="0"/>
              <a:t>Names of Student Attendees </a:t>
            </a:r>
            <a:r>
              <a:rPr lang="en-US" dirty="0" smtClean="0"/>
              <a:t>:</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pPr/>
              <a:t>5</a:t>
            </a:fld>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11242</TotalTime>
  <Words>340</Words>
  <Application>Microsoft Office PowerPoint</Application>
  <PresentationFormat>Widescreen</PresentationFormat>
  <Paragraphs>36</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Herts Theme</vt:lpstr>
      <vt:lpstr>Research Question –  Presentation for Feedback Date:  20-11-2024 </vt:lpstr>
      <vt:lpstr>PowerPoint Presentation</vt:lpstr>
      <vt:lpstr>This dataset is interesting to us because : It provides information about pregnant women participating in programs managed by various state agencies or tribal organizations.  Our  Independent variable is: ( Time(represent the timeline for program participation tracking). Column: Time  Our Dependent variable is: (Average Participation (reflect the number of pregnant women participating in the programs.)                  Column: Average Participation                     </vt:lpstr>
      <vt:lpstr>  Template 1: “Is there a correlation between participation numbers over [(time) Independent Variable] and specific [(state agencies or tribal organizations) Dependent variable]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Microsoft account</cp:lastModifiedBy>
  <cp:revision>263</cp:revision>
  <dcterms:created xsi:type="dcterms:W3CDTF">2019-10-01T08:37:56Z</dcterms:created>
  <dcterms:modified xsi:type="dcterms:W3CDTF">2024-11-20T01:14:40Z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