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18"/>
  </p:handoutMasterIdLst>
  <p:sldIdLst>
    <p:sldId id="256" r:id="rId2"/>
    <p:sldId id="257" r:id="rId3"/>
    <p:sldId id="258" r:id="rId4"/>
    <p:sldId id="260" r:id="rId5"/>
    <p:sldId id="259" r:id="rId6"/>
    <p:sldId id="261" r:id="rId7"/>
    <p:sldId id="262" r:id="rId8"/>
    <p:sldId id="263" r:id="rId9"/>
    <p:sldId id="264" r:id="rId10"/>
    <p:sldId id="265" r:id="rId11"/>
    <p:sldId id="269" r:id="rId12"/>
    <p:sldId id="267" r:id="rId13"/>
    <p:sldId id="268" r:id="rId14"/>
    <p:sldId id="270" r:id="rId15"/>
    <p:sldId id="271" r:id="rId16"/>
    <p:sldId id="272" r:id="rId17"/>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F6DA9F78-A4A7-4375-8954-7F090BEE5AA4}" type="datetimeFigureOut">
              <a:rPr lang="en-US" smtClean="0"/>
              <a:t>10/24/2024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2D244CBA-27DF-46A4-A577-7049B7191968}" type="slidenum">
              <a:rPr lang="en-US" smtClean="0"/>
              <a:t>‹#›</a:t>
            </a:fld>
            <a:endParaRPr lang="en-US"/>
          </a:p>
        </p:txBody>
      </p:sp>
    </p:spTree>
    <p:extLst>
      <p:ext uri="{BB962C8B-B14F-4D97-AF65-F5344CB8AC3E}">
        <p14:creationId xmlns:p14="http://schemas.microsoft.com/office/powerpoint/2010/main" val="10811111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8E6ADF-CC86-4D5D-839C-4BEC7080D63C}"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188377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8E6ADF-CC86-4D5D-839C-4BEC7080D63C}"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15432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8E6ADF-CC86-4D5D-839C-4BEC7080D63C}"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3DAD40-9B6C-4FCD-8A9C-EE047A6A9E3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10031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A8E6ADF-CC86-4D5D-839C-4BEC7080D63C}"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1115982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A8E6ADF-CC86-4D5D-839C-4BEC7080D63C}"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3DAD40-9B6C-4FCD-8A9C-EE047A6A9E3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9498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A8E6ADF-CC86-4D5D-839C-4BEC7080D63C}"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3504558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8E6ADF-CC86-4D5D-839C-4BEC7080D63C}"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24422302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8E6ADF-CC86-4D5D-839C-4BEC7080D63C}"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16334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A8E6ADF-CC86-4D5D-839C-4BEC7080D63C}"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142010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8E6ADF-CC86-4D5D-839C-4BEC7080D63C}"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322868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A8E6ADF-CC86-4D5D-839C-4BEC7080D63C}"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167663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A8E6ADF-CC86-4D5D-839C-4BEC7080D63C}"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351032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A8E6ADF-CC86-4D5D-839C-4BEC7080D63C}"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4267345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8E6ADF-CC86-4D5D-839C-4BEC7080D63C}"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244078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8E6ADF-CC86-4D5D-839C-4BEC7080D63C}"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3290165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A8E6ADF-CC86-4D5D-839C-4BEC7080D63C}"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F3DAD40-9B6C-4FCD-8A9C-EE047A6A9E38}" type="slidenum">
              <a:rPr lang="en-US" smtClean="0"/>
              <a:t>‹#›</a:t>
            </a:fld>
            <a:endParaRPr lang="en-US"/>
          </a:p>
        </p:txBody>
      </p:sp>
    </p:spTree>
    <p:extLst>
      <p:ext uri="{BB962C8B-B14F-4D97-AF65-F5344CB8AC3E}">
        <p14:creationId xmlns:p14="http://schemas.microsoft.com/office/powerpoint/2010/main" val="129860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A8E6ADF-CC86-4D5D-839C-4BEC7080D63C}" type="datetimeFigureOut">
              <a:rPr lang="en-US" smtClean="0"/>
              <a:t>10/24/2024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F3DAD40-9B6C-4FCD-8A9C-EE047A6A9E38}" type="slidenum">
              <a:rPr lang="en-US" smtClean="0"/>
              <a:t>‹#›</a:t>
            </a:fld>
            <a:endParaRPr lang="en-US"/>
          </a:p>
        </p:txBody>
      </p:sp>
    </p:spTree>
    <p:extLst>
      <p:ext uri="{BB962C8B-B14F-4D97-AF65-F5344CB8AC3E}">
        <p14:creationId xmlns:p14="http://schemas.microsoft.com/office/powerpoint/2010/main" val="3453768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oracle.com/pk/database/what-is-database/#WhatIsDB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lstStyle/>
          <a:p>
            <a:r>
              <a:rPr lang="en-US" dirty="0" smtClean="0"/>
              <a:t>Lecture 1</a:t>
            </a:r>
            <a:endParaRPr lang="en-US" dirty="0"/>
          </a:p>
        </p:txBody>
      </p:sp>
    </p:spTree>
    <p:extLst>
      <p:ext uri="{BB962C8B-B14F-4D97-AF65-F5344CB8AC3E}">
        <p14:creationId xmlns:p14="http://schemas.microsoft.com/office/powerpoint/2010/main" val="244721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Manipulation Language (DML)</a:t>
            </a:r>
          </a:p>
        </p:txBody>
      </p:sp>
      <p:sp>
        <p:nvSpPr>
          <p:cNvPr id="3" name="Content Placeholder 2"/>
          <p:cNvSpPr>
            <a:spLocks noGrp="1"/>
          </p:cNvSpPr>
          <p:nvPr>
            <p:ph idx="1"/>
          </p:nvPr>
        </p:nvSpPr>
        <p:spPr/>
        <p:txBody>
          <a:bodyPr>
            <a:normAutofit fontScale="92500" lnSpcReduction="10000"/>
          </a:bodyPr>
          <a:lstStyle/>
          <a:p>
            <a:r>
              <a:rPr lang="en-US" dirty="0"/>
              <a:t>DML is the short name for Data Manipulation Language which deals with data manipulation and includes most common SQL statements such SELECT, INSERT, UPDATE, DELETE, etc., and it is used to store, modify, retrieve, delete and update data in a database</a:t>
            </a:r>
            <a:r>
              <a:rPr lang="en-US" dirty="0" smtClean="0"/>
              <a:t>.</a:t>
            </a:r>
          </a:p>
          <a:p>
            <a:pPr lvl="1" fontAlgn="base">
              <a:buFont typeface="Wingdings" panose="05000000000000000000" pitchFamily="2" charset="2"/>
              <a:buChar char="q"/>
            </a:pPr>
            <a:r>
              <a:rPr lang="en-US" b="1" dirty="0"/>
              <a:t>SELECT: </a:t>
            </a:r>
            <a:r>
              <a:rPr lang="en-US" dirty="0"/>
              <a:t>retrieve data from a database</a:t>
            </a:r>
          </a:p>
          <a:p>
            <a:pPr lvl="1" fontAlgn="base">
              <a:buFont typeface="Wingdings" panose="05000000000000000000" pitchFamily="2" charset="2"/>
              <a:buChar char="q"/>
            </a:pPr>
            <a:r>
              <a:rPr lang="en-US" b="1" dirty="0"/>
              <a:t>INSERT:</a:t>
            </a:r>
            <a:r>
              <a:rPr lang="en-US" dirty="0"/>
              <a:t> insert data into a table</a:t>
            </a:r>
          </a:p>
          <a:p>
            <a:pPr lvl="1" fontAlgn="base">
              <a:buFont typeface="Wingdings" panose="05000000000000000000" pitchFamily="2" charset="2"/>
              <a:buChar char="q"/>
            </a:pPr>
            <a:r>
              <a:rPr lang="en-US" b="1" dirty="0"/>
              <a:t>UPDATE:</a:t>
            </a:r>
            <a:r>
              <a:rPr lang="en-US" dirty="0"/>
              <a:t> updates existing data within a table</a:t>
            </a:r>
          </a:p>
          <a:p>
            <a:pPr lvl="1" fontAlgn="base">
              <a:buFont typeface="Wingdings" panose="05000000000000000000" pitchFamily="2" charset="2"/>
              <a:buChar char="q"/>
            </a:pPr>
            <a:r>
              <a:rPr lang="en-US" b="1" dirty="0"/>
              <a:t>DELETE: </a:t>
            </a:r>
            <a:r>
              <a:rPr lang="en-US" dirty="0"/>
              <a:t>Delete all records from a database table</a:t>
            </a:r>
          </a:p>
          <a:p>
            <a:pPr lvl="1" fontAlgn="base">
              <a:buFont typeface="Wingdings" panose="05000000000000000000" pitchFamily="2" charset="2"/>
              <a:buChar char="q"/>
            </a:pPr>
            <a:r>
              <a:rPr lang="en-US" b="1" dirty="0"/>
              <a:t>MERGE:</a:t>
            </a:r>
            <a:r>
              <a:rPr lang="en-US" dirty="0"/>
              <a:t> UPSERT operation (insert or update)</a:t>
            </a:r>
          </a:p>
          <a:p>
            <a:pPr lvl="1" fontAlgn="base">
              <a:buFont typeface="Wingdings" panose="05000000000000000000" pitchFamily="2" charset="2"/>
              <a:buChar char="q"/>
            </a:pPr>
            <a:r>
              <a:rPr lang="en-US" b="1" dirty="0"/>
              <a:t>CALL: </a:t>
            </a:r>
            <a:r>
              <a:rPr lang="en-US" dirty="0"/>
              <a:t>call a PL/SQL or Java subprogram</a:t>
            </a:r>
          </a:p>
          <a:p>
            <a:pPr lvl="1" fontAlgn="base">
              <a:buFont typeface="Wingdings" panose="05000000000000000000" pitchFamily="2" charset="2"/>
              <a:buChar char="q"/>
            </a:pPr>
            <a:r>
              <a:rPr lang="en-US" b="1" dirty="0"/>
              <a:t>EXPLAIN PLAN:</a:t>
            </a:r>
            <a:r>
              <a:rPr lang="en-US" dirty="0"/>
              <a:t> interpretation of the data access path</a:t>
            </a:r>
          </a:p>
          <a:p>
            <a:pPr lvl="1" fontAlgn="base">
              <a:buFont typeface="Wingdings" panose="05000000000000000000" pitchFamily="2" charset="2"/>
              <a:buChar char="q"/>
            </a:pPr>
            <a:r>
              <a:rPr lang="en-US" b="1" dirty="0"/>
              <a:t>LOCK TABLE: </a:t>
            </a:r>
            <a:r>
              <a:rPr lang="en-US" dirty="0"/>
              <a:t>concurrency Control</a:t>
            </a:r>
          </a:p>
          <a:p>
            <a:endParaRPr lang="en-US" dirty="0" smtClean="0"/>
          </a:p>
        </p:txBody>
      </p:sp>
    </p:spTree>
    <p:extLst>
      <p:ext uri="{BB962C8B-B14F-4D97-AF65-F5344CB8AC3E}">
        <p14:creationId xmlns:p14="http://schemas.microsoft.com/office/powerpoint/2010/main" val="157320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Query Language (DQL)</a:t>
            </a:r>
          </a:p>
        </p:txBody>
      </p:sp>
      <p:sp>
        <p:nvSpPr>
          <p:cNvPr id="3" name="Content Placeholder 2"/>
          <p:cNvSpPr>
            <a:spLocks noGrp="1"/>
          </p:cNvSpPr>
          <p:nvPr>
            <p:ph idx="1"/>
          </p:nvPr>
        </p:nvSpPr>
        <p:spPr/>
        <p:txBody>
          <a:bodyPr/>
          <a:lstStyle/>
          <a:p>
            <a:r>
              <a:rPr lang="en-US" dirty="0"/>
              <a:t>Data query language(DQL) is the subset of “Data Manipulation Language”. The most common command of DQL is 1the SELECT statement. </a:t>
            </a:r>
            <a:endParaRPr lang="en-US" dirty="0" smtClean="0"/>
          </a:p>
          <a:p>
            <a:r>
              <a:rPr lang="en-US" dirty="0" smtClean="0"/>
              <a:t>SELECT </a:t>
            </a:r>
            <a:r>
              <a:rPr lang="en-US" dirty="0"/>
              <a:t>statement helps us in retrieving the data from the table without changing anything or modifying the </a:t>
            </a:r>
            <a:r>
              <a:rPr lang="en-US" dirty="0" smtClean="0"/>
              <a:t>table</a:t>
            </a:r>
          </a:p>
          <a:p>
            <a:r>
              <a:rPr lang="en-US" dirty="0" smtClean="0"/>
              <a:t>DQL </a:t>
            </a:r>
            <a:r>
              <a:rPr lang="en-US" dirty="0"/>
              <a:t>is very important for retrieval of essential data from a </a:t>
            </a:r>
            <a:r>
              <a:rPr lang="en-US" dirty="0" smtClean="0"/>
              <a:t>database</a:t>
            </a:r>
            <a:endParaRPr lang="en-US" dirty="0"/>
          </a:p>
        </p:txBody>
      </p:sp>
    </p:spTree>
    <p:extLst>
      <p:ext uri="{BB962C8B-B14F-4D97-AF65-F5344CB8AC3E}">
        <p14:creationId xmlns:p14="http://schemas.microsoft.com/office/powerpoint/2010/main" val="2232886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Control Language (DCL)</a:t>
            </a:r>
          </a:p>
        </p:txBody>
      </p:sp>
      <p:sp>
        <p:nvSpPr>
          <p:cNvPr id="3" name="Content Placeholder 2"/>
          <p:cNvSpPr>
            <a:spLocks noGrp="1"/>
          </p:cNvSpPr>
          <p:nvPr>
            <p:ph idx="1"/>
          </p:nvPr>
        </p:nvSpPr>
        <p:spPr/>
        <p:txBody>
          <a:bodyPr/>
          <a:lstStyle/>
          <a:p>
            <a:r>
              <a:rPr lang="en-US" b="1" dirty="0"/>
              <a:t>DCL </a:t>
            </a:r>
            <a:r>
              <a:rPr lang="en-US" dirty="0"/>
              <a:t>is short for Data Control Language which acts as an access specifier to the database.(basically to grant and revoke permissions to users in the </a:t>
            </a:r>
            <a:r>
              <a:rPr lang="en-US" dirty="0" smtClean="0"/>
              <a:t>database</a:t>
            </a:r>
          </a:p>
          <a:p>
            <a:pPr lvl="1" fontAlgn="base">
              <a:buFont typeface="Wingdings" panose="05000000000000000000" pitchFamily="2" charset="2"/>
              <a:buChar char="q"/>
            </a:pPr>
            <a:r>
              <a:rPr lang="en-US" b="1" dirty="0"/>
              <a:t>GRANT: </a:t>
            </a:r>
            <a:r>
              <a:rPr lang="en-US" dirty="0"/>
              <a:t>grant permissions to the user for running DML(SELECT, INSERT, DELETE,…) commands on the table</a:t>
            </a:r>
          </a:p>
          <a:p>
            <a:pPr lvl="1" fontAlgn="base">
              <a:buFont typeface="Wingdings" panose="05000000000000000000" pitchFamily="2" charset="2"/>
              <a:buChar char="q"/>
            </a:pPr>
            <a:r>
              <a:rPr lang="en-US" b="1" dirty="0"/>
              <a:t>REVOKE: </a:t>
            </a:r>
            <a:r>
              <a:rPr lang="en-US" dirty="0"/>
              <a:t>revoke permissions to the user for running DML(SELECT, INSERT, DELETE,…) command on the specified table</a:t>
            </a:r>
          </a:p>
          <a:p>
            <a:endParaRPr lang="en-US" dirty="0"/>
          </a:p>
        </p:txBody>
      </p:sp>
    </p:spTree>
    <p:extLst>
      <p:ext uri="{BB962C8B-B14F-4D97-AF65-F5344CB8AC3E}">
        <p14:creationId xmlns:p14="http://schemas.microsoft.com/office/powerpoint/2010/main" val="3914699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 Control Language (TCL)</a:t>
            </a:r>
          </a:p>
        </p:txBody>
      </p:sp>
      <p:sp>
        <p:nvSpPr>
          <p:cNvPr id="3" name="Content Placeholder 2"/>
          <p:cNvSpPr>
            <a:spLocks noGrp="1"/>
          </p:cNvSpPr>
          <p:nvPr>
            <p:ph idx="1"/>
          </p:nvPr>
        </p:nvSpPr>
        <p:spPr/>
        <p:txBody>
          <a:bodyPr/>
          <a:lstStyle/>
          <a:p>
            <a:pPr fontAlgn="base"/>
            <a:r>
              <a:rPr lang="en-US" b="1" dirty="0"/>
              <a:t>TCL</a:t>
            </a:r>
            <a:r>
              <a:rPr lang="en-US" dirty="0"/>
              <a:t> is short for Transactional Control Language which acts as an manager for all types of transactional data and all transactions. Some of the command of TCL are</a:t>
            </a:r>
          </a:p>
          <a:p>
            <a:pPr lvl="1" fontAlgn="base">
              <a:buFont typeface="Wingdings" panose="05000000000000000000" pitchFamily="2" charset="2"/>
              <a:buChar char="q"/>
            </a:pPr>
            <a:r>
              <a:rPr lang="en-US" b="1" dirty="0"/>
              <a:t>Roll Back:</a:t>
            </a:r>
            <a:r>
              <a:rPr lang="en-US" dirty="0"/>
              <a:t> Used to cancel  or Undo changes made in the database </a:t>
            </a:r>
          </a:p>
          <a:p>
            <a:pPr lvl="1" fontAlgn="base">
              <a:buFont typeface="Wingdings" panose="05000000000000000000" pitchFamily="2" charset="2"/>
              <a:buChar char="q"/>
            </a:pPr>
            <a:r>
              <a:rPr lang="en-US" b="1" dirty="0"/>
              <a:t>Commit:</a:t>
            </a:r>
            <a:r>
              <a:rPr lang="en-US" dirty="0"/>
              <a:t> It is used to apply or save changes in the database</a:t>
            </a:r>
          </a:p>
          <a:p>
            <a:pPr lvl="1" fontAlgn="base">
              <a:buFont typeface="Wingdings" panose="05000000000000000000" pitchFamily="2" charset="2"/>
              <a:buChar char="q"/>
            </a:pPr>
            <a:r>
              <a:rPr lang="en-US" b="1" dirty="0"/>
              <a:t>Save Point:</a:t>
            </a:r>
            <a:r>
              <a:rPr lang="en-US" dirty="0"/>
              <a:t> It is used to save the data on the temporary basis in the database</a:t>
            </a:r>
          </a:p>
          <a:p>
            <a:endParaRPr lang="en-US" dirty="0"/>
          </a:p>
        </p:txBody>
      </p:sp>
    </p:spTree>
    <p:extLst>
      <p:ext uri="{BB962C8B-B14F-4D97-AF65-F5344CB8AC3E}">
        <p14:creationId xmlns:p14="http://schemas.microsoft.com/office/powerpoint/2010/main" val="4234689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DBMS</a:t>
            </a:r>
          </a:p>
        </p:txBody>
      </p:sp>
      <p:sp>
        <p:nvSpPr>
          <p:cNvPr id="3" name="Content Placeholder 2"/>
          <p:cNvSpPr>
            <a:spLocks noGrp="1"/>
          </p:cNvSpPr>
          <p:nvPr>
            <p:ph idx="1"/>
          </p:nvPr>
        </p:nvSpPr>
        <p:spPr/>
        <p:txBody>
          <a:bodyPr>
            <a:normAutofit fontScale="92500" lnSpcReduction="20000"/>
          </a:bodyPr>
          <a:lstStyle/>
          <a:p>
            <a:r>
              <a:rPr lang="en-US" b="1" dirty="0"/>
              <a:t>Data organization</a:t>
            </a:r>
            <a:r>
              <a:rPr lang="en-US" dirty="0"/>
              <a:t>: A DBMS allows for the organization and storage of data in a structured manner, making it easy to retrieve and query the data as needed.</a:t>
            </a:r>
          </a:p>
          <a:p>
            <a:r>
              <a:rPr lang="en-US" b="1" dirty="0"/>
              <a:t>Data integrity</a:t>
            </a:r>
            <a:r>
              <a:rPr lang="en-US" dirty="0"/>
              <a:t>: A DBMS provides mechanisms for enforcing data integrity constraints, such as constraints on the values of data and access controls that restrict who can access the data.</a:t>
            </a:r>
          </a:p>
          <a:p>
            <a:r>
              <a:rPr lang="en-US" b="1" dirty="0"/>
              <a:t>Concurrent access</a:t>
            </a:r>
            <a:r>
              <a:rPr lang="en-US" dirty="0"/>
              <a:t>: A DBMS provides mechanisms for controlling concurrent access to the database, to ensure that multiple users can access the data without conflicting with each other.</a:t>
            </a:r>
          </a:p>
          <a:p>
            <a:r>
              <a:rPr lang="en-US" b="1" dirty="0"/>
              <a:t>Data security</a:t>
            </a:r>
            <a:r>
              <a:rPr lang="en-US" dirty="0"/>
              <a:t>: A DBMS provides tools for managing the security of the data, such as controlling access to the data and encrypting sensitive data.</a:t>
            </a:r>
          </a:p>
          <a:p>
            <a:r>
              <a:rPr lang="en-US" b="1" dirty="0"/>
              <a:t>Backup and recovery</a:t>
            </a:r>
            <a:r>
              <a:rPr lang="en-US" dirty="0"/>
              <a:t>: A DBMS provides mechanisms for backing up and recovering the data in the event of a system failure.</a:t>
            </a:r>
          </a:p>
          <a:p>
            <a:r>
              <a:rPr lang="en-US" b="1" dirty="0"/>
              <a:t>Data sharing</a:t>
            </a:r>
            <a:r>
              <a:rPr lang="en-US" dirty="0"/>
              <a:t>: A DBMS allows multiple users to access and share the same data, which can be useful in a collaborative work environment.</a:t>
            </a:r>
          </a:p>
        </p:txBody>
      </p:sp>
    </p:spTree>
    <p:extLst>
      <p:ext uri="{BB962C8B-B14F-4D97-AF65-F5344CB8AC3E}">
        <p14:creationId xmlns:p14="http://schemas.microsoft.com/office/powerpoint/2010/main" val="2706575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DBMS</a:t>
            </a:r>
          </a:p>
        </p:txBody>
      </p:sp>
      <p:sp>
        <p:nvSpPr>
          <p:cNvPr id="3" name="Content Placeholder 2"/>
          <p:cNvSpPr>
            <a:spLocks noGrp="1"/>
          </p:cNvSpPr>
          <p:nvPr>
            <p:ph idx="1"/>
          </p:nvPr>
        </p:nvSpPr>
        <p:spPr/>
        <p:txBody>
          <a:bodyPr>
            <a:normAutofit fontScale="92500" lnSpcReduction="10000"/>
          </a:bodyPr>
          <a:lstStyle/>
          <a:p>
            <a:pPr fontAlgn="base"/>
            <a:r>
              <a:rPr lang="en-US" b="1"/>
              <a:t>Complexity:</a:t>
            </a:r>
            <a:r>
              <a:rPr lang="en-US"/>
              <a:t> DBMS can be complex to set up and maintain, requiring specialized knowledge and skills.</a:t>
            </a:r>
          </a:p>
          <a:p>
            <a:pPr fontAlgn="base"/>
            <a:r>
              <a:rPr lang="en-US" b="1"/>
              <a:t>Performance overhead: </a:t>
            </a:r>
            <a:r>
              <a:rPr lang="en-US"/>
              <a:t>The use of a DBMS can add overhead to the performance of an application, especially in cases where high levels of concurrency are required.</a:t>
            </a:r>
          </a:p>
          <a:p>
            <a:pPr fontAlgn="base"/>
            <a:r>
              <a:rPr lang="en-US" b="1"/>
              <a:t>Scalability: </a:t>
            </a:r>
            <a:r>
              <a:rPr lang="en-US"/>
              <a:t>The use of a DBMS can limit the scalability of an application, since it requires the use of locking and other synchronization mechanisms to ensure data consistency.</a:t>
            </a:r>
          </a:p>
          <a:p>
            <a:pPr fontAlgn="base"/>
            <a:r>
              <a:rPr lang="en-US" b="1"/>
              <a:t>Cost:</a:t>
            </a:r>
            <a:r>
              <a:rPr lang="en-US"/>
              <a:t> The cost of purchasing, maintaining and upgrading a DBMS can be high, especially for large or complex systems.</a:t>
            </a:r>
          </a:p>
          <a:p>
            <a:pPr fontAlgn="base"/>
            <a:r>
              <a:rPr lang="en-US" b="1"/>
              <a:t>Limited Use Cases:</a:t>
            </a:r>
            <a:r>
              <a:rPr lang="en-US"/>
              <a:t> Not all use cases are suitable for a DBMS, some solutions don’t need high reliability, consistency or security and may be better served by other types of data storage.</a:t>
            </a:r>
          </a:p>
        </p:txBody>
      </p:sp>
    </p:spTree>
    <p:extLst>
      <p:ext uri="{BB962C8B-B14F-4D97-AF65-F5344CB8AC3E}">
        <p14:creationId xmlns:p14="http://schemas.microsoft.com/office/powerpoint/2010/main" val="3666811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DBMS</a:t>
            </a:r>
          </a:p>
        </p:txBody>
      </p:sp>
      <p:sp>
        <p:nvSpPr>
          <p:cNvPr id="3" name="Content Placeholder 2"/>
          <p:cNvSpPr>
            <a:spLocks noGrp="1"/>
          </p:cNvSpPr>
          <p:nvPr>
            <p:ph idx="1"/>
          </p:nvPr>
        </p:nvSpPr>
        <p:spPr/>
        <p:txBody>
          <a:bodyPr/>
          <a:lstStyle/>
          <a:p>
            <a:pPr fontAlgn="base"/>
            <a:r>
              <a:rPr lang="en-US" b="1" dirty="0"/>
              <a:t>Enterprise Information: </a:t>
            </a:r>
            <a:r>
              <a:rPr lang="en-US" dirty="0"/>
              <a:t>Sales, accounting, human resources, Manufacturing, online retailers.</a:t>
            </a:r>
          </a:p>
          <a:p>
            <a:pPr fontAlgn="base"/>
            <a:r>
              <a:rPr lang="en-US" b="1" dirty="0"/>
              <a:t>Banking and Finance Sector: </a:t>
            </a:r>
            <a:r>
              <a:rPr lang="en-US" dirty="0"/>
              <a:t>Banks maintaining the customer details, accounts, loans, banking transactions, credit card transactions. Finance: Storing the information about sales and holdings, purchasing of financial stocks and bonds.</a:t>
            </a:r>
          </a:p>
          <a:p>
            <a:pPr fontAlgn="base"/>
            <a:r>
              <a:rPr lang="en-US" b="1" dirty="0"/>
              <a:t>University: </a:t>
            </a:r>
            <a:r>
              <a:rPr lang="en-US" dirty="0"/>
              <a:t>Maintaining the information about student course enrolled information, student grades, staff roles.</a:t>
            </a:r>
          </a:p>
          <a:p>
            <a:pPr fontAlgn="base"/>
            <a:r>
              <a:rPr lang="en-US" b="1" dirty="0"/>
              <a:t>Airlines: </a:t>
            </a:r>
            <a:r>
              <a:rPr lang="en-US" dirty="0"/>
              <a:t>Reservations and schedules.</a:t>
            </a:r>
          </a:p>
          <a:p>
            <a:pPr fontAlgn="base"/>
            <a:r>
              <a:rPr lang="en-US" b="1" dirty="0"/>
              <a:t>Telecommunications: </a:t>
            </a:r>
            <a:r>
              <a:rPr lang="en-US" dirty="0"/>
              <a:t>Prepaid, postpaid bills maintance</a:t>
            </a:r>
            <a:r>
              <a:rPr lang="en-US" dirty="0" smtClean="0"/>
              <a:t>.</a:t>
            </a:r>
            <a:endParaRPr lang="en-US" dirty="0"/>
          </a:p>
        </p:txBody>
      </p:sp>
    </p:spTree>
    <p:extLst>
      <p:ext uri="{BB962C8B-B14F-4D97-AF65-F5344CB8AC3E}">
        <p14:creationId xmlns:p14="http://schemas.microsoft.com/office/powerpoint/2010/main" val="307865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A </a:t>
            </a:r>
            <a:r>
              <a:rPr lang="en-US" dirty="0"/>
              <a:t>database is an organized collection of structured information, or data, typically stored electronically in a computer system</a:t>
            </a:r>
            <a:r>
              <a:rPr lang="en-US" dirty="0" smtClean="0"/>
              <a:t>.</a:t>
            </a:r>
          </a:p>
          <a:p>
            <a:r>
              <a:rPr lang="en-US" dirty="0"/>
              <a:t>A database is usually controlled by a </a:t>
            </a:r>
            <a:r>
              <a:rPr lang="en-US" dirty="0">
                <a:hlinkClick r:id="rId2"/>
              </a:rPr>
              <a:t>database management system (DBMS)</a:t>
            </a:r>
            <a:r>
              <a:rPr lang="en-US" dirty="0"/>
              <a:t>. </a:t>
            </a:r>
            <a:endParaRPr lang="en-US" dirty="0" smtClean="0"/>
          </a:p>
          <a:p>
            <a:r>
              <a:rPr lang="en-US" dirty="0"/>
              <a:t>Together, the data and the DBMS, along with the applications that are associated with them, are referred to as a database </a:t>
            </a:r>
            <a:r>
              <a:rPr lang="en-US" dirty="0" smtClean="0"/>
              <a:t>system</a:t>
            </a:r>
          </a:p>
          <a:p>
            <a:r>
              <a:rPr lang="en-US" dirty="0" smtClean="0"/>
              <a:t>Database used to </a:t>
            </a:r>
            <a:r>
              <a:rPr lang="en-US" dirty="0"/>
              <a:t>organizes the data in the form of tables, views, </a:t>
            </a:r>
            <a:r>
              <a:rPr lang="en-US" dirty="0" smtClean="0"/>
              <a:t>schemas</a:t>
            </a:r>
          </a:p>
          <a:p>
            <a:r>
              <a:rPr lang="en-US" dirty="0"/>
              <a:t>The data can then be easily accessed, managed, modified, updated, controlled, and organized. Most databases use structured query language (SQL) for writing and querying </a:t>
            </a:r>
            <a:r>
              <a:rPr lang="en-US" dirty="0" smtClean="0"/>
              <a:t>data</a:t>
            </a:r>
            <a:endParaRPr lang="en-US" dirty="0"/>
          </a:p>
          <a:p>
            <a:endParaRPr lang="en-US" dirty="0"/>
          </a:p>
        </p:txBody>
      </p:sp>
    </p:spTree>
    <p:extLst>
      <p:ext uri="{BB962C8B-B14F-4D97-AF65-F5344CB8AC3E}">
        <p14:creationId xmlns:p14="http://schemas.microsoft.com/office/powerpoint/2010/main" val="368279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DBMS</a:t>
            </a:r>
            <a:endParaRPr lang="en-US" dirty="0"/>
          </a:p>
        </p:txBody>
      </p:sp>
      <p:sp>
        <p:nvSpPr>
          <p:cNvPr id="3" name="Content Placeholder 2"/>
          <p:cNvSpPr>
            <a:spLocks noGrp="1"/>
          </p:cNvSpPr>
          <p:nvPr>
            <p:ph idx="1"/>
          </p:nvPr>
        </p:nvSpPr>
        <p:spPr/>
        <p:txBody>
          <a:bodyPr/>
          <a:lstStyle/>
          <a:p>
            <a:r>
              <a:rPr lang="en-US" dirty="0"/>
              <a:t>A Database Management System (DBMS) is a software system that is designed to manage and organize data in a structured </a:t>
            </a:r>
            <a:r>
              <a:rPr lang="en-US" dirty="0" smtClean="0"/>
              <a:t>manner</a:t>
            </a:r>
          </a:p>
          <a:p>
            <a:r>
              <a:rPr lang="en-US" dirty="0" smtClean="0"/>
              <a:t>It </a:t>
            </a:r>
            <a:r>
              <a:rPr lang="en-US" dirty="0"/>
              <a:t>allows users to create, modify, and query a database, as well as manage the security and access controls for that </a:t>
            </a:r>
            <a:r>
              <a:rPr lang="en-US" dirty="0" smtClean="0"/>
              <a:t>database</a:t>
            </a:r>
          </a:p>
          <a:p>
            <a:r>
              <a:rPr lang="en-US" dirty="0" smtClean="0"/>
              <a:t> </a:t>
            </a:r>
            <a:r>
              <a:rPr lang="en-US" dirty="0"/>
              <a:t>DBMS provides an environment to store and retrieve data in convenient and efficient </a:t>
            </a:r>
            <a:r>
              <a:rPr lang="en-US" dirty="0" smtClean="0"/>
              <a:t>manner</a:t>
            </a:r>
            <a:endParaRPr lang="en-US" dirty="0"/>
          </a:p>
        </p:txBody>
      </p:sp>
    </p:spTree>
    <p:extLst>
      <p:ext uri="{BB962C8B-B14F-4D97-AF65-F5344CB8AC3E}">
        <p14:creationId xmlns:p14="http://schemas.microsoft.com/office/powerpoint/2010/main" val="4228600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DBMS</a:t>
            </a:r>
            <a:r>
              <a:rPr lang="en-US" b="1" dirty="0"/>
              <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b="1" dirty="0"/>
              <a:t>Data modeling:</a:t>
            </a:r>
            <a:r>
              <a:rPr lang="en-US" dirty="0"/>
              <a:t> A DBMS provides tools for creating and modifying data models, which define the structure and relationships of the data in a database.</a:t>
            </a:r>
          </a:p>
          <a:p>
            <a:pPr fontAlgn="base"/>
            <a:r>
              <a:rPr lang="en-US" b="1" dirty="0"/>
              <a:t>Data storage and retrieval: </a:t>
            </a:r>
            <a:r>
              <a:rPr lang="en-US" dirty="0"/>
              <a:t>A DBMS is responsible for storing and retrieving data from the database, and can provide various methods for searching and querying the data.</a:t>
            </a:r>
          </a:p>
          <a:p>
            <a:pPr fontAlgn="base"/>
            <a:r>
              <a:rPr lang="en-US" b="1" dirty="0"/>
              <a:t>Concurrency control:</a:t>
            </a:r>
            <a:r>
              <a:rPr lang="en-US" dirty="0"/>
              <a:t> A DBMS provides mechanisms for controlling concurrent access to the database, to ensure that multiple users can access the data without conflicting with each other.</a:t>
            </a:r>
          </a:p>
          <a:p>
            <a:pPr fontAlgn="base"/>
            <a:r>
              <a:rPr lang="en-US" b="1" dirty="0"/>
              <a:t>Data integrity and security:</a:t>
            </a:r>
            <a:r>
              <a:rPr lang="en-US" dirty="0"/>
              <a:t> A DBMS provides tools for enforcing data integrity and security constraints, such as constraints on the values of data and access controls that restrict who can access the data.</a:t>
            </a:r>
          </a:p>
          <a:p>
            <a:pPr fontAlgn="base"/>
            <a:r>
              <a:rPr lang="en-US" b="1" dirty="0"/>
              <a:t>Backup and recovery:</a:t>
            </a:r>
            <a:r>
              <a:rPr lang="en-US" dirty="0"/>
              <a:t> A DBMS provides mechanisms for backing up and recovering the data in the event of a system failure.</a:t>
            </a:r>
          </a:p>
          <a:p>
            <a:endParaRPr lang="en-US" dirty="0"/>
          </a:p>
        </p:txBody>
      </p:sp>
    </p:spTree>
    <p:extLst>
      <p:ext uri="{BB962C8B-B14F-4D97-AF65-F5344CB8AC3E}">
        <p14:creationId xmlns:p14="http://schemas.microsoft.com/office/powerpoint/2010/main" val="57521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a:t>
            </a:r>
            <a:r>
              <a:rPr lang="en-US" dirty="0" smtClean="0"/>
              <a:t>DBMS(cont.)</a:t>
            </a:r>
            <a:r>
              <a:rPr lang="en-US" b="1" dirty="0"/>
              <a:t/>
            </a:r>
            <a:br>
              <a:rPr lang="en-US" b="1" dirty="0"/>
            </a:br>
            <a:endParaRPr lang="en-US" dirty="0"/>
          </a:p>
        </p:txBody>
      </p:sp>
      <p:sp>
        <p:nvSpPr>
          <p:cNvPr id="3" name="Content Placeholder 2"/>
          <p:cNvSpPr>
            <a:spLocks noGrp="1"/>
          </p:cNvSpPr>
          <p:nvPr>
            <p:ph idx="1"/>
          </p:nvPr>
        </p:nvSpPr>
        <p:spPr/>
        <p:txBody>
          <a:bodyPr/>
          <a:lstStyle/>
          <a:p>
            <a:pPr fontAlgn="base"/>
            <a:r>
              <a:rPr lang="en-US" b="1" dirty="0"/>
              <a:t>DBMS can be classified into two types:</a:t>
            </a:r>
            <a:r>
              <a:rPr lang="en-US" dirty="0"/>
              <a:t> Relational Database Management System (RDBMS) and Non-Relational Database Management System (NoSQL or Non-SQL)</a:t>
            </a:r>
          </a:p>
          <a:p>
            <a:pPr fontAlgn="base"/>
            <a:r>
              <a:rPr lang="en-US" b="1" dirty="0"/>
              <a:t>RDBMS: </a:t>
            </a:r>
            <a:r>
              <a:rPr lang="en-US" dirty="0"/>
              <a:t>Data is organized in the form of tables and each table has a set of rows and columns. The data are related to each other through primary and foreign keys.</a:t>
            </a:r>
          </a:p>
          <a:p>
            <a:pPr fontAlgn="base"/>
            <a:r>
              <a:rPr lang="en-US" b="1" dirty="0"/>
              <a:t>NoSQL: </a:t>
            </a:r>
            <a:r>
              <a:rPr lang="en-US" dirty="0"/>
              <a:t>Data is organized in the form of key-value pairs, documents, graphs, or column-based. These are designed to handle large-scale, high-performance scenarios.</a:t>
            </a:r>
          </a:p>
          <a:p>
            <a:endParaRPr lang="en-US" dirty="0"/>
          </a:p>
        </p:txBody>
      </p:sp>
    </p:spTree>
    <p:extLst>
      <p:ext uri="{BB962C8B-B14F-4D97-AF65-F5344CB8AC3E}">
        <p14:creationId xmlns:p14="http://schemas.microsoft.com/office/powerpoint/2010/main" val="43971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DBMS</a:t>
            </a:r>
            <a:r>
              <a:rPr lang="en-US" b="1" dirty="0"/>
              <a:t/>
            </a:r>
            <a:br>
              <a:rPr lang="en-US" b="1" dirty="0"/>
            </a:br>
            <a:endParaRPr lang="en-US" dirty="0"/>
          </a:p>
        </p:txBody>
      </p:sp>
      <p:sp>
        <p:nvSpPr>
          <p:cNvPr id="3" name="Content Placeholder 2"/>
          <p:cNvSpPr>
            <a:spLocks noGrp="1"/>
          </p:cNvSpPr>
          <p:nvPr>
            <p:ph idx="1"/>
          </p:nvPr>
        </p:nvSpPr>
        <p:spPr/>
        <p:txBody>
          <a:bodyPr/>
          <a:lstStyle/>
          <a:p>
            <a:pPr fontAlgn="base"/>
            <a:r>
              <a:rPr lang="en-US" b="1" dirty="0"/>
              <a:t>Relational Database Management System (RDBMS):</a:t>
            </a:r>
            <a:r>
              <a:rPr lang="en-US" dirty="0"/>
              <a:t> Data is organized into tables (relations) with rows and columns, and the relationships between the data are managed through primary and foreign keys. SQL (Structured Query Language) is used to query and manipulate the data.</a:t>
            </a:r>
          </a:p>
          <a:p>
            <a:pPr fontAlgn="base"/>
            <a:r>
              <a:rPr lang="en-US" b="1" dirty="0"/>
              <a:t>NoSQL DBMS:</a:t>
            </a:r>
            <a:r>
              <a:rPr lang="en-US" dirty="0"/>
              <a:t> Designed for high-performance scenarios and large-scale data, NoSQL databases store data in various non-relational formats such as key-value pairs, documents, graphs, or columns.</a:t>
            </a:r>
          </a:p>
          <a:p>
            <a:pPr fontAlgn="base"/>
            <a:r>
              <a:rPr lang="en-US" b="1" dirty="0"/>
              <a:t>Object-Oriented DBMS (OODBMS):</a:t>
            </a:r>
            <a:r>
              <a:rPr lang="en-US" dirty="0"/>
              <a:t> Stores data as objects, similar to those used in object-oriented programming, allowing for complex data representations and </a:t>
            </a:r>
            <a:r>
              <a:rPr lang="en-US" dirty="0" smtClean="0"/>
              <a:t>relationships</a:t>
            </a:r>
            <a:endParaRPr lang="en-US" dirty="0"/>
          </a:p>
        </p:txBody>
      </p:sp>
    </p:spTree>
    <p:extLst>
      <p:ext uri="{BB962C8B-B14F-4D97-AF65-F5344CB8AC3E}">
        <p14:creationId xmlns:p14="http://schemas.microsoft.com/office/powerpoint/2010/main" val="205442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Languages</a:t>
            </a:r>
            <a:br>
              <a:rPr lang="en-US" dirty="0"/>
            </a:br>
            <a:endParaRPr lang="en-US" dirty="0"/>
          </a:p>
        </p:txBody>
      </p:sp>
      <p:sp>
        <p:nvSpPr>
          <p:cNvPr id="3" name="Content Placeholder 2"/>
          <p:cNvSpPr>
            <a:spLocks noGrp="1"/>
          </p:cNvSpPr>
          <p:nvPr>
            <p:ph idx="1"/>
          </p:nvPr>
        </p:nvSpPr>
        <p:spPr/>
        <p:txBody>
          <a:bodyPr/>
          <a:lstStyle/>
          <a:p>
            <a:r>
              <a:rPr lang="en-US" dirty="0"/>
              <a:t>Data Definition Language</a:t>
            </a:r>
          </a:p>
          <a:p>
            <a:r>
              <a:rPr lang="en-US" dirty="0"/>
              <a:t>Data Manipulation Language</a:t>
            </a:r>
          </a:p>
          <a:p>
            <a:r>
              <a:rPr lang="en-US" dirty="0"/>
              <a:t>Data Control Language</a:t>
            </a:r>
          </a:p>
          <a:p>
            <a:r>
              <a:rPr lang="en-US" dirty="0"/>
              <a:t>Transactional Control Language</a:t>
            </a:r>
          </a:p>
        </p:txBody>
      </p:sp>
    </p:spTree>
    <p:extLst>
      <p:ext uri="{BB962C8B-B14F-4D97-AF65-F5344CB8AC3E}">
        <p14:creationId xmlns:p14="http://schemas.microsoft.com/office/powerpoint/2010/main" val="4067129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Definition Language (DDL)</a:t>
            </a:r>
          </a:p>
        </p:txBody>
      </p:sp>
      <p:sp>
        <p:nvSpPr>
          <p:cNvPr id="3" name="Content Placeholder 2"/>
          <p:cNvSpPr>
            <a:spLocks noGrp="1"/>
          </p:cNvSpPr>
          <p:nvPr>
            <p:ph idx="1"/>
          </p:nvPr>
        </p:nvSpPr>
        <p:spPr/>
        <p:txBody>
          <a:bodyPr>
            <a:normAutofit/>
          </a:bodyPr>
          <a:lstStyle/>
          <a:p>
            <a:pPr fontAlgn="base"/>
            <a:r>
              <a:rPr lang="en-US" b="1" dirty="0"/>
              <a:t>DDL</a:t>
            </a:r>
            <a:r>
              <a:rPr lang="en-US" dirty="0"/>
              <a:t> is the short name for Data Definition Language, which deals with database schemas and descriptions, of how the data should reside in the database.</a:t>
            </a:r>
          </a:p>
          <a:p>
            <a:pPr lvl="1" fontAlgn="base">
              <a:buFont typeface="Wingdings" panose="05000000000000000000" pitchFamily="2" charset="2"/>
              <a:buChar char="q"/>
            </a:pPr>
            <a:r>
              <a:rPr lang="en-US" b="1" dirty="0"/>
              <a:t>CREATE:</a:t>
            </a:r>
            <a:r>
              <a:rPr lang="en-US" dirty="0"/>
              <a:t> to create a database and its objects like (table, index, views, store procedure, function, and triggers)</a:t>
            </a:r>
          </a:p>
          <a:p>
            <a:pPr lvl="1" fontAlgn="base">
              <a:buFont typeface="Wingdings" panose="05000000000000000000" pitchFamily="2" charset="2"/>
              <a:buChar char="q"/>
            </a:pPr>
            <a:r>
              <a:rPr lang="en-US" b="1" dirty="0"/>
              <a:t>ALTER: </a:t>
            </a:r>
            <a:r>
              <a:rPr lang="en-US" dirty="0"/>
              <a:t>alters the structure of the existing database</a:t>
            </a:r>
          </a:p>
          <a:p>
            <a:pPr lvl="1" fontAlgn="base">
              <a:buFont typeface="Wingdings" panose="05000000000000000000" pitchFamily="2" charset="2"/>
              <a:buChar char="q"/>
            </a:pPr>
            <a:r>
              <a:rPr lang="en-US" b="1" dirty="0"/>
              <a:t>DROP:</a:t>
            </a:r>
            <a:r>
              <a:rPr lang="en-US" dirty="0"/>
              <a:t> delete objects from the database</a:t>
            </a:r>
          </a:p>
          <a:p>
            <a:pPr lvl="1" fontAlgn="base">
              <a:buFont typeface="Wingdings" panose="05000000000000000000" pitchFamily="2" charset="2"/>
              <a:buChar char="q"/>
            </a:pPr>
            <a:r>
              <a:rPr lang="en-US" b="1" dirty="0"/>
              <a:t>TRUNCATE:</a:t>
            </a:r>
            <a:r>
              <a:rPr lang="en-US" dirty="0"/>
              <a:t> remove all records from a table, including all spaces allocated for the records are removed</a:t>
            </a:r>
          </a:p>
          <a:p>
            <a:pPr lvl="1" fontAlgn="base">
              <a:buFont typeface="Wingdings" panose="05000000000000000000" pitchFamily="2" charset="2"/>
              <a:buChar char="q"/>
            </a:pPr>
            <a:r>
              <a:rPr lang="en-US" b="1" dirty="0"/>
              <a:t>COMMENT: </a:t>
            </a:r>
            <a:r>
              <a:rPr lang="en-US" dirty="0"/>
              <a:t>add comments to the data dictionary</a:t>
            </a:r>
          </a:p>
          <a:p>
            <a:pPr lvl="1" fontAlgn="base">
              <a:buFont typeface="Wingdings" panose="05000000000000000000" pitchFamily="2" charset="2"/>
              <a:buChar char="q"/>
            </a:pPr>
            <a:r>
              <a:rPr lang="en-US" b="1" dirty="0"/>
              <a:t>RENAME:</a:t>
            </a:r>
            <a:r>
              <a:rPr lang="en-US" dirty="0"/>
              <a:t> rename an object</a:t>
            </a:r>
          </a:p>
          <a:p>
            <a:endParaRPr lang="en-US" dirty="0"/>
          </a:p>
        </p:txBody>
      </p:sp>
    </p:spTree>
    <p:extLst>
      <p:ext uri="{BB962C8B-B14F-4D97-AF65-F5344CB8AC3E}">
        <p14:creationId xmlns:p14="http://schemas.microsoft.com/office/powerpoint/2010/main" val="4124959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Manipulation Language (DML)</a:t>
            </a:r>
          </a:p>
        </p:txBody>
      </p:sp>
      <p:sp>
        <p:nvSpPr>
          <p:cNvPr id="3" name="Content Placeholder 2"/>
          <p:cNvSpPr>
            <a:spLocks noGrp="1"/>
          </p:cNvSpPr>
          <p:nvPr>
            <p:ph idx="1"/>
          </p:nvPr>
        </p:nvSpPr>
        <p:spPr/>
        <p:txBody>
          <a:bodyPr/>
          <a:lstStyle/>
          <a:p>
            <a:r>
              <a:rPr lang="en-US" dirty="0"/>
              <a:t>DML is the short name for Data Manipulation Language which deals with data manipulation and includes most common SQL statements such SELECT, INSERT, UPDATE, DELETE, etc., and it is used to store, modify, retrieve, delete and update data in a database</a:t>
            </a:r>
            <a:r>
              <a:rPr lang="en-US" dirty="0" smtClean="0"/>
              <a:t>.</a:t>
            </a:r>
          </a:p>
          <a:p>
            <a:r>
              <a:rPr lang="en-US" dirty="0" smtClean="0"/>
              <a:t> </a:t>
            </a:r>
            <a:r>
              <a:rPr lang="en-US" dirty="0"/>
              <a:t>Data query language(DQL) is the subset of “Data Manipulation Language</a:t>
            </a:r>
            <a:r>
              <a:rPr lang="en-US" dirty="0" smtClean="0"/>
              <a:t>”.</a:t>
            </a:r>
          </a:p>
          <a:p>
            <a:r>
              <a:rPr lang="en-US" dirty="0" smtClean="0"/>
              <a:t> </a:t>
            </a:r>
            <a:r>
              <a:rPr lang="en-US" dirty="0"/>
              <a:t>The most common command of DQL is SELECT statement. SELECT statement help on retrieving the data from the table without changing anything in the table.</a:t>
            </a:r>
          </a:p>
        </p:txBody>
      </p:sp>
    </p:spTree>
    <p:extLst>
      <p:ext uri="{BB962C8B-B14F-4D97-AF65-F5344CB8AC3E}">
        <p14:creationId xmlns:p14="http://schemas.microsoft.com/office/powerpoint/2010/main" val="147853009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TotalTime>
  <Words>562</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Wingdings</vt:lpstr>
      <vt:lpstr>Wingdings 3</vt:lpstr>
      <vt:lpstr>Wisp</vt:lpstr>
      <vt:lpstr>Database System</vt:lpstr>
      <vt:lpstr>Introduction</vt:lpstr>
      <vt:lpstr>What is DBMS</vt:lpstr>
      <vt:lpstr>Key Features of DBMS </vt:lpstr>
      <vt:lpstr>Key Features of DBMS(cont.) </vt:lpstr>
      <vt:lpstr>Types of DBMS </vt:lpstr>
      <vt:lpstr>Database Languages </vt:lpstr>
      <vt:lpstr>Data Definition Language (DDL)</vt:lpstr>
      <vt:lpstr>Data Manipulation Language (DML)</vt:lpstr>
      <vt:lpstr>Data Manipulation Language (DML)</vt:lpstr>
      <vt:lpstr>Data Query Language (DQL)</vt:lpstr>
      <vt:lpstr>Data Control Language (DCL)</vt:lpstr>
      <vt:lpstr>Transactional Control Language (TCL)</vt:lpstr>
      <vt:lpstr>Advantages of DBMS</vt:lpstr>
      <vt:lpstr>Disadvantages of DBMS</vt:lpstr>
      <vt:lpstr>Applications of DBMS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Sidra Khatoon</dc:creator>
  <cp:lastModifiedBy>Sidra Khatoon</cp:lastModifiedBy>
  <cp:revision>4</cp:revision>
  <cp:lastPrinted>2024-10-24T07:43:35Z</cp:lastPrinted>
  <dcterms:created xsi:type="dcterms:W3CDTF">2024-10-24T05:14:53Z</dcterms:created>
  <dcterms:modified xsi:type="dcterms:W3CDTF">2024-10-24T07:44:14Z</dcterms:modified>
</cp:coreProperties>
</file>