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handoutMasterIdLst>
    <p:handoutMasterId r:id="rId29"/>
  </p:handout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86545" autoAdjust="0"/>
  </p:normalViewPr>
  <p:slideViewPr>
    <p:cSldViewPr snapToGrid="0">
      <p:cViewPr varScale="1">
        <p:scale>
          <a:sx n="73" d="100"/>
          <a:sy n="73"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12/10/2024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12/10/2024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12/10/2024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10</a:t>
            </a:r>
          </a:p>
          <a:p>
            <a:endParaRPr lang="en-US" dirty="0"/>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Datatype</a:t>
            </a:r>
          </a:p>
        </p:txBody>
      </p:sp>
      <p:sp>
        <p:nvSpPr>
          <p:cNvPr id="3" name="Content Placeholder 2"/>
          <p:cNvSpPr>
            <a:spLocks noGrp="1"/>
          </p:cNvSpPr>
          <p:nvPr>
            <p:ph idx="1"/>
          </p:nvPr>
        </p:nvSpPr>
        <p:spPr/>
        <p:txBody>
          <a:bodyPr>
            <a:normAutofit/>
          </a:bodyPr>
          <a:lstStyle/>
          <a:p>
            <a:r>
              <a:rPr lang="en-US" dirty="0"/>
              <a:t>SQL Datatype is used to define the values that a column can contain.</a:t>
            </a:r>
          </a:p>
          <a:p>
            <a:r>
              <a:rPr lang="en-US" dirty="0"/>
              <a:t>Every column is required </a:t>
            </a:r>
            <a:r>
              <a:rPr lang="en-US" dirty="0" smtClean="0"/>
              <a:t>to </a:t>
            </a:r>
            <a:r>
              <a:rPr lang="en-US" dirty="0"/>
              <a:t>have a name and data type in the database table.</a:t>
            </a:r>
          </a:p>
        </p:txBody>
      </p:sp>
      <p:pic>
        <p:nvPicPr>
          <p:cNvPr id="4" name="Picture 3"/>
          <p:cNvPicPr>
            <a:picLocks noChangeAspect="1"/>
          </p:cNvPicPr>
          <p:nvPr/>
        </p:nvPicPr>
        <p:blipFill>
          <a:blip r:embed="rId2"/>
          <a:stretch>
            <a:fillRect/>
          </a:stretch>
        </p:blipFill>
        <p:spPr>
          <a:xfrm>
            <a:off x="1753125" y="3336428"/>
            <a:ext cx="6125430" cy="2562583"/>
          </a:xfrm>
          <a:prstGeom prst="rect">
            <a:avLst/>
          </a:prstGeom>
        </p:spPr>
      </p:pic>
    </p:spTree>
    <p:extLst>
      <p:ext uri="{BB962C8B-B14F-4D97-AF65-F5344CB8AC3E}">
        <p14:creationId xmlns:p14="http://schemas.microsoft.com/office/powerpoint/2010/main" val="247547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Binary Datatypes</a:t>
            </a:r>
          </a:p>
        </p:txBody>
      </p:sp>
      <p:sp>
        <p:nvSpPr>
          <p:cNvPr id="3" name="Content Placeholder 2"/>
          <p:cNvSpPr>
            <a:spLocks noGrp="1"/>
          </p:cNvSpPr>
          <p:nvPr>
            <p:ph idx="1"/>
          </p:nvPr>
        </p:nvSpPr>
        <p:spPr/>
        <p:txBody>
          <a:bodyPr/>
          <a:lstStyle/>
          <a:p>
            <a:r>
              <a:rPr lang="en-US" dirty="0"/>
              <a:t>There are Three types of binary Datatypes which are given below:</a:t>
            </a:r>
          </a:p>
        </p:txBody>
      </p:sp>
      <p:graphicFrame>
        <p:nvGraphicFramePr>
          <p:cNvPr id="4" name="Table 3"/>
          <p:cNvGraphicFramePr>
            <a:graphicFrameLocks noGrp="1"/>
          </p:cNvGraphicFramePr>
          <p:nvPr>
            <p:extLst>
              <p:ext uri="{D42A27DB-BD31-4B8C-83A1-F6EECF244321}">
                <p14:modId xmlns:p14="http://schemas.microsoft.com/office/powerpoint/2010/main" val="4029488649"/>
              </p:ext>
            </p:extLst>
          </p:nvPr>
        </p:nvGraphicFramePr>
        <p:xfrm>
          <a:off x="911668" y="2979541"/>
          <a:ext cx="7500812" cy="2567940"/>
        </p:xfrm>
        <a:graphic>
          <a:graphicData uri="http://schemas.openxmlformats.org/drawingml/2006/table">
            <a:tbl>
              <a:tblPr firstRow="1" bandRow="1">
                <a:tableStyleId>{5C22544A-7EE6-4342-B048-85BDC9FD1C3A}</a:tableStyleId>
              </a:tblPr>
              <a:tblGrid>
                <a:gridCol w="1478835">
                  <a:extLst>
                    <a:ext uri="{9D8B030D-6E8A-4147-A177-3AD203B41FA5}">
                      <a16:colId xmlns:a16="http://schemas.microsoft.com/office/drawing/2014/main" val="3924001729"/>
                    </a:ext>
                  </a:extLst>
                </a:gridCol>
                <a:gridCol w="6021977">
                  <a:extLst>
                    <a:ext uri="{9D8B030D-6E8A-4147-A177-3AD203B41FA5}">
                      <a16:colId xmlns:a16="http://schemas.microsoft.com/office/drawing/2014/main" val="2770710329"/>
                    </a:ext>
                  </a:extLst>
                </a:gridCol>
              </a:tblGrid>
              <a:tr h="370840">
                <a:tc>
                  <a:txBody>
                    <a:bodyPr/>
                    <a:lstStyle/>
                    <a:p>
                      <a:pPr algn="l" fontAlgn="t"/>
                      <a:r>
                        <a:rPr lang="en-US" dirty="0">
                          <a:solidFill>
                            <a:srgbClr val="FFFFFF"/>
                          </a:solidFill>
                          <a:effectLst/>
                        </a:rPr>
                        <a:t>Data Type</a:t>
                      </a:r>
                    </a:p>
                  </a:txBody>
                  <a:tcPr marL="95250" marR="95250" marT="95250" marB="95250"/>
                </a:tc>
                <a:tc>
                  <a:txBody>
                    <a:bodyPr/>
                    <a:lstStyle/>
                    <a:p>
                      <a:pPr algn="l" fontAlgn="t"/>
                      <a:r>
                        <a:rPr lang="en-US">
                          <a:solidFill>
                            <a:srgbClr val="FFFFFF"/>
                          </a:solidFill>
                          <a:effectLst/>
                        </a:rPr>
                        <a:t>Description</a:t>
                      </a:r>
                    </a:p>
                  </a:txBody>
                  <a:tcPr marL="95250" marR="95250" marT="95250" marB="95250"/>
                </a:tc>
                <a:extLst>
                  <a:ext uri="{0D108BD9-81ED-4DB2-BD59-A6C34878D82A}">
                    <a16:rowId xmlns:a16="http://schemas.microsoft.com/office/drawing/2014/main" val="2434665986"/>
                  </a:ext>
                </a:extLst>
              </a:tr>
              <a:tr h="370840">
                <a:tc>
                  <a:txBody>
                    <a:bodyPr/>
                    <a:lstStyle/>
                    <a:p>
                      <a:r>
                        <a:rPr lang="en-US">
                          <a:effectLst/>
                        </a:rPr>
                        <a:t>binary</a:t>
                      </a:r>
                    </a:p>
                  </a:txBody>
                  <a:tcPr marL="76200" marR="76200" marT="76200" marB="76200" anchor="ctr"/>
                </a:tc>
                <a:tc>
                  <a:txBody>
                    <a:bodyPr/>
                    <a:lstStyle/>
                    <a:p>
                      <a:r>
                        <a:rPr lang="en-US">
                          <a:effectLst/>
                        </a:rPr>
                        <a:t>It has a maximum length of 8000 bytes. It contains fixed-length binary data.</a:t>
                      </a:r>
                    </a:p>
                  </a:txBody>
                  <a:tcPr marL="76200" marR="76200" marT="76200" marB="76200" anchor="ctr"/>
                </a:tc>
                <a:extLst>
                  <a:ext uri="{0D108BD9-81ED-4DB2-BD59-A6C34878D82A}">
                    <a16:rowId xmlns:a16="http://schemas.microsoft.com/office/drawing/2014/main" val="3890040292"/>
                  </a:ext>
                </a:extLst>
              </a:tr>
              <a:tr h="370840">
                <a:tc>
                  <a:txBody>
                    <a:bodyPr/>
                    <a:lstStyle/>
                    <a:p>
                      <a:r>
                        <a:rPr lang="en-US">
                          <a:effectLst/>
                        </a:rPr>
                        <a:t>varbinary</a:t>
                      </a:r>
                    </a:p>
                  </a:txBody>
                  <a:tcPr marL="76200" marR="76200" marT="76200" marB="76200" anchor="ctr"/>
                </a:tc>
                <a:tc>
                  <a:txBody>
                    <a:bodyPr/>
                    <a:lstStyle/>
                    <a:p>
                      <a:r>
                        <a:rPr lang="en-US">
                          <a:effectLst/>
                        </a:rPr>
                        <a:t>It has a maximum length of 8000 bytes. It contains variable-length binary data.</a:t>
                      </a:r>
                    </a:p>
                  </a:txBody>
                  <a:tcPr marL="76200" marR="76200" marT="76200" marB="76200" anchor="ctr"/>
                </a:tc>
                <a:extLst>
                  <a:ext uri="{0D108BD9-81ED-4DB2-BD59-A6C34878D82A}">
                    <a16:rowId xmlns:a16="http://schemas.microsoft.com/office/drawing/2014/main" val="2652732483"/>
                  </a:ext>
                </a:extLst>
              </a:tr>
              <a:tr h="370840">
                <a:tc>
                  <a:txBody>
                    <a:bodyPr/>
                    <a:lstStyle/>
                    <a:p>
                      <a:r>
                        <a:rPr lang="en-US">
                          <a:effectLst/>
                        </a:rPr>
                        <a:t>image</a:t>
                      </a:r>
                    </a:p>
                  </a:txBody>
                  <a:tcPr marL="76200" marR="76200" marT="76200" marB="76200" anchor="ctr"/>
                </a:tc>
                <a:tc>
                  <a:txBody>
                    <a:bodyPr/>
                    <a:lstStyle/>
                    <a:p>
                      <a:r>
                        <a:rPr lang="en-US" dirty="0">
                          <a:effectLst/>
                        </a:rPr>
                        <a:t>It has a maximum length of 2,147,483,647 bytes. It contains variable-length binary data.</a:t>
                      </a:r>
                    </a:p>
                  </a:txBody>
                  <a:tcPr marL="76200" marR="76200" marT="76200" marB="76200" anchor="ctr"/>
                </a:tc>
                <a:extLst>
                  <a:ext uri="{0D108BD9-81ED-4DB2-BD59-A6C34878D82A}">
                    <a16:rowId xmlns:a16="http://schemas.microsoft.com/office/drawing/2014/main" val="2435894299"/>
                  </a:ext>
                </a:extLst>
              </a:tr>
            </a:tbl>
          </a:graphicData>
        </a:graphic>
      </p:graphicFrame>
    </p:spTree>
    <p:extLst>
      <p:ext uri="{BB962C8B-B14F-4D97-AF65-F5344CB8AC3E}">
        <p14:creationId xmlns:p14="http://schemas.microsoft.com/office/powerpoint/2010/main" val="84591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Approximate Numeric Datatype :</a:t>
            </a:r>
          </a:p>
        </p:txBody>
      </p:sp>
      <p:sp>
        <p:nvSpPr>
          <p:cNvPr id="3" name="Content Placeholder 2"/>
          <p:cNvSpPr>
            <a:spLocks noGrp="1"/>
          </p:cNvSpPr>
          <p:nvPr>
            <p:ph idx="1"/>
          </p:nvPr>
        </p:nvSpPr>
        <p:spPr/>
        <p:txBody>
          <a:bodyPr/>
          <a:lstStyle/>
          <a:p>
            <a:r>
              <a:rPr lang="en-US" dirty="0"/>
              <a:t>The subtypes are given below:</a:t>
            </a:r>
          </a:p>
        </p:txBody>
      </p:sp>
      <p:graphicFrame>
        <p:nvGraphicFramePr>
          <p:cNvPr id="4" name="Table 3"/>
          <p:cNvGraphicFramePr>
            <a:graphicFrameLocks noGrp="1"/>
          </p:cNvGraphicFramePr>
          <p:nvPr>
            <p:extLst>
              <p:ext uri="{D42A27DB-BD31-4B8C-83A1-F6EECF244321}">
                <p14:modId xmlns:p14="http://schemas.microsoft.com/office/powerpoint/2010/main" val="3432188972"/>
              </p:ext>
            </p:extLst>
          </p:nvPr>
        </p:nvGraphicFramePr>
        <p:xfrm>
          <a:off x="911668" y="2988455"/>
          <a:ext cx="8128000" cy="1866900"/>
        </p:xfrm>
        <a:graphic>
          <a:graphicData uri="http://schemas.openxmlformats.org/drawingml/2006/table">
            <a:tbl>
              <a:tblPr firstRow="1" bandRow="1">
                <a:tableStyleId>{5C22544A-7EE6-4342-B048-85BDC9FD1C3A}</a:tableStyleId>
              </a:tblPr>
              <a:tblGrid>
                <a:gridCol w="1374332">
                  <a:extLst>
                    <a:ext uri="{9D8B030D-6E8A-4147-A177-3AD203B41FA5}">
                      <a16:colId xmlns:a16="http://schemas.microsoft.com/office/drawing/2014/main" val="2913974040"/>
                    </a:ext>
                  </a:extLst>
                </a:gridCol>
                <a:gridCol w="1672046">
                  <a:extLst>
                    <a:ext uri="{9D8B030D-6E8A-4147-A177-3AD203B41FA5}">
                      <a16:colId xmlns:a16="http://schemas.microsoft.com/office/drawing/2014/main" val="2638277418"/>
                    </a:ext>
                  </a:extLst>
                </a:gridCol>
                <a:gridCol w="1502228">
                  <a:extLst>
                    <a:ext uri="{9D8B030D-6E8A-4147-A177-3AD203B41FA5}">
                      <a16:colId xmlns:a16="http://schemas.microsoft.com/office/drawing/2014/main" val="3140031781"/>
                    </a:ext>
                  </a:extLst>
                </a:gridCol>
                <a:gridCol w="3579394">
                  <a:extLst>
                    <a:ext uri="{9D8B030D-6E8A-4147-A177-3AD203B41FA5}">
                      <a16:colId xmlns:a16="http://schemas.microsoft.com/office/drawing/2014/main" val="3364898043"/>
                    </a:ext>
                  </a:extLst>
                </a:gridCol>
              </a:tblGrid>
              <a:tr h="370840">
                <a:tc>
                  <a:txBody>
                    <a:bodyPr/>
                    <a:lstStyle/>
                    <a:p>
                      <a:pPr algn="l" fontAlgn="t"/>
                      <a:r>
                        <a:rPr lang="en-US" dirty="0">
                          <a:solidFill>
                            <a:srgbClr val="FFFFFF"/>
                          </a:solidFill>
                          <a:effectLst/>
                        </a:rPr>
                        <a:t>Data type</a:t>
                      </a:r>
                    </a:p>
                  </a:txBody>
                  <a:tcPr marL="95250" marR="95250" marT="95250" marB="95250"/>
                </a:tc>
                <a:tc>
                  <a:txBody>
                    <a:bodyPr/>
                    <a:lstStyle/>
                    <a:p>
                      <a:pPr algn="l" fontAlgn="t"/>
                      <a:r>
                        <a:rPr lang="en-US">
                          <a:solidFill>
                            <a:srgbClr val="FFFFFF"/>
                          </a:solidFill>
                          <a:effectLst/>
                        </a:rPr>
                        <a:t>From</a:t>
                      </a:r>
                    </a:p>
                  </a:txBody>
                  <a:tcPr marL="95250" marR="95250" marT="95250" marB="95250"/>
                </a:tc>
                <a:tc>
                  <a:txBody>
                    <a:bodyPr/>
                    <a:lstStyle/>
                    <a:p>
                      <a:pPr algn="l" fontAlgn="t"/>
                      <a:r>
                        <a:rPr lang="en-US">
                          <a:solidFill>
                            <a:srgbClr val="FFFFFF"/>
                          </a:solidFill>
                          <a:effectLst/>
                        </a:rPr>
                        <a:t>To</a:t>
                      </a:r>
                    </a:p>
                  </a:txBody>
                  <a:tcPr marL="95250" marR="95250" marT="95250" marB="95250"/>
                </a:tc>
                <a:tc>
                  <a:txBody>
                    <a:bodyPr/>
                    <a:lstStyle/>
                    <a:p>
                      <a:pPr algn="l" fontAlgn="t"/>
                      <a:r>
                        <a:rPr lang="en-US">
                          <a:solidFill>
                            <a:srgbClr val="FFFFFF"/>
                          </a:solidFill>
                          <a:effectLst/>
                        </a:rPr>
                        <a:t>Description</a:t>
                      </a:r>
                    </a:p>
                  </a:txBody>
                  <a:tcPr marL="95250" marR="95250" marT="95250" marB="95250"/>
                </a:tc>
                <a:extLst>
                  <a:ext uri="{0D108BD9-81ED-4DB2-BD59-A6C34878D82A}">
                    <a16:rowId xmlns:a16="http://schemas.microsoft.com/office/drawing/2014/main" val="2012409287"/>
                  </a:ext>
                </a:extLst>
              </a:tr>
              <a:tr h="370840">
                <a:tc>
                  <a:txBody>
                    <a:bodyPr/>
                    <a:lstStyle/>
                    <a:p>
                      <a:r>
                        <a:rPr lang="en-US">
                          <a:effectLst/>
                        </a:rPr>
                        <a:t>float</a:t>
                      </a:r>
                    </a:p>
                  </a:txBody>
                  <a:tcPr marL="76200" marR="76200" marT="76200" marB="76200" anchor="ctr"/>
                </a:tc>
                <a:tc>
                  <a:txBody>
                    <a:bodyPr/>
                    <a:lstStyle/>
                    <a:p>
                      <a:r>
                        <a:rPr lang="en-US">
                          <a:effectLst/>
                        </a:rPr>
                        <a:t>-1.79E + 308</a:t>
                      </a:r>
                    </a:p>
                  </a:txBody>
                  <a:tcPr marL="76200" marR="76200" marT="76200" marB="76200" anchor="ctr"/>
                </a:tc>
                <a:tc>
                  <a:txBody>
                    <a:bodyPr/>
                    <a:lstStyle/>
                    <a:p>
                      <a:r>
                        <a:rPr lang="en-US">
                          <a:effectLst/>
                        </a:rPr>
                        <a:t>1.79E + 308</a:t>
                      </a:r>
                    </a:p>
                  </a:txBody>
                  <a:tcPr marL="76200" marR="76200" marT="76200" marB="76200" anchor="ctr"/>
                </a:tc>
                <a:tc>
                  <a:txBody>
                    <a:bodyPr/>
                    <a:lstStyle/>
                    <a:p>
                      <a:r>
                        <a:rPr lang="en-US">
                          <a:effectLst/>
                        </a:rPr>
                        <a:t>It is used to specify a floating-point value e.g. 6.2, 2.9 etc.</a:t>
                      </a:r>
                    </a:p>
                  </a:txBody>
                  <a:tcPr marL="76200" marR="76200" marT="76200" marB="76200" anchor="ctr"/>
                </a:tc>
                <a:extLst>
                  <a:ext uri="{0D108BD9-81ED-4DB2-BD59-A6C34878D82A}">
                    <a16:rowId xmlns:a16="http://schemas.microsoft.com/office/drawing/2014/main" val="1317497635"/>
                  </a:ext>
                </a:extLst>
              </a:tr>
              <a:tr h="370840">
                <a:tc>
                  <a:txBody>
                    <a:bodyPr/>
                    <a:lstStyle/>
                    <a:p>
                      <a:r>
                        <a:rPr lang="en-US">
                          <a:effectLst/>
                        </a:rPr>
                        <a:t>real</a:t>
                      </a:r>
                    </a:p>
                  </a:txBody>
                  <a:tcPr marL="76200" marR="76200" marT="76200" marB="76200" anchor="ctr"/>
                </a:tc>
                <a:tc>
                  <a:txBody>
                    <a:bodyPr/>
                    <a:lstStyle/>
                    <a:p>
                      <a:r>
                        <a:rPr lang="en-US">
                          <a:effectLst/>
                        </a:rPr>
                        <a:t>-3.40e + 38</a:t>
                      </a:r>
                    </a:p>
                  </a:txBody>
                  <a:tcPr marL="76200" marR="76200" marT="76200" marB="76200" anchor="ctr"/>
                </a:tc>
                <a:tc>
                  <a:txBody>
                    <a:bodyPr/>
                    <a:lstStyle/>
                    <a:p>
                      <a:r>
                        <a:rPr lang="en-US">
                          <a:effectLst/>
                        </a:rPr>
                        <a:t>3.40E + 38</a:t>
                      </a:r>
                    </a:p>
                  </a:txBody>
                  <a:tcPr marL="76200" marR="76200" marT="76200" marB="76200" anchor="ctr"/>
                </a:tc>
                <a:tc>
                  <a:txBody>
                    <a:bodyPr/>
                    <a:lstStyle/>
                    <a:p>
                      <a:r>
                        <a:rPr lang="en-US" dirty="0">
                          <a:effectLst/>
                        </a:rPr>
                        <a:t>It specifies a single precision floating point number</a:t>
                      </a:r>
                    </a:p>
                  </a:txBody>
                  <a:tcPr marL="76200" marR="76200" marT="76200" marB="76200" anchor="ctr"/>
                </a:tc>
                <a:extLst>
                  <a:ext uri="{0D108BD9-81ED-4DB2-BD59-A6C34878D82A}">
                    <a16:rowId xmlns:a16="http://schemas.microsoft.com/office/drawing/2014/main" val="2216696706"/>
                  </a:ext>
                </a:extLst>
              </a:tr>
            </a:tbl>
          </a:graphicData>
        </a:graphic>
      </p:graphicFrame>
    </p:spTree>
    <p:extLst>
      <p:ext uri="{BB962C8B-B14F-4D97-AF65-F5344CB8AC3E}">
        <p14:creationId xmlns:p14="http://schemas.microsoft.com/office/powerpoint/2010/main" val="339915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Exact Numeric Datatype</a:t>
            </a:r>
          </a:p>
        </p:txBody>
      </p:sp>
      <p:sp>
        <p:nvSpPr>
          <p:cNvPr id="3" name="Content Placeholder 2"/>
          <p:cNvSpPr>
            <a:spLocks noGrp="1"/>
          </p:cNvSpPr>
          <p:nvPr>
            <p:ph idx="1"/>
          </p:nvPr>
        </p:nvSpPr>
        <p:spPr/>
        <p:txBody>
          <a:bodyPr/>
          <a:lstStyle/>
          <a:p>
            <a:r>
              <a:rPr lang="en-US" dirty="0"/>
              <a:t>The subtypes are given below:</a:t>
            </a:r>
          </a:p>
        </p:txBody>
      </p:sp>
      <p:graphicFrame>
        <p:nvGraphicFramePr>
          <p:cNvPr id="4" name="Table 3"/>
          <p:cNvGraphicFramePr>
            <a:graphicFrameLocks noGrp="1"/>
          </p:cNvGraphicFramePr>
          <p:nvPr>
            <p:extLst>
              <p:ext uri="{D42A27DB-BD31-4B8C-83A1-F6EECF244321}">
                <p14:modId xmlns:p14="http://schemas.microsoft.com/office/powerpoint/2010/main" val="1711186130"/>
              </p:ext>
            </p:extLst>
          </p:nvPr>
        </p:nvGraphicFramePr>
        <p:xfrm>
          <a:off x="677334" y="2796660"/>
          <a:ext cx="7918026" cy="2872740"/>
        </p:xfrm>
        <a:graphic>
          <a:graphicData uri="http://schemas.openxmlformats.org/drawingml/2006/table">
            <a:tbl>
              <a:tblPr firstRow="1" bandRow="1">
                <a:tableStyleId>{5C22544A-7EE6-4342-B048-85BDC9FD1C3A}</a:tableStyleId>
              </a:tblPr>
              <a:tblGrid>
                <a:gridCol w="1605285">
                  <a:extLst>
                    <a:ext uri="{9D8B030D-6E8A-4147-A177-3AD203B41FA5}">
                      <a16:colId xmlns:a16="http://schemas.microsoft.com/office/drawing/2014/main" val="2233238135"/>
                    </a:ext>
                  </a:extLst>
                </a:gridCol>
                <a:gridCol w="6312741">
                  <a:extLst>
                    <a:ext uri="{9D8B030D-6E8A-4147-A177-3AD203B41FA5}">
                      <a16:colId xmlns:a16="http://schemas.microsoft.com/office/drawing/2014/main" val="1264559721"/>
                    </a:ext>
                  </a:extLst>
                </a:gridCol>
              </a:tblGrid>
              <a:tr h="370840">
                <a:tc>
                  <a:txBody>
                    <a:bodyPr/>
                    <a:lstStyle/>
                    <a:p>
                      <a:pPr algn="l" fontAlgn="t"/>
                      <a:r>
                        <a:rPr lang="en-US" dirty="0" smtClean="0">
                          <a:solidFill>
                            <a:srgbClr val="FFFFFF"/>
                          </a:solidFill>
                          <a:effectLst/>
                        </a:rPr>
                        <a:t>Data </a:t>
                      </a:r>
                      <a:r>
                        <a:rPr lang="en-US" dirty="0">
                          <a:solidFill>
                            <a:srgbClr val="FFFFFF"/>
                          </a:solidFill>
                          <a:effectLst/>
                        </a:rPr>
                        <a:t>type</a:t>
                      </a:r>
                    </a:p>
                  </a:txBody>
                  <a:tcPr marL="95250" marR="95250" marT="95250" marB="95250"/>
                </a:tc>
                <a:tc>
                  <a:txBody>
                    <a:bodyPr/>
                    <a:lstStyle/>
                    <a:p>
                      <a:pPr algn="l" fontAlgn="t"/>
                      <a:r>
                        <a:rPr lang="en-US">
                          <a:solidFill>
                            <a:srgbClr val="FFFFFF"/>
                          </a:solidFill>
                          <a:effectLst/>
                        </a:rPr>
                        <a:t>Description</a:t>
                      </a:r>
                    </a:p>
                  </a:txBody>
                  <a:tcPr marL="95250" marR="95250" marT="95250" marB="95250"/>
                </a:tc>
                <a:extLst>
                  <a:ext uri="{0D108BD9-81ED-4DB2-BD59-A6C34878D82A}">
                    <a16:rowId xmlns:a16="http://schemas.microsoft.com/office/drawing/2014/main" val="1826243415"/>
                  </a:ext>
                </a:extLst>
              </a:tr>
              <a:tr h="370840">
                <a:tc>
                  <a:txBody>
                    <a:bodyPr/>
                    <a:lstStyle/>
                    <a:p>
                      <a:r>
                        <a:rPr lang="en-US">
                          <a:effectLst/>
                        </a:rPr>
                        <a:t>int</a:t>
                      </a:r>
                    </a:p>
                  </a:txBody>
                  <a:tcPr marL="76200" marR="76200" marT="76200" marB="76200" anchor="ctr"/>
                </a:tc>
                <a:tc>
                  <a:txBody>
                    <a:bodyPr/>
                    <a:lstStyle/>
                    <a:p>
                      <a:r>
                        <a:rPr lang="en-US">
                          <a:effectLst/>
                        </a:rPr>
                        <a:t>It is used to specify an integer value.</a:t>
                      </a:r>
                    </a:p>
                  </a:txBody>
                  <a:tcPr marL="76200" marR="76200" marT="76200" marB="76200" anchor="ctr"/>
                </a:tc>
                <a:extLst>
                  <a:ext uri="{0D108BD9-81ED-4DB2-BD59-A6C34878D82A}">
                    <a16:rowId xmlns:a16="http://schemas.microsoft.com/office/drawing/2014/main" val="1472724175"/>
                  </a:ext>
                </a:extLst>
              </a:tr>
              <a:tr h="370840">
                <a:tc>
                  <a:txBody>
                    <a:bodyPr/>
                    <a:lstStyle/>
                    <a:p>
                      <a:r>
                        <a:rPr lang="en-US">
                          <a:effectLst/>
                        </a:rPr>
                        <a:t>smallint</a:t>
                      </a:r>
                    </a:p>
                  </a:txBody>
                  <a:tcPr marL="76200" marR="76200" marT="76200" marB="76200" anchor="ctr"/>
                </a:tc>
                <a:tc>
                  <a:txBody>
                    <a:bodyPr/>
                    <a:lstStyle/>
                    <a:p>
                      <a:r>
                        <a:rPr lang="en-US">
                          <a:effectLst/>
                        </a:rPr>
                        <a:t>It is used to specify small integer value.</a:t>
                      </a:r>
                    </a:p>
                  </a:txBody>
                  <a:tcPr marL="76200" marR="76200" marT="76200" marB="76200" anchor="ctr"/>
                </a:tc>
                <a:extLst>
                  <a:ext uri="{0D108BD9-81ED-4DB2-BD59-A6C34878D82A}">
                    <a16:rowId xmlns:a16="http://schemas.microsoft.com/office/drawing/2014/main" val="3134170795"/>
                  </a:ext>
                </a:extLst>
              </a:tr>
              <a:tr h="370840">
                <a:tc>
                  <a:txBody>
                    <a:bodyPr/>
                    <a:lstStyle/>
                    <a:p>
                      <a:r>
                        <a:rPr lang="en-US">
                          <a:effectLst/>
                        </a:rPr>
                        <a:t>bit</a:t>
                      </a:r>
                    </a:p>
                  </a:txBody>
                  <a:tcPr marL="76200" marR="76200" marT="76200" marB="76200" anchor="ctr"/>
                </a:tc>
                <a:tc>
                  <a:txBody>
                    <a:bodyPr/>
                    <a:lstStyle/>
                    <a:p>
                      <a:r>
                        <a:rPr lang="en-US">
                          <a:effectLst/>
                        </a:rPr>
                        <a:t>It has the number of bits to store.</a:t>
                      </a:r>
                    </a:p>
                  </a:txBody>
                  <a:tcPr marL="76200" marR="76200" marT="76200" marB="76200" anchor="ctr"/>
                </a:tc>
                <a:extLst>
                  <a:ext uri="{0D108BD9-81ED-4DB2-BD59-A6C34878D82A}">
                    <a16:rowId xmlns:a16="http://schemas.microsoft.com/office/drawing/2014/main" val="100795598"/>
                  </a:ext>
                </a:extLst>
              </a:tr>
              <a:tr h="370840">
                <a:tc>
                  <a:txBody>
                    <a:bodyPr/>
                    <a:lstStyle/>
                    <a:p>
                      <a:r>
                        <a:rPr lang="en-US">
                          <a:effectLst/>
                        </a:rPr>
                        <a:t>decimal</a:t>
                      </a:r>
                    </a:p>
                  </a:txBody>
                  <a:tcPr marL="76200" marR="76200" marT="76200" marB="76200" anchor="ctr"/>
                </a:tc>
                <a:tc>
                  <a:txBody>
                    <a:bodyPr/>
                    <a:lstStyle/>
                    <a:p>
                      <a:r>
                        <a:rPr lang="en-US">
                          <a:effectLst/>
                        </a:rPr>
                        <a:t>It specifies a numeric value that can have a decimal number.</a:t>
                      </a:r>
                    </a:p>
                  </a:txBody>
                  <a:tcPr marL="76200" marR="76200" marT="76200" marB="76200" anchor="ctr"/>
                </a:tc>
                <a:extLst>
                  <a:ext uri="{0D108BD9-81ED-4DB2-BD59-A6C34878D82A}">
                    <a16:rowId xmlns:a16="http://schemas.microsoft.com/office/drawing/2014/main" val="2268641185"/>
                  </a:ext>
                </a:extLst>
              </a:tr>
              <a:tr h="370840">
                <a:tc>
                  <a:txBody>
                    <a:bodyPr/>
                    <a:lstStyle/>
                    <a:p>
                      <a:r>
                        <a:rPr lang="en-US">
                          <a:effectLst/>
                        </a:rPr>
                        <a:t>numeric</a:t>
                      </a:r>
                    </a:p>
                  </a:txBody>
                  <a:tcPr marL="76200" marR="76200" marT="76200" marB="76200" anchor="ctr"/>
                </a:tc>
                <a:tc>
                  <a:txBody>
                    <a:bodyPr/>
                    <a:lstStyle/>
                    <a:p>
                      <a:r>
                        <a:rPr lang="en-US" dirty="0">
                          <a:effectLst/>
                        </a:rPr>
                        <a:t>It is used to specify a numeric value.</a:t>
                      </a:r>
                    </a:p>
                  </a:txBody>
                  <a:tcPr marL="76200" marR="76200" marT="76200" marB="76200" anchor="ctr"/>
                </a:tc>
                <a:extLst>
                  <a:ext uri="{0D108BD9-81ED-4DB2-BD59-A6C34878D82A}">
                    <a16:rowId xmlns:a16="http://schemas.microsoft.com/office/drawing/2014/main" val="2474064687"/>
                  </a:ext>
                </a:extLst>
              </a:tr>
            </a:tbl>
          </a:graphicData>
        </a:graphic>
      </p:graphicFrame>
    </p:spTree>
    <p:extLst>
      <p:ext uri="{BB962C8B-B14F-4D97-AF65-F5344CB8AC3E}">
        <p14:creationId xmlns:p14="http://schemas.microsoft.com/office/powerpoint/2010/main" val="280027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Character String Datatype</a:t>
            </a:r>
          </a:p>
        </p:txBody>
      </p:sp>
      <p:sp>
        <p:nvSpPr>
          <p:cNvPr id="3" name="Content Placeholder 2"/>
          <p:cNvSpPr>
            <a:spLocks noGrp="1"/>
          </p:cNvSpPr>
          <p:nvPr>
            <p:ph idx="1"/>
          </p:nvPr>
        </p:nvSpPr>
        <p:spPr/>
        <p:txBody>
          <a:bodyPr/>
          <a:lstStyle/>
          <a:p>
            <a:r>
              <a:rPr lang="en-US" dirty="0"/>
              <a:t>The subtypes are given below:</a:t>
            </a:r>
          </a:p>
        </p:txBody>
      </p:sp>
      <p:graphicFrame>
        <p:nvGraphicFramePr>
          <p:cNvPr id="4" name="Table 3"/>
          <p:cNvGraphicFramePr>
            <a:graphicFrameLocks noGrp="1"/>
          </p:cNvGraphicFramePr>
          <p:nvPr>
            <p:extLst>
              <p:ext uri="{D42A27DB-BD31-4B8C-83A1-F6EECF244321}">
                <p14:modId xmlns:p14="http://schemas.microsoft.com/office/powerpoint/2010/main" val="47861102"/>
              </p:ext>
            </p:extLst>
          </p:nvPr>
        </p:nvGraphicFramePr>
        <p:xfrm>
          <a:off x="807963" y="2817005"/>
          <a:ext cx="7709020" cy="2567940"/>
        </p:xfrm>
        <a:graphic>
          <a:graphicData uri="http://schemas.openxmlformats.org/drawingml/2006/table">
            <a:tbl>
              <a:tblPr firstRow="1" bandRow="1">
                <a:tableStyleId>{5C22544A-7EE6-4342-B048-85BDC9FD1C3A}</a:tableStyleId>
              </a:tblPr>
              <a:tblGrid>
                <a:gridCol w="1550522">
                  <a:extLst>
                    <a:ext uri="{9D8B030D-6E8A-4147-A177-3AD203B41FA5}">
                      <a16:colId xmlns:a16="http://schemas.microsoft.com/office/drawing/2014/main" val="2113903275"/>
                    </a:ext>
                  </a:extLst>
                </a:gridCol>
                <a:gridCol w="6158498">
                  <a:extLst>
                    <a:ext uri="{9D8B030D-6E8A-4147-A177-3AD203B41FA5}">
                      <a16:colId xmlns:a16="http://schemas.microsoft.com/office/drawing/2014/main" val="1609279695"/>
                    </a:ext>
                  </a:extLst>
                </a:gridCol>
              </a:tblGrid>
              <a:tr h="370840">
                <a:tc>
                  <a:txBody>
                    <a:bodyPr/>
                    <a:lstStyle/>
                    <a:p>
                      <a:pPr algn="l" fontAlgn="t"/>
                      <a:r>
                        <a:rPr lang="en-US" dirty="0">
                          <a:solidFill>
                            <a:srgbClr val="FFFFFF"/>
                          </a:solidFill>
                          <a:effectLst/>
                        </a:rPr>
                        <a:t>Data type</a:t>
                      </a:r>
                    </a:p>
                  </a:txBody>
                  <a:tcPr marL="95250" marR="95250" marT="95250" marB="95250"/>
                </a:tc>
                <a:tc>
                  <a:txBody>
                    <a:bodyPr/>
                    <a:lstStyle/>
                    <a:p>
                      <a:pPr algn="l" fontAlgn="t"/>
                      <a:r>
                        <a:rPr lang="en-US">
                          <a:solidFill>
                            <a:srgbClr val="FFFFFF"/>
                          </a:solidFill>
                          <a:effectLst/>
                        </a:rPr>
                        <a:t>Description</a:t>
                      </a:r>
                    </a:p>
                  </a:txBody>
                  <a:tcPr marL="95250" marR="95250" marT="95250" marB="95250"/>
                </a:tc>
                <a:extLst>
                  <a:ext uri="{0D108BD9-81ED-4DB2-BD59-A6C34878D82A}">
                    <a16:rowId xmlns:a16="http://schemas.microsoft.com/office/drawing/2014/main" val="1081929370"/>
                  </a:ext>
                </a:extLst>
              </a:tr>
              <a:tr h="370840">
                <a:tc>
                  <a:txBody>
                    <a:bodyPr/>
                    <a:lstStyle/>
                    <a:p>
                      <a:r>
                        <a:rPr lang="en-US">
                          <a:effectLst/>
                        </a:rPr>
                        <a:t>char</a:t>
                      </a:r>
                    </a:p>
                  </a:txBody>
                  <a:tcPr marL="76200" marR="76200" marT="76200" marB="76200" anchor="ctr"/>
                </a:tc>
                <a:tc>
                  <a:txBody>
                    <a:bodyPr/>
                    <a:lstStyle/>
                    <a:p>
                      <a:r>
                        <a:rPr lang="en-US">
                          <a:effectLst/>
                        </a:rPr>
                        <a:t>It has a maximum length of 8000 characters. It contains Fixed-length non-unicode characters.</a:t>
                      </a:r>
                    </a:p>
                  </a:txBody>
                  <a:tcPr marL="76200" marR="76200" marT="76200" marB="76200" anchor="ctr"/>
                </a:tc>
                <a:extLst>
                  <a:ext uri="{0D108BD9-81ED-4DB2-BD59-A6C34878D82A}">
                    <a16:rowId xmlns:a16="http://schemas.microsoft.com/office/drawing/2014/main" val="4292614357"/>
                  </a:ext>
                </a:extLst>
              </a:tr>
              <a:tr h="370840">
                <a:tc>
                  <a:txBody>
                    <a:bodyPr/>
                    <a:lstStyle/>
                    <a:p>
                      <a:r>
                        <a:rPr lang="en-US">
                          <a:effectLst/>
                        </a:rPr>
                        <a:t>varchar</a:t>
                      </a:r>
                    </a:p>
                  </a:txBody>
                  <a:tcPr marL="76200" marR="76200" marT="76200" marB="76200" anchor="ctr"/>
                </a:tc>
                <a:tc>
                  <a:txBody>
                    <a:bodyPr/>
                    <a:lstStyle/>
                    <a:p>
                      <a:r>
                        <a:rPr lang="en-US">
                          <a:effectLst/>
                        </a:rPr>
                        <a:t>It has a maximum length of 8000 characters. It contains variable-length non-unicode characters.</a:t>
                      </a:r>
                    </a:p>
                  </a:txBody>
                  <a:tcPr marL="76200" marR="76200" marT="76200" marB="76200" anchor="ctr"/>
                </a:tc>
                <a:extLst>
                  <a:ext uri="{0D108BD9-81ED-4DB2-BD59-A6C34878D82A}">
                    <a16:rowId xmlns:a16="http://schemas.microsoft.com/office/drawing/2014/main" val="3137930950"/>
                  </a:ext>
                </a:extLst>
              </a:tr>
              <a:tr h="370840">
                <a:tc>
                  <a:txBody>
                    <a:bodyPr/>
                    <a:lstStyle/>
                    <a:p>
                      <a:r>
                        <a:rPr lang="en-US">
                          <a:effectLst/>
                        </a:rPr>
                        <a:t>text</a:t>
                      </a:r>
                    </a:p>
                  </a:txBody>
                  <a:tcPr marL="76200" marR="76200" marT="76200" marB="76200" anchor="ctr"/>
                </a:tc>
                <a:tc>
                  <a:txBody>
                    <a:bodyPr/>
                    <a:lstStyle/>
                    <a:p>
                      <a:r>
                        <a:rPr lang="en-US" dirty="0">
                          <a:effectLst/>
                        </a:rPr>
                        <a:t>It has a maximum length of 2,147,483,647 characters. It contains variable-length non-</a:t>
                      </a:r>
                      <a:r>
                        <a:rPr lang="en-US" dirty="0" err="1">
                          <a:effectLst/>
                        </a:rPr>
                        <a:t>unicode</a:t>
                      </a:r>
                      <a:r>
                        <a:rPr lang="en-US" dirty="0">
                          <a:effectLst/>
                        </a:rPr>
                        <a:t> characters.</a:t>
                      </a:r>
                    </a:p>
                  </a:txBody>
                  <a:tcPr marL="76200" marR="76200" marT="76200" marB="76200" anchor="ctr"/>
                </a:tc>
                <a:extLst>
                  <a:ext uri="{0D108BD9-81ED-4DB2-BD59-A6C34878D82A}">
                    <a16:rowId xmlns:a16="http://schemas.microsoft.com/office/drawing/2014/main" val="2679413642"/>
                  </a:ext>
                </a:extLst>
              </a:tr>
            </a:tbl>
          </a:graphicData>
        </a:graphic>
      </p:graphicFrame>
    </p:spTree>
    <p:extLst>
      <p:ext uri="{BB962C8B-B14F-4D97-AF65-F5344CB8AC3E}">
        <p14:creationId xmlns:p14="http://schemas.microsoft.com/office/powerpoint/2010/main" val="3065391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Date and time Datatypes</a:t>
            </a:r>
          </a:p>
        </p:txBody>
      </p:sp>
      <p:sp>
        <p:nvSpPr>
          <p:cNvPr id="3" name="Content Placeholder 2"/>
          <p:cNvSpPr>
            <a:spLocks noGrp="1"/>
          </p:cNvSpPr>
          <p:nvPr>
            <p:ph idx="1"/>
          </p:nvPr>
        </p:nvSpPr>
        <p:spPr/>
        <p:txBody>
          <a:bodyPr/>
          <a:lstStyle/>
          <a:p>
            <a:r>
              <a:rPr lang="en-US" dirty="0"/>
              <a:t>The subtypes are given below:</a:t>
            </a:r>
          </a:p>
        </p:txBody>
      </p:sp>
      <p:graphicFrame>
        <p:nvGraphicFramePr>
          <p:cNvPr id="4" name="Table 3"/>
          <p:cNvGraphicFramePr>
            <a:graphicFrameLocks noGrp="1"/>
          </p:cNvGraphicFramePr>
          <p:nvPr>
            <p:extLst>
              <p:ext uri="{D42A27DB-BD31-4B8C-83A1-F6EECF244321}">
                <p14:modId xmlns:p14="http://schemas.microsoft.com/office/powerpoint/2010/main" val="2167780611"/>
              </p:ext>
            </p:extLst>
          </p:nvPr>
        </p:nvGraphicFramePr>
        <p:xfrm>
          <a:off x="768774" y="2757472"/>
          <a:ext cx="7800460" cy="2019300"/>
        </p:xfrm>
        <a:graphic>
          <a:graphicData uri="http://schemas.openxmlformats.org/drawingml/2006/table">
            <a:tbl>
              <a:tblPr firstRow="1" bandRow="1">
                <a:tableStyleId>{5C22544A-7EE6-4342-B048-85BDC9FD1C3A}</a:tableStyleId>
              </a:tblPr>
              <a:tblGrid>
                <a:gridCol w="1418475">
                  <a:extLst>
                    <a:ext uri="{9D8B030D-6E8A-4147-A177-3AD203B41FA5}">
                      <a16:colId xmlns:a16="http://schemas.microsoft.com/office/drawing/2014/main" val="1704140419"/>
                    </a:ext>
                  </a:extLst>
                </a:gridCol>
                <a:gridCol w="6381985">
                  <a:extLst>
                    <a:ext uri="{9D8B030D-6E8A-4147-A177-3AD203B41FA5}">
                      <a16:colId xmlns:a16="http://schemas.microsoft.com/office/drawing/2014/main" val="2217595822"/>
                    </a:ext>
                  </a:extLst>
                </a:gridCol>
              </a:tblGrid>
              <a:tr h="370840">
                <a:tc>
                  <a:txBody>
                    <a:bodyPr/>
                    <a:lstStyle/>
                    <a:p>
                      <a:pPr algn="l" fontAlgn="t"/>
                      <a:r>
                        <a:rPr lang="en-US" dirty="0">
                          <a:solidFill>
                            <a:srgbClr val="FFFFFF"/>
                          </a:solidFill>
                          <a:effectLst/>
                        </a:rPr>
                        <a:t>Datatype</a:t>
                      </a:r>
                    </a:p>
                  </a:txBody>
                  <a:tcPr marL="95250" marR="95250" marT="95250" marB="95250"/>
                </a:tc>
                <a:tc>
                  <a:txBody>
                    <a:bodyPr/>
                    <a:lstStyle/>
                    <a:p>
                      <a:pPr algn="l" fontAlgn="t"/>
                      <a:r>
                        <a:rPr lang="en-US">
                          <a:solidFill>
                            <a:srgbClr val="FFFFFF"/>
                          </a:solidFill>
                          <a:effectLst/>
                        </a:rPr>
                        <a:t>Description</a:t>
                      </a:r>
                    </a:p>
                  </a:txBody>
                  <a:tcPr marL="95250" marR="95250" marT="95250" marB="95250"/>
                </a:tc>
                <a:extLst>
                  <a:ext uri="{0D108BD9-81ED-4DB2-BD59-A6C34878D82A}">
                    <a16:rowId xmlns:a16="http://schemas.microsoft.com/office/drawing/2014/main" val="2770922003"/>
                  </a:ext>
                </a:extLst>
              </a:tr>
              <a:tr h="370840">
                <a:tc>
                  <a:txBody>
                    <a:bodyPr/>
                    <a:lstStyle/>
                    <a:p>
                      <a:r>
                        <a:rPr lang="en-US">
                          <a:effectLst/>
                        </a:rPr>
                        <a:t>date</a:t>
                      </a:r>
                    </a:p>
                  </a:txBody>
                  <a:tcPr marL="76200" marR="76200" marT="76200" marB="76200" anchor="ctr"/>
                </a:tc>
                <a:tc>
                  <a:txBody>
                    <a:bodyPr/>
                    <a:lstStyle/>
                    <a:p>
                      <a:r>
                        <a:rPr lang="en-US">
                          <a:effectLst/>
                        </a:rPr>
                        <a:t>It is used to store the year, month, and days value.</a:t>
                      </a:r>
                    </a:p>
                  </a:txBody>
                  <a:tcPr marL="76200" marR="76200" marT="76200" marB="76200" anchor="ctr"/>
                </a:tc>
                <a:extLst>
                  <a:ext uri="{0D108BD9-81ED-4DB2-BD59-A6C34878D82A}">
                    <a16:rowId xmlns:a16="http://schemas.microsoft.com/office/drawing/2014/main" val="2469348113"/>
                  </a:ext>
                </a:extLst>
              </a:tr>
              <a:tr h="370840">
                <a:tc>
                  <a:txBody>
                    <a:bodyPr/>
                    <a:lstStyle/>
                    <a:p>
                      <a:r>
                        <a:rPr lang="en-US">
                          <a:effectLst/>
                        </a:rPr>
                        <a:t>time</a:t>
                      </a:r>
                    </a:p>
                  </a:txBody>
                  <a:tcPr marL="76200" marR="76200" marT="76200" marB="76200" anchor="ctr"/>
                </a:tc>
                <a:tc>
                  <a:txBody>
                    <a:bodyPr/>
                    <a:lstStyle/>
                    <a:p>
                      <a:r>
                        <a:rPr lang="en-US">
                          <a:effectLst/>
                        </a:rPr>
                        <a:t>It is used to store the hour, minute, and second values.</a:t>
                      </a:r>
                    </a:p>
                  </a:txBody>
                  <a:tcPr marL="76200" marR="76200" marT="76200" marB="76200" anchor="ctr"/>
                </a:tc>
                <a:extLst>
                  <a:ext uri="{0D108BD9-81ED-4DB2-BD59-A6C34878D82A}">
                    <a16:rowId xmlns:a16="http://schemas.microsoft.com/office/drawing/2014/main" val="1599297675"/>
                  </a:ext>
                </a:extLst>
              </a:tr>
              <a:tr h="370840">
                <a:tc>
                  <a:txBody>
                    <a:bodyPr/>
                    <a:lstStyle/>
                    <a:p>
                      <a:r>
                        <a:rPr lang="en-US">
                          <a:effectLst/>
                        </a:rPr>
                        <a:t>timestamp</a:t>
                      </a:r>
                    </a:p>
                  </a:txBody>
                  <a:tcPr marL="76200" marR="76200" marT="76200" marB="76200" anchor="ctr"/>
                </a:tc>
                <a:tc>
                  <a:txBody>
                    <a:bodyPr/>
                    <a:lstStyle/>
                    <a:p>
                      <a:r>
                        <a:rPr lang="en-US" dirty="0">
                          <a:effectLst/>
                        </a:rPr>
                        <a:t>It stores the year, month, day, hour, minute, and the second value.</a:t>
                      </a:r>
                    </a:p>
                  </a:txBody>
                  <a:tcPr marL="76200" marR="76200" marT="76200" marB="76200" anchor="ctr"/>
                </a:tc>
                <a:extLst>
                  <a:ext uri="{0D108BD9-81ED-4DB2-BD59-A6C34878D82A}">
                    <a16:rowId xmlns:a16="http://schemas.microsoft.com/office/drawing/2014/main" val="3280542637"/>
                  </a:ext>
                </a:extLst>
              </a:tr>
            </a:tbl>
          </a:graphicData>
        </a:graphic>
      </p:graphicFrame>
    </p:spTree>
    <p:extLst>
      <p:ext uri="{BB962C8B-B14F-4D97-AF65-F5344CB8AC3E}">
        <p14:creationId xmlns:p14="http://schemas.microsoft.com/office/powerpoint/2010/main" val="95156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Commands</a:t>
            </a:r>
          </a:p>
        </p:txBody>
      </p:sp>
      <p:sp>
        <p:nvSpPr>
          <p:cNvPr id="3" name="Content Placeholder 2"/>
          <p:cNvSpPr>
            <a:spLocks noGrp="1"/>
          </p:cNvSpPr>
          <p:nvPr>
            <p:ph idx="1"/>
          </p:nvPr>
        </p:nvSpPr>
        <p:spPr/>
        <p:txBody>
          <a:bodyPr/>
          <a:lstStyle/>
          <a:p>
            <a:r>
              <a:rPr lang="en-US" dirty="0"/>
              <a:t>SQL commands are instructions. It is used to communicate with the database. It is also used to perform specific tasks, functions, and queries of data.</a:t>
            </a:r>
          </a:p>
          <a:p>
            <a:r>
              <a:rPr lang="en-US" dirty="0"/>
              <a:t>SQL can perform various tasks like create a table, add data to tables, drop the table, modify the table, set permission for users.</a:t>
            </a:r>
          </a:p>
        </p:txBody>
      </p:sp>
    </p:spTree>
    <p:extLst>
      <p:ext uri="{BB962C8B-B14F-4D97-AF65-F5344CB8AC3E}">
        <p14:creationId xmlns:p14="http://schemas.microsoft.com/office/powerpoint/2010/main" val="2335680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SQL Commands</a:t>
            </a:r>
          </a:p>
        </p:txBody>
      </p:sp>
      <p:sp>
        <p:nvSpPr>
          <p:cNvPr id="3" name="Content Placeholder 2"/>
          <p:cNvSpPr>
            <a:spLocks noGrp="1"/>
          </p:cNvSpPr>
          <p:nvPr>
            <p:ph idx="1"/>
          </p:nvPr>
        </p:nvSpPr>
        <p:spPr/>
        <p:txBody>
          <a:bodyPr/>
          <a:lstStyle/>
          <a:p>
            <a:r>
              <a:rPr lang="en-US" dirty="0"/>
              <a:t>There are four types of SQL commands: DDL, DML, DCL, TCL.</a:t>
            </a:r>
          </a:p>
        </p:txBody>
      </p:sp>
      <p:graphicFrame>
        <p:nvGraphicFramePr>
          <p:cNvPr id="5" name="Table 4"/>
          <p:cNvGraphicFramePr>
            <a:graphicFrameLocks noGrp="1"/>
          </p:cNvGraphicFramePr>
          <p:nvPr>
            <p:extLst>
              <p:ext uri="{D42A27DB-BD31-4B8C-83A1-F6EECF244321}">
                <p14:modId xmlns:p14="http://schemas.microsoft.com/office/powerpoint/2010/main" val="4225862821"/>
              </p:ext>
            </p:extLst>
          </p:nvPr>
        </p:nvGraphicFramePr>
        <p:xfrm>
          <a:off x="1121471" y="2796661"/>
          <a:ext cx="6311295" cy="1833880"/>
        </p:xfrm>
        <a:graphic>
          <a:graphicData uri="http://schemas.openxmlformats.org/drawingml/2006/table">
            <a:tbl>
              <a:tblPr firstRow="1" bandRow="1">
                <a:tableStyleId>{5C22544A-7EE6-4342-B048-85BDC9FD1C3A}</a:tableStyleId>
              </a:tblPr>
              <a:tblGrid>
                <a:gridCol w="1464976">
                  <a:extLst>
                    <a:ext uri="{9D8B030D-6E8A-4147-A177-3AD203B41FA5}">
                      <a16:colId xmlns:a16="http://schemas.microsoft.com/office/drawing/2014/main" val="1786918288"/>
                    </a:ext>
                  </a:extLst>
                </a:gridCol>
                <a:gridCol w="1267097">
                  <a:extLst>
                    <a:ext uri="{9D8B030D-6E8A-4147-A177-3AD203B41FA5}">
                      <a16:colId xmlns:a16="http://schemas.microsoft.com/office/drawing/2014/main" val="1332883341"/>
                    </a:ext>
                  </a:extLst>
                </a:gridCol>
                <a:gridCol w="1763485">
                  <a:extLst>
                    <a:ext uri="{9D8B030D-6E8A-4147-A177-3AD203B41FA5}">
                      <a16:colId xmlns:a16="http://schemas.microsoft.com/office/drawing/2014/main" val="3385989471"/>
                    </a:ext>
                  </a:extLst>
                </a:gridCol>
                <a:gridCol w="1815737">
                  <a:extLst>
                    <a:ext uri="{9D8B030D-6E8A-4147-A177-3AD203B41FA5}">
                      <a16:colId xmlns:a16="http://schemas.microsoft.com/office/drawing/2014/main" val="1451406057"/>
                    </a:ext>
                  </a:extLst>
                </a:gridCol>
              </a:tblGrid>
              <a:tr h="370840">
                <a:tc>
                  <a:txBody>
                    <a:bodyPr/>
                    <a:lstStyle/>
                    <a:p>
                      <a:r>
                        <a:rPr lang="en-US" dirty="0" smtClean="0"/>
                        <a:t>DDL</a:t>
                      </a:r>
                      <a:endParaRPr lang="en-US" dirty="0"/>
                    </a:p>
                  </a:txBody>
                  <a:tcPr/>
                </a:tc>
                <a:tc>
                  <a:txBody>
                    <a:bodyPr/>
                    <a:lstStyle/>
                    <a:p>
                      <a:r>
                        <a:rPr lang="en-US" dirty="0" smtClean="0"/>
                        <a:t>DML</a:t>
                      </a:r>
                      <a:endParaRPr lang="en-US" dirty="0"/>
                    </a:p>
                  </a:txBody>
                  <a:tcPr/>
                </a:tc>
                <a:tc>
                  <a:txBody>
                    <a:bodyPr/>
                    <a:lstStyle/>
                    <a:p>
                      <a:r>
                        <a:rPr lang="en-US" dirty="0" smtClean="0"/>
                        <a:t>DCL</a:t>
                      </a:r>
                      <a:endParaRPr lang="en-US" dirty="0"/>
                    </a:p>
                  </a:txBody>
                  <a:tcPr/>
                </a:tc>
                <a:tc>
                  <a:txBody>
                    <a:bodyPr/>
                    <a:lstStyle/>
                    <a:p>
                      <a:r>
                        <a:rPr lang="en-US" dirty="0" smtClean="0"/>
                        <a:t>TCL</a:t>
                      </a:r>
                      <a:endParaRPr lang="en-US" dirty="0"/>
                    </a:p>
                  </a:txBody>
                  <a:tcPr/>
                </a:tc>
                <a:extLst>
                  <a:ext uri="{0D108BD9-81ED-4DB2-BD59-A6C34878D82A}">
                    <a16:rowId xmlns:a16="http://schemas.microsoft.com/office/drawing/2014/main" val="1694043678"/>
                  </a:ext>
                </a:extLst>
              </a:tr>
              <a:tr h="370840">
                <a:tc>
                  <a:txBody>
                    <a:bodyPr/>
                    <a:lstStyle/>
                    <a:p>
                      <a:r>
                        <a:rPr lang="en-US" dirty="0" smtClean="0"/>
                        <a:t>Create</a:t>
                      </a:r>
                    </a:p>
                    <a:p>
                      <a:r>
                        <a:rPr lang="en-US" dirty="0" smtClean="0"/>
                        <a:t>Drop</a:t>
                      </a:r>
                    </a:p>
                    <a:p>
                      <a:r>
                        <a:rPr lang="en-US" dirty="0" smtClean="0"/>
                        <a:t>Alter</a:t>
                      </a:r>
                    </a:p>
                    <a:p>
                      <a:r>
                        <a:rPr lang="en-US" dirty="0" smtClean="0"/>
                        <a:t>Truncate</a:t>
                      </a:r>
                    </a:p>
                    <a:p>
                      <a:r>
                        <a:rPr lang="en-US" dirty="0" smtClean="0"/>
                        <a:t>Rename</a:t>
                      </a:r>
                      <a:endParaRPr lang="en-US" dirty="0"/>
                    </a:p>
                  </a:txBody>
                  <a:tcPr/>
                </a:tc>
                <a:tc>
                  <a:txBody>
                    <a:bodyPr/>
                    <a:lstStyle/>
                    <a:p>
                      <a:r>
                        <a:rPr lang="en-US" dirty="0" smtClean="0"/>
                        <a:t>Insert</a:t>
                      </a:r>
                    </a:p>
                    <a:p>
                      <a:r>
                        <a:rPr lang="en-US" dirty="0" smtClean="0"/>
                        <a:t>Update</a:t>
                      </a:r>
                    </a:p>
                    <a:p>
                      <a:r>
                        <a:rPr lang="en-US" dirty="0" smtClean="0"/>
                        <a:t>Delete</a:t>
                      </a:r>
                    </a:p>
                    <a:p>
                      <a:r>
                        <a:rPr lang="en-US" dirty="0" smtClean="0"/>
                        <a:t>Select</a:t>
                      </a:r>
                      <a:endParaRPr lang="en-US" dirty="0"/>
                    </a:p>
                  </a:txBody>
                  <a:tcPr/>
                </a:tc>
                <a:tc>
                  <a:txBody>
                    <a:bodyPr/>
                    <a:lstStyle/>
                    <a:p>
                      <a:r>
                        <a:rPr lang="en-US" dirty="0" smtClean="0"/>
                        <a:t>Grant</a:t>
                      </a:r>
                      <a:r>
                        <a:rPr lang="en-US" baseline="0" dirty="0" smtClean="0"/>
                        <a:t> </a:t>
                      </a:r>
                    </a:p>
                    <a:p>
                      <a:r>
                        <a:rPr lang="en-US" baseline="0" dirty="0" smtClean="0"/>
                        <a:t>Revoke</a:t>
                      </a:r>
                      <a:endParaRPr lang="en-US" dirty="0"/>
                    </a:p>
                  </a:txBody>
                  <a:tcPr/>
                </a:tc>
                <a:tc>
                  <a:txBody>
                    <a:bodyPr/>
                    <a:lstStyle/>
                    <a:p>
                      <a:r>
                        <a:rPr lang="en-US" dirty="0" smtClean="0"/>
                        <a:t>Commit</a:t>
                      </a:r>
                    </a:p>
                    <a:p>
                      <a:r>
                        <a:rPr lang="en-US" dirty="0" smtClean="0"/>
                        <a:t>Rollback</a:t>
                      </a:r>
                    </a:p>
                    <a:p>
                      <a:r>
                        <a:rPr lang="en-US" dirty="0" smtClean="0"/>
                        <a:t>Save</a:t>
                      </a:r>
                      <a:r>
                        <a:rPr lang="en-US" baseline="0" dirty="0" smtClean="0"/>
                        <a:t> P</a:t>
                      </a:r>
                      <a:r>
                        <a:rPr lang="en-US" dirty="0" smtClean="0"/>
                        <a:t>oint</a:t>
                      </a:r>
                    </a:p>
                  </a:txBody>
                  <a:tcPr/>
                </a:tc>
                <a:extLst>
                  <a:ext uri="{0D108BD9-81ED-4DB2-BD59-A6C34878D82A}">
                    <a16:rowId xmlns:a16="http://schemas.microsoft.com/office/drawing/2014/main" val="3945798983"/>
                  </a:ext>
                </a:extLst>
              </a:tr>
            </a:tbl>
          </a:graphicData>
        </a:graphic>
      </p:graphicFrame>
    </p:spTree>
    <p:extLst>
      <p:ext uri="{BB962C8B-B14F-4D97-AF65-F5344CB8AC3E}">
        <p14:creationId xmlns:p14="http://schemas.microsoft.com/office/powerpoint/2010/main" val="73084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 (DDL)</a:t>
            </a:r>
          </a:p>
        </p:txBody>
      </p:sp>
      <p:sp>
        <p:nvSpPr>
          <p:cNvPr id="3" name="Content Placeholder 2"/>
          <p:cNvSpPr>
            <a:spLocks noGrp="1"/>
          </p:cNvSpPr>
          <p:nvPr>
            <p:ph idx="1"/>
          </p:nvPr>
        </p:nvSpPr>
        <p:spPr/>
        <p:txBody>
          <a:bodyPr>
            <a:normAutofit lnSpcReduction="10000"/>
          </a:bodyPr>
          <a:lstStyle/>
          <a:p>
            <a:r>
              <a:rPr lang="en-US" dirty="0"/>
              <a:t>DDL changes the structure of the table like creating a table, deleting a table, altering a table, etc.</a:t>
            </a:r>
          </a:p>
          <a:p>
            <a:r>
              <a:rPr lang="en-US" dirty="0"/>
              <a:t>All the command of DDL are auto-committed that means it permanently save all the changes in the database</a:t>
            </a:r>
            <a:r>
              <a:rPr lang="en-US" dirty="0" smtClean="0"/>
              <a:t>.</a:t>
            </a:r>
          </a:p>
          <a:p>
            <a:pPr lvl="1">
              <a:buFont typeface="Wingdings" panose="05000000000000000000" pitchFamily="2" charset="2"/>
              <a:buChar char="§"/>
            </a:pPr>
            <a:r>
              <a:rPr lang="en-US" b="1" dirty="0" smtClean="0"/>
              <a:t>CREATE:</a:t>
            </a:r>
            <a:r>
              <a:rPr lang="en-US" dirty="0"/>
              <a:t> It is used to create a new table in the database</a:t>
            </a:r>
            <a:r>
              <a:rPr lang="en-US" dirty="0" smtClean="0"/>
              <a:t>.</a:t>
            </a:r>
          </a:p>
          <a:p>
            <a:pPr lvl="1">
              <a:buFont typeface="Wingdings" panose="05000000000000000000" pitchFamily="2" charset="2"/>
              <a:buChar char="§"/>
            </a:pPr>
            <a:r>
              <a:rPr lang="en-US" b="1" dirty="0"/>
              <a:t>DROP: </a:t>
            </a:r>
            <a:r>
              <a:rPr lang="en-US" dirty="0"/>
              <a:t>It is used to delete both the structure and record stored in the table</a:t>
            </a:r>
            <a:r>
              <a:rPr lang="en-US" dirty="0" smtClean="0"/>
              <a:t>.</a:t>
            </a:r>
          </a:p>
          <a:p>
            <a:pPr lvl="1">
              <a:buFont typeface="Wingdings" panose="05000000000000000000" pitchFamily="2" charset="2"/>
              <a:buChar char="§"/>
            </a:pPr>
            <a:r>
              <a:rPr lang="en-US" b="1" dirty="0" smtClean="0"/>
              <a:t>ALTER</a:t>
            </a:r>
            <a:r>
              <a:rPr lang="en-US" b="1" dirty="0"/>
              <a:t>:</a:t>
            </a:r>
            <a:r>
              <a:rPr lang="en-US" dirty="0"/>
              <a:t> It is used to alter the structure of the database. This change could be either to modify the characteristics of an existing attribute or probably to add a new attribute</a:t>
            </a:r>
            <a:r>
              <a:rPr lang="en-US" dirty="0" smtClean="0"/>
              <a:t>.</a:t>
            </a:r>
          </a:p>
          <a:p>
            <a:pPr lvl="1">
              <a:buFont typeface="Wingdings" panose="05000000000000000000" pitchFamily="2" charset="2"/>
              <a:buChar char="§"/>
            </a:pPr>
            <a:r>
              <a:rPr lang="en-US" b="1" dirty="0"/>
              <a:t>TRUNCATE:</a:t>
            </a:r>
            <a:r>
              <a:rPr lang="en-US" dirty="0"/>
              <a:t> It is used to delete all the rows from the table and free the space containing the table</a:t>
            </a:r>
            <a:r>
              <a:rPr lang="en-US" dirty="0" smtClean="0"/>
              <a:t>.</a:t>
            </a:r>
          </a:p>
          <a:p>
            <a:pPr lvl="1">
              <a:buFont typeface="Wingdings" panose="05000000000000000000" pitchFamily="2" charset="2"/>
              <a:buChar char="§"/>
            </a:pPr>
            <a:r>
              <a:rPr lang="en-US" b="1" dirty="0"/>
              <a:t> Rename:</a:t>
            </a:r>
            <a:r>
              <a:rPr lang="en-US" dirty="0"/>
              <a:t> It is used to rename the table.</a:t>
            </a:r>
          </a:p>
        </p:txBody>
      </p:sp>
    </p:spTree>
    <p:extLst>
      <p:ext uri="{BB962C8B-B14F-4D97-AF65-F5344CB8AC3E}">
        <p14:creationId xmlns:p14="http://schemas.microsoft.com/office/powerpoint/2010/main" val="93991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Language</a:t>
            </a:r>
          </a:p>
        </p:txBody>
      </p:sp>
      <p:sp>
        <p:nvSpPr>
          <p:cNvPr id="3" name="Content Placeholder 2"/>
          <p:cNvSpPr>
            <a:spLocks noGrp="1"/>
          </p:cNvSpPr>
          <p:nvPr>
            <p:ph idx="1"/>
          </p:nvPr>
        </p:nvSpPr>
        <p:spPr/>
        <p:txBody>
          <a:bodyPr>
            <a:normAutofit lnSpcReduction="10000"/>
          </a:bodyPr>
          <a:lstStyle/>
          <a:p>
            <a:r>
              <a:rPr lang="en-US" dirty="0"/>
              <a:t>DML commands are used to modify the database. It is responsible for all form of changes in the database.</a:t>
            </a:r>
          </a:p>
          <a:p>
            <a:r>
              <a:rPr lang="en-US" dirty="0"/>
              <a:t>The command of DML is not auto-committed that means it can't permanently save all the changes in the database. They can be rollback</a:t>
            </a:r>
            <a:r>
              <a:rPr lang="en-US" dirty="0" smtClean="0"/>
              <a:t>.</a:t>
            </a:r>
          </a:p>
          <a:p>
            <a:pPr lvl="1">
              <a:buFont typeface="Wingdings" panose="05000000000000000000" pitchFamily="2" charset="2"/>
              <a:buChar char="§"/>
            </a:pPr>
            <a:r>
              <a:rPr lang="en-US" b="1" dirty="0"/>
              <a:t>INSERT:</a:t>
            </a:r>
            <a:r>
              <a:rPr lang="en-US" dirty="0"/>
              <a:t> The INSERT statement is a SQL query. It is used to insert data into the row of a table. To insert a new row into a table you must be your on schema or INSERT privilege on the table</a:t>
            </a:r>
            <a:r>
              <a:rPr lang="en-US" dirty="0" smtClean="0"/>
              <a:t>.</a:t>
            </a:r>
          </a:p>
          <a:p>
            <a:pPr lvl="1">
              <a:buFont typeface="Wingdings" panose="05000000000000000000" pitchFamily="2" charset="2"/>
              <a:buChar char="§"/>
            </a:pPr>
            <a:r>
              <a:rPr lang="en-US" b="1" dirty="0"/>
              <a:t>UPDATE:</a:t>
            </a:r>
            <a:r>
              <a:rPr lang="en-US" dirty="0"/>
              <a:t> This command is used to update or modify the value of a column in the table</a:t>
            </a:r>
            <a:r>
              <a:rPr lang="en-US" dirty="0" smtClean="0"/>
              <a:t>.</a:t>
            </a:r>
          </a:p>
          <a:p>
            <a:pPr lvl="1">
              <a:buFont typeface="Wingdings" panose="05000000000000000000" pitchFamily="2" charset="2"/>
              <a:buChar char="§"/>
            </a:pPr>
            <a:r>
              <a:rPr lang="en-US" b="1" dirty="0"/>
              <a:t>DELETE:</a:t>
            </a:r>
            <a:r>
              <a:rPr lang="en-US" dirty="0"/>
              <a:t> It is used to remove one or more row from a table. To delete rows from the table, it must be in your schema or you must have delete privilege</a:t>
            </a:r>
            <a:r>
              <a:rPr lang="en-US" dirty="0" smtClean="0"/>
              <a:t>.</a:t>
            </a:r>
          </a:p>
          <a:p>
            <a:pPr lvl="1">
              <a:buFont typeface="Wingdings" panose="05000000000000000000" pitchFamily="2" charset="2"/>
              <a:buChar char="§"/>
            </a:pPr>
            <a:r>
              <a:rPr lang="en-US" b="1" dirty="0"/>
              <a:t>SELECT:</a:t>
            </a:r>
            <a:r>
              <a:rPr lang="en-US" dirty="0"/>
              <a:t> This is the same as the projection operation of relational algebra. It is used to select the attribute based on the condition described by WHERE clause.</a:t>
            </a:r>
          </a:p>
        </p:txBody>
      </p:sp>
    </p:spTree>
    <p:extLst>
      <p:ext uri="{BB962C8B-B14F-4D97-AF65-F5344CB8AC3E}">
        <p14:creationId xmlns:p14="http://schemas.microsoft.com/office/powerpoint/2010/main" val="106549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r>
              <a:rPr lang="en-US" dirty="0"/>
              <a:t>SQL stands for Structured Query Language. It is used for storing and managing data in relational database management system (RDMS). In RDBMS data stored in the form of the tables.</a:t>
            </a:r>
          </a:p>
          <a:p>
            <a:r>
              <a:rPr lang="en-US" dirty="0"/>
              <a:t>It is a standard language for Relational Database System. It enables a user to create, read, update and delete relational databases and tables.</a:t>
            </a:r>
          </a:p>
          <a:p>
            <a:r>
              <a:rPr lang="en-US" dirty="0"/>
              <a:t>All the RDBMS like MySQL, Informix, Oracle, MS Access and SQL Server use SQL as their standard database language.</a:t>
            </a:r>
          </a:p>
          <a:p>
            <a:r>
              <a:rPr lang="en-US" dirty="0"/>
              <a:t>SQL allows users to query the database in a number of ways, using English-like statements.</a:t>
            </a:r>
          </a:p>
          <a:p>
            <a:r>
              <a:rPr lang="en-US" dirty="0"/>
              <a:t>SQL is mostly used by engineers in software development for data storage. </a:t>
            </a:r>
          </a:p>
        </p:txBody>
      </p:sp>
    </p:spTree>
    <p:extLst>
      <p:ext uri="{BB962C8B-B14F-4D97-AF65-F5344CB8AC3E}">
        <p14:creationId xmlns:p14="http://schemas.microsoft.com/office/powerpoint/2010/main" val="44025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Language</a:t>
            </a:r>
          </a:p>
        </p:txBody>
      </p:sp>
      <p:sp>
        <p:nvSpPr>
          <p:cNvPr id="3" name="Content Placeholder 2"/>
          <p:cNvSpPr>
            <a:spLocks noGrp="1"/>
          </p:cNvSpPr>
          <p:nvPr>
            <p:ph idx="1"/>
          </p:nvPr>
        </p:nvSpPr>
        <p:spPr/>
        <p:txBody>
          <a:bodyPr/>
          <a:lstStyle/>
          <a:p>
            <a:r>
              <a:rPr lang="en-US" dirty="0" smtClean="0"/>
              <a:t>DCL </a:t>
            </a:r>
            <a:r>
              <a:rPr lang="en-US" dirty="0"/>
              <a:t>commands are used to grant and take back authority from any database user</a:t>
            </a:r>
            <a:r>
              <a:rPr lang="en-US" dirty="0" smtClean="0"/>
              <a:t>.</a:t>
            </a:r>
          </a:p>
          <a:p>
            <a:pPr lvl="1">
              <a:buFont typeface="Wingdings" panose="05000000000000000000" pitchFamily="2" charset="2"/>
              <a:buChar char="§"/>
            </a:pPr>
            <a:r>
              <a:rPr lang="en-US" b="1" dirty="0" smtClean="0"/>
              <a:t>Grant:</a:t>
            </a:r>
            <a:r>
              <a:rPr lang="en-US" dirty="0"/>
              <a:t> It is used to g</a:t>
            </a:r>
            <a:r>
              <a:rPr lang="en-US" dirty="0" smtClean="0"/>
              <a:t>ive </a:t>
            </a:r>
            <a:r>
              <a:rPr lang="en-US" dirty="0"/>
              <a:t>permissions </a:t>
            </a:r>
            <a:r>
              <a:rPr lang="en-US" dirty="0" smtClean="0"/>
              <a:t>to the user for all DML command.</a:t>
            </a:r>
          </a:p>
          <a:p>
            <a:pPr lvl="1">
              <a:buFont typeface="Wingdings" panose="05000000000000000000" pitchFamily="2" charset="2"/>
              <a:buChar char="§"/>
            </a:pPr>
            <a:r>
              <a:rPr lang="en-US" b="1" dirty="0"/>
              <a:t>Revoke:</a:t>
            </a:r>
            <a:r>
              <a:rPr lang="en-US" dirty="0"/>
              <a:t> It is used to take back permissions from the user.</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469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 Language</a:t>
            </a:r>
          </a:p>
        </p:txBody>
      </p:sp>
      <p:sp>
        <p:nvSpPr>
          <p:cNvPr id="3" name="Content Placeholder 2"/>
          <p:cNvSpPr>
            <a:spLocks noGrp="1"/>
          </p:cNvSpPr>
          <p:nvPr>
            <p:ph idx="1"/>
          </p:nvPr>
        </p:nvSpPr>
        <p:spPr/>
        <p:txBody>
          <a:bodyPr/>
          <a:lstStyle/>
          <a:p>
            <a:r>
              <a:rPr lang="en-US" dirty="0"/>
              <a:t>There are number of Transaction Control statements available that allow us to control this behavior. These statements ensure data consistency. TCL commands can only use with DML commands like INSERT, DELETE and UPDATE only</a:t>
            </a:r>
            <a:r>
              <a:rPr lang="en-US" dirty="0" smtClean="0"/>
              <a:t>.</a:t>
            </a:r>
          </a:p>
          <a:p>
            <a:pPr lvl="1">
              <a:buFont typeface="Wingdings" panose="05000000000000000000" pitchFamily="2" charset="2"/>
              <a:buChar char="§"/>
            </a:pPr>
            <a:r>
              <a:rPr lang="en-US" b="1" dirty="0" smtClean="0"/>
              <a:t>Commit</a:t>
            </a:r>
            <a:r>
              <a:rPr lang="en-US" b="1" dirty="0"/>
              <a:t>: </a:t>
            </a:r>
            <a:r>
              <a:rPr lang="en-US" dirty="0"/>
              <a:t>Commit command is used to save all the transactions to the database. It makes your changes permanent and ends the transaction</a:t>
            </a:r>
            <a:r>
              <a:rPr lang="en-US" dirty="0" smtClean="0"/>
              <a:t>.</a:t>
            </a:r>
          </a:p>
          <a:p>
            <a:pPr lvl="1">
              <a:buFont typeface="Wingdings" panose="05000000000000000000" pitchFamily="2" charset="2"/>
              <a:buChar char="§"/>
            </a:pPr>
            <a:r>
              <a:rPr lang="en-US" b="1" dirty="0"/>
              <a:t>Rollback: </a:t>
            </a:r>
            <a:r>
              <a:rPr lang="en-US" dirty="0"/>
              <a:t>Rollback command is used to undo transactions that have not already been saved to the database. Rollback also serves to end the current transaction and begin a new one</a:t>
            </a:r>
            <a:r>
              <a:rPr lang="en-US" dirty="0" smtClean="0"/>
              <a:t>.</a:t>
            </a:r>
          </a:p>
          <a:p>
            <a:pPr lvl="1">
              <a:buFont typeface="Wingdings" panose="05000000000000000000" pitchFamily="2" charset="2"/>
              <a:buChar char="§"/>
            </a:pPr>
            <a:r>
              <a:rPr lang="en-US" b="1" dirty="0"/>
              <a:t>SAVEPOINT: </a:t>
            </a:r>
            <a:r>
              <a:rPr lang="en-US" dirty="0"/>
              <a:t>It is used to roll the transaction back to a certain point without rolling back the entire transaction.</a:t>
            </a:r>
            <a:endParaRPr lang="en-US" dirty="0" smtClean="0"/>
          </a:p>
        </p:txBody>
      </p:sp>
    </p:spTree>
    <p:extLst>
      <p:ext uri="{BB962C8B-B14F-4D97-AF65-F5344CB8AC3E}">
        <p14:creationId xmlns:p14="http://schemas.microsoft.com/office/powerpoint/2010/main" val="3746850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Operator</a:t>
            </a:r>
          </a:p>
        </p:txBody>
      </p:sp>
      <p:sp>
        <p:nvSpPr>
          <p:cNvPr id="3" name="Content Placeholder 2"/>
          <p:cNvSpPr>
            <a:spLocks noGrp="1"/>
          </p:cNvSpPr>
          <p:nvPr>
            <p:ph idx="1"/>
          </p:nvPr>
        </p:nvSpPr>
        <p:spPr/>
        <p:txBody>
          <a:bodyPr/>
          <a:lstStyle/>
          <a:p>
            <a:r>
              <a:rPr lang="en-US" dirty="0"/>
              <a:t>There are various types of SQL operator</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415291" y="2913081"/>
            <a:ext cx="5677692" cy="2991267"/>
          </a:xfrm>
          <a:prstGeom prst="rect">
            <a:avLst/>
          </a:prstGeom>
        </p:spPr>
      </p:pic>
    </p:spTree>
    <p:extLst>
      <p:ext uri="{BB962C8B-B14F-4D97-AF65-F5344CB8AC3E}">
        <p14:creationId xmlns:p14="http://schemas.microsoft.com/office/powerpoint/2010/main" val="6500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Arithmetic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0090461"/>
              </p:ext>
            </p:extLst>
          </p:nvPr>
        </p:nvGraphicFramePr>
        <p:xfrm>
          <a:off x="677691" y="1703388"/>
          <a:ext cx="8596311" cy="3970020"/>
        </p:xfrm>
        <a:graphic>
          <a:graphicData uri="http://schemas.openxmlformats.org/drawingml/2006/table">
            <a:tbl>
              <a:tblPr firstRow="1" bandRow="1">
                <a:tableStyleId>{5C22544A-7EE6-4342-B048-85BDC9FD1C3A}</a:tableStyleId>
              </a:tblPr>
              <a:tblGrid>
                <a:gridCol w="1177063">
                  <a:extLst>
                    <a:ext uri="{9D8B030D-6E8A-4147-A177-3AD203B41FA5}">
                      <a16:colId xmlns:a16="http://schemas.microsoft.com/office/drawing/2014/main" val="3047657221"/>
                    </a:ext>
                  </a:extLst>
                </a:gridCol>
                <a:gridCol w="4553811">
                  <a:extLst>
                    <a:ext uri="{9D8B030D-6E8A-4147-A177-3AD203B41FA5}">
                      <a16:colId xmlns:a16="http://schemas.microsoft.com/office/drawing/2014/main" val="1287640829"/>
                    </a:ext>
                  </a:extLst>
                </a:gridCol>
                <a:gridCol w="2865437">
                  <a:extLst>
                    <a:ext uri="{9D8B030D-6E8A-4147-A177-3AD203B41FA5}">
                      <a16:colId xmlns:a16="http://schemas.microsoft.com/office/drawing/2014/main" val="2188963152"/>
                    </a:ext>
                  </a:extLst>
                </a:gridCol>
              </a:tblGrid>
              <a:tr h="370840">
                <a:tc>
                  <a:txBody>
                    <a:bodyPr/>
                    <a:lstStyle/>
                    <a:p>
                      <a:pPr algn="l" fontAlgn="t"/>
                      <a:r>
                        <a:rPr lang="en-US" dirty="0">
                          <a:solidFill>
                            <a:srgbClr val="FFFFFF"/>
                          </a:solidFill>
                          <a:effectLst/>
                        </a:rPr>
                        <a:t>Operator</a:t>
                      </a:r>
                    </a:p>
                  </a:txBody>
                  <a:tcPr marL="95250" marR="95250" marT="95250" marB="95250"/>
                </a:tc>
                <a:tc>
                  <a:txBody>
                    <a:bodyPr/>
                    <a:lstStyle/>
                    <a:p>
                      <a:pPr algn="l" fontAlgn="t"/>
                      <a:r>
                        <a:rPr lang="en-US">
                          <a:solidFill>
                            <a:srgbClr val="FFFFFF"/>
                          </a:solidFill>
                          <a:effectLst/>
                        </a:rPr>
                        <a:t>Description</a:t>
                      </a:r>
                    </a:p>
                  </a:txBody>
                  <a:tcPr marL="95250" marR="95250" marT="95250" marB="95250"/>
                </a:tc>
                <a:tc>
                  <a:txBody>
                    <a:bodyPr/>
                    <a:lstStyle/>
                    <a:p>
                      <a:pPr algn="l" fontAlgn="t"/>
                      <a:r>
                        <a:rPr lang="en-US">
                          <a:solidFill>
                            <a:srgbClr val="FFFFFF"/>
                          </a:solidFill>
                          <a:effectLst/>
                        </a:rPr>
                        <a:t>Example</a:t>
                      </a:r>
                    </a:p>
                  </a:txBody>
                  <a:tcPr marL="95250" marR="95250" marT="95250" marB="95250"/>
                </a:tc>
                <a:extLst>
                  <a:ext uri="{0D108BD9-81ED-4DB2-BD59-A6C34878D82A}">
                    <a16:rowId xmlns:a16="http://schemas.microsoft.com/office/drawing/2014/main" val="649490618"/>
                  </a:ext>
                </a:extLst>
              </a:tr>
              <a:tr h="370840">
                <a:tc>
                  <a:txBody>
                    <a:bodyPr/>
                    <a:lstStyle/>
                    <a:p>
                      <a:r>
                        <a:rPr lang="en-US">
                          <a:effectLst/>
                        </a:rPr>
                        <a:t>+</a:t>
                      </a:r>
                    </a:p>
                  </a:txBody>
                  <a:tcPr marL="76200" marR="76200" marT="76200" marB="76200" anchor="ctr"/>
                </a:tc>
                <a:tc>
                  <a:txBody>
                    <a:bodyPr/>
                    <a:lstStyle/>
                    <a:p>
                      <a:r>
                        <a:rPr lang="en-US">
                          <a:effectLst/>
                        </a:rPr>
                        <a:t>It adds the value of both operands.</a:t>
                      </a:r>
                    </a:p>
                  </a:txBody>
                  <a:tcPr marL="76200" marR="76200" marT="76200" marB="76200" anchor="ctr"/>
                </a:tc>
                <a:tc>
                  <a:txBody>
                    <a:bodyPr/>
                    <a:lstStyle/>
                    <a:p>
                      <a:r>
                        <a:rPr lang="en-US">
                          <a:effectLst/>
                        </a:rPr>
                        <a:t>a+b will give 30</a:t>
                      </a:r>
                    </a:p>
                  </a:txBody>
                  <a:tcPr marL="76200" marR="76200" marT="76200" marB="76200" anchor="ctr"/>
                </a:tc>
                <a:extLst>
                  <a:ext uri="{0D108BD9-81ED-4DB2-BD59-A6C34878D82A}">
                    <a16:rowId xmlns:a16="http://schemas.microsoft.com/office/drawing/2014/main" val="896482039"/>
                  </a:ext>
                </a:extLst>
              </a:tr>
              <a:tr h="370840">
                <a:tc>
                  <a:txBody>
                    <a:bodyPr/>
                    <a:lstStyle/>
                    <a:p>
                      <a:r>
                        <a:rPr lang="en-US">
                          <a:effectLst/>
                        </a:rPr>
                        <a:t>-</a:t>
                      </a:r>
                    </a:p>
                  </a:txBody>
                  <a:tcPr marL="76200" marR="76200" marT="76200" marB="76200" anchor="ctr"/>
                </a:tc>
                <a:tc>
                  <a:txBody>
                    <a:bodyPr/>
                    <a:lstStyle/>
                    <a:p>
                      <a:r>
                        <a:rPr lang="en-US">
                          <a:effectLst/>
                        </a:rPr>
                        <a:t>It is used to subtract the right-hand operand from the left-hand operand.</a:t>
                      </a:r>
                    </a:p>
                  </a:txBody>
                  <a:tcPr marL="76200" marR="76200" marT="76200" marB="76200" anchor="ctr"/>
                </a:tc>
                <a:tc>
                  <a:txBody>
                    <a:bodyPr/>
                    <a:lstStyle/>
                    <a:p>
                      <a:r>
                        <a:rPr lang="en-US">
                          <a:effectLst/>
                        </a:rPr>
                        <a:t>a-b will give 10</a:t>
                      </a:r>
                    </a:p>
                  </a:txBody>
                  <a:tcPr marL="76200" marR="76200" marT="76200" marB="76200" anchor="ctr"/>
                </a:tc>
                <a:extLst>
                  <a:ext uri="{0D108BD9-81ED-4DB2-BD59-A6C34878D82A}">
                    <a16:rowId xmlns:a16="http://schemas.microsoft.com/office/drawing/2014/main" val="2885224019"/>
                  </a:ext>
                </a:extLst>
              </a:tr>
              <a:tr h="370840">
                <a:tc>
                  <a:txBody>
                    <a:bodyPr/>
                    <a:lstStyle/>
                    <a:p>
                      <a:r>
                        <a:rPr lang="en-US">
                          <a:effectLst/>
                        </a:rPr>
                        <a:t>*</a:t>
                      </a:r>
                    </a:p>
                  </a:txBody>
                  <a:tcPr marL="76200" marR="76200" marT="76200" marB="76200" anchor="ctr"/>
                </a:tc>
                <a:tc>
                  <a:txBody>
                    <a:bodyPr/>
                    <a:lstStyle/>
                    <a:p>
                      <a:r>
                        <a:rPr lang="en-US">
                          <a:effectLst/>
                        </a:rPr>
                        <a:t>It is used to multiply the value of both operands.</a:t>
                      </a:r>
                    </a:p>
                  </a:txBody>
                  <a:tcPr marL="76200" marR="76200" marT="76200" marB="76200" anchor="ctr"/>
                </a:tc>
                <a:tc>
                  <a:txBody>
                    <a:bodyPr/>
                    <a:lstStyle/>
                    <a:p>
                      <a:r>
                        <a:rPr lang="en-US">
                          <a:effectLst/>
                        </a:rPr>
                        <a:t>a*b will give 200</a:t>
                      </a:r>
                    </a:p>
                  </a:txBody>
                  <a:tcPr marL="76200" marR="76200" marT="76200" marB="76200" anchor="ctr"/>
                </a:tc>
                <a:extLst>
                  <a:ext uri="{0D108BD9-81ED-4DB2-BD59-A6C34878D82A}">
                    <a16:rowId xmlns:a16="http://schemas.microsoft.com/office/drawing/2014/main" val="94141754"/>
                  </a:ext>
                </a:extLst>
              </a:tr>
              <a:tr h="370840">
                <a:tc>
                  <a:txBody>
                    <a:bodyPr/>
                    <a:lstStyle/>
                    <a:p>
                      <a:r>
                        <a:rPr lang="en-US">
                          <a:effectLst/>
                        </a:rPr>
                        <a:t>/</a:t>
                      </a:r>
                    </a:p>
                  </a:txBody>
                  <a:tcPr marL="76200" marR="76200" marT="76200" marB="76200" anchor="ctr"/>
                </a:tc>
                <a:tc>
                  <a:txBody>
                    <a:bodyPr/>
                    <a:lstStyle/>
                    <a:p>
                      <a:r>
                        <a:rPr lang="en-US">
                          <a:effectLst/>
                        </a:rPr>
                        <a:t>It is used to divide the left-hand operand by the right-hand operand.</a:t>
                      </a:r>
                    </a:p>
                  </a:txBody>
                  <a:tcPr marL="76200" marR="76200" marT="76200" marB="76200" anchor="ctr"/>
                </a:tc>
                <a:tc>
                  <a:txBody>
                    <a:bodyPr/>
                    <a:lstStyle/>
                    <a:p>
                      <a:r>
                        <a:rPr lang="en-US">
                          <a:effectLst/>
                        </a:rPr>
                        <a:t>a/b will give 2</a:t>
                      </a:r>
                    </a:p>
                  </a:txBody>
                  <a:tcPr marL="76200" marR="76200" marT="76200" marB="76200" anchor="ctr"/>
                </a:tc>
                <a:extLst>
                  <a:ext uri="{0D108BD9-81ED-4DB2-BD59-A6C34878D82A}">
                    <a16:rowId xmlns:a16="http://schemas.microsoft.com/office/drawing/2014/main" val="93828539"/>
                  </a:ext>
                </a:extLst>
              </a:tr>
              <a:tr h="370840">
                <a:tc>
                  <a:txBody>
                    <a:bodyPr/>
                    <a:lstStyle/>
                    <a:p>
                      <a:r>
                        <a:rPr lang="en-US">
                          <a:effectLst/>
                        </a:rPr>
                        <a:t>%</a:t>
                      </a:r>
                    </a:p>
                  </a:txBody>
                  <a:tcPr marL="76200" marR="76200" marT="76200" marB="76200" anchor="ctr"/>
                </a:tc>
                <a:tc>
                  <a:txBody>
                    <a:bodyPr/>
                    <a:lstStyle/>
                    <a:p>
                      <a:r>
                        <a:rPr lang="en-US">
                          <a:effectLst/>
                        </a:rPr>
                        <a:t>It is used to divide the left-hand operand by the right-hand operand and returns reminder.</a:t>
                      </a:r>
                    </a:p>
                  </a:txBody>
                  <a:tcPr marL="76200" marR="76200" marT="76200" marB="76200" anchor="ctr"/>
                </a:tc>
                <a:tc>
                  <a:txBody>
                    <a:bodyPr/>
                    <a:lstStyle/>
                    <a:p>
                      <a:r>
                        <a:rPr lang="en-US" dirty="0" err="1">
                          <a:effectLst/>
                        </a:rPr>
                        <a:t>a%b</a:t>
                      </a:r>
                      <a:r>
                        <a:rPr lang="en-US" dirty="0">
                          <a:effectLst/>
                        </a:rPr>
                        <a:t> will give 0</a:t>
                      </a:r>
                    </a:p>
                  </a:txBody>
                  <a:tcPr marL="76200" marR="76200" marT="76200" marB="76200" anchor="ctr"/>
                </a:tc>
                <a:extLst>
                  <a:ext uri="{0D108BD9-81ED-4DB2-BD59-A6C34878D82A}">
                    <a16:rowId xmlns:a16="http://schemas.microsoft.com/office/drawing/2014/main" val="1720560463"/>
                  </a:ext>
                </a:extLst>
              </a:tr>
            </a:tbl>
          </a:graphicData>
        </a:graphic>
      </p:graphicFrame>
    </p:spTree>
    <p:extLst>
      <p:ext uri="{BB962C8B-B14F-4D97-AF65-F5344CB8AC3E}">
        <p14:creationId xmlns:p14="http://schemas.microsoft.com/office/powerpoint/2010/main" val="29787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Comparison </a:t>
            </a:r>
            <a:r>
              <a:rPr lang="en-US" dirty="0" smtClean="0"/>
              <a:t>Operators</a:t>
            </a:r>
            <a:endParaRPr lang="en-US" dirty="0"/>
          </a:p>
        </p:txBody>
      </p:sp>
      <p:sp>
        <p:nvSpPr>
          <p:cNvPr id="3" name="Content Placeholder 2"/>
          <p:cNvSpPr>
            <a:spLocks noGrp="1"/>
          </p:cNvSpPr>
          <p:nvPr>
            <p:ph idx="1"/>
          </p:nvPr>
        </p:nvSpPr>
        <p:spPr/>
        <p:txBody>
          <a:bodyPr/>
          <a:lstStyle/>
          <a:p>
            <a:r>
              <a:rPr lang="en-US" dirty="0"/>
              <a:t>Let's assume 'variable a' and 'variable b'. Here, 'a' contains 20 and 'b' contains 10.</a:t>
            </a:r>
          </a:p>
        </p:txBody>
      </p:sp>
      <p:graphicFrame>
        <p:nvGraphicFramePr>
          <p:cNvPr id="4" name="Table 3"/>
          <p:cNvGraphicFramePr>
            <a:graphicFrameLocks noGrp="1"/>
          </p:cNvGraphicFramePr>
          <p:nvPr>
            <p:extLst>
              <p:ext uri="{D42A27DB-BD31-4B8C-83A1-F6EECF244321}">
                <p14:modId xmlns:p14="http://schemas.microsoft.com/office/powerpoint/2010/main" val="890366029"/>
              </p:ext>
            </p:extLst>
          </p:nvPr>
        </p:nvGraphicFramePr>
        <p:xfrm>
          <a:off x="1039224" y="2933991"/>
          <a:ext cx="8000274" cy="3299460"/>
        </p:xfrm>
        <a:graphic>
          <a:graphicData uri="http://schemas.openxmlformats.org/drawingml/2006/table">
            <a:tbl>
              <a:tblPr firstRow="1" bandRow="1">
                <a:tableStyleId>{5C22544A-7EE6-4342-B048-85BDC9FD1C3A}</a:tableStyleId>
              </a:tblPr>
              <a:tblGrid>
                <a:gridCol w="960832">
                  <a:extLst>
                    <a:ext uri="{9D8B030D-6E8A-4147-A177-3AD203B41FA5}">
                      <a16:colId xmlns:a16="http://schemas.microsoft.com/office/drawing/2014/main" val="4170091572"/>
                    </a:ext>
                  </a:extLst>
                </a:gridCol>
                <a:gridCol w="5152235">
                  <a:extLst>
                    <a:ext uri="{9D8B030D-6E8A-4147-A177-3AD203B41FA5}">
                      <a16:colId xmlns:a16="http://schemas.microsoft.com/office/drawing/2014/main" val="454394258"/>
                    </a:ext>
                  </a:extLst>
                </a:gridCol>
                <a:gridCol w="1887207">
                  <a:extLst>
                    <a:ext uri="{9D8B030D-6E8A-4147-A177-3AD203B41FA5}">
                      <a16:colId xmlns:a16="http://schemas.microsoft.com/office/drawing/2014/main" val="563335959"/>
                    </a:ext>
                  </a:extLst>
                </a:gridCol>
              </a:tblGrid>
              <a:tr h="0">
                <a:tc>
                  <a:txBody>
                    <a:bodyPr/>
                    <a:lstStyle/>
                    <a:p>
                      <a:pPr algn="l" fontAlgn="t"/>
                      <a:r>
                        <a:rPr lang="en-US" sz="1400" dirty="0">
                          <a:solidFill>
                            <a:srgbClr val="FFFFFF"/>
                          </a:solidFill>
                          <a:effectLst/>
                        </a:rPr>
                        <a:t>Operator</a:t>
                      </a:r>
                    </a:p>
                  </a:txBody>
                  <a:tcPr marL="95250" marR="95250" marT="95250" marB="95250"/>
                </a:tc>
                <a:tc>
                  <a:txBody>
                    <a:bodyPr/>
                    <a:lstStyle/>
                    <a:p>
                      <a:pPr algn="l" fontAlgn="t"/>
                      <a:r>
                        <a:rPr lang="en-US" sz="1400">
                          <a:solidFill>
                            <a:srgbClr val="FFFFFF"/>
                          </a:solidFill>
                          <a:effectLst/>
                        </a:rPr>
                        <a:t>Description</a:t>
                      </a:r>
                    </a:p>
                  </a:txBody>
                  <a:tcPr marL="95250" marR="95250" marT="95250" marB="95250"/>
                </a:tc>
                <a:tc>
                  <a:txBody>
                    <a:bodyPr/>
                    <a:lstStyle/>
                    <a:p>
                      <a:pPr algn="l" fontAlgn="t"/>
                      <a:r>
                        <a:rPr lang="en-US" sz="1400">
                          <a:solidFill>
                            <a:srgbClr val="FFFFFF"/>
                          </a:solidFill>
                          <a:effectLst/>
                        </a:rPr>
                        <a:t>Example</a:t>
                      </a:r>
                    </a:p>
                  </a:txBody>
                  <a:tcPr marL="95250" marR="95250" marT="95250" marB="95250"/>
                </a:tc>
                <a:extLst>
                  <a:ext uri="{0D108BD9-81ED-4DB2-BD59-A6C34878D82A}">
                    <a16:rowId xmlns:a16="http://schemas.microsoft.com/office/drawing/2014/main" val="1662836202"/>
                  </a:ext>
                </a:extLst>
              </a:tr>
              <a:tr h="297246">
                <a:tc>
                  <a:txBody>
                    <a:bodyPr/>
                    <a:lstStyle/>
                    <a:p>
                      <a:r>
                        <a:rPr lang="en-US" sz="1400">
                          <a:effectLst/>
                        </a:rPr>
                        <a:t>=</a:t>
                      </a:r>
                    </a:p>
                  </a:txBody>
                  <a:tcPr marL="76200" marR="76200" marT="76200" marB="76200" anchor="ctr"/>
                </a:tc>
                <a:tc>
                  <a:txBody>
                    <a:bodyPr/>
                    <a:lstStyle/>
                    <a:p>
                      <a:r>
                        <a:rPr lang="en-US" sz="1400" dirty="0">
                          <a:effectLst/>
                        </a:rPr>
                        <a:t>It checks if two operands values are equal or not, if the values are </a:t>
                      </a:r>
                      <a:r>
                        <a:rPr lang="en-US" sz="1400" dirty="0" smtClean="0">
                          <a:effectLst/>
                        </a:rPr>
                        <a:t>equal </a:t>
                      </a:r>
                      <a:r>
                        <a:rPr lang="en-US" sz="1400" dirty="0">
                          <a:effectLst/>
                        </a:rPr>
                        <a:t>then condition becomes true.</a:t>
                      </a:r>
                    </a:p>
                  </a:txBody>
                  <a:tcPr marL="76200" marR="76200" marT="76200" marB="76200" anchor="ctr"/>
                </a:tc>
                <a:tc>
                  <a:txBody>
                    <a:bodyPr/>
                    <a:lstStyle/>
                    <a:p>
                      <a:r>
                        <a:rPr lang="en-US" sz="1400">
                          <a:effectLst/>
                        </a:rPr>
                        <a:t>(a=b) is not true</a:t>
                      </a:r>
                    </a:p>
                  </a:txBody>
                  <a:tcPr marL="76200" marR="76200" marT="76200" marB="76200" anchor="ctr"/>
                </a:tc>
                <a:extLst>
                  <a:ext uri="{0D108BD9-81ED-4DB2-BD59-A6C34878D82A}">
                    <a16:rowId xmlns:a16="http://schemas.microsoft.com/office/drawing/2014/main" val="3713064572"/>
                  </a:ext>
                </a:extLst>
              </a:tr>
              <a:tr h="297246">
                <a:tc>
                  <a:txBody>
                    <a:bodyPr/>
                    <a:lstStyle/>
                    <a:p>
                      <a:r>
                        <a:rPr lang="en-US" sz="1400">
                          <a:effectLst/>
                        </a:rPr>
                        <a:t>!=</a:t>
                      </a:r>
                    </a:p>
                  </a:txBody>
                  <a:tcPr marL="76200" marR="76200" marT="76200" marB="76200" anchor="ctr"/>
                </a:tc>
                <a:tc>
                  <a:txBody>
                    <a:bodyPr/>
                    <a:lstStyle/>
                    <a:p>
                      <a:r>
                        <a:rPr lang="en-US" sz="1400" dirty="0">
                          <a:effectLst/>
                        </a:rPr>
                        <a:t>It checks if two operands values are equal or not, if values are not equal, then condition becomes true.</a:t>
                      </a:r>
                    </a:p>
                  </a:txBody>
                  <a:tcPr marL="76200" marR="76200" marT="76200" marB="76200" anchor="ctr"/>
                </a:tc>
                <a:tc>
                  <a:txBody>
                    <a:bodyPr/>
                    <a:lstStyle/>
                    <a:p>
                      <a:r>
                        <a:rPr lang="en-US" sz="1400">
                          <a:effectLst/>
                        </a:rPr>
                        <a:t>(a!=b) is true</a:t>
                      </a:r>
                    </a:p>
                  </a:txBody>
                  <a:tcPr marL="76200" marR="76200" marT="76200" marB="76200" anchor="ctr"/>
                </a:tc>
                <a:extLst>
                  <a:ext uri="{0D108BD9-81ED-4DB2-BD59-A6C34878D82A}">
                    <a16:rowId xmlns:a16="http://schemas.microsoft.com/office/drawing/2014/main" val="81467637"/>
                  </a:ext>
                </a:extLst>
              </a:tr>
              <a:tr h="297246">
                <a:tc>
                  <a:txBody>
                    <a:bodyPr/>
                    <a:lstStyle/>
                    <a:p>
                      <a:r>
                        <a:rPr lang="en-US" sz="1400">
                          <a:effectLst/>
                        </a:rPr>
                        <a:t>&lt;&gt;</a:t>
                      </a:r>
                    </a:p>
                  </a:txBody>
                  <a:tcPr marL="76200" marR="76200" marT="76200" marB="76200" anchor="ctr"/>
                </a:tc>
                <a:tc>
                  <a:txBody>
                    <a:bodyPr/>
                    <a:lstStyle/>
                    <a:p>
                      <a:r>
                        <a:rPr lang="en-US" sz="1400">
                          <a:effectLst/>
                        </a:rPr>
                        <a:t>It checks if two operands values are equal or not, if values are not equal then condition becomes true.</a:t>
                      </a:r>
                    </a:p>
                  </a:txBody>
                  <a:tcPr marL="76200" marR="76200" marT="76200" marB="76200" anchor="ctr"/>
                </a:tc>
                <a:tc>
                  <a:txBody>
                    <a:bodyPr/>
                    <a:lstStyle/>
                    <a:p>
                      <a:r>
                        <a:rPr lang="en-US" sz="1400">
                          <a:effectLst/>
                        </a:rPr>
                        <a:t>(a&lt;&gt;b) is true</a:t>
                      </a:r>
                    </a:p>
                  </a:txBody>
                  <a:tcPr marL="76200" marR="76200" marT="76200" marB="76200" anchor="ctr"/>
                </a:tc>
                <a:extLst>
                  <a:ext uri="{0D108BD9-81ED-4DB2-BD59-A6C34878D82A}">
                    <a16:rowId xmlns:a16="http://schemas.microsoft.com/office/drawing/2014/main" val="1502542618"/>
                  </a:ext>
                </a:extLst>
              </a:tr>
              <a:tr h="297246">
                <a:tc>
                  <a:txBody>
                    <a:bodyPr/>
                    <a:lstStyle/>
                    <a:p>
                      <a:r>
                        <a:rPr lang="en-US" sz="1400">
                          <a:effectLst/>
                        </a:rPr>
                        <a:t>&gt;</a:t>
                      </a:r>
                    </a:p>
                  </a:txBody>
                  <a:tcPr marL="76200" marR="76200" marT="76200" marB="76200" anchor="ctr"/>
                </a:tc>
                <a:tc>
                  <a:txBody>
                    <a:bodyPr/>
                    <a:lstStyle/>
                    <a:p>
                      <a:r>
                        <a:rPr lang="en-US" sz="1400" dirty="0">
                          <a:effectLst/>
                        </a:rPr>
                        <a:t>It checks if the left operand value is greater than right operand value, if yes then condition becomes true.</a:t>
                      </a:r>
                    </a:p>
                  </a:txBody>
                  <a:tcPr marL="76200" marR="76200" marT="76200" marB="76200" anchor="ctr"/>
                </a:tc>
                <a:tc>
                  <a:txBody>
                    <a:bodyPr/>
                    <a:lstStyle/>
                    <a:p>
                      <a:r>
                        <a:rPr lang="en-US" sz="1400">
                          <a:effectLst/>
                        </a:rPr>
                        <a:t>(a&gt;b) is not true</a:t>
                      </a:r>
                    </a:p>
                  </a:txBody>
                  <a:tcPr marL="76200" marR="76200" marT="76200" marB="76200" anchor="ctr"/>
                </a:tc>
                <a:extLst>
                  <a:ext uri="{0D108BD9-81ED-4DB2-BD59-A6C34878D82A}">
                    <a16:rowId xmlns:a16="http://schemas.microsoft.com/office/drawing/2014/main" val="3424843672"/>
                  </a:ext>
                </a:extLst>
              </a:tr>
              <a:tr h="297246">
                <a:tc>
                  <a:txBody>
                    <a:bodyPr/>
                    <a:lstStyle/>
                    <a:p>
                      <a:r>
                        <a:rPr lang="en-US" sz="1400">
                          <a:effectLst/>
                        </a:rPr>
                        <a:t>&lt;</a:t>
                      </a:r>
                    </a:p>
                  </a:txBody>
                  <a:tcPr marL="76200" marR="76200" marT="76200" marB="76200" anchor="ctr"/>
                </a:tc>
                <a:tc>
                  <a:txBody>
                    <a:bodyPr/>
                    <a:lstStyle/>
                    <a:p>
                      <a:r>
                        <a:rPr lang="en-US" sz="1400" dirty="0">
                          <a:effectLst/>
                        </a:rPr>
                        <a:t>It checks if the left operand value is less than right operand value, if yes then condition becomes true.</a:t>
                      </a:r>
                    </a:p>
                  </a:txBody>
                  <a:tcPr marL="76200" marR="76200" marT="76200" marB="76200" anchor="ctr"/>
                </a:tc>
                <a:tc>
                  <a:txBody>
                    <a:bodyPr/>
                    <a:lstStyle/>
                    <a:p>
                      <a:r>
                        <a:rPr lang="en-US" sz="1400" dirty="0">
                          <a:effectLst/>
                        </a:rPr>
                        <a:t>(a&lt;b) is true</a:t>
                      </a:r>
                    </a:p>
                  </a:txBody>
                  <a:tcPr marL="76200" marR="76200" marT="76200" marB="76200" anchor="ctr"/>
                </a:tc>
                <a:extLst>
                  <a:ext uri="{0D108BD9-81ED-4DB2-BD59-A6C34878D82A}">
                    <a16:rowId xmlns:a16="http://schemas.microsoft.com/office/drawing/2014/main" val="637320512"/>
                  </a:ext>
                </a:extLst>
              </a:tr>
            </a:tbl>
          </a:graphicData>
        </a:graphic>
      </p:graphicFrame>
    </p:spTree>
    <p:extLst>
      <p:ext uri="{BB962C8B-B14F-4D97-AF65-F5344CB8AC3E}">
        <p14:creationId xmlns:p14="http://schemas.microsoft.com/office/powerpoint/2010/main" val="34040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Comparison </a:t>
            </a:r>
            <a:r>
              <a:rPr lang="en-US" dirty="0" smtClean="0"/>
              <a:t>Operators (cont.)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527618"/>
              </p:ext>
            </p:extLst>
          </p:nvPr>
        </p:nvGraphicFramePr>
        <p:xfrm>
          <a:off x="677334" y="2160589"/>
          <a:ext cx="8819362" cy="2933700"/>
        </p:xfrm>
        <a:graphic>
          <a:graphicData uri="http://schemas.openxmlformats.org/drawingml/2006/table">
            <a:tbl>
              <a:tblPr firstRow="1" bandRow="1">
                <a:tableStyleId>{5C22544A-7EE6-4342-B048-85BDC9FD1C3A}</a:tableStyleId>
              </a:tblPr>
              <a:tblGrid>
                <a:gridCol w="891388">
                  <a:extLst>
                    <a:ext uri="{9D8B030D-6E8A-4147-A177-3AD203B41FA5}">
                      <a16:colId xmlns:a16="http://schemas.microsoft.com/office/drawing/2014/main" val="4170091572"/>
                    </a:ext>
                  </a:extLst>
                </a:gridCol>
                <a:gridCol w="5847550">
                  <a:extLst>
                    <a:ext uri="{9D8B030D-6E8A-4147-A177-3AD203B41FA5}">
                      <a16:colId xmlns:a16="http://schemas.microsoft.com/office/drawing/2014/main" val="454394258"/>
                    </a:ext>
                  </a:extLst>
                </a:gridCol>
                <a:gridCol w="2080424">
                  <a:extLst>
                    <a:ext uri="{9D8B030D-6E8A-4147-A177-3AD203B41FA5}">
                      <a16:colId xmlns:a16="http://schemas.microsoft.com/office/drawing/2014/main" val="563335959"/>
                    </a:ext>
                  </a:extLst>
                </a:gridCol>
              </a:tblGrid>
              <a:tr h="0">
                <a:tc>
                  <a:txBody>
                    <a:bodyPr/>
                    <a:lstStyle/>
                    <a:p>
                      <a:pPr algn="l" fontAlgn="t"/>
                      <a:r>
                        <a:rPr lang="en-US" sz="1400" dirty="0">
                          <a:solidFill>
                            <a:srgbClr val="FFFFFF"/>
                          </a:solidFill>
                          <a:effectLst/>
                        </a:rPr>
                        <a:t>Operator</a:t>
                      </a:r>
                    </a:p>
                  </a:txBody>
                  <a:tcPr marL="95250" marR="95250" marT="95250" marB="95250"/>
                </a:tc>
                <a:tc>
                  <a:txBody>
                    <a:bodyPr/>
                    <a:lstStyle/>
                    <a:p>
                      <a:pPr algn="l" fontAlgn="t"/>
                      <a:r>
                        <a:rPr lang="en-US" sz="1400" dirty="0">
                          <a:solidFill>
                            <a:srgbClr val="FFFFFF"/>
                          </a:solidFill>
                          <a:effectLst/>
                        </a:rPr>
                        <a:t>Description</a:t>
                      </a:r>
                    </a:p>
                  </a:txBody>
                  <a:tcPr marL="95250" marR="95250" marT="95250" marB="95250"/>
                </a:tc>
                <a:tc>
                  <a:txBody>
                    <a:bodyPr/>
                    <a:lstStyle/>
                    <a:p>
                      <a:pPr algn="l" fontAlgn="t"/>
                      <a:r>
                        <a:rPr lang="en-US" sz="1400">
                          <a:solidFill>
                            <a:srgbClr val="FFFFFF"/>
                          </a:solidFill>
                          <a:effectLst/>
                        </a:rPr>
                        <a:t>Example</a:t>
                      </a:r>
                    </a:p>
                  </a:txBody>
                  <a:tcPr marL="95250" marR="95250" marT="95250" marB="95250"/>
                </a:tc>
                <a:extLst>
                  <a:ext uri="{0D108BD9-81ED-4DB2-BD59-A6C34878D82A}">
                    <a16:rowId xmlns:a16="http://schemas.microsoft.com/office/drawing/2014/main" val="1662836202"/>
                  </a:ext>
                </a:extLst>
              </a:tr>
              <a:tr h="297246">
                <a:tc>
                  <a:txBody>
                    <a:bodyPr/>
                    <a:lstStyle/>
                    <a:p>
                      <a:r>
                        <a:rPr lang="en-US" sz="1400" dirty="0">
                          <a:effectLst/>
                        </a:rPr>
                        <a:t>&gt;=</a:t>
                      </a:r>
                    </a:p>
                  </a:txBody>
                  <a:tcPr marL="76200" marR="76200" marT="76200" marB="76200" anchor="ctr"/>
                </a:tc>
                <a:tc>
                  <a:txBody>
                    <a:bodyPr/>
                    <a:lstStyle/>
                    <a:p>
                      <a:r>
                        <a:rPr lang="en-US" sz="1400" dirty="0">
                          <a:effectLst/>
                        </a:rPr>
                        <a:t>It checks if the left operand value is greater than or equal to the right operand value, if yes then condition becomes true.</a:t>
                      </a:r>
                    </a:p>
                  </a:txBody>
                  <a:tcPr marL="76200" marR="76200" marT="76200" marB="76200" anchor="ctr"/>
                </a:tc>
                <a:tc>
                  <a:txBody>
                    <a:bodyPr/>
                    <a:lstStyle/>
                    <a:p>
                      <a:r>
                        <a:rPr lang="en-US" sz="1400">
                          <a:effectLst/>
                        </a:rPr>
                        <a:t>(a&gt;=b) is not true</a:t>
                      </a:r>
                    </a:p>
                  </a:txBody>
                  <a:tcPr marL="76200" marR="76200" marT="76200" marB="76200" anchor="ctr"/>
                </a:tc>
                <a:extLst>
                  <a:ext uri="{0D108BD9-81ED-4DB2-BD59-A6C34878D82A}">
                    <a16:rowId xmlns:a16="http://schemas.microsoft.com/office/drawing/2014/main" val="3713064572"/>
                  </a:ext>
                </a:extLst>
              </a:tr>
              <a:tr h="297246">
                <a:tc>
                  <a:txBody>
                    <a:bodyPr/>
                    <a:lstStyle/>
                    <a:p>
                      <a:r>
                        <a:rPr lang="en-US" sz="1400">
                          <a:effectLst/>
                        </a:rPr>
                        <a:t>&lt;=</a:t>
                      </a:r>
                    </a:p>
                  </a:txBody>
                  <a:tcPr marL="76200" marR="76200" marT="76200" marB="76200" anchor="ctr"/>
                </a:tc>
                <a:tc>
                  <a:txBody>
                    <a:bodyPr/>
                    <a:lstStyle/>
                    <a:p>
                      <a:r>
                        <a:rPr lang="en-US" sz="1400" dirty="0">
                          <a:effectLst/>
                        </a:rPr>
                        <a:t>It checks if the left operand value is less than or equal to the right operand value, if yes then condition becomes true.</a:t>
                      </a:r>
                    </a:p>
                  </a:txBody>
                  <a:tcPr marL="76200" marR="76200" marT="76200" marB="76200" anchor="ctr"/>
                </a:tc>
                <a:tc>
                  <a:txBody>
                    <a:bodyPr/>
                    <a:lstStyle/>
                    <a:p>
                      <a:r>
                        <a:rPr lang="en-US" sz="1400" dirty="0">
                          <a:effectLst/>
                        </a:rPr>
                        <a:t>(a&lt;=b) is true</a:t>
                      </a:r>
                    </a:p>
                  </a:txBody>
                  <a:tcPr marL="76200" marR="76200" marT="76200" marB="76200" anchor="ctr"/>
                </a:tc>
                <a:extLst>
                  <a:ext uri="{0D108BD9-81ED-4DB2-BD59-A6C34878D82A}">
                    <a16:rowId xmlns:a16="http://schemas.microsoft.com/office/drawing/2014/main" val="81467637"/>
                  </a:ext>
                </a:extLst>
              </a:tr>
              <a:tr h="297246">
                <a:tc>
                  <a:txBody>
                    <a:bodyPr/>
                    <a:lstStyle/>
                    <a:p>
                      <a:r>
                        <a:rPr lang="en-US" sz="1400">
                          <a:effectLst/>
                        </a:rPr>
                        <a:t>!&lt;</a:t>
                      </a:r>
                    </a:p>
                  </a:txBody>
                  <a:tcPr marL="76200" marR="76200" marT="76200" marB="76200" anchor="ctr"/>
                </a:tc>
                <a:tc>
                  <a:txBody>
                    <a:bodyPr/>
                    <a:lstStyle/>
                    <a:p>
                      <a:r>
                        <a:rPr lang="en-US" sz="1400" dirty="0">
                          <a:effectLst/>
                        </a:rPr>
                        <a:t>It checks if the left operand value is not less than the right operand value, if yes then condition becomes true.</a:t>
                      </a:r>
                    </a:p>
                  </a:txBody>
                  <a:tcPr marL="76200" marR="76200" marT="76200" marB="76200" anchor="ctr"/>
                </a:tc>
                <a:tc>
                  <a:txBody>
                    <a:bodyPr/>
                    <a:lstStyle/>
                    <a:p>
                      <a:r>
                        <a:rPr lang="en-US" sz="1400" dirty="0">
                          <a:effectLst/>
                        </a:rPr>
                        <a:t>(a!=b) is not true</a:t>
                      </a:r>
                    </a:p>
                  </a:txBody>
                  <a:tcPr marL="76200" marR="76200" marT="76200" marB="76200" anchor="ctr"/>
                </a:tc>
                <a:extLst>
                  <a:ext uri="{0D108BD9-81ED-4DB2-BD59-A6C34878D82A}">
                    <a16:rowId xmlns:a16="http://schemas.microsoft.com/office/drawing/2014/main" val="1502542618"/>
                  </a:ext>
                </a:extLst>
              </a:tr>
              <a:tr h="297246">
                <a:tc>
                  <a:txBody>
                    <a:bodyPr/>
                    <a:lstStyle/>
                    <a:p>
                      <a:r>
                        <a:rPr lang="en-US" sz="1400">
                          <a:effectLst/>
                        </a:rPr>
                        <a:t>!&gt;</a:t>
                      </a:r>
                    </a:p>
                  </a:txBody>
                  <a:tcPr marL="76200" marR="76200" marT="76200" marB="76200" anchor="ctr"/>
                </a:tc>
                <a:tc>
                  <a:txBody>
                    <a:bodyPr/>
                    <a:lstStyle/>
                    <a:p>
                      <a:r>
                        <a:rPr lang="en-US" sz="1400" dirty="0">
                          <a:effectLst/>
                        </a:rPr>
                        <a:t>It checks if the left operand value is not greater than the right operand value, if yes then condition becomes true.</a:t>
                      </a:r>
                    </a:p>
                  </a:txBody>
                  <a:tcPr marL="76200" marR="76200" marT="76200" marB="76200" anchor="ctr"/>
                </a:tc>
                <a:tc>
                  <a:txBody>
                    <a:bodyPr/>
                    <a:lstStyle/>
                    <a:p>
                      <a:r>
                        <a:rPr lang="en-US" sz="1400" dirty="0">
                          <a:effectLst/>
                        </a:rPr>
                        <a:t>(a!&gt;b) is true</a:t>
                      </a:r>
                    </a:p>
                  </a:txBody>
                  <a:tcPr marL="76200" marR="76200" marT="76200" marB="76200" anchor="ctr"/>
                </a:tc>
                <a:extLst>
                  <a:ext uri="{0D108BD9-81ED-4DB2-BD59-A6C34878D82A}">
                    <a16:rowId xmlns:a16="http://schemas.microsoft.com/office/drawing/2014/main" val="3424843672"/>
                  </a:ext>
                </a:extLst>
              </a:tr>
            </a:tbl>
          </a:graphicData>
        </a:graphic>
      </p:graphicFrame>
    </p:spTree>
    <p:extLst>
      <p:ext uri="{BB962C8B-B14F-4D97-AF65-F5344CB8AC3E}">
        <p14:creationId xmlns:p14="http://schemas.microsoft.com/office/powerpoint/2010/main" val="1113229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Logical Operators</a:t>
            </a:r>
          </a:p>
        </p:txBody>
      </p:sp>
      <p:sp>
        <p:nvSpPr>
          <p:cNvPr id="3" name="Content Placeholder 2"/>
          <p:cNvSpPr>
            <a:spLocks noGrp="1"/>
          </p:cNvSpPr>
          <p:nvPr>
            <p:ph idx="1"/>
          </p:nvPr>
        </p:nvSpPr>
        <p:spPr/>
        <p:txBody>
          <a:bodyPr/>
          <a:lstStyle/>
          <a:p>
            <a:r>
              <a:rPr lang="en-US" dirty="0" smtClean="0"/>
              <a:t>There is the list of logical operator used in SQL: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4743542"/>
              </p:ext>
            </p:extLst>
          </p:nvPr>
        </p:nvGraphicFramePr>
        <p:xfrm>
          <a:off x="911668" y="2563151"/>
          <a:ext cx="7618378" cy="3736340"/>
        </p:xfrm>
        <a:graphic>
          <a:graphicData uri="http://schemas.openxmlformats.org/drawingml/2006/table">
            <a:tbl>
              <a:tblPr firstRow="1" bandRow="1">
                <a:tableStyleId>{5C22544A-7EE6-4342-B048-85BDC9FD1C3A}</a:tableStyleId>
              </a:tblPr>
              <a:tblGrid>
                <a:gridCol w="1226943">
                  <a:extLst>
                    <a:ext uri="{9D8B030D-6E8A-4147-A177-3AD203B41FA5}">
                      <a16:colId xmlns:a16="http://schemas.microsoft.com/office/drawing/2014/main" val="16181266"/>
                    </a:ext>
                  </a:extLst>
                </a:gridCol>
                <a:gridCol w="6391435">
                  <a:extLst>
                    <a:ext uri="{9D8B030D-6E8A-4147-A177-3AD203B41FA5}">
                      <a16:colId xmlns:a16="http://schemas.microsoft.com/office/drawing/2014/main" val="1838487972"/>
                    </a:ext>
                  </a:extLst>
                </a:gridCol>
              </a:tblGrid>
              <a:tr h="370840">
                <a:tc>
                  <a:txBody>
                    <a:bodyPr/>
                    <a:lstStyle/>
                    <a:p>
                      <a:pPr algn="l" fontAlgn="t"/>
                      <a:r>
                        <a:rPr lang="en-US" sz="1400" dirty="0" smtClean="0">
                          <a:solidFill>
                            <a:srgbClr val="FFFFFF"/>
                          </a:solidFill>
                          <a:effectLst/>
                        </a:rPr>
                        <a:t>Operator</a:t>
                      </a:r>
                      <a:endParaRPr lang="en-US" sz="1400" dirty="0">
                        <a:solidFill>
                          <a:srgbClr val="FFFFFF"/>
                        </a:solidFill>
                        <a:effectLst/>
                      </a:endParaRPr>
                    </a:p>
                  </a:txBody>
                  <a:tcPr marL="95250" marR="95250" marT="95250" marB="95250"/>
                </a:tc>
                <a:tc>
                  <a:txBody>
                    <a:bodyPr/>
                    <a:lstStyle/>
                    <a:p>
                      <a:pPr algn="l" fontAlgn="t"/>
                      <a:r>
                        <a:rPr lang="en-US" sz="1400" smtClean="0">
                          <a:solidFill>
                            <a:srgbClr val="FFFFFF"/>
                          </a:solidFill>
                          <a:effectLst/>
                        </a:rPr>
                        <a:t>Description</a:t>
                      </a:r>
                      <a:endParaRPr lang="en-US" sz="1400">
                        <a:solidFill>
                          <a:srgbClr val="FFFFFF"/>
                        </a:solidFill>
                        <a:effectLst/>
                      </a:endParaRPr>
                    </a:p>
                  </a:txBody>
                  <a:tcPr marL="95250" marR="95250" marT="95250" marB="95250"/>
                </a:tc>
                <a:extLst>
                  <a:ext uri="{0D108BD9-81ED-4DB2-BD59-A6C34878D82A}">
                    <a16:rowId xmlns:a16="http://schemas.microsoft.com/office/drawing/2014/main" val="3239086626"/>
                  </a:ext>
                </a:extLst>
              </a:tr>
              <a:tr h="370840">
                <a:tc>
                  <a:txBody>
                    <a:bodyPr/>
                    <a:lstStyle/>
                    <a:p>
                      <a:r>
                        <a:rPr lang="en-US" sz="1400" dirty="0" smtClean="0">
                          <a:effectLst/>
                        </a:rPr>
                        <a:t>ALL</a:t>
                      </a:r>
                      <a:endParaRPr lang="en-US" sz="1400" dirty="0">
                        <a:effectLst/>
                      </a:endParaRPr>
                    </a:p>
                  </a:txBody>
                  <a:tcPr marL="76200" marR="76200" marT="76200" marB="76200" anchor="ctr"/>
                </a:tc>
                <a:tc>
                  <a:txBody>
                    <a:bodyPr/>
                    <a:lstStyle/>
                    <a:p>
                      <a:r>
                        <a:rPr lang="en-US" sz="1400" smtClean="0">
                          <a:effectLst/>
                        </a:rPr>
                        <a:t>It compares a value to all values in another value set.</a:t>
                      </a:r>
                      <a:endParaRPr lang="en-US" sz="1400">
                        <a:effectLst/>
                      </a:endParaRPr>
                    </a:p>
                  </a:txBody>
                  <a:tcPr marL="76200" marR="76200" marT="76200" marB="76200" anchor="ctr"/>
                </a:tc>
                <a:extLst>
                  <a:ext uri="{0D108BD9-81ED-4DB2-BD59-A6C34878D82A}">
                    <a16:rowId xmlns:a16="http://schemas.microsoft.com/office/drawing/2014/main" val="3329903339"/>
                  </a:ext>
                </a:extLst>
              </a:tr>
              <a:tr h="370840">
                <a:tc>
                  <a:txBody>
                    <a:bodyPr/>
                    <a:lstStyle/>
                    <a:p>
                      <a:r>
                        <a:rPr lang="en-US" sz="1400" dirty="0" smtClean="0">
                          <a:effectLst/>
                        </a:rPr>
                        <a:t>AND</a:t>
                      </a:r>
                      <a:endParaRPr lang="en-US" sz="1400" dirty="0">
                        <a:effectLst/>
                      </a:endParaRPr>
                    </a:p>
                  </a:txBody>
                  <a:tcPr marL="76200" marR="76200" marT="76200" marB="76200" anchor="ctr"/>
                </a:tc>
                <a:tc>
                  <a:txBody>
                    <a:bodyPr/>
                    <a:lstStyle/>
                    <a:p>
                      <a:r>
                        <a:rPr lang="en-US" sz="1400" dirty="0" smtClean="0">
                          <a:effectLst/>
                        </a:rPr>
                        <a:t>It allows the existence of multiple conditions in an SQL statement.</a:t>
                      </a:r>
                      <a:endParaRPr lang="en-US" sz="1400" dirty="0">
                        <a:effectLst/>
                      </a:endParaRPr>
                    </a:p>
                  </a:txBody>
                  <a:tcPr marL="76200" marR="76200" marT="76200" marB="76200" anchor="ctr"/>
                </a:tc>
                <a:extLst>
                  <a:ext uri="{0D108BD9-81ED-4DB2-BD59-A6C34878D82A}">
                    <a16:rowId xmlns:a16="http://schemas.microsoft.com/office/drawing/2014/main" val="923867993"/>
                  </a:ext>
                </a:extLst>
              </a:tr>
              <a:tr h="370840">
                <a:tc>
                  <a:txBody>
                    <a:bodyPr/>
                    <a:lstStyle/>
                    <a:p>
                      <a:r>
                        <a:rPr lang="en-US" sz="1400" smtClean="0">
                          <a:effectLst/>
                        </a:rPr>
                        <a:t>ANY</a:t>
                      </a:r>
                      <a:endParaRPr lang="en-US" sz="1400">
                        <a:effectLst/>
                      </a:endParaRPr>
                    </a:p>
                  </a:txBody>
                  <a:tcPr marL="76200" marR="76200" marT="76200" marB="76200" anchor="ctr"/>
                </a:tc>
                <a:tc>
                  <a:txBody>
                    <a:bodyPr/>
                    <a:lstStyle/>
                    <a:p>
                      <a:r>
                        <a:rPr lang="en-US" sz="1400" dirty="0" smtClean="0">
                          <a:effectLst/>
                        </a:rPr>
                        <a:t>It compares the values in the list according to the condition.</a:t>
                      </a:r>
                      <a:endParaRPr lang="en-US" sz="1400" dirty="0">
                        <a:effectLst/>
                      </a:endParaRPr>
                    </a:p>
                  </a:txBody>
                  <a:tcPr marL="76200" marR="76200" marT="76200" marB="76200" anchor="ctr"/>
                </a:tc>
                <a:extLst>
                  <a:ext uri="{0D108BD9-81ED-4DB2-BD59-A6C34878D82A}">
                    <a16:rowId xmlns:a16="http://schemas.microsoft.com/office/drawing/2014/main" val="1109889536"/>
                  </a:ext>
                </a:extLst>
              </a:tr>
              <a:tr h="348778">
                <a:tc>
                  <a:txBody>
                    <a:bodyPr/>
                    <a:lstStyle/>
                    <a:p>
                      <a:r>
                        <a:rPr lang="en-US" sz="1400" smtClean="0">
                          <a:effectLst/>
                        </a:rPr>
                        <a:t>BETWEEN</a:t>
                      </a:r>
                      <a:endParaRPr lang="en-US" sz="1400">
                        <a:effectLst/>
                      </a:endParaRPr>
                    </a:p>
                  </a:txBody>
                  <a:tcPr marL="76200" marR="76200" marT="76200" marB="76200" anchor="ctr"/>
                </a:tc>
                <a:tc>
                  <a:txBody>
                    <a:bodyPr/>
                    <a:lstStyle/>
                    <a:p>
                      <a:r>
                        <a:rPr lang="en-US" sz="1400" dirty="0" smtClean="0">
                          <a:effectLst/>
                        </a:rPr>
                        <a:t>It is used to search for values that are within a set of values.</a:t>
                      </a:r>
                      <a:endParaRPr lang="en-US" sz="1400" dirty="0">
                        <a:effectLst/>
                      </a:endParaRPr>
                    </a:p>
                  </a:txBody>
                  <a:tcPr marL="76200" marR="76200" marT="76200" marB="76200" anchor="ctr"/>
                </a:tc>
                <a:extLst>
                  <a:ext uri="{0D108BD9-81ED-4DB2-BD59-A6C34878D82A}">
                    <a16:rowId xmlns:a16="http://schemas.microsoft.com/office/drawing/2014/main" val="2870247181"/>
                  </a:ext>
                </a:extLst>
              </a:tr>
              <a:tr h="370840">
                <a:tc>
                  <a:txBody>
                    <a:bodyPr/>
                    <a:lstStyle/>
                    <a:p>
                      <a:r>
                        <a:rPr lang="en-US" sz="1400" smtClean="0">
                          <a:effectLst/>
                        </a:rPr>
                        <a:t>IN</a:t>
                      </a:r>
                      <a:endParaRPr lang="en-US" sz="1400">
                        <a:effectLst/>
                      </a:endParaRPr>
                    </a:p>
                  </a:txBody>
                  <a:tcPr marL="76200" marR="76200" marT="76200" marB="76200" anchor="ctr"/>
                </a:tc>
                <a:tc>
                  <a:txBody>
                    <a:bodyPr/>
                    <a:lstStyle/>
                    <a:p>
                      <a:r>
                        <a:rPr lang="en-US" sz="1400" dirty="0" smtClean="0">
                          <a:effectLst/>
                        </a:rPr>
                        <a:t>It compares a value to that specified list value.</a:t>
                      </a:r>
                      <a:endParaRPr lang="en-US" sz="1400" dirty="0">
                        <a:effectLst/>
                      </a:endParaRPr>
                    </a:p>
                  </a:txBody>
                  <a:tcPr marL="76200" marR="76200" marT="76200" marB="76200" anchor="ctr"/>
                </a:tc>
                <a:extLst>
                  <a:ext uri="{0D108BD9-81ED-4DB2-BD59-A6C34878D82A}">
                    <a16:rowId xmlns:a16="http://schemas.microsoft.com/office/drawing/2014/main" val="682106514"/>
                  </a:ext>
                </a:extLst>
              </a:tr>
              <a:tr h="370840">
                <a:tc>
                  <a:txBody>
                    <a:bodyPr/>
                    <a:lstStyle/>
                    <a:p>
                      <a:r>
                        <a:rPr lang="en-US" sz="1400" smtClean="0">
                          <a:effectLst/>
                        </a:rPr>
                        <a:t>NOT</a:t>
                      </a:r>
                      <a:endParaRPr lang="en-US" sz="1400">
                        <a:effectLst/>
                      </a:endParaRPr>
                    </a:p>
                  </a:txBody>
                  <a:tcPr marL="76200" marR="76200" marT="76200" marB="76200" anchor="ctr"/>
                </a:tc>
                <a:tc>
                  <a:txBody>
                    <a:bodyPr/>
                    <a:lstStyle/>
                    <a:p>
                      <a:r>
                        <a:rPr lang="en-US" sz="1400" dirty="0" smtClean="0">
                          <a:effectLst/>
                        </a:rPr>
                        <a:t>It reverses the meaning of any logical operator.</a:t>
                      </a:r>
                      <a:endParaRPr lang="en-US" sz="1400" dirty="0">
                        <a:effectLst/>
                      </a:endParaRPr>
                    </a:p>
                  </a:txBody>
                  <a:tcPr marL="76200" marR="76200" marT="76200" marB="76200" anchor="ctr"/>
                </a:tc>
                <a:extLst>
                  <a:ext uri="{0D108BD9-81ED-4DB2-BD59-A6C34878D82A}">
                    <a16:rowId xmlns:a16="http://schemas.microsoft.com/office/drawing/2014/main" val="3085155093"/>
                  </a:ext>
                </a:extLst>
              </a:tr>
              <a:tr h="370840">
                <a:tc>
                  <a:txBody>
                    <a:bodyPr/>
                    <a:lstStyle/>
                    <a:p>
                      <a:r>
                        <a:rPr lang="en-US" sz="1400" smtClean="0">
                          <a:effectLst/>
                        </a:rPr>
                        <a:t>OR</a:t>
                      </a:r>
                      <a:endParaRPr lang="en-US" sz="1400">
                        <a:effectLst/>
                      </a:endParaRPr>
                    </a:p>
                  </a:txBody>
                  <a:tcPr marL="76200" marR="76200" marT="76200" marB="76200" anchor="ctr"/>
                </a:tc>
                <a:tc>
                  <a:txBody>
                    <a:bodyPr/>
                    <a:lstStyle/>
                    <a:p>
                      <a:r>
                        <a:rPr lang="en-US" sz="1400" dirty="0" smtClean="0">
                          <a:effectLst/>
                        </a:rPr>
                        <a:t>It combines multiple conditions in SQL statements.</a:t>
                      </a:r>
                      <a:endParaRPr lang="en-US" sz="1400" dirty="0">
                        <a:effectLst/>
                      </a:endParaRPr>
                    </a:p>
                  </a:txBody>
                  <a:tcPr marL="76200" marR="76200" marT="76200" marB="76200" anchor="ctr"/>
                </a:tc>
                <a:extLst>
                  <a:ext uri="{0D108BD9-81ED-4DB2-BD59-A6C34878D82A}">
                    <a16:rowId xmlns:a16="http://schemas.microsoft.com/office/drawing/2014/main" val="988931870"/>
                  </a:ext>
                </a:extLst>
              </a:tr>
              <a:tr h="370840">
                <a:tc>
                  <a:txBody>
                    <a:bodyPr/>
                    <a:lstStyle/>
                    <a:p>
                      <a:r>
                        <a:rPr lang="en-US" sz="1400" smtClean="0">
                          <a:effectLst/>
                        </a:rPr>
                        <a:t>EXISTS</a:t>
                      </a:r>
                      <a:endParaRPr lang="en-US" sz="1400">
                        <a:effectLst/>
                      </a:endParaRPr>
                    </a:p>
                  </a:txBody>
                  <a:tcPr marL="76200" marR="76200" marT="76200" marB="76200" anchor="ctr"/>
                </a:tc>
                <a:tc>
                  <a:txBody>
                    <a:bodyPr/>
                    <a:lstStyle/>
                    <a:p>
                      <a:r>
                        <a:rPr lang="en-US" sz="1400" dirty="0" smtClean="0">
                          <a:effectLst/>
                        </a:rPr>
                        <a:t>It is used to search for the presence of a row in a specified table.</a:t>
                      </a:r>
                      <a:endParaRPr lang="en-US" sz="1400" dirty="0">
                        <a:effectLst/>
                      </a:endParaRPr>
                    </a:p>
                  </a:txBody>
                  <a:tcPr marL="76200" marR="76200" marT="76200" marB="76200" anchor="ctr"/>
                </a:tc>
                <a:extLst>
                  <a:ext uri="{0D108BD9-81ED-4DB2-BD59-A6C34878D82A}">
                    <a16:rowId xmlns:a16="http://schemas.microsoft.com/office/drawing/2014/main" val="2391797481"/>
                  </a:ext>
                </a:extLst>
              </a:tr>
              <a:tr h="370840">
                <a:tc>
                  <a:txBody>
                    <a:bodyPr/>
                    <a:lstStyle/>
                    <a:p>
                      <a:r>
                        <a:rPr lang="en-US" sz="1400" smtClean="0">
                          <a:effectLst/>
                        </a:rPr>
                        <a:t>LIKE</a:t>
                      </a:r>
                      <a:endParaRPr lang="en-US" sz="1400">
                        <a:effectLst/>
                      </a:endParaRPr>
                    </a:p>
                  </a:txBody>
                  <a:tcPr marL="76200" marR="76200" marT="76200" marB="76200" anchor="ctr"/>
                </a:tc>
                <a:tc>
                  <a:txBody>
                    <a:bodyPr/>
                    <a:lstStyle/>
                    <a:p>
                      <a:r>
                        <a:rPr lang="en-US" sz="1400" dirty="0" smtClean="0">
                          <a:effectLst/>
                        </a:rPr>
                        <a:t>It compares a value to similar values using wildcard operator.</a:t>
                      </a:r>
                      <a:endParaRPr lang="en-US" sz="1400" dirty="0">
                        <a:effectLst/>
                      </a:endParaRPr>
                    </a:p>
                  </a:txBody>
                  <a:tcPr marL="76200" marR="76200" marT="76200" marB="76200" anchor="ctr"/>
                </a:tc>
                <a:extLst>
                  <a:ext uri="{0D108BD9-81ED-4DB2-BD59-A6C34878D82A}">
                    <a16:rowId xmlns:a16="http://schemas.microsoft.com/office/drawing/2014/main" val="1936572628"/>
                  </a:ext>
                </a:extLst>
              </a:tr>
            </a:tbl>
          </a:graphicData>
        </a:graphic>
      </p:graphicFrame>
    </p:spTree>
    <p:extLst>
      <p:ext uri="{BB962C8B-B14F-4D97-AF65-F5344CB8AC3E}">
        <p14:creationId xmlns:p14="http://schemas.microsoft.com/office/powerpoint/2010/main" val="363103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Statement Rules</a:t>
            </a:r>
          </a:p>
        </p:txBody>
      </p:sp>
      <p:sp>
        <p:nvSpPr>
          <p:cNvPr id="3" name="Content Placeholder 2"/>
          <p:cNvSpPr>
            <a:spLocks noGrp="1"/>
          </p:cNvSpPr>
          <p:nvPr>
            <p:ph idx="1"/>
          </p:nvPr>
        </p:nvSpPr>
        <p:spPr/>
        <p:txBody>
          <a:bodyPr/>
          <a:lstStyle/>
          <a:p>
            <a:r>
              <a:rPr lang="en-US" dirty="0"/>
              <a:t>Structure query language is not case sensitive. Generally, keywords of SQL are written in uppercase.</a:t>
            </a:r>
          </a:p>
          <a:p>
            <a:r>
              <a:rPr lang="en-US" dirty="0"/>
              <a:t>Every SQL statements should ends with a semicolon.</a:t>
            </a:r>
          </a:p>
          <a:p>
            <a:r>
              <a:rPr lang="en-US" dirty="0"/>
              <a:t>Statements of SQL are dependent on text lines. We can use a single SQL statement on one or multiple text line.</a:t>
            </a:r>
          </a:p>
          <a:p>
            <a:r>
              <a:rPr lang="en-US" dirty="0"/>
              <a:t>Using the SQL statements, you can perform most of the actions in a database.</a:t>
            </a:r>
          </a:p>
          <a:p>
            <a:r>
              <a:rPr lang="en-US" dirty="0"/>
              <a:t>SQL depends on tuple relational calculus and relational algebra.</a:t>
            </a:r>
          </a:p>
        </p:txBody>
      </p:sp>
    </p:spTree>
    <p:extLst>
      <p:ext uri="{BB962C8B-B14F-4D97-AF65-F5344CB8AC3E}">
        <p14:creationId xmlns:p14="http://schemas.microsoft.com/office/powerpoint/2010/main" val="282366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SQL process works:</a:t>
            </a:r>
          </a:p>
        </p:txBody>
      </p:sp>
      <p:sp>
        <p:nvSpPr>
          <p:cNvPr id="3" name="Content Placeholder 2"/>
          <p:cNvSpPr>
            <a:spLocks noGrp="1"/>
          </p:cNvSpPr>
          <p:nvPr>
            <p:ph idx="1"/>
          </p:nvPr>
        </p:nvSpPr>
        <p:spPr/>
        <p:txBody>
          <a:bodyPr/>
          <a:lstStyle/>
          <a:p>
            <a:r>
              <a:rPr lang="en-US" dirty="0"/>
              <a:t>When an SQL command is executing for any RDBMS, then the system figure out the best way to carry out the request and the SQL engine determines that how to interpret the task.</a:t>
            </a:r>
          </a:p>
          <a:p>
            <a:r>
              <a:rPr lang="en-US" dirty="0"/>
              <a:t>In the process, various components are included. These components can be optimization Engine, Query engine, Query dispatcher, classic, etc.</a:t>
            </a:r>
          </a:p>
          <a:p>
            <a:r>
              <a:rPr lang="en-US" dirty="0"/>
              <a:t>All the non-SQL queries are handled by the classic query engine, but SQL query engine won't handle logical files.</a:t>
            </a:r>
          </a:p>
        </p:txBody>
      </p:sp>
    </p:spTree>
    <p:extLst>
      <p:ext uri="{BB962C8B-B14F-4D97-AF65-F5344CB8AC3E}">
        <p14:creationId xmlns:p14="http://schemas.microsoft.com/office/powerpoint/2010/main" val="115709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95798" y="976399"/>
            <a:ext cx="6544588" cy="4591691"/>
          </a:xfrm>
          <a:prstGeom prst="rect">
            <a:avLst/>
          </a:prstGeom>
        </p:spPr>
      </p:pic>
    </p:spTree>
    <p:extLst>
      <p:ext uri="{BB962C8B-B14F-4D97-AF65-F5344CB8AC3E}">
        <p14:creationId xmlns:p14="http://schemas.microsoft.com/office/powerpoint/2010/main" val="92065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Query Execution Order</a:t>
            </a:r>
          </a:p>
        </p:txBody>
      </p:sp>
      <p:pic>
        <p:nvPicPr>
          <p:cNvPr id="4" name="Picture 3"/>
          <p:cNvPicPr>
            <a:picLocks noChangeAspect="1"/>
          </p:cNvPicPr>
          <p:nvPr/>
        </p:nvPicPr>
        <p:blipFill>
          <a:blip r:embed="rId2"/>
          <a:stretch>
            <a:fillRect/>
          </a:stretch>
        </p:blipFill>
        <p:spPr>
          <a:xfrm>
            <a:off x="1584294" y="2465184"/>
            <a:ext cx="6782747" cy="2267266"/>
          </a:xfrm>
          <a:prstGeom prst="rect">
            <a:avLst/>
          </a:prstGeom>
        </p:spPr>
      </p:pic>
    </p:spTree>
    <p:extLst>
      <p:ext uri="{BB962C8B-B14F-4D97-AF65-F5344CB8AC3E}">
        <p14:creationId xmlns:p14="http://schemas.microsoft.com/office/powerpoint/2010/main" val="226392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the </a:t>
            </a:r>
            <a:r>
              <a:rPr lang="en-US" dirty="0" smtClean="0"/>
              <a:t>previous diagrammatic </a:t>
            </a:r>
            <a:r>
              <a:rPr lang="en-US" dirty="0"/>
              <a:t>representation following steps are performed:</a:t>
            </a:r>
          </a:p>
        </p:txBody>
      </p:sp>
      <p:sp>
        <p:nvSpPr>
          <p:cNvPr id="3" name="Content Placeholder 2"/>
          <p:cNvSpPr>
            <a:spLocks noGrp="1"/>
          </p:cNvSpPr>
          <p:nvPr>
            <p:ph idx="1"/>
          </p:nvPr>
        </p:nvSpPr>
        <p:spPr/>
        <p:txBody>
          <a:bodyPr>
            <a:normAutofit fontScale="85000" lnSpcReduction="20000"/>
          </a:bodyPr>
          <a:lstStyle/>
          <a:p>
            <a:r>
              <a:rPr lang="en-US" b="1" dirty="0"/>
              <a:t>Parsing</a:t>
            </a:r>
            <a:r>
              <a:rPr lang="en-US" dirty="0"/>
              <a:t>: In this process, Query statement is tokenized.</a:t>
            </a:r>
          </a:p>
          <a:p>
            <a:r>
              <a:rPr lang="en-US" b="1" dirty="0"/>
              <a:t>Optimizing</a:t>
            </a:r>
            <a:r>
              <a:rPr lang="en-US" dirty="0"/>
              <a:t>: In this process, SQL statement optimizes the best algorithm for byte code.</a:t>
            </a:r>
          </a:p>
          <a:p>
            <a:r>
              <a:rPr lang="en-US" b="1" dirty="0"/>
              <a:t>From</a:t>
            </a:r>
            <a:r>
              <a:rPr lang="en-US" dirty="0"/>
              <a:t>: In SQL statement, from keyword is used to specify the tables from which data fetched.</a:t>
            </a:r>
          </a:p>
          <a:p>
            <a:r>
              <a:rPr lang="en-US" b="1" dirty="0"/>
              <a:t>Where</a:t>
            </a:r>
            <a:r>
              <a:rPr lang="en-US" dirty="0"/>
              <a:t>: Where keyword works like conditional statement in SQL.</a:t>
            </a:r>
          </a:p>
          <a:p>
            <a:r>
              <a:rPr lang="en-US" b="1" dirty="0" smtClean="0"/>
              <a:t>Join</a:t>
            </a:r>
            <a:r>
              <a:rPr lang="en-US" dirty="0" smtClean="0"/>
              <a:t>: </a:t>
            </a:r>
            <a:r>
              <a:rPr lang="en-US" dirty="0"/>
              <a:t>A Join statement is used to combine data from more than one tables based on a common field among them.</a:t>
            </a:r>
          </a:p>
          <a:p>
            <a:r>
              <a:rPr lang="en-US" b="1" dirty="0"/>
              <a:t>Group by:</a:t>
            </a:r>
            <a:r>
              <a:rPr lang="en-US" dirty="0"/>
              <a:t> It is used to group the fields by different records from table(s).</a:t>
            </a:r>
          </a:p>
          <a:p>
            <a:r>
              <a:rPr lang="en-US" b="1" dirty="0"/>
              <a:t>Having:</a:t>
            </a:r>
            <a:r>
              <a:rPr lang="en-US" dirty="0"/>
              <a:t> Having clause is also works like conditional statement in SQL. It is mostly used with group by clause to filter the records.</a:t>
            </a:r>
          </a:p>
          <a:p>
            <a:r>
              <a:rPr lang="en-US" b="1" dirty="0"/>
              <a:t>Order by: </a:t>
            </a:r>
            <a:r>
              <a:rPr lang="en-US" dirty="0"/>
              <a:t>This clause is used to sort the data in particular order by using "ASC" for ascending and "DESC" for descending order.</a:t>
            </a:r>
          </a:p>
          <a:p>
            <a:r>
              <a:rPr lang="en-US" b="1" dirty="0"/>
              <a:t>Select:</a:t>
            </a:r>
            <a:r>
              <a:rPr lang="en-US" dirty="0"/>
              <a:t> This "Data Manipulation Language" statement is used to get the data from the database.</a:t>
            </a:r>
          </a:p>
          <a:p>
            <a:r>
              <a:rPr lang="en-US" b="1" dirty="0"/>
              <a:t>Limit:</a:t>
            </a:r>
            <a:r>
              <a:rPr lang="en-US" dirty="0"/>
              <a:t> It is used to specify the how many rows returned by the SQL select statement.</a:t>
            </a:r>
          </a:p>
        </p:txBody>
      </p:sp>
    </p:spTree>
    <p:extLst>
      <p:ext uri="{BB962C8B-B14F-4D97-AF65-F5344CB8AC3E}">
        <p14:creationId xmlns:p14="http://schemas.microsoft.com/office/powerpoint/2010/main" val="280087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SQL</a:t>
            </a:r>
          </a:p>
        </p:txBody>
      </p:sp>
      <p:sp>
        <p:nvSpPr>
          <p:cNvPr id="3" name="Content Placeholder 2"/>
          <p:cNvSpPr>
            <a:spLocks noGrp="1"/>
          </p:cNvSpPr>
          <p:nvPr>
            <p:ph idx="1"/>
          </p:nvPr>
        </p:nvSpPr>
        <p:spPr/>
        <p:txBody>
          <a:bodyPr/>
          <a:lstStyle/>
          <a:p>
            <a:r>
              <a:rPr lang="en-US" dirty="0"/>
              <a:t>SQL is easy to learn.</a:t>
            </a:r>
          </a:p>
          <a:p>
            <a:r>
              <a:rPr lang="en-US" dirty="0"/>
              <a:t>SQL is used to access data from relational database management systems.</a:t>
            </a:r>
          </a:p>
          <a:p>
            <a:r>
              <a:rPr lang="en-US" dirty="0"/>
              <a:t>SQL can execute queries against the database.</a:t>
            </a:r>
          </a:p>
          <a:p>
            <a:r>
              <a:rPr lang="en-US" dirty="0"/>
              <a:t>SQL is used to describe the data.</a:t>
            </a:r>
          </a:p>
          <a:p>
            <a:r>
              <a:rPr lang="en-US" dirty="0"/>
              <a:t>SQL is used to define the data in the database and manipulate it when needed.</a:t>
            </a:r>
          </a:p>
          <a:p>
            <a:r>
              <a:rPr lang="en-US" dirty="0"/>
              <a:t>SQL is used to create and drop the database and table.</a:t>
            </a:r>
          </a:p>
          <a:p>
            <a:r>
              <a:rPr lang="en-US" dirty="0"/>
              <a:t>SQL is used to create a view, stored procedure, function in a database.</a:t>
            </a:r>
          </a:p>
          <a:p>
            <a:r>
              <a:rPr lang="en-US" dirty="0"/>
              <a:t>SQL allows users to set permissions on tables, procedures, and views.</a:t>
            </a:r>
          </a:p>
        </p:txBody>
      </p:sp>
    </p:spTree>
    <p:extLst>
      <p:ext uri="{BB962C8B-B14F-4D97-AF65-F5344CB8AC3E}">
        <p14:creationId xmlns:p14="http://schemas.microsoft.com/office/powerpoint/2010/main" val="268713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SQL</a:t>
            </a:r>
          </a:p>
        </p:txBody>
      </p:sp>
      <p:sp>
        <p:nvSpPr>
          <p:cNvPr id="3" name="Content Placeholder 2"/>
          <p:cNvSpPr>
            <a:spLocks noGrp="1"/>
          </p:cNvSpPr>
          <p:nvPr>
            <p:ph idx="1"/>
          </p:nvPr>
        </p:nvSpPr>
        <p:spPr/>
        <p:txBody>
          <a:bodyPr>
            <a:normAutofit fontScale="92500" lnSpcReduction="20000"/>
          </a:bodyPr>
          <a:lstStyle/>
          <a:p>
            <a:r>
              <a:rPr lang="en-US" dirty="0"/>
              <a:t>There are the following advantages of SQL</a:t>
            </a:r>
            <a:r>
              <a:rPr lang="en-US" dirty="0" smtClean="0"/>
              <a:t>:</a:t>
            </a:r>
          </a:p>
          <a:p>
            <a:r>
              <a:rPr lang="en-US" b="1" dirty="0"/>
              <a:t>High </a:t>
            </a:r>
            <a:r>
              <a:rPr lang="en-US" b="1" dirty="0" smtClean="0"/>
              <a:t>speed</a:t>
            </a:r>
            <a:r>
              <a:rPr lang="en-US" dirty="0" smtClean="0"/>
              <a:t>: Using </a:t>
            </a:r>
            <a:r>
              <a:rPr lang="en-US" dirty="0"/>
              <a:t>the SQL queries, the user can quickly and efficiently retrieve a large amount of records from a database</a:t>
            </a:r>
            <a:r>
              <a:rPr lang="en-US" dirty="0" smtClean="0"/>
              <a:t>.</a:t>
            </a:r>
            <a:endParaRPr lang="en-US" dirty="0"/>
          </a:p>
          <a:p>
            <a:r>
              <a:rPr lang="en-US" b="1" dirty="0"/>
              <a:t>No coding </a:t>
            </a:r>
            <a:r>
              <a:rPr lang="en-US" b="1" dirty="0" smtClean="0"/>
              <a:t>needed: </a:t>
            </a:r>
            <a:r>
              <a:rPr lang="en-US" dirty="0" smtClean="0"/>
              <a:t>In </a:t>
            </a:r>
            <a:r>
              <a:rPr lang="en-US" dirty="0"/>
              <a:t>the standard SQL, it is very easy to manage the database system. It </a:t>
            </a:r>
            <a:r>
              <a:rPr lang="en-US" dirty="0" smtClean="0"/>
              <a:t>doesn't require </a:t>
            </a:r>
            <a:r>
              <a:rPr lang="en-US" dirty="0"/>
              <a:t>a substantial amount of code to manage the database </a:t>
            </a:r>
            <a:r>
              <a:rPr lang="en-US" dirty="0" smtClean="0"/>
              <a:t>system.</a:t>
            </a:r>
          </a:p>
          <a:p>
            <a:r>
              <a:rPr lang="en-US" b="1" dirty="0" smtClean="0"/>
              <a:t>Well </a:t>
            </a:r>
            <a:r>
              <a:rPr lang="en-US" b="1" dirty="0"/>
              <a:t>defined </a:t>
            </a:r>
            <a:r>
              <a:rPr lang="en-US" b="1" dirty="0" smtClean="0"/>
              <a:t>standards: </a:t>
            </a:r>
            <a:r>
              <a:rPr lang="en-US" dirty="0" smtClean="0"/>
              <a:t>Long </a:t>
            </a:r>
            <a:r>
              <a:rPr lang="en-US" dirty="0"/>
              <a:t>established are used by the SQL databases that are being used by ISO and ANSI</a:t>
            </a:r>
            <a:r>
              <a:rPr lang="en-US" dirty="0" smtClean="0"/>
              <a:t>.</a:t>
            </a:r>
          </a:p>
          <a:p>
            <a:r>
              <a:rPr lang="en-US" b="1" dirty="0" smtClean="0"/>
              <a:t>Portability: </a:t>
            </a:r>
            <a:r>
              <a:rPr lang="en-US" dirty="0" smtClean="0"/>
              <a:t>SQL </a:t>
            </a:r>
            <a:r>
              <a:rPr lang="en-US" dirty="0"/>
              <a:t>can be used in laptop, PCs, server and even some mobile phones.</a:t>
            </a:r>
          </a:p>
          <a:p>
            <a:r>
              <a:rPr lang="en-US" b="1" dirty="0"/>
              <a:t>Interactive </a:t>
            </a:r>
            <a:r>
              <a:rPr lang="en-US" b="1" dirty="0" smtClean="0"/>
              <a:t>language: </a:t>
            </a:r>
            <a:r>
              <a:rPr lang="en-US" dirty="0" smtClean="0"/>
              <a:t>SQL </a:t>
            </a:r>
            <a:r>
              <a:rPr lang="en-US" dirty="0"/>
              <a:t>is a domain language used to communicate with the database. It is also used to receive answers to the complex questions in seconds.</a:t>
            </a:r>
          </a:p>
          <a:p>
            <a:r>
              <a:rPr lang="en-US" b="1" dirty="0"/>
              <a:t>Multiple data </a:t>
            </a:r>
            <a:r>
              <a:rPr lang="en-US" b="1" dirty="0" smtClean="0"/>
              <a:t>view: </a:t>
            </a:r>
            <a:r>
              <a:rPr lang="en-US" dirty="0" smtClean="0"/>
              <a:t>Using </a:t>
            </a:r>
            <a:r>
              <a:rPr lang="en-US" dirty="0"/>
              <a:t>the SQL language, the users can make different views of the database structure.</a:t>
            </a:r>
          </a:p>
          <a:p>
            <a:endParaRPr lang="en-US" dirty="0"/>
          </a:p>
        </p:txBody>
      </p:sp>
    </p:spTree>
    <p:extLst>
      <p:ext uri="{BB962C8B-B14F-4D97-AF65-F5344CB8AC3E}">
        <p14:creationId xmlns:p14="http://schemas.microsoft.com/office/powerpoint/2010/main" val="3163839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2020</TotalTime>
  <Words>1965</Words>
  <Application>Microsoft Office PowerPoint</Application>
  <PresentationFormat>Widescreen</PresentationFormat>
  <Paragraphs>234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Trebuchet MS</vt:lpstr>
      <vt:lpstr>Wingdings</vt:lpstr>
      <vt:lpstr>Wingdings 3</vt:lpstr>
      <vt:lpstr>Facet</vt:lpstr>
      <vt:lpstr>Database System</vt:lpstr>
      <vt:lpstr>SQL</vt:lpstr>
      <vt:lpstr>SQL Statement Rules</vt:lpstr>
      <vt:lpstr>How does SQL process works:</vt:lpstr>
      <vt:lpstr>PowerPoint Presentation</vt:lpstr>
      <vt:lpstr>SQL Query Execution Order</vt:lpstr>
      <vt:lpstr>In the previous diagrammatic representation following steps are performed:</vt:lpstr>
      <vt:lpstr>Characteristics of SQL</vt:lpstr>
      <vt:lpstr>Advantages of SQL</vt:lpstr>
      <vt:lpstr>SQL Datatype</vt:lpstr>
      <vt:lpstr>1. Binary Datatypes</vt:lpstr>
      <vt:lpstr>2. Approximate Numeric Datatype :</vt:lpstr>
      <vt:lpstr>3. Exact Numeric Datatype</vt:lpstr>
      <vt:lpstr>4. Character String Datatype</vt:lpstr>
      <vt:lpstr>5. Date and time Datatypes</vt:lpstr>
      <vt:lpstr>SQL Commands</vt:lpstr>
      <vt:lpstr>Types of SQL Commands</vt:lpstr>
      <vt:lpstr>Data Definition Language (DDL)</vt:lpstr>
      <vt:lpstr>Data Manipulation Language</vt:lpstr>
      <vt:lpstr>Data Control Language</vt:lpstr>
      <vt:lpstr>Transaction Control Language</vt:lpstr>
      <vt:lpstr>SQL Operator</vt:lpstr>
      <vt:lpstr>SQL Arithmetic Operators</vt:lpstr>
      <vt:lpstr>SQL Comparison Operators</vt:lpstr>
      <vt:lpstr>SQL Comparison Operators (cont.)</vt:lpstr>
      <vt:lpstr>SQL Logical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46</cp:revision>
  <cp:lastPrinted>2024-10-29T07:46:25Z</cp:lastPrinted>
  <dcterms:created xsi:type="dcterms:W3CDTF">2024-10-24T07:00:58Z</dcterms:created>
  <dcterms:modified xsi:type="dcterms:W3CDTF">2024-12-10T09:29:54Z</dcterms:modified>
</cp:coreProperties>
</file>