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86545" autoAdjust="0"/>
  </p:normalViewPr>
  <p:slideViewPr>
    <p:cSldViewPr snapToGrid="0">
      <p:cViewPr varScale="1">
        <p:scale>
          <a:sx n="73" d="100"/>
          <a:sy n="73"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9BFC1533-4D66-4A6A-BDFA-C558DD64FF06}" type="datetimeFigureOut">
              <a:rPr lang="en-US" smtClean="0"/>
              <a:t>12/10/2024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01BF4244-A877-4872-9CA4-37B03DF007BE}" type="slidenum">
              <a:rPr lang="en-US" smtClean="0"/>
              <a:t>‹#›</a:t>
            </a:fld>
            <a:endParaRPr lang="en-US"/>
          </a:p>
        </p:txBody>
      </p:sp>
    </p:spTree>
    <p:extLst>
      <p:ext uri="{BB962C8B-B14F-4D97-AF65-F5344CB8AC3E}">
        <p14:creationId xmlns:p14="http://schemas.microsoft.com/office/powerpoint/2010/main" val="129342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34EE2938-D065-4567-87E7-D6CDB3A22379}" type="datetimeFigureOut">
              <a:rPr lang="en-US" smtClean="0"/>
              <a:t>12/10/2024</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6C3A62DC-44E7-4CFB-A5DE-4AD6FA451F11}" type="slidenum">
              <a:rPr lang="en-US" smtClean="0"/>
              <a:t>‹#›</a:t>
            </a:fld>
            <a:endParaRPr lang="en-US"/>
          </a:p>
        </p:txBody>
      </p:sp>
    </p:spTree>
    <p:extLst>
      <p:ext uri="{BB962C8B-B14F-4D97-AF65-F5344CB8AC3E}">
        <p14:creationId xmlns:p14="http://schemas.microsoft.com/office/powerpoint/2010/main" val="33886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34130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58409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757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54136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220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89966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45463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72381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70245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99885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EB5638-39FD-4566-8F65-E8B23231143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174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EB5638-39FD-4566-8F65-E8B23231143F}"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1750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EB5638-39FD-4566-8F65-E8B23231143F}"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28365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B5638-39FD-4566-8F65-E8B23231143F}"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404234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5357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00486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EB5638-39FD-4566-8F65-E8B23231143F}" type="datetimeFigureOut">
              <a:rPr lang="en-US" smtClean="0"/>
              <a:t>12/10/2024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F820CB-6D01-45D1-8A66-314D6A50E80E}" type="slidenum">
              <a:rPr lang="en-US" smtClean="0"/>
              <a:t>‹#›</a:t>
            </a:fld>
            <a:endParaRPr lang="en-US"/>
          </a:p>
        </p:txBody>
      </p:sp>
    </p:spTree>
    <p:extLst>
      <p:ext uri="{BB962C8B-B14F-4D97-AF65-F5344CB8AC3E}">
        <p14:creationId xmlns:p14="http://schemas.microsoft.com/office/powerpoint/2010/main" val="22035674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lstStyle/>
          <a:p>
            <a:r>
              <a:rPr lang="en-US" dirty="0" smtClean="0"/>
              <a:t>Lecture </a:t>
            </a:r>
            <a:r>
              <a:rPr lang="en-US" dirty="0" smtClean="0"/>
              <a:t>11</a:t>
            </a:r>
          </a:p>
          <a:p>
            <a:endParaRPr lang="en-US" dirty="0"/>
          </a:p>
        </p:txBody>
      </p:sp>
    </p:spTree>
    <p:extLst>
      <p:ext uri="{BB962C8B-B14F-4D97-AF65-F5344CB8AC3E}">
        <p14:creationId xmlns:p14="http://schemas.microsoft.com/office/powerpoint/2010/main" val="96135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DELETE Statement</a:t>
            </a:r>
          </a:p>
        </p:txBody>
      </p:sp>
      <p:sp>
        <p:nvSpPr>
          <p:cNvPr id="3" name="Content Placeholder 2"/>
          <p:cNvSpPr>
            <a:spLocks noGrp="1"/>
          </p:cNvSpPr>
          <p:nvPr>
            <p:ph idx="1"/>
          </p:nvPr>
        </p:nvSpPr>
        <p:spPr/>
        <p:txBody>
          <a:bodyPr/>
          <a:lstStyle/>
          <a:p>
            <a:r>
              <a:rPr lang="en-US" dirty="0"/>
              <a:t>The SQL DELETE statement is used to delete rows from a table. Generally, DELETE statement removes one or more records form a table</a:t>
            </a:r>
            <a:r>
              <a:rPr lang="en-US" dirty="0" smtClean="0"/>
              <a:t>.</a:t>
            </a:r>
          </a:p>
          <a:p>
            <a:r>
              <a:rPr lang="en-US" dirty="0" smtClean="0"/>
              <a:t>Syntax</a:t>
            </a:r>
          </a:p>
          <a:p>
            <a:pPr marL="0" indent="0">
              <a:buNone/>
            </a:pPr>
            <a:r>
              <a:rPr lang="en-US" dirty="0" smtClean="0"/>
              <a:t>     </a:t>
            </a:r>
            <a:r>
              <a:rPr lang="en-US" dirty="0"/>
              <a:t>DELETE FROM table_name WHERE some_condition;  </a:t>
            </a:r>
          </a:p>
          <a:p>
            <a:pPr marL="0" indent="0">
              <a:buNone/>
            </a:pPr>
            <a:endParaRPr lang="en-US" dirty="0"/>
          </a:p>
        </p:txBody>
      </p:sp>
    </p:spTree>
    <p:extLst>
      <p:ext uri="{BB962C8B-B14F-4D97-AF65-F5344CB8AC3E}">
        <p14:creationId xmlns:p14="http://schemas.microsoft.com/office/powerpoint/2010/main" val="147422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in SQL</a:t>
            </a:r>
            <a:br>
              <a:rPr lang="en-US" dirty="0"/>
            </a:br>
            <a:endParaRPr lang="en-US" dirty="0"/>
          </a:p>
        </p:txBody>
      </p:sp>
      <p:sp>
        <p:nvSpPr>
          <p:cNvPr id="3" name="Content Placeholder 2"/>
          <p:cNvSpPr>
            <a:spLocks noGrp="1"/>
          </p:cNvSpPr>
          <p:nvPr>
            <p:ph idx="1"/>
          </p:nvPr>
        </p:nvSpPr>
        <p:spPr/>
        <p:txBody>
          <a:bodyPr/>
          <a:lstStyle/>
          <a:p>
            <a:r>
              <a:rPr lang="en-US" dirty="0"/>
              <a:t>Views in SQL are considered as a virtual table. A view also contains rows and columns.</a:t>
            </a:r>
          </a:p>
          <a:p>
            <a:r>
              <a:rPr lang="en-US" dirty="0"/>
              <a:t>To create the view, we can select the fields from one or more tables present in the database.</a:t>
            </a:r>
          </a:p>
          <a:p>
            <a:r>
              <a:rPr lang="en-US" dirty="0"/>
              <a:t>A view can either have specific rows based on certain condition or all the rows of a table.</a:t>
            </a:r>
          </a:p>
        </p:txBody>
      </p:sp>
    </p:spTree>
    <p:extLst>
      <p:ext uri="{BB962C8B-B14F-4D97-AF65-F5344CB8AC3E}">
        <p14:creationId xmlns:p14="http://schemas.microsoft.com/office/powerpoint/2010/main" val="252138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smtClean="0"/>
              <a:t>View</a:t>
            </a:r>
            <a:endParaRPr lang="en-US" dirty="0"/>
          </a:p>
        </p:txBody>
      </p:sp>
      <p:sp>
        <p:nvSpPr>
          <p:cNvPr id="3" name="Content Placeholder 2"/>
          <p:cNvSpPr>
            <a:spLocks noGrp="1"/>
          </p:cNvSpPr>
          <p:nvPr>
            <p:ph idx="1"/>
          </p:nvPr>
        </p:nvSpPr>
        <p:spPr/>
        <p:txBody>
          <a:bodyPr>
            <a:normAutofit fontScale="85000" lnSpcReduction="10000"/>
          </a:bodyPr>
          <a:lstStyle/>
          <a:p>
            <a:pPr algn="just">
              <a:buFont typeface="+mj-lt"/>
              <a:buAutoNum type="arabicPeriod"/>
            </a:pPr>
            <a:r>
              <a:rPr lang="en-US" b="1" dirty="0">
                <a:solidFill>
                  <a:srgbClr val="333333"/>
                </a:solidFill>
                <a:latin typeface="Montserrat"/>
              </a:rPr>
              <a:t>Complexity:</a:t>
            </a:r>
            <a:r>
              <a:rPr lang="en-US" dirty="0">
                <a:solidFill>
                  <a:srgbClr val="333333"/>
                </a:solidFill>
                <a:latin typeface="Montserrat"/>
              </a:rPr>
              <a:t> Views help to reduce the complexity. Different views can be created on the same base table for different users.</a:t>
            </a:r>
          </a:p>
          <a:p>
            <a:pPr algn="just">
              <a:buFont typeface="+mj-lt"/>
              <a:buAutoNum type="arabicPeriod"/>
            </a:pPr>
            <a:r>
              <a:rPr lang="en-US" b="1" dirty="0">
                <a:solidFill>
                  <a:srgbClr val="333333"/>
                </a:solidFill>
                <a:latin typeface="Montserrat"/>
              </a:rPr>
              <a:t>Security:</a:t>
            </a:r>
            <a:r>
              <a:rPr lang="en-US" dirty="0">
                <a:solidFill>
                  <a:srgbClr val="333333"/>
                </a:solidFill>
                <a:latin typeface="Montserrat"/>
              </a:rPr>
              <a:t> It increases the security by excluding the sensitive information from the view.</a:t>
            </a:r>
          </a:p>
          <a:p>
            <a:pPr algn="just">
              <a:buFont typeface="+mj-lt"/>
              <a:buAutoNum type="arabicPeriod"/>
            </a:pPr>
            <a:r>
              <a:rPr lang="en-US" b="1" dirty="0">
                <a:solidFill>
                  <a:srgbClr val="333333"/>
                </a:solidFill>
                <a:latin typeface="Montserrat"/>
              </a:rPr>
              <a:t>Query Simplicity:</a:t>
            </a:r>
            <a:r>
              <a:rPr lang="en-US" dirty="0">
                <a:solidFill>
                  <a:srgbClr val="333333"/>
                </a:solidFill>
                <a:latin typeface="Montserrat"/>
              </a:rPr>
              <a:t> It helps to simplify commands from the user. A view can draw data from several different tables and present it as a single table.</a:t>
            </a:r>
          </a:p>
          <a:p>
            <a:pPr algn="just">
              <a:buFont typeface="+mj-lt"/>
              <a:buAutoNum type="arabicPeriod"/>
            </a:pPr>
            <a:r>
              <a:rPr lang="en-US" b="1" dirty="0">
                <a:solidFill>
                  <a:srgbClr val="333333"/>
                </a:solidFill>
                <a:latin typeface="Montserrat"/>
              </a:rPr>
              <a:t>Consistency:</a:t>
            </a:r>
            <a:r>
              <a:rPr lang="en-US" dirty="0">
                <a:solidFill>
                  <a:srgbClr val="333333"/>
                </a:solidFill>
                <a:latin typeface="Montserrat"/>
              </a:rPr>
              <a:t> A view can present a consistent, unchanged image of the structure of the database. Views can be used to rename the columns without affecting the base table.</a:t>
            </a:r>
          </a:p>
          <a:p>
            <a:pPr algn="just">
              <a:buFont typeface="+mj-lt"/>
              <a:buAutoNum type="arabicPeriod"/>
            </a:pPr>
            <a:r>
              <a:rPr lang="en-US" b="1" dirty="0">
                <a:solidFill>
                  <a:srgbClr val="333333"/>
                </a:solidFill>
                <a:latin typeface="Montserrat"/>
              </a:rPr>
              <a:t>Data Integrity:</a:t>
            </a:r>
            <a:r>
              <a:rPr lang="en-US" dirty="0">
                <a:solidFill>
                  <a:srgbClr val="333333"/>
                </a:solidFill>
                <a:latin typeface="Montserrat"/>
              </a:rPr>
              <a:t> If data is accessed and entered through a view, the DBMS can automatically check the data to ensure that it meets the specified integrity constraints.</a:t>
            </a:r>
          </a:p>
          <a:p>
            <a:pPr algn="just">
              <a:buFont typeface="+mj-lt"/>
              <a:buAutoNum type="arabicPeriod"/>
            </a:pPr>
            <a:r>
              <a:rPr lang="en-US" b="1" dirty="0">
                <a:solidFill>
                  <a:srgbClr val="333333"/>
                </a:solidFill>
                <a:latin typeface="Montserrat"/>
              </a:rPr>
              <a:t>Storage Capacity:</a:t>
            </a:r>
            <a:r>
              <a:rPr lang="en-US" dirty="0">
                <a:solidFill>
                  <a:srgbClr val="333333"/>
                </a:solidFill>
                <a:latin typeface="Montserrat"/>
              </a:rPr>
              <a:t> Views take very little space to store the data.</a:t>
            </a:r>
          </a:p>
          <a:p>
            <a:pPr algn="just">
              <a:buFont typeface="+mj-lt"/>
              <a:buAutoNum type="arabicPeriod"/>
            </a:pPr>
            <a:r>
              <a:rPr lang="en-US" b="1" dirty="0">
                <a:solidFill>
                  <a:srgbClr val="333333"/>
                </a:solidFill>
                <a:latin typeface="Montserrat"/>
              </a:rPr>
              <a:t>Logical Data Independence:</a:t>
            </a:r>
            <a:r>
              <a:rPr lang="en-US" dirty="0">
                <a:solidFill>
                  <a:srgbClr val="333333"/>
                </a:solidFill>
                <a:latin typeface="Montserrat"/>
              </a:rPr>
              <a:t> View can make the application and database tables to a certain extent independent</a:t>
            </a:r>
            <a:r>
              <a:rPr lang="en-US" dirty="0" smtClean="0">
                <a:solidFill>
                  <a:srgbClr val="333333"/>
                </a:solidFill>
                <a:latin typeface="Montserrat"/>
              </a:rPr>
              <a:t>.</a:t>
            </a:r>
            <a:endParaRPr lang="en-US" dirty="0">
              <a:solidFill>
                <a:srgbClr val="333333"/>
              </a:solidFill>
              <a:latin typeface="Montserrat"/>
            </a:endParaRPr>
          </a:p>
        </p:txBody>
      </p:sp>
    </p:spTree>
    <p:extLst>
      <p:ext uri="{BB962C8B-B14F-4D97-AF65-F5344CB8AC3E}">
        <p14:creationId xmlns:p14="http://schemas.microsoft.com/office/powerpoint/2010/main" val="2826827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a:t>
            </a:r>
            <a:r>
              <a:rPr lang="en-US" dirty="0" smtClean="0"/>
              <a:t>View</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DML statements which can be performed on a view created using single base table have certain restrictions are:</a:t>
            </a:r>
          </a:p>
          <a:p>
            <a:endParaRPr lang="en-US" dirty="0"/>
          </a:p>
          <a:p>
            <a:pPr marL="800100" lvl="1" indent="-342900">
              <a:buFont typeface="+mj-lt"/>
              <a:buAutoNum type="arabicPeriod"/>
            </a:pPr>
            <a:r>
              <a:rPr lang="en-US" dirty="0"/>
              <a:t>You cannot INSERT if the base table has any not null column that do not appear in view.</a:t>
            </a:r>
          </a:p>
          <a:p>
            <a:pPr marL="800100" lvl="1" indent="-342900">
              <a:buFont typeface="+mj-lt"/>
              <a:buAutoNum type="arabicPeriod"/>
            </a:pPr>
            <a:r>
              <a:rPr lang="en-US" dirty="0"/>
              <a:t>You cannot INSERT or UPDATE if any of the column referenced in the INSERT or UPDATE contains group functions or columns defined by expression.</a:t>
            </a:r>
          </a:p>
          <a:p>
            <a:pPr marL="800100" lvl="1" indent="-342900">
              <a:buFont typeface="+mj-lt"/>
              <a:buAutoNum type="arabicPeriod"/>
            </a:pPr>
            <a:r>
              <a:rPr lang="en-US" dirty="0"/>
              <a:t>You can't execute INSERT, UPDATE, DELETE statements on a view if with read only option is enabled.</a:t>
            </a:r>
          </a:p>
          <a:p>
            <a:pPr marL="800100" lvl="1" indent="-342900">
              <a:buFont typeface="+mj-lt"/>
              <a:buAutoNum type="arabicPeriod"/>
            </a:pPr>
            <a:r>
              <a:rPr lang="en-US" dirty="0"/>
              <a:t>You can't be created view on temporary tables.</a:t>
            </a:r>
          </a:p>
          <a:p>
            <a:pPr marL="800100" lvl="1" indent="-342900">
              <a:buFont typeface="+mj-lt"/>
              <a:buAutoNum type="arabicPeriod"/>
            </a:pPr>
            <a:r>
              <a:rPr lang="en-US" dirty="0"/>
              <a:t>You cannot INSERT, UPDATE, DELETE if the view contains group functions GROUP BY, DISTINCT or a reference to a </a:t>
            </a:r>
            <a:r>
              <a:rPr lang="en-US" dirty="0" err="1"/>
              <a:t>psuedocolumn</a:t>
            </a:r>
            <a:r>
              <a:rPr lang="en-US" dirty="0"/>
              <a:t> </a:t>
            </a:r>
            <a:r>
              <a:rPr lang="en-US" dirty="0" err="1"/>
              <a:t>rownum</a:t>
            </a:r>
            <a:r>
              <a:rPr lang="en-US" dirty="0"/>
              <a:t>.</a:t>
            </a:r>
          </a:p>
          <a:p>
            <a:pPr marL="800100" lvl="1" indent="-342900">
              <a:buFont typeface="+mj-lt"/>
              <a:buAutoNum type="arabicPeriod"/>
            </a:pPr>
            <a:r>
              <a:rPr lang="en-US" dirty="0"/>
              <a:t>You can't pass parameters to the SQL server views.</a:t>
            </a:r>
          </a:p>
          <a:p>
            <a:pPr marL="800100" lvl="1" indent="-342900">
              <a:buFont typeface="+mj-lt"/>
              <a:buAutoNum type="arabicPeriod"/>
            </a:pPr>
            <a:r>
              <a:rPr lang="en-US" dirty="0"/>
              <a:t>You can't associate rules and defaults with views.</a:t>
            </a:r>
          </a:p>
        </p:txBody>
      </p:sp>
    </p:spTree>
    <p:extLst>
      <p:ext uri="{BB962C8B-B14F-4D97-AF65-F5344CB8AC3E}">
        <p14:creationId xmlns:p14="http://schemas.microsoft.com/office/powerpoint/2010/main" val="385654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Creating </a:t>
            </a:r>
            <a:r>
              <a:rPr lang="en-US" dirty="0" smtClean="0"/>
              <a:t>view </a:t>
            </a:r>
            <a:r>
              <a:rPr lang="en-US" dirty="0"/>
              <a:t>from a single table</a:t>
            </a:r>
            <a:br>
              <a:rPr lang="en-US" dirty="0"/>
            </a:br>
            <a:endParaRPr lang="en-US" dirty="0"/>
          </a:p>
        </p:txBody>
      </p:sp>
      <p:sp>
        <p:nvSpPr>
          <p:cNvPr id="3" name="Content Placeholder 2"/>
          <p:cNvSpPr>
            <a:spLocks noGrp="1"/>
          </p:cNvSpPr>
          <p:nvPr>
            <p:ph idx="1"/>
          </p:nvPr>
        </p:nvSpPr>
        <p:spPr/>
        <p:txBody>
          <a:bodyPr/>
          <a:lstStyle/>
          <a:p>
            <a:r>
              <a:rPr lang="en-US" dirty="0"/>
              <a:t>A view can be created using the CREATE VIEW statement. We can create a view from a single table or multiple tables.</a:t>
            </a:r>
          </a:p>
          <a:p>
            <a:r>
              <a:rPr lang="en-US" b="1" dirty="0"/>
              <a:t>Syntax</a:t>
            </a:r>
            <a:r>
              <a:rPr lang="en-US" b="1" dirty="0" smtClean="0"/>
              <a:t>:</a:t>
            </a:r>
          </a:p>
          <a:p>
            <a:pPr marL="400050" lvl="1" indent="0">
              <a:buNone/>
            </a:pPr>
            <a:r>
              <a:rPr lang="en-US" dirty="0"/>
              <a:t>CREATE VIEW view_name AS  </a:t>
            </a:r>
          </a:p>
          <a:p>
            <a:pPr marL="400050" lvl="1" indent="0">
              <a:buNone/>
            </a:pPr>
            <a:r>
              <a:rPr lang="en-US" dirty="0"/>
              <a:t>SELECT column1, column2.....  </a:t>
            </a:r>
          </a:p>
          <a:p>
            <a:pPr marL="400050" lvl="1" indent="0">
              <a:buNone/>
            </a:pPr>
            <a:r>
              <a:rPr lang="en-US" dirty="0"/>
              <a:t>FROM table_name  </a:t>
            </a:r>
          </a:p>
          <a:p>
            <a:pPr marL="400050" lvl="1" indent="0">
              <a:buNone/>
            </a:pPr>
            <a:r>
              <a:rPr lang="en-US" dirty="0"/>
              <a:t>WHERE condition; </a:t>
            </a:r>
          </a:p>
        </p:txBody>
      </p:sp>
    </p:spTree>
    <p:extLst>
      <p:ext uri="{BB962C8B-B14F-4D97-AF65-F5344CB8AC3E}">
        <p14:creationId xmlns:p14="http://schemas.microsoft.com/office/powerpoint/2010/main" val="152459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View from multiple tables</a:t>
            </a:r>
          </a:p>
        </p:txBody>
      </p:sp>
      <p:sp>
        <p:nvSpPr>
          <p:cNvPr id="3" name="Content Placeholder 2"/>
          <p:cNvSpPr>
            <a:spLocks noGrp="1"/>
          </p:cNvSpPr>
          <p:nvPr>
            <p:ph idx="1"/>
          </p:nvPr>
        </p:nvSpPr>
        <p:spPr/>
        <p:txBody>
          <a:bodyPr/>
          <a:lstStyle/>
          <a:p>
            <a:r>
              <a:rPr lang="en-US" dirty="0"/>
              <a:t>View from multiple tables can be created by simply include multiple tables in the SELECT statement</a:t>
            </a:r>
            <a:r>
              <a:rPr lang="en-US" dirty="0" smtClean="0"/>
              <a:t>.</a:t>
            </a:r>
          </a:p>
          <a:p>
            <a:r>
              <a:rPr lang="en-US" dirty="0" smtClean="0"/>
              <a:t>Syntax</a:t>
            </a:r>
          </a:p>
          <a:p>
            <a:pPr marL="400050" lvl="1" indent="0">
              <a:buNone/>
            </a:pPr>
            <a:r>
              <a:rPr lang="en-US" dirty="0"/>
              <a:t>CREATE </a:t>
            </a:r>
            <a:r>
              <a:rPr lang="en-US" b="1" dirty="0"/>
              <a:t>VIEW</a:t>
            </a:r>
            <a:r>
              <a:rPr lang="en-US" dirty="0"/>
              <a:t> view_name </a:t>
            </a:r>
            <a:r>
              <a:rPr lang="en-US" b="1" dirty="0"/>
              <a:t>AS</a:t>
            </a:r>
            <a:r>
              <a:rPr lang="en-US" dirty="0"/>
              <a:t>  </a:t>
            </a:r>
          </a:p>
          <a:p>
            <a:pPr marL="400050" lvl="1" indent="0">
              <a:buNone/>
            </a:pPr>
            <a:r>
              <a:rPr lang="en-US" b="1" dirty="0"/>
              <a:t>SELECT</a:t>
            </a:r>
            <a:r>
              <a:rPr lang="en-US" dirty="0"/>
              <a:t> </a:t>
            </a:r>
            <a:r>
              <a:rPr lang="en-US" dirty="0" smtClean="0"/>
              <a:t>table_name1.column1,table_name1.</a:t>
            </a:r>
            <a:r>
              <a:rPr lang="en-US" dirty="0"/>
              <a:t> </a:t>
            </a:r>
            <a:r>
              <a:rPr lang="en-US" dirty="0" smtClean="0"/>
              <a:t>column2,table_name2.column1</a:t>
            </a:r>
            <a:r>
              <a:rPr lang="en-US" dirty="0"/>
              <a:t>  </a:t>
            </a:r>
          </a:p>
          <a:p>
            <a:pPr marL="400050" lvl="1" indent="0">
              <a:buNone/>
            </a:pPr>
            <a:r>
              <a:rPr lang="en-US" b="1" dirty="0"/>
              <a:t>FROM</a:t>
            </a:r>
            <a:r>
              <a:rPr lang="en-US" dirty="0"/>
              <a:t> </a:t>
            </a:r>
            <a:r>
              <a:rPr lang="en-US" dirty="0" smtClean="0"/>
              <a:t>table_name1, table_name2</a:t>
            </a:r>
            <a:r>
              <a:rPr lang="en-US" dirty="0"/>
              <a:t>  </a:t>
            </a:r>
          </a:p>
          <a:p>
            <a:pPr marL="400050" lvl="1" indent="0">
              <a:buNone/>
            </a:pPr>
            <a:r>
              <a:rPr lang="en-US" b="1" dirty="0"/>
              <a:t>WHERE</a:t>
            </a:r>
            <a:r>
              <a:rPr lang="en-US" dirty="0"/>
              <a:t> </a:t>
            </a:r>
            <a:r>
              <a:rPr lang="en-US" dirty="0" smtClean="0"/>
              <a:t>condition;</a:t>
            </a:r>
            <a:r>
              <a:rPr lang="en-US" dirty="0"/>
              <a:t>  </a:t>
            </a:r>
          </a:p>
          <a:p>
            <a:pPr marL="400050" lvl="1" indent="0">
              <a:buNone/>
            </a:pPr>
            <a:endParaRPr lang="en-US" dirty="0"/>
          </a:p>
        </p:txBody>
      </p:sp>
    </p:spTree>
    <p:extLst>
      <p:ext uri="{BB962C8B-B14F-4D97-AF65-F5344CB8AC3E}">
        <p14:creationId xmlns:p14="http://schemas.microsoft.com/office/powerpoint/2010/main" val="404475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View</a:t>
            </a:r>
          </a:p>
        </p:txBody>
      </p:sp>
      <p:sp>
        <p:nvSpPr>
          <p:cNvPr id="3" name="Content Placeholder 2"/>
          <p:cNvSpPr>
            <a:spLocks noGrp="1"/>
          </p:cNvSpPr>
          <p:nvPr>
            <p:ph idx="1"/>
          </p:nvPr>
        </p:nvSpPr>
        <p:spPr/>
        <p:txBody>
          <a:bodyPr/>
          <a:lstStyle/>
          <a:p>
            <a:r>
              <a:rPr lang="en-US" dirty="0"/>
              <a:t>A view can be deleted using the Drop View statement</a:t>
            </a:r>
            <a:r>
              <a:rPr lang="en-US" dirty="0" smtClean="0"/>
              <a:t>.</a:t>
            </a:r>
          </a:p>
          <a:p>
            <a:r>
              <a:rPr lang="en-US" dirty="0" smtClean="0"/>
              <a:t>Syntax</a:t>
            </a:r>
          </a:p>
          <a:p>
            <a:pPr marL="400050" lvl="1" indent="0">
              <a:buNone/>
            </a:pPr>
            <a:r>
              <a:rPr lang="en-US" dirty="0"/>
              <a:t>DROP </a:t>
            </a:r>
            <a:r>
              <a:rPr lang="en-US" b="1" dirty="0"/>
              <a:t>VIEW</a:t>
            </a:r>
            <a:r>
              <a:rPr lang="en-US" dirty="0"/>
              <a:t> view_name;  </a:t>
            </a:r>
          </a:p>
          <a:p>
            <a:pPr marL="400050" lvl="1" indent="0">
              <a:buNone/>
            </a:pPr>
            <a:endParaRPr lang="en-US" dirty="0"/>
          </a:p>
        </p:txBody>
      </p:sp>
    </p:spTree>
    <p:extLst>
      <p:ext uri="{BB962C8B-B14F-4D97-AF65-F5344CB8AC3E}">
        <p14:creationId xmlns:p14="http://schemas.microsoft.com/office/powerpoint/2010/main" val="258990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Views:</a:t>
            </a:r>
          </a:p>
        </p:txBody>
      </p:sp>
      <p:sp>
        <p:nvSpPr>
          <p:cNvPr id="3" name="Content Placeholder 2"/>
          <p:cNvSpPr>
            <a:spLocks noGrp="1"/>
          </p:cNvSpPr>
          <p:nvPr>
            <p:ph idx="1"/>
          </p:nvPr>
        </p:nvSpPr>
        <p:spPr/>
        <p:txBody>
          <a:bodyPr/>
          <a:lstStyle/>
          <a:p>
            <a:r>
              <a:rPr lang="en-US" b="1" dirty="0"/>
              <a:t>Join View: </a:t>
            </a:r>
            <a:r>
              <a:rPr lang="en-US" dirty="0"/>
              <a:t>A join view is a view that has more than one table or view in its from clause and it does not use any Group by Clause, </a:t>
            </a:r>
            <a:r>
              <a:rPr lang="en-US" dirty="0" err="1"/>
              <a:t>Rownum</a:t>
            </a:r>
            <a:r>
              <a:rPr lang="en-US" dirty="0"/>
              <a:t>, Distinct and set operation.</a:t>
            </a:r>
          </a:p>
          <a:p>
            <a:r>
              <a:rPr lang="en-US" b="1" dirty="0"/>
              <a:t>Inline View: </a:t>
            </a:r>
            <a:r>
              <a:rPr lang="en-US" dirty="0"/>
              <a:t>An inline view is a view which is created by replacing a subquery in the from clause which defines the data source that can be referenced in the main query. The sub query must be given an alias for efficient working.</a:t>
            </a:r>
          </a:p>
          <a:p>
            <a:endParaRPr lang="en-US" dirty="0"/>
          </a:p>
        </p:txBody>
      </p:sp>
    </p:spTree>
    <p:extLst>
      <p:ext uri="{BB962C8B-B14F-4D97-AF65-F5344CB8AC3E}">
        <p14:creationId xmlns:p14="http://schemas.microsoft.com/office/powerpoint/2010/main" val="13193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 of Views:</a:t>
            </a:r>
          </a:p>
        </p:txBody>
      </p:sp>
      <p:sp>
        <p:nvSpPr>
          <p:cNvPr id="3" name="Content Placeholder 2"/>
          <p:cNvSpPr>
            <a:spLocks noGrp="1"/>
          </p:cNvSpPr>
          <p:nvPr>
            <p:ph idx="1"/>
          </p:nvPr>
        </p:nvSpPr>
        <p:spPr/>
        <p:txBody>
          <a:bodyPr/>
          <a:lstStyle/>
          <a:p>
            <a:r>
              <a:rPr lang="en-US" dirty="0"/>
              <a:t>Views are highly significant, as they can provide advantages over tasks. Views can represent a subset of data contained in a table</a:t>
            </a:r>
            <a:r>
              <a:rPr lang="en-US" dirty="0" smtClean="0"/>
              <a:t>.</a:t>
            </a:r>
          </a:p>
          <a:p>
            <a:r>
              <a:rPr lang="en-US" dirty="0" smtClean="0"/>
              <a:t>Consequently </a:t>
            </a:r>
            <a:r>
              <a:rPr lang="en-US" dirty="0"/>
              <a:t>they can limit the degree of exposure of the underlying base table to the outer world</a:t>
            </a:r>
            <a:r>
              <a:rPr lang="en-US" dirty="0" smtClean="0"/>
              <a:t>.</a:t>
            </a:r>
          </a:p>
          <a:p>
            <a:r>
              <a:rPr lang="en-US" dirty="0" smtClean="0"/>
              <a:t>They </a:t>
            </a:r>
            <a:r>
              <a:rPr lang="en-US" dirty="0"/>
              <a:t>are used for security purpose in database and act as an intermediate between real table schemas and programmability. They act as aggregate tables.</a:t>
            </a:r>
          </a:p>
        </p:txBody>
      </p:sp>
    </p:spTree>
    <p:extLst>
      <p:ext uri="{BB962C8B-B14F-4D97-AF65-F5344CB8AC3E}">
        <p14:creationId xmlns:p14="http://schemas.microsoft.com/office/powerpoint/2010/main" val="2328402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Index</a:t>
            </a:r>
          </a:p>
        </p:txBody>
      </p:sp>
      <p:sp>
        <p:nvSpPr>
          <p:cNvPr id="3" name="Content Placeholder 2"/>
          <p:cNvSpPr>
            <a:spLocks noGrp="1"/>
          </p:cNvSpPr>
          <p:nvPr>
            <p:ph idx="1"/>
          </p:nvPr>
        </p:nvSpPr>
        <p:spPr/>
        <p:txBody>
          <a:bodyPr/>
          <a:lstStyle/>
          <a:p>
            <a:r>
              <a:rPr lang="en-US" dirty="0"/>
              <a:t>Indexes are special lookup tables. It is used to retrieve data from the database very fast.</a:t>
            </a:r>
          </a:p>
          <a:p>
            <a:r>
              <a:rPr lang="en-US" dirty="0"/>
              <a:t>An Index is used to speed up select queries and where clauses. But it shows down the data input with insert and update statements. Indexes can be created or dropped without affecting the data.</a:t>
            </a:r>
          </a:p>
          <a:p>
            <a:r>
              <a:rPr lang="en-US" dirty="0"/>
              <a:t>An index in a database is just like an index in the back of a book.</a:t>
            </a:r>
          </a:p>
          <a:p>
            <a:r>
              <a:rPr lang="en-US" dirty="0"/>
              <a:t>For example: When you reference all pages in a book that discusses a certain topic, you first have to refer to the index, which alphabetically lists all the topics and then referred to one or more specific page numbers.</a:t>
            </a:r>
          </a:p>
        </p:txBody>
      </p:sp>
    </p:spTree>
    <p:extLst>
      <p:ext uri="{BB962C8B-B14F-4D97-AF65-F5344CB8AC3E}">
        <p14:creationId xmlns:p14="http://schemas.microsoft.com/office/powerpoint/2010/main" val="360337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Table</a:t>
            </a:r>
          </a:p>
        </p:txBody>
      </p:sp>
      <p:sp>
        <p:nvSpPr>
          <p:cNvPr id="3" name="Content Placeholder 2"/>
          <p:cNvSpPr>
            <a:spLocks noGrp="1"/>
          </p:cNvSpPr>
          <p:nvPr>
            <p:ph idx="1"/>
          </p:nvPr>
        </p:nvSpPr>
        <p:spPr/>
        <p:txBody>
          <a:bodyPr/>
          <a:lstStyle/>
          <a:p>
            <a:r>
              <a:rPr lang="en-US" dirty="0"/>
              <a:t>SQL Table is a collection of data which is organized in terms of rows and columns. In DBMS, the table is known as relation and row as a tuple.</a:t>
            </a:r>
          </a:p>
          <a:p>
            <a:r>
              <a:rPr lang="en-US" dirty="0"/>
              <a:t>Table is a simple form of data storage. A table is also considered as a convenient representation of relations</a:t>
            </a:r>
            <a:r>
              <a:rPr lang="en-US" dirty="0" smtClean="0"/>
              <a:t>.</a:t>
            </a:r>
          </a:p>
          <a:p>
            <a:r>
              <a:rPr lang="en-US" dirty="0"/>
              <a:t>Let's see an example of the </a:t>
            </a:r>
            <a:r>
              <a:rPr lang="en-US" b="1" dirty="0"/>
              <a:t>EMPLOYEE</a:t>
            </a:r>
            <a:r>
              <a:rPr lang="en-US" dirty="0"/>
              <a:t> table:</a:t>
            </a:r>
          </a:p>
        </p:txBody>
      </p:sp>
      <p:graphicFrame>
        <p:nvGraphicFramePr>
          <p:cNvPr id="4" name="Table 3"/>
          <p:cNvGraphicFramePr>
            <a:graphicFrameLocks noGrp="1"/>
          </p:cNvGraphicFramePr>
          <p:nvPr>
            <p:extLst>
              <p:ext uri="{D42A27DB-BD31-4B8C-83A1-F6EECF244321}">
                <p14:modId xmlns:p14="http://schemas.microsoft.com/office/powerpoint/2010/main" val="2686115020"/>
              </p:ext>
            </p:extLst>
          </p:nvPr>
        </p:nvGraphicFramePr>
        <p:xfrm>
          <a:off x="1953623" y="3840479"/>
          <a:ext cx="5061130" cy="2252980"/>
        </p:xfrm>
        <a:graphic>
          <a:graphicData uri="http://schemas.openxmlformats.org/drawingml/2006/table">
            <a:tbl>
              <a:tblPr firstRow="1" bandRow="1">
                <a:tableStyleId>{5C22544A-7EE6-4342-B048-85BDC9FD1C3A}</a:tableStyleId>
              </a:tblPr>
              <a:tblGrid>
                <a:gridCol w="1024006">
                  <a:extLst>
                    <a:ext uri="{9D8B030D-6E8A-4147-A177-3AD203B41FA5}">
                      <a16:colId xmlns:a16="http://schemas.microsoft.com/office/drawing/2014/main" val="215326884"/>
                    </a:ext>
                  </a:extLst>
                </a:gridCol>
                <a:gridCol w="1202485">
                  <a:extLst>
                    <a:ext uri="{9D8B030D-6E8A-4147-A177-3AD203B41FA5}">
                      <a16:colId xmlns:a16="http://schemas.microsoft.com/office/drawing/2014/main" val="435438491"/>
                    </a:ext>
                  </a:extLst>
                </a:gridCol>
                <a:gridCol w="1058092">
                  <a:extLst>
                    <a:ext uri="{9D8B030D-6E8A-4147-A177-3AD203B41FA5}">
                      <a16:colId xmlns:a16="http://schemas.microsoft.com/office/drawing/2014/main" val="1313832772"/>
                    </a:ext>
                  </a:extLst>
                </a:gridCol>
                <a:gridCol w="1776547">
                  <a:extLst>
                    <a:ext uri="{9D8B030D-6E8A-4147-A177-3AD203B41FA5}">
                      <a16:colId xmlns:a16="http://schemas.microsoft.com/office/drawing/2014/main" val="1636858084"/>
                    </a:ext>
                  </a:extLst>
                </a:gridCol>
              </a:tblGrid>
              <a:tr h="270086">
                <a:tc>
                  <a:txBody>
                    <a:bodyPr/>
                    <a:lstStyle/>
                    <a:p>
                      <a:pPr algn="l" fontAlgn="t"/>
                      <a:r>
                        <a:rPr lang="en-US" sz="1400" dirty="0">
                          <a:solidFill>
                            <a:srgbClr val="FFFFFF"/>
                          </a:solidFill>
                          <a:effectLst/>
                        </a:rPr>
                        <a:t>EMP_ID</a:t>
                      </a:r>
                    </a:p>
                  </a:txBody>
                  <a:tcPr marL="95250" marR="95250" marT="95250" marB="95250"/>
                </a:tc>
                <a:tc>
                  <a:txBody>
                    <a:bodyPr/>
                    <a:lstStyle/>
                    <a:p>
                      <a:pPr algn="l" fontAlgn="t"/>
                      <a:r>
                        <a:rPr lang="en-US" sz="1400">
                          <a:solidFill>
                            <a:srgbClr val="FFFFFF"/>
                          </a:solidFill>
                          <a:effectLst/>
                        </a:rPr>
                        <a:t>EMP_NAME</a:t>
                      </a:r>
                    </a:p>
                  </a:txBody>
                  <a:tcPr marL="95250" marR="95250" marT="95250" marB="95250"/>
                </a:tc>
                <a:tc>
                  <a:txBody>
                    <a:bodyPr/>
                    <a:lstStyle/>
                    <a:p>
                      <a:pPr algn="l" fontAlgn="t"/>
                      <a:r>
                        <a:rPr lang="en-US" sz="1400">
                          <a:solidFill>
                            <a:srgbClr val="FFFFFF"/>
                          </a:solidFill>
                          <a:effectLst/>
                        </a:rPr>
                        <a:t>CITY</a:t>
                      </a:r>
                    </a:p>
                  </a:txBody>
                  <a:tcPr marL="95250" marR="95250" marT="95250" marB="95250"/>
                </a:tc>
                <a:tc>
                  <a:txBody>
                    <a:bodyPr/>
                    <a:lstStyle/>
                    <a:p>
                      <a:pPr algn="l" fontAlgn="t"/>
                      <a:r>
                        <a:rPr lang="en-US" sz="1400" dirty="0">
                          <a:solidFill>
                            <a:srgbClr val="FFFFFF"/>
                          </a:solidFill>
                          <a:effectLst/>
                        </a:rPr>
                        <a:t>PHONE_NO</a:t>
                      </a:r>
                    </a:p>
                  </a:txBody>
                  <a:tcPr marL="95250" marR="95250" marT="95250" marB="95250"/>
                </a:tc>
                <a:extLst>
                  <a:ext uri="{0D108BD9-81ED-4DB2-BD59-A6C34878D82A}">
                    <a16:rowId xmlns:a16="http://schemas.microsoft.com/office/drawing/2014/main" val="3062055909"/>
                  </a:ext>
                </a:extLst>
              </a:tr>
              <a:tr h="370840">
                <a:tc>
                  <a:txBody>
                    <a:bodyPr/>
                    <a:lstStyle/>
                    <a:p>
                      <a:r>
                        <a:rPr lang="en-US" sz="1400" dirty="0">
                          <a:effectLst/>
                        </a:rPr>
                        <a:t>1</a:t>
                      </a:r>
                    </a:p>
                  </a:txBody>
                  <a:tcPr marL="76200" marR="76200" marT="76200" marB="76200" anchor="ctr"/>
                </a:tc>
                <a:tc>
                  <a:txBody>
                    <a:bodyPr/>
                    <a:lstStyle/>
                    <a:p>
                      <a:r>
                        <a:rPr lang="en-US" sz="1400" dirty="0">
                          <a:effectLst/>
                        </a:rPr>
                        <a:t>Kristen</a:t>
                      </a:r>
                    </a:p>
                  </a:txBody>
                  <a:tcPr marL="76200" marR="76200" marT="76200" marB="76200" anchor="ctr"/>
                </a:tc>
                <a:tc>
                  <a:txBody>
                    <a:bodyPr/>
                    <a:lstStyle/>
                    <a:p>
                      <a:r>
                        <a:rPr lang="en-US" sz="1400">
                          <a:effectLst/>
                        </a:rPr>
                        <a:t>Washington</a:t>
                      </a:r>
                    </a:p>
                  </a:txBody>
                  <a:tcPr marL="76200" marR="76200" marT="76200" marB="76200" anchor="ctr"/>
                </a:tc>
                <a:tc>
                  <a:txBody>
                    <a:bodyPr/>
                    <a:lstStyle/>
                    <a:p>
                      <a:r>
                        <a:rPr lang="en-US" sz="1400" dirty="0">
                          <a:effectLst/>
                        </a:rPr>
                        <a:t>7289201223</a:t>
                      </a:r>
                    </a:p>
                  </a:txBody>
                  <a:tcPr marL="76200" marR="76200" marT="76200" marB="76200" anchor="ctr"/>
                </a:tc>
                <a:extLst>
                  <a:ext uri="{0D108BD9-81ED-4DB2-BD59-A6C34878D82A}">
                    <a16:rowId xmlns:a16="http://schemas.microsoft.com/office/drawing/2014/main" val="3485937717"/>
                  </a:ext>
                </a:extLst>
              </a:tr>
              <a:tr h="370840">
                <a:tc>
                  <a:txBody>
                    <a:bodyPr/>
                    <a:lstStyle/>
                    <a:p>
                      <a:r>
                        <a:rPr lang="en-US" sz="1400">
                          <a:effectLst/>
                        </a:rPr>
                        <a:t>2</a:t>
                      </a:r>
                    </a:p>
                  </a:txBody>
                  <a:tcPr marL="76200" marR="76200" marT="76200" marB="76200" anchor="ctr"/>
                </a:tc>
                <a:tc>
                  <a:txBody>
                    <a:bodyPr/>
                    <a:lstStyle/>
                    <a:p>
                      <a:r>
                        <a:rPr lang="en-US" sz="1400" dirty="0">
                          <a:effectLst/>
                        </a:rPr>
                        <a:t>Anna</a:t>
                      </a:r>
                    </a:p>
                  </a:txBody>
                  <a:tcPr marL="76200" marR="76200" marT="76200" marB="76200" anchor="ctr"/>
                </a:tc>
                <a:tc>
                  <a:txBody>
                    <a:bodyPr/>
                    <a:lstStyle/>
                    <a:p>
                      <a:r>
                        <a:rPr lang="en-US" sz="1400" dirty="0">
                          <a:effectLst/>
                        </a:rPr>
                        <a:t>Franklin</a:t>
                      </a:r>
                    </a:p>
                  </a:txBody>
                  <a:tcPr marL="76200" marR="76200" marT="76200" marB="76200" anchor="ctr"/>
                </a:tc>
                <a:tc>
                  <a:txBody>
                    <a:bodyPr/>
                    <a:lstStyle/>
                    <a:p>
                      <a:r>
                        <a:rPr lang="en-US" sz="1400">
                          <a:effectLst/>
                        </a:rPr>
                        <a:t>9378282882</a:t>
                      </a:r>
                    </a:p>
                  </a:txBody>
                  <a:tcPr marL="76200" marR="76200" marT="76200" marB="76200" anchor="ctr"/>
                </a:tc>
                <a:extLst>
                  <a:ext uri="{0D108BD9-81ED-4DB2-BD59-A6C34878D82A}">
                    <a16:rowId xmlns:a16="http://schemas.microsoft.com/office/drawing/2014/main" val="3989410448"/>
                  </a:ext>
                </a:extLst>
              </a:tr>
              <a:tr h="370840">
                <a:tc>
                  <a:txBody>
                    <a:bodyPr/>
                    <a:lstStyle/>
                    <a:p>
                      <a:r>
                        <a:rPr lang="en-US" sz="1400">
                          <a:effectLst/>
                        </a:rPr>
                        <a:t>3</a:t>
                      </a:r>
                    </a:p>
                  </a:txBody>
                  <a:tcPr marL="76200" marR="76200" marT="76200" marB="76200" anchor="ctr"/>
                </a:tc>
                <a:tc>
                  <a:txBody>
                    <a:bodyPr/>
                    <a:lstStyle/>
                    <a:p>
                      <a:r>
                        <a:rPr lang="en-US" sz="1400">
                          <a:effectLst/>
                        </a:rPr>
                        <a:t>Jackson</a:t>
                      </a:r>
                    </a:p>
                  </a:txBody>
                  <a:tcPr marL="76200" marR="76200" marT="76200" marB="76200" anchor="ctr"/>
                </a:tc>
                <a:tc>
                  <a:txBody>
                    <a:bodyPr/>
                    <a:lstStyle/>
                    <a:p>
                      <a:r>
                        <a:rPr lang="en-US" sz="1400" dirty="0">
                          <a:effectLst/>
                        </a:rPr>
                        <a:t>Bristol</a:t>
                      </a:r>
                    </a:p>
                  </a:txBody>
                  <a:tcPr marL="76200" marR="76200" marT="76200" marB="76200" anchor="ctr"/>
                </a:tc>
                <a:tc>
                  <a:txBody>
                    <a:bodyPr/>
                    <a:lstStyle/>
                    <a:p>
                      <a:r>
                        <a:rPr lang="en-US" sz="1400" dirty="0">
                          <a:effectLst/>
                        </a:rPr>
                        <a:t>9264783838</a:t>
                      </a:r>
                    </a:p>
                  </a:txBody>
                  <a:tcPr marL="76200" marR="76200" marT="76200" marB="76200" anchor="ctr"/>
                </a:tc>
                <a:extLst>
                  <a:ext uri="{0D108BD9-81ED-4DB2-BD59-A6C34878D82A}">
                    <a16:rowId xmlns:a16="http://schemas.microsoft.com/office/drawing/2014/main" val="423034572"/>
                  </a:ext>
                </a:extLst>
              </a:tr>
              <a:tr h="0">
                <a:tc>
                  <a:txBody>
                    <a:bodyPr/>
                    <a:lstStyle/>
                    <a:p>
                      <a:r>
                        <a:rPr lang="en-US" sz="1400">
                          <a:effectLst/>
                        </a:rPr>
                        <a:t>4</a:t>
                      </a:r>
                    </a:p>
                  </a:txBody>
                  <a:tcPr marL="76200" marR="76200" marT="76200" marB="76200" anchor="ctr"/>
                </a:tc>
                <a:tc>
                  <a:txBody>
                    <a:bodyPr/>
                    <a:lstStyle/>
                    <a:p>
                      <a:r>
                        <a:rPr lang="en-US" sz="1400">
                          <a:effectLst/>
                        </a:rPr>
                        <a:t>Kellan</a:t>
                      </a:r>
                    </a:p>
                  </a:txBody>
                  <a:tcPr marL="76200" marR="76200" marT="76200" marB="76200" anchor="ctr"/>
                </a:tc>
                <a:tc>
                  <a:txBody>
                    <a:bodyPr/>
                    <a:lstStyle/>
                    <a:p>
                      <a:r>
                        <a:rPr lang="en-US" sz="1400" dirty="0">
                          <a:effectLst/>
                        </a:rPr>
                        <a:t>California</a:t>
                      </a:r>
                    </a:p>
                  </a:txBody>
                  <a:tcPr marL="76200" marR="76200" marT="76200" marB="76200" anchor="ctr"/>
                </a:tc>
                <a:tc>
                  <a:txBody>
                    <a:bodyPr/>
                    <a:lstStyle/>
                    <a:p>
                      <a:r>
                        <a:rPr lang="en-US" sz="1400" dirty="0">
                          <a:effectLst/>
                        </a:rPr>
                        <a:t>7254728346</a:t>
                      </a:r>
                    </a:p>
                  </a:txBody>
                  <a:tcPr marL="76200" marR="76200" marT="76200" marB="76200" anchor="ctr"/>
                </a:tc>
                <a:extLst>
                  <a:ext uri="{0D108BD9-81ED-4DB2-BD59-A6C34878D82A}">
                    <a16:rowId xmlns:a16="http://schemas.microsoft.com/office/drawing/2014/main" val="2233902334"/>
                  </a:ext>
                </a:extLst>
              </a:tr>
              <a:tr h="370840">
                <a:tc>
                  <a:txBody>
                    <a:bodyPr/>
                    <a:lstStyle/>
                    <a:p>
                      <a:r>
                        <a:rPr lang="en-US" sz="1400">
                          <a:effectLst/>
                        </a:rPr>
                        <a:t>5</a:t>
                      </a:r>
                    </a:p>
                  </a:txBody>
                  <a:tcPr marL="76200" marR="76200" marT="76200" marB="76200" anchor="ctr"/>
                </a:tc>
                <a:tc>
                  <a:txBody>
                    <a:bodyPr/>
                    <a:lstStyle/>
                    <a:p>
                      <a:r>
                        <a:rPr lang="en-US" sz="1400">
                          <a:effectLst/>
                        </a:rPr>
                        <a:t>Ashley</a:t>
                      </a:r>
                    </a:p>
                  </a:txBody>
                  <a:tcPr marL="76200" marR="76200" marT="76200" marB="76200" anchor="ctr"/>
                </a:tc>
                <a:tc>
                  <a:txBody>
                    <a:bodyPr/>
                    <a:lstStyle/>
                    <a:p>
                      <a:r>
                        <a:rPr lang="en-US" sz="1400">
                          <a:effectLst/>
                        </a:rPr>
                        <a:t>Hawaii</a:t>
                      </a:r>
                    </a:p>
                  </a:txBody>
                  <a:tcPr marL="76200" marR="76200" marT="76200" marB="76200" anchor="ctr"/>
                </a:tc>
                <a:tc>
                  <a:txBody>
                    <a:bodyPr/>
                    <a:lstStyle/>
                    <a:p>
                      <a:r>
                        <a:rPr lang="en-US" sz="1400" dirty="0">
                          <a:effectLst/>
                        </a:rPr>
                        <a:t>9638482678</a:t>
                      </a:r>
                    </a:p>
                  </a:txBody>
                  <a:tcPr marL="76200" marR="76200" marT="76200" marB="76200" anchor="ctr"/>
                </a:tc>
                <a:extLst>
                  <a:ext uri="{0D108BD9-81ED-4DB2-BD59-A6C34878D82A}">
                    <a16:rowId xmlns:a16="http://schemas.microsoft.com/office/drawing/2014/main" val="4259647120"/>
                  </a:ext>
                </a:extLst>
              </a:tr>
            </a:tbl>
          </a:graphicData>
        </a:graphic>
      </p:graphicFrame>
    </p:spTree>
    <p:extLst>
      <p:ext uri="{BB962C8B-B14F-4D97-AF65-F5344CB8AC3E}">
        <p14:creationId xmlns:p14="http://schemas.microsoft.com/office/powerpoint/2010/main" val="3003324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Index statement</a:t>
            </a:r>
          </a:p>
        </p:txBody>
      </p:sp>
      <p:sp>
        <p:nvSpPr>
          <p:cNvPr id="3" name="Content Placeholder 2"/>
          <p:cNvSpPr>
            <a:spLocks noGrp="1"/>
          </p:cNvSpPr>
          <p:nvPr>
            <p:ph idx="1"/>
          </p:nvPr>
        </p:nvSpPr>
        <p:spPr/>
        <p:txBody>
          <a:bodyPr/>
          <a:lstStyle/>
          <a:p>
            <a:pPr algn="just"/>
            <a:r>
              <a:rPr lang="en-US" dirty="0">
                <a:solidFill>
                  <a:srgbClr val="333333"/>
                </a:solidFill>
                <a:latin typeface="Montserrat"/>
              </a:rPr>
              <a:t>It is used to create an index on a table. It allows duplicate value.</a:t>
            </a:r>
          </a:p>
          <a:p>
            <a:pPr algn="just"/>
            <a:r>
              <a:rPr lang="en-US" b="1" dirty="0">
                <a:solidFill>
                  <a:srgbClr val="333333"/>
                </a:solidFill>
                <a:latin typeface="Montserrat"/>
              </a:rPr>
              <a:t>Syntax</a:t>
            </a:r>
            <a:endParaRPr lang="en-US" dirty="0">
              <a:solidFill>
                <a:srgbClr val="333333"/>
              </a:solidFill>
              <a:latin typeface="Montserrat"/>
            </a:endParaRPr>
          </a:p>
          <a:p>
            <a:pPr marL="457200" lvl="1" indent="0">
              <a:buNone/>
            </a:pPr>
            <a:r>
              <a:rPr lang="en-US" dirty="0"/>
              <a:t>CREATE INDEX index_name  </a:t>
            </a:r>
          </a:p>
          <a:p>
            <a:pPr marL="457200" lvl="1" indent="0">
              <a:buNone/>
            </a:pPr>
            <a:r>
              <a:rPr lang="en-US" dirty="0"/>
              <a:t>ON table_name (column1, column2, ...);  </a:t>
            </a:r>
          </a:p>
          <a:p>
            <a:endParaRPr lang="en-US" dirty="0"/>
          </a:p>
        </p:txBody>
      </p:sp>
    </p:spTree>
    <p:extLst>
      <p:ext uri="{BB962C8B-B14F-4D97-AF65-F5344CB8AC3E}">
        <p14:creationId xmlns:p14="http://schemas.microsoft.com/office/powerpoint/2010/main" val="228886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Index statement</a:t>
            </a:r>
          </a:p>
        </p:txBody>
      </p:sp>
      <p:sp>
        <p:nvSpPr>
          <p:cNvPr id="3" name="Content Placeholder 2"/>
          <p:cNvSpPr>
            <a:spLocks noGrp="1"/>
          </p:cNvSpPr>
          <p:nvPr>
            <p:ph idx="1"/>
          </p:nvPr>
        </p:nvSpPr>
        <p:spPr/>
        <p:txBody>
          <a:bodyPr/>
          <a:lstStyle/>
          <a:p>
            <a:r>
              <a:rPr lang="en-US" dirty="0"/>
              <a:t>It is used to create a unique index on a table. It does not allow duplicate value</a:t>
            </a:r>
            <a:r>
              <a:rPr lang="en-US" dirty="0" smtClean="0"/>
              <a:t>.</a:t>
            </a:r>
          </a:p>
          <a:p>
            <a:r>
              <a:rPr lang="en-US" b="1" dirty="0" smtClean="0"/>
              <a:t>Syntax</a:t>
            </a:r>
          </a:p>
          <a:p>
            <a:pPr marL="400050" lvl="1" indent="0">
              <a:buNone/>
            </a:pPr>
            <a:r>
              <a:rPr lang="en-US" dirty="0"/>
              <a:t>CREATE UNIQUE INDEX index_name  </a:t>
            </a:r>
          </a:p>
          <a:p>
            <a:pPr marL="400050" lvl="1" indent="0">
              <a:buNone/>
            </a:pPr>
            <a:r>
              <a:rPr lang="en-US" dirty="0"/>
              <a:t>ON table_name (column1, column2, ...);  </a:t>
            </a:r>
          </a:p>
          <a:p>
            <a:endParaRPr lang="en-US" dirty="0"/>
          </a:p>
        </p:txBody>
      </p:sp>
    </p:spTree>
    <p:extLst>
      <p:ext uri="{BB962C8B-B14F-4D97-AF65-F5344CB8AC3E}">
        <p14:creationId xmlns:p14="http://schemas.microsoft.com/office/powerpoint/2010/main" val="2001282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Index Statement</a:t>
            </a:r>
            <a:br>
              <a:rPr lang="en-US" dirty="0"/>
            </a:br>
            <a:endParaRPr lang="en-US" dirty="0"/>
          </a:p>
        </p:txBody>
      </p:sp>
      <p:sp>
        <p:nvSpPr>
          <p:cNvPr id="3" name="Content Placeholder 2"/>
          <p:cNvSpPr>
            <a:spLocks noGrp="1"/>
          </p:cNvSpPr>
          <p:nvPr>
            <p:ph idx="1"/>
          </p:nvPr>
        </p:nvSpPr>
        <p:spPr/>
        <p:txBody>
          <a:bodyPr/>
          <a:lstStyle/>
          <a:p>
            <a:r>
              <a:rPr lang="en-US" dirty="0"/>
              <a:t>It is used to delete an index in a table.</a:t>
            </a:r>
          </a:p>
          <a:p>
            <a:r>
              <a:rPr lang="en-US" b="1" dirty="0"/>
              <a:t>Syntax</a:t>
            </a:r>
            <a:endParaRPr lang="en-US" dirty="0"/>
          </a:p>
          <a:p>
            <a:pPr marL="400050" lvl="1" indent="0">
              <a:buNone/>
            </a:pPr>
            <a:r>
              <a:rPr lang="en-US" dirty="0"/>
              <a:t>DROP INDEX index_name;  </a:t>
            </a:r>
          </a:p>
          <a:p>
            <a:endParaRPr lang="en-US" dirty="0"/>
          </a:p>
        </p:txBody>
      </p:sp>
    </p:spTree>
    <p:extLst>
      <p:ext uri="{BB962C8B-B14F-4D97-AF65-F5344CB8AC3E}">
        <p14:creationId xmlns:p14="http://schemas.microsoft.com/office/powerpoint/2010/main" val="385017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Sub Query</a:t>
            </a:r>
          </a:p>
        </p:txBody>
      </p:sp>
      <p:sp>
        <p:nvSpPr>
          <p:cNvPr id="3" name="Content Placeholder 2"/>
          <p:cNvSpPr>
            <a:spLocks noGrp="1"/>
          </p:cNvSpPr>
          <p:nvPr>
            <p:ph idx="1"/>
          </p:nvPr>
        </p:nvSpPr>
        <p:spPr/>
        <p:txBody>
          <a:bodyPr>
            <a:normAutofit fontScale="92500" lnSpcReduction="10000"/>
          </a:bodyPr>
          <a:lstStyle/>
          <a:p>
            <a:r>
              <a:rPr lang="en-US" dirty="0"/>
              <a:t>A Subquery is a query within another SQL query and embedded within the WHERE clause</a:t>
            </a:r>
            <a:r>
              <a:rPr lang="en-US" dirty="0" smtClean="0"/>
              <a:t>.</a:t>
            </a:r>
          </a:p>
          <a:p>
            <a:r>
              <a:rPr lang="en-US" b="1" dirty="0"/>
              <a:t>Important Rule:</a:t>
            </a:r>
            <a:endParaRPr lang="en-US" dirty="0"/>
          </a:p>
          <a:p>
            <a:pPr lvl="1">
              <a:buFont typeface="Wingdings" panose="05000000000000000000" pitchFamily="2" charset="2"/>
              <a:buChar char="§"/>
            </a:pPr>
            <a:r>
              <a:rPr lang="en-US" dirty="0"/>
              <a:t>A subquery can be placed in a number of SQL clauses like WHERE clause, FROM clause, HAVING clause.</a:t>
            </a:r>
          </a:p>
          <a:p>
            <a:pPr lvl="1">
              <a:buFont typeface="Wingdings" panose="05000000000000000000" pitchFamily="2" charset="2"/>
              <a:buChar char="§"/>
            </a:pPr>
            <a:r>
              <a:rPr lang="en-US" dirty="0"/>
              <a:t>You can use Subquery with SELECT, UPDATE, INSERT, DELETE statements along with the operators like =, &lt;, &gt;, &gt;=, &lt;=, IN, BETWEEN, etc.</a:t>
            </a:r>
          </a:p>
          <a:p>
            <a:pPr lvl="1">
              <a:buFont typeface="Wingdings" panose="05000000000000000000" pitchFamily="2" charset="2"/>
              <a:buChar char="§"/>
            </a:pPr>
            <a:r>
              <a:rPr lang="en-US" dirty="0"/>
              <a:t>A subquery is a query within another query. The outer query is known as the main query, and the inner query is known as a subquery.</a:t>
            </a:r>
          </a:p>
          <a:p>
            <a:pPr lvl="1">
              <a:buFont typeface="Wingdings" panose="05000000000000000000" pitchFamily="2" charset="2"/>
              <a:buChar char="§"/>
            </a:pPr>
            <a:r>
              <a:rPr lang="en-US" dirty="0"/>
              <a:t>Subqueries are on the right side of the comparison operator.</a:t>
            </a:r>
          </a:p>
          <a:p>
            <a:pPr lvl="1">
              <a:buFont typeface="Wingdings" panose="05000000000000000000" pitchFamily="2" charset="2"/>
              <a:buChar char="§"/>
            </a:pPr>
            <a:r>
              <a:rPr lang="en-US" dirty="0"/>
              <a:t>A subquery is enclosed in parentheses.</a:t>
            </a:r>
          </a:p>
          <a:p>
            <a:pPr lvl="1">
              <a:buFont typeface="Wingdings" panose="05000000000000000000" pitchFamily="2" charset="2"/>
              <a:buChar char="§"/>
            </a:pPr>
            <a:r>
              <a:rPr lang="en-US" dirty="0"/>
              <a:t>In the Subquery, ORDER BY command cannot be used. But GROUP BY command can be used to perform the same function as ORDER BY command.</a:t>
            </a:r>
          </a:p>
          <a:p>
            <a:endParaRPr lang="en-US" dirty="0"/>
          </a:p>
        </p:txBody>
      </p:sp>
    </p:spTree>
    <p:extLst>
      <p:ext uri="{BB962C8B-B14F-4D97-AF65-F5344CB8AC3E}">
        <p14:creationId xmlns:p14="http://schemas.microsoft.com/office/powerpoint/2010/main" val="2375471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Subqueries with the Select Statement</a:t>
            </a:r>
            <a:br>
              <a:rPr lang="en-US" dirty="0"/>
            </a:br>
            <a:endParaRPr lang="en-US" dirty="0"/>
          </a:p>
        </p:txBody>
      </p:sp>
      <p:sp>
        <p:nvSpPr>
          <p:cNvPr id="3" name="Content Placeholder 2"/>
          <p:cNvSpPr>
            <a:spLocks noGrp="1"/>
          </p:cNvSpPr>
          <p:nvPr>
            <p:ph idx="1"/>
          </p:nvPr>
        </p:nvSpPr>
        <p:spPr/>
        <p:txBody>
          <a:bodyPr/>
          <a:lstStyle/>
          <a:p>
            <a:r>
              <a:rPr lang="en-US" dirty="0"/>
              <a:t>SQL subqueries are most frequently used with the Select statement.</a:t>
            </a:r>
          </a:p>
          <a:p>
            <a:r>
              <a:rPr lang="en-US" b="1" dirty="0"/>
              <a:t>Syntax</a:t>
            </a:r>
            <a:endParaRPr lang="en-US" dirty="0"/>
          </a:p>
          <a:p>
            <a:pPr marL="400050" lvl="1" indent="0">
              <a:buNone/>
            </a:pPr>
            <a:r>
              <a:rPr lang="en-US" dirty="0"/>
              <a:t>SELECT </a:t>
            </a:r>
            <a:r>
              <a:rPr lang="en-US" dirty="0" err="1"/>
              <a:t>column_name</a:t>
            </a:r>
            <a:r>
              <a:rPr lang="en-US" dirty="0"/>
              <a:t>  </a:t>
            </a:r>
          </a:p>
          <a:p>
            <a:pPr marL="400050" lvl="1" indent="0">
              <a:buNone/>
            </a:pPr>
            <a:r>
              <a:rPr lang="en-US" dirty="0"/>
              <a:t>FROM table_name  </a:t>
            </a:r>
          </a:p>
          <a:p>
            <a:pPr marL="400050" lvl="1" indent="0">
              <a:buNone/>
            </a:pPr>
            <a:r>
              <a:rPr lang="en-US" dirty="0"/>
              <a:t>WHERE </a:t>
            </a:r>
            <a:r>
              <a:rPr lang="en-US" dirty="0" err="1"/>
              <a:t>column_name</a:t>
            </a:r>
            <a:r>
              <a:rPr lang="en-US" dirty="0"/>
              <a:t> expression operator   </a:t>
            </a:r>
          </a:p>
          <a:p>
            <a:pPr marL="400050" lvl="1" indent="0">
              <a:buNone/>
            </a:pPr>
            <a:r>
              <a:rPr lang="en-US" dirty="0"/>
              <a:t>( SELECT </a:t>
            </a:r>
            <a:r>
              <a:rPr lang="en-US" dirty="0" err="1"/>
              <a:t>column_name</a:t>
            </a:r>
            <a:r>
              <a:rPr lang="en-US" dirty="0"/>
              <a:t>  from table_name WHERE ... );  </a:t>
            </a:r>
          </a:p>
          <a:p>
            <a:endParaRPr lang="en-US" dirty="0"/>
          </a:p>
        </p:txBody>
      </p:sp>
    </p:spTree>
    <p:extLst>
      <p:ext uri="{BB962C8B-B14F-4D97-AF65-F5344CB8AC3E}">
        <p14:creationId xmlns:p14="http://schemas.microsoft.com/office/powerpoint/2010/main" val="2011665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Subqueries with the INSERT Statement</a:t>
            </a:r>
            <a:br>
              <a:rPr lang="en-US" dirty="0"/>
            </a:br>
            <a:endParaRPr lang="en-US" dirty="0"/>
          </a:p>
        </p:txBody>
      </p:sp>
      <p:sp>
        <p:nvSpPr>
          <p:cNvPr id="3" name="Content Placeholder 2"/>
          <p:cNvSpPr>
            <a:spLocks noGrp="1"/>
          </p:cNvSpPr>
          <p:nvPr>
            <p:ph idx="1"/>
          </p:nvPr>
        </p:nvSpPr>
        <p:spPr/>
        <p:txBody>
          <a:bodyPr/>
          <a:lstStyle/>
          <a:p>
            <a:r>
              <a:rPr lang="en-US" dirty="0"/>
              <a:t>SQL subquery can also be used with the Insert statement. In the insert statement, data returned from the subquery is used to insert into another table.</a:t>
            </a:r>
          </a:p>
          <a:p>
            <a:r>
              <a:rPr lang="en-US" dirty="0"/>
              <a:t>In the subquery, the selected data can be modified with any of the character, date functions.</a:t>
            </a:r>
          </a:p>
          <a:p>
            <a:r>
              <a:rPr lang="en-US" dirty="0"/>
              <a:t>Syntax</a:t>
            </a:r>
            <a:r>
              <a:rPr lang="en-US" dirty="0" smtClean="0"/>
              <a:t>:</a:t>
            </a:r>
          </a:p>
          <a:p>
            <a:pPr marL="400050" lvl="1" indent="0">
              <a:buNone/>
            </a:pPr>
            <a:r>
              <a:rPr lang="en-US" dirty="0"/>
              <a:t>INSERT INTO table_name (column1, column2, column3....)   </a:t>
            </a:r>
          </a:p>
          <a:p>
            <a:pPr marL="400050" lvl="1" indent="0">
              <a:buNone/>
            </a:pPr>
            <a:r>
              <a:rPr lang="en-US" dirty="0"/>
              <a:t>SELECT *  </a:t>
            </a:r>
          </a:p>
          <a:p>
            <a:pPr marL="400050" lvl="1" indent="0">
              <a:buNone/>
            </a:pPr>
            <a:r>
              <a:rPr lang="en-US" dirty="0"/>
              <a:t>FROM table_name  </a:t>
            </a:r>
          </a:p>
          <a:p>
            <a:pPr marL="400050" lvl="1" indent="0">
              <a:buNone/>
            </a:pPr>
            <a:r>
              <a:rPr lang="en-US" dirty="0"/>
              <a:t>WHERE VALUE OPERATOR  </a:t>
            </a:r>
          </a:p>
          <a:p>
            <a:endParaRPr lang="en-US" dirty="0"/>
          </a:p>
        </p:txBody>
      </p:sp>
    </p:spTree>
    <p:extLst>
      <p:ext uri="{BB962C8B-B14F-4D97-AF65-F5344CB8AC3E}">
        <p14:creationId xmlns:p14="http://schemas.microsoft.com/office/powerpoint/2010/main" val="1218346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Subqueries with the UPDATE Statement</a:t>
            </a:r>
            <a:br>
              <a:rPr lang="en-US" dirty="0"/>
            </a:br>
            <a:endParaRPr lang="en-US" dirty="0"/>
          </a:p>
        </p:txBody>
      </p:sp>
      <p:sp>
        <p:nvSpPr>
          <p:cNvPr id="3" name="Content Placeholder 2"/>
          <p:cNvSpPr>
            <a:spLocks noGrp="1"/>
          </p:cNvSpPr>
          <p:nvPr>
            <p:ph idx="1"/>
          </p:nvPr>
        </p:nvSpPr>
        <p:spPr/>
        <p:txBody>
          <a:bodyPr/>
          <a:lstStyle/>
          <a:p>
            <a:r>
              <a:rPr lang="en-US" dirty="0"/>
              <a:t>The subquery of SQL can be used in conjunction with the Update statement. When a subquery is used with the Update statement, then either single or multiple columns in a table can be updated</a:t>
            </a:r>
            <a:r>
              <a:rPr lang="en-US" dirty="0" smtClean="0"/>
              <a:t>.</a:t>
            </a:r>
            <a:endParaRPr lang="en-US" dirty="0"/>
          </a:p>
          <a:p>
            <a:r>
              <a:rPr lang="en-US" dirty="0" smtClean="0"/>
              <a:t>Syntax</a:t>
            </a:r>
          </a:p>
          <a:p>
            <a:pPr marL="400050" lvl="1" indent="0">
              <a:buNone/>
            </a:pPr>
            <a:r>
              <a:rPr lang="en-US" dirty="0"/>
              <a:t>UPDATE table  </a:t>
            </a:r>
          </a:p>
          <a:p>
            <a:pPr marL="400050" lvl="1" indent="0">
              <a:buNone/>
            </a:pPr>
            <a:r>
              <a:rPr lang="en-US" dirty="0"/>
              <a:t>SET </a:t>
            </a:r>
            <a:r>
              <a:rPr lang="en-US" dirty="0" err="1"/>
              <a:t>column_name</a:t>
            </a:r>
            <a:r>
              <a:rPr lang="en-US" dirty="0"/>
              <a:t> = </a:t>
            </a:r>
            <a:r>
              <a:rPr lang="en-US" dirty="0" err="1"/>
              <a:t>new_value</a:t>
            </a:r>
            <a:r>
              <a:rPr lang="en-US" dirty="0"/>
              <a:t>  </a:t>
            </a:r>
          </a:p>
          <a:p>
            <a:pPr marL="400050" lvl="1" indent="0">
              <a:buNone/>
            </a:pPr>
            <a:r>
              <a:rPr lang="en-US" dirty="0"/>
              <a:t>WHERE VALUE OPERATOR  </a:t>
            </a:r>
          </a:p>
          <a:p>
            <a:pPr marL="400050" lvl="1" indent="0">
              <a:buNone/>
            </a:pPr>
            <a:r>
              <a:rPr lang="en-US" dirty="0"/>
              <a:t>   (SELECT COLUMN_NAME  </a:t>
            </a:r>
          </a:p>
          <a:p>
            <a:pPr marL="400050" lvl="1" indent="0">
              <a:buNone/>
            </a:pPr>
            <a:r>
              <a:rPr lang="en-US" dirty="0"/>
              <a:t>   FROM TABLE_NAME  </a:t>
            </a:r>
          </a:p>
          <a:p>
            <a:pPr marL="400050" lvl="1" indent="0">
              <a:buNone/>
            </a:pPr>
            <a:r>
              <a:rPr lang="en-US" dirty="0"/>
              <a:t>   WHERE condition);  </a:t>
            </a:r>
          </a:p>
          <a:p>
            <a:endParaRPr lang="en-US" dirty="0"/>
          </a:p>
        </p:txBody>
      </p:sp>
    </p:spTree>
    <p:extLst>
      <p:ext uri="{BB962C8B-B14F-4D97-AF65-F5344CB8AC3E}">
        <p14:creationId xmlns:p14="http://schemas.microsoft.com/office/powerpoint/2010/main" val="633232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Subqueries with the DELETE Statement</a:t>
            </a:r>
            <a:br>
              <a:rPr lang="en-US" dirty="0"/>
            </a:br>
            <a:endParaRPr lang="en-US" dirty="0"/>
          </a:p>
        </p:txBody>
      </p:sp>
      <p:sp>
        <p:nvSpPr>
          <p:cNvPr id="3" name="Content Placeholder 2"/>
          <p:cNvSpPr>
            <a:spLocks noGrp="1"/>
          </p:cNvSpPr>
          <p:nvPr>
            <p:ph idx="1"/>
          </p:nvPr>
        </p:nvSpPr>
        <p:spPr/>
        <p:txBody>
          <a:bodyPr/>
          <a:lstStyle/>
          <a:p>
            <a:r>
              <a:rPr lang="en-US" dirty="0"/>
              <a:t>The subquery of SQL can be used in conjunction with the Delete statement just like any other statements mentioned above</a:t>
            </a:r>
            <a:r>
              <a:rPr lang="en-US" dirty="0" smtClean="0"/>
              <a:t>.</a:t>
            </a:r>
            <a:endParaRPr lang="en-US" dirty="0"/>
          </a:p>
          <a:p>
            <a:r>
              <a:rPr lang="en-US" dirty="0" smtClean="0"/>
              <a:t>Syntax</a:t>
            </a:r>
          </a:p>
          <a:p>
            <a:pPr marL="400050" lvl="1" indent="0">
              <a:buNone/>
            </a:pPr>
            <a:r>
              <a:rPr lang="en-US" dirty="0"/>
              <a:t>DELETE FROM TABLE_NAME  </a:t>
            </a:r>
          </a:p>
          <a:p>
            <a:pPr marL="400050" lvl="1" indent="0">
              <a:buNone/>
            </a:pPr>
            <a:r>
              <a:rPr lang="en-US" dirty="0"/>
              <a:t>WHERE VALUE OPERATOR  </a:t>
            </a:r>
          </a:p>
          <a:p>
            <a:pPr marL="400050" lvl="1" indent="0">
              <a:buNone/>
            </a:pPr>
            <a:r>
              <a:rPr lang="en-US" dirty="0"/>
              <a:t>   (SELECT COLUMN_NAME  </a:t>
            </a:r>
          </a:p>
          <a:p>
            <a:pPr marL="400050" lvl="1" indent="0">
              <a:buNone/>
            </a:pPr>
            <a:r>
              <a:rPr lang="en-US" dirty="0"/>
              <a:t>   FROM TABLE_NAME  </a:t>
            </a:r>
          </a:p>
          <a:p>
            <a:pPr marL="400050" lvl="1" indent="0">
              <a:buNone/>
            </a:pPr>
            <a:r>
              <a:rPr lang="en-US" dirty="0"/>
              <a:t>   WHERE condition);   </a:t>
            </a:r>
          </a:p>
          <a:p>
            <a:endParaRPr lang="en-US" dirty="0"/>
          </a:p>
        </p:txBody>
      </p:sp>
    </p:spTree>
    <p:extLst>
      <p:ext uri="{BB962C8B-B14F-4D97-AF65-F5344CB8AC3E}">
        <p14:creationId xmlns:p14="http://schemas.microsoft.com/office/powerpoint/2010/main" val="3035083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Clauses</a:t>
            </a:r>
            <a:br>
              <a:rPr lang="en-US" dirty="0"/>
            </a:br>
            <a:endParaRPr lang="en-US" dirty="0"/>
          </a:p>
        </p:txBody>
      </p:sp>
      <p:sp>
        <p:nvSpPr>
          <p:cNvPr id="3" name="Content Placeholder 2"/>
          <p:cNvSpPr>
            <a:spLocks noGrp="1"/>
          </p:cNvSpPr>
          <p:nvPr>
            <p:ph idx="1"/>
          </p:nvPr>
        </p:nvSpPr>
        <p:spPr/>
        <p:txBody>
          <a:bodyPr/>
          <a:lstStyle/>
          <a:p>
            <a:r>
              <a:rPr lang="en-US" dirty="0"/>
              <a:t>The following are the various SQL clauses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725407" y="2795868"/>
            <a:ext cx="5553850" cy="2610214"/>
          </a:xfrm>
          <a:prstGeom prst="rect">
            <a:avLst/>
          </a:prstGeom>
        </p:spPr>
      </p:pic>
    </p:spTree>
    <p:extLst>
      <p:ext uri="{BB962C8B-B14F-4D97-AF65-F5344CB8AC3E}">
        <p14:creationId xmlns:p14="http://schemas.microsoft.com/office/powerpoint/2010/main" val="615305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GROUP BY</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SQL GROUP BY statement is used to arrange identical data into groups. The GROUP BY statement is used with the SQL SELECT statement.</a:t>
            </a:r>
          </a:p>
          <a:p>
            <a:r>
              <a:rPr lang="en-US" dirty="0"/>
              <a:t>The GROUP BY statement follows the WHERE clause in a SELECT statement and precedes the ORDER BY clause.</a:t>
            </a:r>
          </a:p>
          <a:p>
            <a:r>
              <a:rPr lang="en-US" dirty="0"/>
              <a:t>The GROUP BY statement is used with aggregation function.</a:t>
            </a:r>
          </a:p>
          <a:p>
            <a:r>
              <a:rPr lang="en-US" dirty="0" smtClean="0"/>
              <a:t>Syntax</a:t>
            </a:r>
          </a:p>
          <a:p>
            <a:pPr marL="400050" lvl="1" indent="0">
              <a:buNone/>
            </a:pPr>
            <a:r>
              <a:rPr lang="en-US" dirty="0"/>
              <a:t>SELECT column  </a:t>
            </a:r>
          </a:p>
          <a:p>
            <a:pPr marL="400050" lvl="1" indent="0">
              <a:buNone/>
            </a:pPr>
            <a:r>
              <a:rPr lang="en-US" dirty="0"/>
              <a:t>FROM table_name  </a:t>
            </a:r>
          </a:p>
          <a:p>
            <a:pPr marL="400050" lvl="1" indent="0">
              <a:buNone/>
            </a:pPr>
            <a:r>
              <a:rPr lang="en-US" dirty="0"/>
              <a:t>WHERE conditions   </a:t>
            </a:r>
          </a:p>
          <a:p>
            <a:pPr marL="400050" lvl="1" indent="0">
              <a:buNone/>
            </a:pPr>
            <a:r>
              <a:rPr lang="en-US" dirty="0"/>
              <a:t>GROUP BY column  </a:t>
            </a:r>
          </a:p>
          <a:p>
            <a:pPr marL="400050" lvl="1" indent="0">
              <a:buNone/>
            </a:pPr>
            <a:r>
              <a:rPr lang="en-US" dirty="0"/>
              <a:t>ORDER BY column  </a:t>
            </a:r>
          </a:p>
          <a:p>
            <a:endParaRPr lang="en-US" dirty="0"/>
          </a:p>
        </p:txBody>
      </p:sp>
    </p:spTree>
    <p:extLst>
      <p:ext uri="{BB962C8B-B14F-4D97-AF65-F5344CB8AC3E}">
        <p14:creationId xmlns:p14="http://schemas.microsoft.com/office/powerpoint/2010/main" val="28386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on Table</a:t>
            </a:r>
            <a:br>
              <a:rPr lang="en-US" dirty="0"/>
            </a:br>
            <a:endParaRPr lang="en-US" dirty="0"/>
          </a:p>
        </p:txBody>
      </p:sp>
      <p:sp>
        <p:nvSpPr>
          <p:cNvPr id="3" name="Content Placeholder 2"/>
          <p:cNvSpPr>
            <a:spLocks noGrp="1"/>
          </p:cNvSpPr>
          <p:nvPr>
            <p:ph idx="1"/>
          </p:nvPr>
        </p:nvSpPr>
        <p:spPr/>
        <p:txBody>
          <a:bodyPr/>
          <a:lstStyle/>
          <a:p>
            <a:r>
              <a:rPr lang="en-US" dirty="0"/>
              <a:t>Create table</a:t>
            </a:r>
          </a:p>
          <a:p>
            <a:r>
              <a:rPr lang="en-US" dirty="0"/>
              <a:t>Drop table</a:t>
            </a:r>
          </a:p>
          <a:p>
            <a:r>
              <a:rPr lang="en-US" dirty="0"/>
              <a:t>Delete table</a:t>
            </a:r>
          </a:p>
          <a:p>
            <a:r>
              <a:rPr lang="en-US" dirty="0"/>
              <a:t>Rename table</a:t>
            </a:r>
          </a:p>
        </p:txBody>
      </p:sp>
    </p:spTree>
    <p:extLst>
      <p:ext uri="{BB962C8B-B14F-4D97-AF65-F5344CB8AC3E}">
        <p14:creationId xmlns:p14="http://schemas.microsoft.com/office/powerpoint/2010/main" val="4089555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HAVING clause is used to specify a search condition for a group or an aggregate.</a:t>
            </a:r>
          </a:p>
          <a:p>
            <a:r>
              <a:rPr lang="en-US" dirty="0"/>
              <a:t>Having is used in a GROUP BY clause. If you are not using GROUP BY clause then you can use HAVING function like a WHERE clause.</a:t>
            </a:r>
          </a:p>
          <a:p>
            <a:r>
              <a:rPr lang="en-US" dirty="0"/>
              <a:t>Syntax</a:t>
            </a:r>
            <a:r>
              <a:rPr lang="en-US" dirty="0" smtClean="0"/>
              <a:t>:</a:t>
            </a:r>
          </a:p>
          <a:p>
            <a:pPr marL="400050" lvl="1" indent="0">
              <a:buNone/>
            </a:pPr>
            <a:r>
              <a:rPr lang="en-US" dirty="0"/>
              <a:t>SELECT column1, column2   </a:t>
            </a:r>
          </a:p>
          <a:p>
            <a:pPr marL="400050" lvl="1" indent="0">
              <a:buNone/>
            </a:pPr>
            <a:r>
              <a:rPr lang="en-US" dirty="0"/>
              <a:t>FROM table_name  </a:t>
            </a:r>
          </a:p>
          <a:p>
            <a:pPr marL="400050" lvl="1" indent="0">
              <a:buNone/>
            </a:pPr>
            <a:r>
              <a:rPr lang="en-US" dirty="0"/>
              <a:t>WHERE conditions   </a:t>
            </a:r>
          </a:p>
          <a:p>
            <a:pPr marL="400050" lvl="1" indent="0">
              <a:buNone/>
            </a:pPr>
            <a:r>
              <a:rPr lang="en-US" dirty="0"/>
              <a:t>GROUP BY column1, column2   </a:t>
            </a:r>
          </a:p>
          <a:p>
            <a:pPr marL="400050" lvl="1" indent="0">
              <a:buNone/>
            </a:pPr>
            <a:r>
              <a:rPr lang="en-US" dirty="0"/>
              <a:t>HAVING conditions  </a:t>
            </a:r>
          </a:p>
          <a:p>
            <a:pPr marL="400050" lvl="1" indent="0">
              <a:buNone/>
            </a:pPr>
            <a:r>
              <a:rPr lang="en-US" dirty="0"/>
              <a:t>ORDER BY column1, column2;  </a:t>
            </a:r>
          </a:p>
          <a:p>
            <a:endParaRPr lang="en-US" dirty="0"/>
          </a:p>
        </p:txBody>
      </p:sp>
    </p:spTree>
    <p:extLst>
      <p:ext uri="{BB962C8B-B14F-4D97-AF65-F5344CB8AC3E}">
        <p14:creationId xmlns:p14="http://schemas.microsoft.com/office/powerpoint/2010/main" val="220985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Create </a:t>
            </a:r>
            <a:r>
              <a:rPr lang="en-US" dirty="0"/>
              <a:t>table</a:t>
            </a:r>
            <a:r>
              <a:rPr lang="en-US" dirty="0">
                <a:latin typeface="Montserrat"/>
              </a:rPr>
              <a:t/>
            </a:r>
            <a:br>
              <a:rPr lang="en-US" dirty="0">
                <a:latin typeface="Montserrat"/>
              </a:rPr>
            </a:br>
            <a:endParaRPr lang="en-US" dirty="0"/>
          </a:p>
        </p:txBody>
      </p:sp>
      <p:sp>
        <p:nvSpPr>
          <p:cNvPr id="3" name="Content Placeholder 2"/>
          <p:cNvSpPr>
            <a:spLocks noGrp="1"/>
          </p:cNvSpPr>
          <p:nvPr>
            <p:ph idx="1"/>
          </p:nvPr>
        </p:nvSpPr>
        <p:spPr/>
        <p:txBody>
          <a:bodyPr>
            <a:normAutofit lnSpcReduction="10000"/>
          </a:bodyPr>
          <a:lstStyle/>
          <a:p>
            <a:r>
              <a:rPr lang="en-US" dirty="0"/>
              <a:t>SQL create table is used to create a table in the database. To define the table, you should define the name of the table and also define its columns and column's data type</a:t>
            </a:r>
            <a:r>
              <a:rPr lang="en-US" dirty="0" smtClean="0"/>
              <a:t>.</a:t>
            </a:r>
          </a:p>
          <a:p>
            <a:r>
              <a:rPr lang="en-US" dirty="0"/>
              <a:t>Syntax</a:t>
            </a:r>
          </a:p>
          <a:p>
            <a:endParaRPr lang="en-US" dirty="0"/>
          </a:p>
          <a:p>
            <a:pPr marL="0" indent="0" algn="just">
              <a:buNone/>
            </a:pPr>
            <a:r>
              <a:rPr lang="en-US" dirty="0" smtClean="0"/>
              <a:t>    create </a:t>
            </a:r>
            <a:r>
              <a:rPr lang="en-US" dirty="0"/>
              <a:t>table "table_name"    </a:t>
            </a:r>
          </a:p>
          <a:p>
            <a:pPr marL="0" indent="0" algn="just">
              <a:buNone/>
            </a:pPr>
            <a:r>
              <a:rPr lang="en-US" dirty="0" smtClean="0"/>
              <a:t>             ("</a:t>
            </a:r>
            <a:r>
              <a:rPr lang="en-US" dirty="0"/>
              <a:t>column1" "data type",    </a:t>
            </a:r>
          </a:p>
          <a:p>
            <a:pPr marL="0" indent="0" algn="just">
              <a:buNone/>
            </a:pPr>
            <a:r>
              <a:rPr lang="en-US" dirty="0" smtClean="0"/>
              <a:t>              "</a:t>
            </a:r>
            <a:r>
              <a:rPr lang="en-US" dirty="0"/>
              <a:t>column2" "data type",    </a:t>
            </a:r>
          </a:p>
          <a:p>
            <a:pPr marL="0" indent="0" algn="just">
              <a:buNone/>
            </a:pPr>
            <a:r>
              <a:rPr lang="en-US" dirty="0" smtClean="0"/>
              <a:t>              "</a:t>
            </a:r>
            <a:r>
              <a:rPr lang="en-US" dirty="0"/>
              <a:t>column3" "data type",    </a:t>
            </a:r>
          </a:p>
          <a:p>
            <a:pPr marL="0" indent="0" algn="just">
              <a:buNone/>
            </a:pPr>
            <a:r>
              <a:rPr lang="en-US" dirty="0" smtClean="0"/>
              <a:t>               ...    </a:t>
            </a:r>
            <a:endParaRPr lang="en-US" dirty="0"/>
          </a:p>
          <a:p>
            <a:pPr marL="0" indent="0" algn="just">
              <a:buNone/>
            </a:pPr>
            <a:r>
              <a:rPr lang="en-US" dirty="0" smtClean="0"/>
              <a:t>             "</a:t>
            </a:r>
            <a:r>
              <a:rPr lang="en-US" dirty="0"/>
              <a:t>columnN" "data type"); </a:t>
            </a:r>
          </a:p>
        </p:txBody>
      </p:sp>
    </p:spTree>
    <p:extLst>
      <p:ext uri="{BB962C8B-B14F-4D97-AF65-F5344CB8AC3E}">
        <p14:creationId xmlns:p14="http://schemas.microsoft.com/office/powerpoint/2010/main" val="178683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Drop </a:t>
            </a:r>
            <a:r>
              <a:rPr lang="en-US" dirty="0"/>
              <a:t>table</a:t>
            </a:r>
          </a:p>
        </p:txBody>
      </p:sp>
      <p:sp>
        <p:nvSpPr>
          <p:cNvPr id="3" name="Content Placeholder 2"/>
          <p:cNvSpPr>
            <a:spLocks noGrp="1"/>
          </p:cNvSpPr>
          <p:nvPr>
            <p:ph idx="1"/>
          </p:nvPr>
        </p:nvSpPr>
        <p:spPr/>
        <p:txBody>
          <a:bodyPr/>
          <a:lstStyle/>
          <a:p>
            <a:r>
              <a:rPr lang="en-US" dirty="0"/>
              <a:t>A SQL drop table is used to delete a table definition and all the data from a table. When this command is executed, all the information available in the table is lost forever, so you have to very careful while using this command</a:t>
            </a:r>
            <a:r>
              <a:rPr lang="en-US" dirty="0" smtClean="0"/>
              <a:t>.</a:t>
            </a:r>
          </a:p>
          <a:p>
            <a:r>
              <a:rPr lang="en-US" b="1" dirty="0" smtClean="0"/>
              <a:t>Syntax</a:t>
            </a:r>
          </a:p>
          <a:p>
            <a:pPr marL="0" indent="0">
              <a:buNone/>
            </a:pPr>
            <a:r>
              <a:rPr lang="en-US" b="1" dirty="0"/>
              <a:t> </a:t>
            </a:r>
            <a:r>
              <a:rPr lang="en-US" b="1" dirty="0" smtClean="0"/>
              <a:t>       </a:t>
            </a:r>
            <a:r>
              <a:rPr lang="en-US" dirty="0"/>
              <a:t>DROP TABLE "table_name";    </a:t>
            </a:r>
          </a:p>
          <a:p>
            <a:pPr marL="0" indent="0">
              <a:buNone/>
            </a:pPr>
            <a:endParaRPr lang="en-US" dirty="0"/>
          </a:p>
        </p:txBody>
      </p:sp>
    </p:spTree>
    <p:extLst>
      <p:ext uri="{BB962C8B-B14F-4D97-AF65-F5344CB8AC3E}">
        <p14:creationId xmlns:p14="http://schemas.microsoft.com/office/powerpoint/2010/main" val="223694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DELETE </a:t>
            </a:r>
            <a:r>
              <a:rPr lang="en-US" dirty="0"/>
              <a:t>table</a:t>
            </a:r>
          </a:p>
        </p:txBody>
      </p:sp>
      <p:sp>
        <p:nvSpPr>
          <p:cNvPr id="3" name="Content Placeholder 2"/>
          <p:cNvSpPr>
            <a:spLocks noGrp="1"/>
          </p:cNvSpPr>
          <p:nvPr>
            <p:ph idx="1"/>
          </p:nvPr>
        </p:nvSpPr>
        <p:spPr/>
        <p:txBody>
          <a:bodyPr/>
          <a:lstStyle/>
          <a:p>
            <a:r>
              <a:rPr lang="en-US" dirty="0"/>
              <a:t>In SQL, DELETE statement is used to delete rows from a table. We can use WHERE condition to delete a specific row from a table. If you want to delete all the records from the table, then you don't need to use the WHERE clause</a:t>
            </a:r>
            <a:r>
              <a:rPr lang="en-US" dirty="0" smtClean="0"/>
              <a:t>.</a:t>
            </a:r>
          </a:p>
          <a:p>
            <a:r>
              <a:rPr lang="en-US" b="1" dirty="0" smtClean="0"/>
              <a:t>Syntax</a:t>
            </a:r>
          </a:p>
          <a:p>
            <a:pPr marL="0" indent="0">
              <a:buNone/>
            </a:pPr>
            <a:r>
              <a:rPr lang="en-US" b="1" dirty="0"/>
              <a:t>          DELETE FROM table_name WHERE condition; </a:t>
            </a:r>
            <a:endParaRPr lang="en-US" dirty="0"/>
          </a:p>
        </p:txBody>
      </p:sp>
    </p:spTree>
    <p:extLst>
      <p:ext uri="{BB962C8B-B14F-4D97-AF65-F5344CB8AC3E}">
        <p14:creationId xmlns:p14="http://schemas.microsoft.com/office/powerpoint/2010/main" val="174479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SELECT Statement</a:t>
            </a:r>
          </a:p>
        </p:txBody>
      </p:sp>
      <p:sp>
        <p:nvSpPr>
          <p:cNvPr id="3" name="Content Placeholder 2"/>
          <p:cNvSpPr>
            <a:spLocks noGrp="1"/>
          </p:cNvSpPr>
          <p:nvPr>
            <p:ph idx="1"/>
          </p:nvPr>
        </p:nvSpPr>
        <p:spPr/>
        <p:txBody>
          <a:bodyPr>
            <a:normAutofit fontScale="92500" lnSpcReduction="20000"/>
          </a:bodyPr>
          <a:lstStyle/>
          <a:p>
            <a:r>
              <a:rPr lang="en-US" dirty="0"/>
              <a:t>In SQL, the SELECT statement is used to query or retrieve data from a table in the database. The returns data is stored in a table, and the result table is known as </a:t>
            </a:r>
            <a:r>
              <a:rPr lang="en-US" dirty="0" smtClean="0"/>
              <a:t>result-set.</a:t>
            </a:r>
          </a:p>
          <a:p>
            <a:r>
              <a:rPr lang="en-US" dirty="0" smtClean="0"/>
              <a:t>This </a:t>
            </a:r>
            <a:r>
              <a:rPr lang="en-US" dirty="0"/>
              <a:t>statement is a very powerful tool and its syntax is complex due to the many ways that tables, columns, functions and operators can be combined into legal statements</a:t>
            </a:r>
            <a:r>
              <a:rPr lang="en-US" dirty="0" smtClean="0"/>
              <a:t>.</a:t>
            </a:r>
          </a:p>
          <a:p>
            <a:r>
              <a:rPr lang="en-US" dirty="0" smtClean="0"/>
              <a:t>Syntax</a:t>
            </a:r>
          </a:p>
          <a:p>
            <a:pPr marL="0" indent="0">
              <a:buNone/>
            </a:pPr>
            <a:r>
              <a:rPr lang="en-US" dirty="0"/>
              <a:t>     SELECT &lt;select_list&gt;    </a:t>
            </a:r>
          </a:p>
          <a:p>
            <a:pPr marL="0" indent="0">
              <a:buNone/>
            </a:pPr>
            <a:r>
              <a:rPr lang="en-US" dirty="0" smtClean="0"/>
              <a:t>     FROM </a:t>
            </a:r>
            <a:r>
              <a:rPr lang="en-US" dirty="0"/>
              <a:t>&lt;table_list&gt;  </a:t>
            </a:r>
          </a:p>
          <a:p>
            <a:pPr marL="0" indent="0">
              <a:buNone/>
            </a:pPr>
            <a:r>
              <a:rPr lang="en-US" dirty="0" smtClean="0"/>
              <a:t>     [</a:t>
            </a:r>
            <a:r>
              <a:rPr lang="en-US" dirty="0"/>
              <a:t>WHERE &lt;condition(s)&gt;]  </a:t>
            </a:r>
          </a:p>
          <a:p>
            <a:pPr marL="0" indent="0">
              <a:buNone/>
            </a:pPr>
            <a:r>
              <a:rPr lang="en-US" dirty="0" smtClean="0"/>
              <a:t>     [</a:t>
            </a:r>
            <a:r>
              <a:rPr lang="en-US" dirty="0"/>
              <a:t>GROUP BY &lt;column1&gt;,&lt; column2&gt;, ……………, &lt;columnN&gt;]  </a:t>
            </a:r>
          </a:p>
          <a:p>
            <a:pPr marL="0" indent="0">
              <a:buNone/>
            </a:pPr>
            <a:r>
              <a:rPr lang="en-US" dirty="0" smtClean="0"/>
              <a:t>     [</a:t>
            </a:r>
            <a:r>
              <a:rPr lang="en-US" dirty="0"/>
              <a:t>HAVING &lt;condition&gt;]  </a:t>
            </a:r>
          </a:p>
          <a:p>
            <a:pPr marL="0" indent="0">
              <a:buNone/>
            </a:pPr>
            <a:r>
              <a:rPr lang="en-US" dirty="0" smtClean="0"/>
              <a:t>     [</a:t>
            </a:r>
            <a:r>
              <a:rPr lang="en-US" dirty="0"/>
              <a:t>ORDER BY &lt;expression&gt;]; </a:t>
            </a:r>
          </a:p>
        </p:txBody>
      </p:sp>
    </p:spTree>
    <p:extLst>
      <p:ext uri="{BB962C8B-B14F-4D97-AF65-F5344CB8AC3E}">
        <p14:creationId xmlns:p14="http://schemas.microsoft.com/office/powerpoint/2010/main" val="3716662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INSERT Statement</a:t>
            </a:r>
          </a:p>
        </p:txBody>
      </p:sp>
      <p:sp>
        <p:nvSpPr>
          <p:cNvPr id="3" name="Content Placeholder 2"/>
          <p:cNvSpPr>
            <a:spLocks noGrp="1"/>
          </p:cNvSpPr>
          <p:nvPr>
            <p:ph idx="1"/>
          </p:nvPr>
        </p:nvSpPr>
        <p:spPr>
          <a:xfrm>
            <a:off x="677334" y="2160589"/>
            <a:ext cx="8596668" cy="4161834"/>
          </a:xfrm>
        </p:spPr>
        <p:txBody>
          <a:bodyPr>
            <a:normAutofit fontScale="77500" lnSpcReduction="20000"/>
          </a:bodyPr>
          <a:lstStyle/>
          <a:p>
            <a:r>
              <a:rPr lang="en-US" dirty="0"/>
              <a:t>The SQL INSERT statement is used to insert a single or multiple data in a table. In SQL, You can insert the data in two ways</a:t>
            </a:r>
            <a:r>
              <a:rPr lang="en-US" dirty="0" smtClean="0"/>
              <a:t>:</a:t>
            </a:r>
            <a:endParaRPr lang="en-US" dirty="0"/>
          </a:p>
          <a:p>
            <a:pPr marL="800100" lvl="1" indent="-342900">
              <a:buFont typeface="+mj-lt"/>
              <a:buAutoNum type="arabicPeriod"/>
            </a:pPr>
            <a:r>
              <a:rPr lang="en-US" dirty="0"/>
              <a:t>Without specifying column name</a:t>
            </a:r>
          </a:p>
          <a:p>
            <a:pPr marL="800100" lvl="1" indent="-342900">
              <a:buFont typeface="+mj-lt"/>
              <a:buAutoNum type="arabicPeriod"/>
            </a:pPr>
            <a:r>
              <a:rPr lang="en-US" dirty="0"/>
              <a:t>By </a:t>
            </a:r>
            <a:r>
              <a:rPr lang="en-US" dirty="0" smtClean="0"/>
              <a:t>specifying </a:t>
            </a:r>
            <a:r>
              <a:rPr lang="en-US" dirty="0"/>
              <a:t>column </a:t>
            </a:r>
            <a:r>
              <a:rPr lang="en-US" dirty="0" smtClean="0"/>
              <a:t>name</a:t>
            </a:r>
          </a:p>
          <a:p>
            <a:pPr indent="-285750"/>
            <a:r>
              <a:rPr lang="en-US" b="1" dirty="0" smtClean="0"/>
              <a:t>Without </a:t>
            </a:r>
            <a:r>
              <a:rPr lang="en-US" b="1" dirty="0"/>
              <a:t>specifying column </a:t>
            </a:r>
            <a:r>
              <a:rPr lang="en-US" b="1" dirty="0" smtClean="0"/>
              <a:t>name: </a:t>
            </a:r>
            <a:r>
              <a:rPr lang="en-US" dirty="0" smtClean="0"/>
              <a:t>If </a:t>
            </a:r>
            <a:r>
              <a:rPr lang="en-US" dirty="0"/>
              <a:t>you want to specify all column values, you can specify or ignore the column values</a:t>
            </a:r>
            <a:r>
              <a:rPr lang="en-US" dirty="0" smtClean="0"/>
              <a:t>.</a:t>
            </a:r>
          </a:p>
          <a:p>
            <a:pPr indent="-285750"/>
            <a:r>
              <a:rPr lang="en-US" dirty="0" smtClean="0"/>
              <a:t>Syntax:</a:t>
            </a:r>
          </a:p>
          <a:p>
            <a:pPr marL="0" indent="0">
              <a:buNone/>
            </a:pPr>
            <a:r>
              <a:rPr lang="en-US" dirty="0" smtClean="0"/>
              <a:t>     INSERT</a:t>
            </a:r>
            <a:r>
              <a:rPr lang="en-US" dirty="0"/>
              <a:t> INTO TABLE_NAME    </a:t>
            </a:r>
          </a:p>
          <a:p>
            <a:pPr marL="0" indent="0">
              <a:buNone/>
            </a:pPr>
            <a:r>
              <a:rPr lang="en-US" dirty="0" smtClean="0"/>
              <a:t>       VALUES</a:t>
            </a:r>
            <a:r>
              <a:rPr lang="en-US" dirty="0"/>
              <a:t> (value1, value2, value 3, .... Value N);    </a:t>
            </a:r>
          </a:p>
          <a:p>
            <a:pPr indent="-285750"/>
            <a:r>
              <a:rPr lang="en-US" dirty="0"/>
              <a:t>By specifying column </a:t>
            </a:r>
            <a:r>
              <a:rPr lang="en-US" dirty="0" smtClean="0"/>
              <a:t>name: To </a:t>
            </a:r>
            <a:r>
              <a:rPr lang="en-US" dirty="0"/>
              <a:t>insert partial column values, you must have to specify the column names</a:t>
            </a:r>
            <a:r>
              <a:rPr lang="en-US" dirty="0" smtClean="0"/>
              <a:t>.</a:t>
            </a:r>
          </a:p>
          <a:p>
            <a:pPr indent="-285750"/>
            <a:r>
              <a:rPr lang="en-US" dirty="0" smtClean="0"/>
              <a:t>Syntax:</a:t>
            </a:r>
          </a:p>
          <a:p>
            <a:pPr marL="57150" indent="0">
              <a:buNone/>
            </a:pPr>
            <a:r>
              <a:rPr lang="en-US" dirty="0" smtClean="0"/>
              <a:t>    INSERT </a:t>
            </a:r>
            <a:r>
              <a:rPr lang="en-US" dirty="0"/>
              <a:t>INTO TABLE_NAME    </a:t>
            </a:r>
          </a:p>
          <a:p>
            <a:pPr marL="57150" indent="0">
              <a:buNone/>
            </a:pPr>
            <a:r>
              <a:rPr lang="en-US" dirty="0" smtClean="0"/>
              <a:t>       [(</a:t>
            </a:r>
            <a:r>
              <a:rPr lang="en-US" dirty="0"/>
              <a:t>col1, col2, col3,.... col N)]    </a:t>
            </a:r>
          </a:p>
          <a:p>
            <a:pPr marL="57150" indent="0">
              <a:buNone/>
            </a:pPr>
            <a:r>
              <a:rPr lang="en-US" dirty="0" smtClean="0"/>
              <a:t>       VALUES </a:t>
            </a:r>
            <a:r>
              <a:rPr lang="en-US" dirty="0"/>
              <a:t>(value1, value2, value 3, .... Value N); </a:t>
            </a:r>
          </a:p>
          <a:p>
            <a:pPr marL="57150" indent="0">
              <a:buNone/>
            </a:pPr>
            <a:endParaRPr lang="en-US" dirty="0"/>
          </a:p>
        </p:txBody>
      </p:sp>
    </p:spTree>
    <p:extLst>
      <p:ext uri="{BB962C8B-B14F-4D97-AF65-F5344CB8AC3E}">
        <p14:creationId xmlns:p14="http://schemas.microsoft.com/office/powerpoint/2010/main" val="145148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Update </a:t>
            </a:r>
            <a:r>
              <a:rPr lang="en-US" dirty="0"/>
              <a:t>Statement</a:t>
            </a:r>
          </a:p>
        </p:txBody>
      </p:sp>
      <p:sp>
        <p:nvSpPr>
          <p:cNvPr id="3" name="Content Placeholder 2"/>
          <p:cNvSpPr>
            <a:spLocks noGrp="1"/>
          </p:cNvSpPr>
          <p:nvPr>
            <p:ph idx="1"/>
          </p:nvPr>
        </p:nvSpPr>
        <p:spPr/>
        <p:txBody>
          <a:bodyPr/>
          <a:lstStyle/>
          <a:p>
            <a:r>
              <a:rPr lang="en-US" dirty="0"/>
              <a:t>The SQL UPDATE statement is used to modify the data that is already in the database. The condition in the WHERE clause decides that which row is to be updated</a:t>
            </a:r>
            <a:r>
              <a:rPr lang="en-US" dirty="0" smtClean="0"/>
              <a:t>.</a:t>
            </a:r>
          </a:p>
          <a:p>
            <a:r>
              <a:rPr lang="en-US" b="1" dirty="0" smtClean="0"/>
              <a:t>Syntax:</a:t>
            </a:r>
          </a:p>
          <a:p>
            <a:pPr marL="0" indent="0">
              <a:buNone/>
            </a:pPr>
            <a:r>
              <a:rPr lang="en-US" dirty="0"/>
              <a:t>     UPDATE table_name  </a:t>
            </a:r>
          </a:p>
          <a:p>
            <a:pPr marL="0" indent="0">
              <a:buNone/>
            </a:pPr>
            <a:r>
              <a:rPr lang="en-US" dirty="0" smtClean="0"/>
              <a:t>     SET </a:t>
            </a:r>
            <a:r>
              <a:rPr lang="en-US" dirty="0"/>
              <a:t>column1 = value1, column2 = value2, ...  </a:t>
            </a:r>
          </a:p>
          <a:p>
            <a:pPr marL="0" indent="0">
              <a:buNone/>
            </a:pPr>
            <a:r>
              <a:rPr lang="en-US" dirty="0" smtClean="0"/>
              <a:t>     WHERE </a:t>
            </a:r>
            <a:r>
              <a:rPr lang="en-US" dirty="0"/>
              <a:t>condition; </a:t>
            </a:r>
            <a:endParaRPr lang="en-US" b="1" dirty="0"/>
          </a:p>
        </p:txBody>
      </p:sp>
    </p:spTree>
    <p:extLst>
      <p:ext uri="{BB962C8B-B14F-4D97-AF65-F5344CB8AC3E}">
        <p14:creationId xmlns:p14="http://schemas.microsoft.com/office/powerpoint/2010/main" val="8010877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2089</TotalTime>
  <Words>1594</Words>
  <Application>Microsoft Office PowerPoint</Application>
  <PresentationFormat>Widescreen</PresentationFormat>
  <Paragraphs>215</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Montserrat</vt:lpstr>
      <vt:lpstr>Trebuchet MS</vt:lpstr>
      <vt:lpstr>Wingdings</vt:lpstr>
      <vt:lpstr>Wingdings 3</vt:lpstr>
      <vt:lpstr>Facet</vt:lpstr>
      <vt:lpstr>Database System</vt:lpstr>
      <vt:lpstr>SQL Table</vt:lpstr>
      <vt:lpstr>Operation on Table </vt:lpstr>
      <vt:lpstr>SQL Create table </vt:lpstr>
      <vt:lpstr>SQL Drop table</vt:lpstr>
      <vt:lpstr>SQL DELETE table</vt:lpstr>
      <vt:lpstr>SQL SELECT Statement</vt:lpstr>
      <vt:lpstr>SQL INSERT Statement</vt:lpstr>
      <vt:lpstr>SQL Update Statement</vt:lpstr>
      <vt:lpstr>SQL DELETE Statement</vt:lpstr>
      <vt:lpstr>Views in SQL </vt:lpstr>
      <vt:lpstr>Advantages of View</vt:lpstr>
      <vt:lpstr>Disadvantages of View </vt:lpstr>
      <vt:lpstr> Creating view from a single table </vt:lpstr>
      <vt:lpstr>Creating View from multiple tables</vt:lpstr>
      <vt:lpstr>Deleting View</vt:lpstr>
      <vt:lpstr>Types of Views:</vt:lpstr>
      <vt:lpstr>Significance of Views:</vt:lpstr>
      <vt:lpstr>SQL Index</vt:lpstr>
      <vt:lpstr>Create Index statement</vt:lpstr>
      <vt:lpstr>Unique Index statement</vt:lpstr>
      <vt:lpstr>Drop Index Statement </vt:lpstr>
      <vt:lpstr>SQL Sub Query</vt:lpstr>
      <vt:lpstr>Subqueries with the Select Statement </vt:lpstr>
      <vt:lpstr>Subqueries with the INSERT Statement </vt:lpstr>
      <vt:lpstr>Subqueries with the UPDATE Statement </vt:lpstr>
      <vt:lpstr>Subqueries with the DELETE Statement </vt:lpstr>
      <vt:lpstr>SQL Clauses </vt:lpstr>
      <vt:lpstr> GROUP BY </vt:lpstr>
      <vt:lpstr>HAVING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Sidra Khatoon</dc:creator>
  <cp:lastModifiedBy>Sidra Khatoon</cp:lastModifiedBy>
  <cp:revision>54</cp:revision>
  <cp:lastPrinted>2024-10-29T07:46:25Z</cp:lastPrinted>
  <dcterms:created xsi:type="dcterms:W3CDTF">2024-10-24T07:00:58Z</dcterms:created>
  <dcterms:modified xsi:type="dcterms:W3CDTF">2024-12-10T09:29:36Z</dcterms:modified>
</cp:coreProperties>
</file>