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2"/>
  </p:notesMasterIdLst>
  <p:handoutMasterIdLst>
    <p:handoutMasterId r:id="rId23"/>
  </p:handoutMasterIdLst>
  <p:sldIdLst>
    <p:sldId id="256" r:id="rId2"/>
    <p:sldId id="287" r:id="rId3"/>
    <p:sldId id="288" r:id="rId4"/>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Lst>
  <p:sldSz cx="12192000" cy="68580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79" autoAdjust="0"/>
    <p:restoredTop sz="86545" autoAdjust="0"/>
  </p:normalViewPr>
  <p:slideViewPr>
    <p:cSldViewPr snapToGrid="0">
      <p:cViewPr varScale="1">
        <p:scale>
          <a:sx n="73" d="100"/>
          <a:sy n="73" d="100"/>
        </p:scale>
        <p:origin x="52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1"/>
            <a:ext cx="4028440" cy="351737"/>
          </a:xfrm>
          <a:prstGeom prst="rect">
            <a:avLst/>
          </a:prstGeom>
        </p:spPr>
        <p:txBody>
          <a:bodyPr vert="horz" lIns="93177" tIns="46589" rIns="93177" bIns="46589" rtlCol="0"/>
          <a:lstStyle>
            <a:lvl1pPr algn="r">
              <a:defRPr sz="1200"/>
            </a:lvl1pPr>
          </a:lstStyle>
          <a:p>
            <a:fld id="{9BFC1533-4D66-4A6A-BDFA-C558DD64FF06}" type="datetimeFigureOut">
              <a:rPr lang="en-US" smtClean="0"/>
              <a:t>12/10/2024</a:t>
            </a:fld>
            <a:endParaRPr lang="en-US"/>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01BF4244-A877-4872-9CA4-37B03DF007BE}" type="slidenum">
              <a:rPr lang="en-US" smtClean="0"/>
              <a:t>‹#›</a:t>
            </a:fld>
            <a:endParaRPr lang="en-US"/>
          </a:p>
        </p:txBody>
      </p:sp>
    </p:spTree>
    <p:extLst>
      <p:ext uri="{BB962C8B-B14F-4D97-AF65-F5344CB8AC3E}">
        <p14:creationId xmlns:p14="http://schemas.microsoft.com/office/powerpoint/2010/main" val="1293422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1"/>
            <a:ext cx="4028440" cy="351737"/>
          </a:xfrm>
          <a:prstGeom prst="rect">
            <a:avLst/>
          </a:prstGeom>
        </p:spPr>
        <p:txBody>
          <a:bodyPr vert="horz" lIns="93177" tIns="46589" rIns="93177" bIns="46589" rtlCol="0"/>
          <a:lstStyle>
            <a:lvl1pPr algn="r">
              <a:defRPr sz="1200"/>
            </a:lvl1pPr>
          </a:lstStyle>
          <a:p>
            <a:fld id="{34EE2938-D065-4567-87E7-D6CDB3A22379}" type="datetimeFigureOut">
              <a:rPr lang="en-US" smtClean="0"/>
              <a:t>12/10/2024</a:t>
            </a:fld>
            <a:endParaRPr lang="en-US"/>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73754"/>
            <a:ext cx="7437120" cy="2760346"/>
          </a:xfrm>
          <a:prstGeom prst="rect">
            <a:avLst/>
          </a:prstGeom>
        </p:spPr>
        <p:txBody>
          <a:bodyPr vert="horz" lIns="93177" tIns="46589" rIns="93177" bIns="46589"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1736"/>
          </a:xfrm>
          <a:prstGeom prst="rect">
            <a:avLst/>
          </a:prstGeom>
        </p:spPr>
        <p:txBody>
          <a:bodyPr vert="horz" lIns="93177" tIns="46589" rIns="93177" bIns="46589" rtlCol="0" anchor="b"/>
          <a:lstStyle>
            <a:lvl1pPr algn="r">
              <a:defRPr sz="1200"/>
            </a:lvl1pPr>
          </a:lstStyle>
          <a:p>
            <a:fld id="{6C3A62DC-44E7-4CFB-A5DE-4AD6FA451F11}" type="slidenum">
              <a:rPr lang="en-US" smtClean="0"/>
              <a:t>‹#›</a:t>
            </a:fld>
            <a:endParaRPr lang="en-US"/>
          </a:p>
        </p:txBody>
      </p:sp>
    </p:spTree>
    <p:extLst>
      <p:ext uri="{BB962C8B-B14F-4D97-AF65-F5344CB8AC3E}">
        <p14:creationId xmlns:p14="http://schemas.microsoft.com/office/powerpoint/2010/main" val="338867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4EB5638-39FD-4566-8F65-E8B23231143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2341308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584094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1757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3541363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12209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489966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EB5638-39FD-4566-8F65-E8B23231143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845463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EB5638-39FD-4566-8F65-E8B23231143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372381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EB5638-39FD-4566-8F65-E8B23231143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2702456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399885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EB5638-39FD-4566-8F65-E8B23231143F}"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817444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EB5638-39FD-4566-8F65-E8B23231143F}" type="datetimeFigureOut">
              <a:rPr lang="en-US" smtClean="0"/>
              <a:t>12/10/2024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417509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4EB5638-39FD-4566-8F65-E8B23231143F}" type="datetimeFigureOut">
              <a:rPr lang="en-US" smtClean="0"/>
              <a:t>12/10/2024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2283659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EB5638-39FD-4566-8F65-E8B23231143F}" type="datetimeFigureOut">
              <a:rPr lang="en-US" smtClean="0"/>
              <a:t>12/10/2024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4042348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4EB5638-39FD-4566-8F65-E8B23231143F}"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53570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4EB5638-39FD-4566-8F65-E8B23231143F}"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2004865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4EB5638-39FD-4566-8F65-E8B23231143F}" type="datetimeFigureOut">
              <a:rPr lang="en-US" smtClean="0"/>
              <a:t>12/10/2024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F820CB-6D01-45D1-8A66-314D6A50E80E}" type="slidenum">
              <a:rPr lang="en-US" smtClean="0"/>
              <a:t>‹#›</a:t>
            </a:fld>
            <a:endParaRPr lang="en-US"/>
          </a:p>
        </p:txBody>
      </p:sp>
    </p:spTree>
    <p:extLst>
      <p:ext uri="{BB962C8B-B14F-4D97-AF65-F5344CB8AC3E}">
        <p14:creationId xmlns:p14="http://schemas.microsoft.com/office/powerpoint/2010/main" val="220356744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System</a:t>
            </a:r>
            <a:endParaRPr lang="en-US" dirty="0"/>
          </a:p>
        </p:txBody>
      </p:sp>
      <p:sp>
        <p:nvSpPr>
          <p:cNvPr id="3" name="Subtitle 2"/>
          <p:cNvSpPr>
            <a:spLocks noGrp="1"/>
          </p:cNvSpPr>
          <p:nvPr>
            <p:ph type="subTitle" idx="1"/>
          </p:nvPr>
        </p:nvSpPr>
        <p:spPr/>
        <p:txBody>
          <a:bodyPr/>
          <a:lstStyle/>
          <a:p>
            <a:r>
              <a:rPr lang="en-US" dirty="0" smtClean="0"/>
              <a:t>Lecture </a:t>
            </a:r>
            <a:r>
              <a:rPr lang="en-US" dirty="0" smtClean="0"/>
              <a:t>12</a:t>
            </a:r>
            <a:endParaRPr lang="en-US" dirty="0"/>
          </a:p>
        </p:txBody>
      </p:sp>
    </p:spTree>
    <p:extLst>
      <p:ext uri="{BB962C8B-B14F-4D97-AF65-F5344CB8AC3E}">
        <p14:creationId xmlns:p14="http://schemas.microsoft.com/office/powerpoint/2010/main" val="961356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JOIN</a:t>
            </a:r>
            <a:br>
              <a:rPr lang="en-US" dirty="0"/>
            </a:br>
            <a:endParaRPr lang="en-US" dirty="0"/>
          </a:p>
        </p:txBody>
      </p:sp>
      <p:sp>
        <p:nvSpPr>
          <p:cNvPr id="3" name="Content Placeholder 2"/>
          <p:cNvSpPr>
            <a:spLocks noGrp="1"/>
          </p:cNvSpPr>
          <p:nvPr>
            <p:ph idx="1"/>
          </p:nvPr>
        </p:nvSpPr>
        <p:spPr/>
        <p:txBody>
          <a:bodyPr>
            <a:normAutofit/>
          </a:bodyPr>
          <a:lstStyle/>
          <a:p>
            <a:r>
              <a:rPr lang="en-US" dirty="0"/>
              <a:t>If you perform a join operation, each reference to a column in a join must be unambiguous which means that if the column exists in more than one of the tables. referenced in the join, the column name must be prefixed by the table name. The common columns only appear once in the result of this join. It helps to join two or more tables on the basis of columns that have matching data types and names</a:t>
            </a:r>
            <a:r>
              <a:rPr lang="en-US" dirty="0" smtClean="0"/>
              <a:t>.</a:t>
            </a:r>
            <a:endParaRPr lang="en-US" dirty="0"/>
          </a:p>
          <a:p>
            <a:r>
              <a:rPr lang="en-US" dirty="0"/>
              <a:t>Following syntax is used for creating a NATURAL JOIN</a:t>
            </a:r>
            <a:r>
              <a:rPr lang="en-US" dirty="0" smtClean="0"/>
              <a:t>.</a:t>
            </a:r>
            <a:endParaRPr lang="en-US" dirty="0"/>
          </a:p>
          <a:p>
            <a:pPr marL="457200" lvl="1" indent="0">
              <a:buNone/>
            </a:pPr>
            <a:r>
              <a:rPr lang="en-US" dirty="0"/>
              <a:t>SELECT column_1, column_2...</a:t>
            </a:r>
            <a:r>
              <a:rPr lang="en-US" dirty="0" err="1"/>
              <a:t>column_n</a:t>
            </a:r>
            <a:r>
              <a:rPr lang="en-US" dirty="0"/>
              <a:t>  </a:t>
            </a:r>
          </a:p>
          <a:p>
            <a:pPr marL="457200" lvl="1" indent="0">
              <a:buNone/>
            </a:pPr>
            <a:r>
              <a:rPr lang="en-US" dirty="0"/>
              <a:t>FROM table_1  </a:t>
            </a:r>
          </a:p>
          <a:p>
            <a:pPr marL="457200" lvl="1" indent="0">
              <a:buNone/>
            </a:pPr>
            <a:r>
              <a:rPr lang="en-US" dirty="0"/>
              <a:t>NATURAL JOIN table_2; </a:t>
            </a:r>
          </a:p>
        </p:txBody>
      </p:sp>
    </p:spTree>
    <p:extLst>
      <p:ext uri="{BB962C8B-B14F-4D97-AF65-F5344CB8AC3E}">
        <p14:creationId xmlns:p14="http://schemas.microsoft.com/office/powerpoint/2010/main" val="882680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LEFT JOIN</a:t>
            </a:r>
            <a:br>
              <a:rPr lang="en-US" dirty="0"/>
            </a:br>
            <a:endParaRPr lang="en-US" dirty="0"/>
          </a:p>
        </p:txBody>
      </p:sp>
      <p:sp>
        <p:nvSpPr>
          <p:cNvPr id="3" name="Content Placeholder 2"/>
          <p:cNvSpPr>
            <a:spLocks noGrp="1"/>
          </p:cNvSpPr>
          <p:nvPr>
            <p:ph idx="1"/>
          </p:nvPr>
        </p:nvSpPr>
        <p:spPr/>
        <p:txBody>
          <a:bodyPr/>
          <a:lstStyle/>
          <a:p>
            <a:r>
              <a:rPr lang="en-US" dirty="0"/>
              <a:t>The SQL left join returns all the values from left table and the matching values from the right table. If there is no matching join value, it will return NULL.</a:t>
            </a:r>
          </a:p>
          <a:p>
            <a:r>
              <a:rPr lang="en-US" b="1" dirty="0"/>
              <a:t>Following syntax is used for creating a LEFT JOIN.</a:t>
            </a:r>
            <a:endParaRPr lang="en-US" dirty="0"/>
          </a:p>
          <a:p>
            <a:pPr marL="400050" lvl="1" indent="0">
              <a:buNone/>
            </a:pPr>
            <a:r>
              <a:rPr lang="en-US" dirty="0" smtClean="0"/>
              <a:t>SELECT</a:t>
            </a:r>
            <a:r>
              <a:rPr lang="en-US" dirty="0"/>
              <a:t> table1.column1, table1.column2, table2.column1,....    </a:t>
            </a:r>
          </a:p>
          <a:p>
            <a:pPr marL="400050" lvl="1" indent="0">
              <a:buNone/>
            </a:pPr>
            <a:r>
              <a:rPr lang="en-US" dirty="0"/>
              <a:t>FROM table1     </a:t>
            </a:r>
          </a:p>
          <a:p>
            <a:pPr marL="400050" lvl="1" indent="0">
              <a:buNone/>
            </a:pPr>
            <a:r>
              <a:rPr lang="en-US" dirty="0"/>
              <a:t>LEFT JOIN table2    </a:t>
            </a:r>
          </a:p>
          <a:p>
            <a:pPr marL="400050" lvl="1" indent="0">
              <a:buNone/>
            </a:pPr>
            <a:r>
              <a:rPr lang="en-US" dirty="0"/>
              <a:t>ON table1.matching_column = table2.matching_column;    </a:t>
            </a:r>
          </a:p>
          <a:p>
            <a:endParaRPr lang="en-US" dirty="0"/>
          </a:p>
        </p:txBody>
      </p:sp>
    </p:spTree>
    <p:extLst>
      <p:ext uri="{BB962C8B-B14F-4D97-AF65-F5344CB8AC3E}">
        <p14:creationId xmlns:p14="http://schemas.microsoft.com/office/powerpoint/2010/main" val="3537547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RIGHT JOIN</a:t>
            </a:r>
            <a:br>
              <a:rPr lang="en-US" dirty="0"/>
            </a:br>
            <a:endParaRPr lang="en-US" dirty="0"/>
          </a:p>
        </p:txBody>
      </p:sp>
      <p:sp>
        <p:nvSpPr>
          <p:cNvPr id="3" name="Content Placeholder 2"/>
          <p:cNvSpPr>
            <a:spLocks noGrp="1"/>
          </p:cNvSpPr>
          <p:nvPr>
            <p:ph idx="1"/>
          </p:nvPr>
        </p:nvSpPr>
        <p:spPr/>
        <p:txBody>
          <a:bodyPr/>
          <a:lstStyle/>
          <a:p>
            <a:r>
              <a:rPr lang="en-US" dirty="0"/>
              <a:t>In SQL, RIGHT JOIN returns all the values from the values from the rows of right table and the matched values from the left table. If there is no matching in both tables, it will return NULL.</a:t>
            </a:r>
          </a:p>
          <a:p>
            <a:r>
              <a:rPr lang="en-US" b="1" dirty="0"/>
              <a:t>Following syntax is used for creating a RIGHT JOIN.</a:t>
            </a:r>
            <a:endParaRPr lang="en-US" dirty="0"/>
          </a:p>
          <a:p>
            <a:pPr marL="400050" lvl="1" indent="0">
              <a:buNone/>
            </a:pPr>
            <a:r>
              <a:rPr lang="en-US" dirty="0"/>
              <a:t>SELECT table1.column1, table1.column2, table2.column1,....  </a:t>
            </a:r>
          </a:p>
          <a:p>
            <a:pPr marL="400050" lvl="1" indent="0">
              <a:buNone/>
            </a:pPr>
            <a:r>
              <a:rPr lang="en-US" dirty="0"/>
              <a:t>FROM table1   </a:t>
            </a:r>
          </a:p>
          <a:p>
            <a:pPr marL="400050" lvl="1" indent="0">
              <a:buNone/>
            </a:pPr>
            <a:r>
              <a:rPr lang="en-US" dirty="0"/>
              <a:t>RIGHT JOIN table2  </a:t>
            </a:r>
          </a:p>
          <a:p>
            <a:pPr marL="400050" lvl="1" indent="0">
              <a:buNone/>
            </a:pPr>
            <a:r>
              <a:rPr lang="en-US" dirty="0"/>
              <a:t>ON table1.matching_column = table2.matching_column;  </a:t>
            </a:r>
          </a:p>
          <a:p>
            <a:endParaRPr lang="en-US" dirty="0"/>
          </a:p>
        </p:txBody>
      </p:sp>
    </p:spTree>
    <p:extLst>
      <p:ext uri="{BB962C8B-B14F-4D97-AF65-F5344CB8AC3E}">
        <p14:creationId xmlns:p14="http://schemas.microsoft.com/office/powerpoint/2010/main" val="567540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a:t>
            </a:r>
            <a:r>
              <a:rPr lang="en-US" dirty="0"/>
              <a:t>JOIN</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smtClean="0"/>
              <a:t>In </a:t>
            </a:r>
            <a:r>
              <a:rPr lang="en-US" dirty="0"/>
              <a:t>SQL, FULL JOIN is the result of a combination of both left and right outer join. Join tables have all the records from both tables. It puts NULL on the place of matches not found. A FULL JOIN simply extends the result of an EQUI JOIN. While using the EQUI JOIN, if there exists certain records in one table which do not have corresponding values in the second table, then those rows will not be selected. We can forcefully select such rows by using the FULL JOIN.</a:t>
            </a:r>
          </a:p>
          <a:p>
            <a:r>
              <a:rPr lang="en-US" b="1" dirty="0"/>
              <a:t>Following syntax is used for creating a FULL JOIN.</a:t>
            </a:r>
            <a:endParaRPr lang="en-US" dirty="0"/>
          </a:p>
          <a:p>
            <a:pPr marL="400050" lvl="1" indent="0">
              <a:buNone/>
            </a:pPr>
            <a:r>
              <a:rPr lang="en-US" dirty="0"/>
              <a:t>SELECT table1.column1, table1.column2, table2.column1,....    </a:t>
            </a:r>
          </a:p>
          <a:p>
            <a:pPr marL="400050" lvl="1" indent="0">
              <a:buNone/>
            </a:pPr>
            <a:r>
              <a:rPr lang="en-US" dirty="0"/>
              <a:t>FROM table1     </a:t>
            </a:r>
          </a:p>
          <a:p>
            <a:pPr marL="400050" lvl="1" indent="0">
              <a:buNone/>
            </a:pPr>
            <a:r>
              <a:rPr lang="en-US" dirty="0"/>
              <a:t>FULL JOIN table2    </a:t>
            </a:r>
          </a:p>
          <a:p>
            <a:pPr marL="400050" lvl="1" indent="0">
              <a:buNone/>
            </a:pPr>
            <a:r>
              <a:rPr lang="en-US" dirty="0"/>
              <a:t>ON table1.matching_column = table2.matching_column;   </a:t>
            </a:r>
          </a:p>
          <a:p>
            <a:endParaRPr lang="en-US" dirty="0"/>
          </a:p>
        </p:txBody>
      </p:sp>
    </p:spTree>
    <p:extLst>
      <p:ext uri="{BB962C8B-B14F-4D97-AF65-F5344CB8AC3E}">
        <p14:creationId xmlns:p14="http://schemas.microsoft.com/office/powerpoint/2010/main" val="3129571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 JOIN</a:t>
            </a:r>
            <a:br>
              <a:rPr lang="en-US" dirty="0"/>
            </a:br>
            <a:endParaRPr lang="en-US" dirty="0"/>
          </a:p>
        </p:txBody>
      </p:sp>
      <p:sp>
        <p:nvSpPr>
          <p:cNvPr id="3" name="Content Placeholder 2"/>
          <p:cNvSpPr>
            <a:spLocks noGrp="1"/>
          </p:cNvSpPr>
          <p:nvPr>
            <p:ph idx="1"/>
          </p:nvPr>
        </p:nvSpPr>
        <p:spPr/>
        <p:txBody>
          <a:bodyPr/>
          <a:lstStyle/>
          <a:p>
            <a:r>
              <a:rPr lang="en-US" dirty="0"/>
              <a:t>In SQL, another form of join is SELF JOIN which is a join of a table to itself</a:t>
            </a:r>
            <a:r>
              <a:rPr lang="en-US" dirty="0" smtClean="0"/>
              <a:t>. For </a:t>
            </a:r>
            <a:r>
              <a:rPr lang="en-US" dirty="0"/>
              <a:t>SELF JOIN we have the need to open two copies of the same table. Since the table names are the same so to avoid confusion, we use aliasing that qualifies the column names in the join condition.</a:t>
            </a:r>
          </a:p>
          <a:p>
            <a:r>
              <a:rPr lang="en-US" b="1" dirty="0"/>
              <a:t>Following syntax is used for creating a SELF JOIN.</a:t>
            </a:r>
            <a:endParaRPr lang="en-US" dirty="0"/>
          </a:p>
          <a:p>
            <a:pPr marL="400050" lvl="1" indent="0">
              <a:buNone/>
            </a:pPr>
            <a:r>
              <a:rPr lang="en-US" dirty="0"/>
              <a:t>SELECT a.column1, b.column2  </a:t>
            </a:r>
          </a:p>
          <a:p>
            <a:pPr marL="400050" lvl="1" indent="0">
              <a:buNone/>
            </a:pPr>
            <a:r>
              <a:rPr lang="en-US" dirty="0"/>
              <a:t>FROM table_name a, table_name b  </a:t>
            </a:r>
          </a:p>
          <a:p>
            <a:pPr marL="400050" lvl="1" indent="0">
              <a:buNone/>
            </a:pPr>
            <a:r>
              <a:rPr lang="en-US" dirty="0"/>
              <a:t>WHERE some_condition;  </a:t>
            </a:r>
          </a:p>
          <a:p>
            <a:endParaRPr lang="en-US" dirty="0"/>
          </a:p>
        </p:txBody>
      </p:sp>
    </p:spTree>
    <p:extLst>
      <p:ext uri="{BB962C8B-B14F-4D97-AF65-F5344CB8AC3E}">
        <p14:creationId xmlns:p14="http://schemas.microsoft.com/office/powerpoint/2010/main" val="869170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Cartesian JOIN</a:t>
            </a:r>
            <a:br>
              <a:rPr lang="en-US" dirty="0"/>
            </a:br>
            <a:endParaRPr lang="en-US" dirty="0"/>
          </a:p>
        </p:txBody>
      </p:sp>
      <p:sp>
        <p:nvSpPr>
          <p:cNvPr id="3" name="Content Placeholder 2"/>
          <p:cNvSpPr>
            <a:spLocks noGrp="1"/>
          </p:cNvSpPr>
          <p:nvPr>
            <p:ph idx="1"/>
          </p:nvPr>
        </p:nvSpPr>
        <p:spPr/>
        <p:txBody>
          <a:bodyPr/>
          <a:lstStyle/>
          <a:p>
            <a:r>
              <a:rPr lang="en-US" dirty="0"/>
              <a:t>If the join condition is omitted from the join query, then the result is a Cartesian product. It is also known as the Cross Join, it will return the </a:t>
            </a:r>
            <a:r>
              <a:rPr lang="en-US" dirty="0" err="1"/>
              <a:t>cartesian</a:t>
            </a:r>
            <a:r>
              <a:rPr lang="en-US" dirty="0"/>
              <a:t> product of tables being joined. In this each row of one table is joined to every row of another table</a:t>
            </a:r>
            <a:r>
              <a:rPr lang="en-US" dirty="0" smtClean="0"/>
              <a:t>.</a:t>
            </a:r>
          </a:p>
          <a:p>
            <a:r>
              <a:rPr lang="en-US" b="1" dirty="0"/>
              <a:t>Following syntax is used for creating a Cartesian JOIN.</a:t>
            </a:r>
            <a:endParaRPr lang="en-US" dirty="0"/>
          </a:p>
          <a:p>
            <a:pPr marL="400050" lvl="1" indent="0">
              <a:buNone/>
            </a:pPr>
            <a:r>
              <a:rPr lang="en-US" dirty="0"/>
              <a:t>SELECT </a:t>
            </a:r>
            <a:r>
              <a:rPr lang="en-US" dirty="0" err="1"/>
              <a:t>column_name</a:t>
            </a:r>
            <a:r>
              <a:rPr lang="en-US" dirty="0"/>
              <a:t>(s) FROM table1 CROSS JOIN table2;  </a:t>
            </a:r>
          </a:p>
          <a:p>
            <a:endParaRPr lang="en-US" dirty="0"/>
          </a:p>
        </p:txBody>
      </p:sp>
    </p:spTree>
    <p:extLst>
      <p:ext uri="{BB962C8B-B14F-4D97-AF65-F5344CB8AC3E}">
        <p14:creationId xmlns:p14="http://schemas.microsoft.com/office/powerpoint/2010/main" val="1921421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Set </a:t>
            </a:r>
            <a:r>
              <a:rPr lang="en-US" dirty="0" smtClean="0"/>
              <a:t>Operation</a:t>
            </a:r>
            <a:endParaRPr lang="en-US" dirty="0"/>
          </a:p>
        </p:txBody>
      </p:sp>
      <p:sp>
        <p:nvSpPr>
          <p:cNvPr id="3" name="Content Placeholder 2"/>
          <p:cNvSpPr>
            <a:spLocks noGrp="1"/>
          </p:cNvSpPr>
          <p:nvPr>
            <p:ph idx="1"/>
          </p:nvPr>
        </p:nvSpPr>
        <p:spPr/>
        <p:txBody>
          <a:bodyPr/>
          <a:lstStyle/>
          <a:p>
            <a:r>
              <a:rPr lang="en-US" dirty="0"/>
              <a:t>The SQL Set operation is used to combine the two or more SQL SELECT statements</a:t>
            </a:r>
            <a:r>
              <a:rPr lang="en-US" dirty="0" smtClean="0"/>
              <a:t>.</a:t>
            </a:r>
          </a:p>
          <a:p>
            <a:r>
              <a:rPr lang="en-US" dirty="0"/>
              <a:t>Types of Set Operation</a:t>
            </a:r>
          </a:p>
          <a:p>
            <a:pPr lvl="1">
              <a:buFont typeface="+mj-lt"/>
              <a:buAutoNum type="arabicPeriod"/>
            </a:pPr>
            <a:r>
              <a:rPr lang="en-US" dirty="0"/>
              <a:t>Union</a:t>
            </a:r>
          </a:p>
          <a:p>
            <a:pPr lvl="1">
              <a:buFont typeface="+mj-lt"/>
              <a:buAutoNum type="arabicPeriod"/>
            </a:pPr>
            <a:r>
              <a:rPr lang="en-US" dirty="0" err="1"/>
              <a:t>UnionAll</a:t>
            </a:r>
            <a:endParaRPr lang="en-US" dirty="0"/>
          </a:p>
          <a:p>
            <a:pPr lvl="1">
              <a:buFont typeface="+mj-lt"/>
              <a:buAutoNum type="arabicPeriod"/>
            </a:pPr>
            <a:r>
              <a:rPr lang="en-US" dirty="0"/>
              <a:t>Intersect</a:t>
            </a:r>
          </a:p>
          <a:p>
            <a:pPr lvl="1">
              <a:buFont typeface="+mj-lt"/>
              <a:buAutoNum type="arabicPeriod"/>
            </a:pPr>
            <a:r>
              <a:rPr lang="en-US" dirty="0"/>
              <a:t>Minus</a:t>
            </a:r>
          </a:p>
          <a:p>
            <a:endParaRPr lang="en-US" dirty="0"/>
          </a:p>
        </p:txBody>
      </p:sp>
    </p:spTree>
    <p:extLst>
      <p:ext uri="{BB962C8B-B14F-4D97-AF65-F5344CB8AC3E}">
        <p14:creationId xmlns:p14="http://schemas.microsoft.com/office/powerpoint/2010/main" val="681221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a:t>
            </a:r>
          </a:p>
        </p:txBody>
      </p:sp>
      <p:sp>
        <p:nvSpPr>
          <p:cNvPr id="3" name="Content Placeholder 2"/>
          <p:cNvSpPr>
            <a:spLocks noGrp="1"/>
          </p:cNvSpPr>
          <p:nvPr>
            <p:ph idx="1"/>
          </p:nvPr>
        </p:nvSpPr>
        <p:spPr/>
        <p:txBody>
          <a:bodyPr/>
          <a:lstStyle/>
          <a:p>
            <a:r>
              <a:rPr lang="en-US" dirty="0"/>
              <a:t>The SQL Union operation is used to combine the result of two or more SQL SELECT queries.</a:t>
            </a:r>
          </a:p>
          <a:p>
            <a:r>
              <a:rPr lang="en-US" dirty="0"/>
              <a:t>In the union operation, all the number of datatype and columns must be same in both the tables on which UNION operation is being applied.</a:t>
            </a:r>
          </a:p>
          <a:p>
            <a:r>
              <a:rPr lang="en-US" dirty="0"/>
              <a:t>The union operation eliminates the duplicate rows from its </a:t>
            </a:r>
            <a:r>
              <a:rPr lang="en-US" dirty="0" err="1"/>
              <a:t>resultset</a:t>
            </a:r>
            <a:r>
              <a:rPr lang="en-US" dirty="0" smtClean="0"/>
              <a:t>.</a:t>
            </a:r>
          </a:p>
          <a:p>
            <a:r>
              <a:rPr lang="en-US" b="1" dirty="0"/>
              <a:t>Syntax</a:t>
            </a:r>
            <a:endParaRPr lang="en-US" dirty="0"/>
          </a:p>
          <a:p>
            <a:pPr marL="457200" lvl="1" indent="0">
              <a:buNone/>
            </a:pPr>
            <a:r>
              <a:rPr lang="en-US" dirty="0"/>
              <a:t>SELECT </a:t>
            </a:r>
            <a:r>
              <a:rPr lang="en-US" dirty="0" err="1"/>
              <a:t>column_name</a:t>
            </a:r>
            <a:r>
              <a:rPr lang="en-US" dirty="0"/>
              <a:t> FROM table1  </a:t>
            </a:r>
          </a:p>
          <a:p>
            <a:pPr marL="457200" lvl="1" indent="0">
              <a:buNone/>
            </a:pPr>
            <a:r>
              <a:rPr lang="en-US" dirty="0"/>
              <a:t>UNION  </a:t>
            </a:r>
          </a:p>
          <a:p>
            <a:pPr marL="457200" lvl="1" indent="0">
              <a:buNone/>
            </a:pPr>
            <a:r>
              <a:rPr lang="en-US" dirty="0"/>
              <a:t>SELECT </a:t>
            </a:r>
            <a:r>
              <a:rPr lang="en-US" dirty="0" err="1"/>
              <a:t>column_name</a:t>
            </a:r>
            <a:r>
              <a:rPr lang="en-US" dirty="0"/>
              <a:t> FROM table2;  </a:t>
            </a:r>
          </a:p>
          <a:p>
            <a:endParaRPr lang="en-US" dirty="0"/>
          </a:p>
        </p:txBody>
      </p:sp>
    </p:spTree>
    <p:extLst>
      <p:ext uri="{BB962C8B-B14F-4D97-AF65-F5344CB8AC3E}">
        <p14:creationId xmlns:p14="http://schemas.microsoft.com/office/powerpoint/2010/main" val="2502103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 All</a:t>
            </a:r>
            <a:br>
              <a:rPr lang="en-US" dirty="0"/>
            </a:br>
            <a:endParaRPr lang="en-US" dirty="0"/>
          </a:p>
        </p:txBody>
      </p:sp>
      <p:sp>
        <p:nvSpPr>
          <p:cNvPr id="3" name="Content Placeholder 2"/>
          <p:cNvSpPr>
            <a:spLocks noGrp="1"/>
          </p:cNvSpPr>
          <p:nvPr>
            <p:ph idx="1"/>
          </p:nvPr>
        </p:nvSpPr>
        <p:spPr/>
        <p:txBody>
          <a:bodyPr/>
          <a:lstStyle/>
          <a:p>
            <a:r>
              <a:rPr lang="en-US" dirty="0"/>
              <a:t>Union All operation is equal to the Union operation. It returns the set without removing duplication and sorting the data</a:t>
            </a:r>
            <a:r>
              <a:rPr lang="en-US" dirty="0" smtClean="0"/>
              <a:t>.</a:t>
            </a:r>
            <a:endParaRPr lang="en-US" dirty="0"/>
          </a:p>
          <a:p>
            <a:r>
              <a:rPr lang="en-US" dirty="0"/>
              <a:t>Syntax</a:t>
            </a:r>
            <a:r>
              <a:rPr lang="en-US" dirty="0" smtClean="0"/>
              <a:t>:</a:t>
            </a:r>
            <a:endParaRPr lang="en-US" dirty="0"/>
          </a:p>
          <a:p>
            <a:pPr marL="400050" lvl="1" indent="0">
              <a:buNone/>
            </a:pPr>
            <a:r>
              <a:rPr lang="en-US" dirty="0"/>
              <a:t>SELECT </a:t>
            </a:r>
            <a:r>
              <a:rPr lang="en-US" dirty="0" err="1"/>
              <a:t>column_name</a:t>
            </a:r>
            <a:r>
              <a:rPr lang="en-US" dirty="0"/>
              <a:t> FROM table1  </a:t>
            </a:r>
          </a:p>
          <a:p>
            <a:pPr marL="400050" lvl="1" indent="0">
              <a:buNone/>
            </a:pPr>
            <a:r>
              <a:rPr lang="en-US" dirty="0"/>
              <a:t>UNION ALL  </a:t>
            </a:r>
          </a:p>
          <a:p>
            <a:pPr marL="400050" lvl="1" indent="0">
              <a:buNone/>
            </a:pPr>
            <a:r>
              <a:rPr lang="en-US" dirty="0"/>
              <a:t>SELECT </a:t>
            </a:r>
            <a:r>
              <a:rPr lang="en-US" dirty="0" err="1"/>
              <a:t>column_name</a:t>
            </a:r>
            <a:r>
              <a:rPr lang="en-US" dirty="0"/>
              <a:t> FROM table2; </a:t>
            </a:r>
          </a:p>
        </p:txBody>
      </p:sp>
    </p:spTree>
    <p:extLst>
      <p:ext uri="{BB962C8B-B14F-4D97-AF65-F5344CB8AC3E}">
        <p14:creationId xmlns:p14="http://schemas.microsoft.com/office/powerpoint/2010/main" val="2910170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Intersect</a:t>
            </a:r>
            <a:br>
              <a:rPr lang="en-US" dirty="0"/>
            </a:br>
            <a:endParaRPr lang="en-US" dirty="0"/>
          </a:p>
        </p:txBody>
      </p:sp>
      <p:sp>
        <p:nvSpPr>
          <p:cNvPr id="3" name="Content Placeholder 2"/>
          <p:cNvSpPr>
            <a:spLocks noGrp="1"/>
          </p:cNvSpPr>
          <p:nvPr>
            <p:ph idx="1"/>
          </p:nvPr>
        </p:nvSpPr>
        <p:spPr/>
        <p:txBody>
          <a:bodyPr/>
          <a:lstStyle/>
          <a:p>
            <a:r>
              <a:rPr lang="en-US" dirty="0"/>
              <a:t>It is used to combine two SELECT statements. The Intersect operation returns the common rows from both the SELECT statements.</a:t>
            </a:r>
          </a:p>
          <a:p>
            <a:r>
              <a:rPr lang="en-US" dirty="0"/>
              <a:t>In the Intersect operation, the number of datatype and columns must be the same.</a:t>
            </a:r>
          </a:p>
          <a:p>
            <a:r>
              <a:rPr lang="en-US" dirty="0"/>
              <a:t>It has no duplicates and it arranges the data in ascending order by default.</a:t>
            </a:r>
          </a:p>
          <a:p>
            <a:r>
              <a:rPr lang="en-US" dirty="0" smtClean="0"/>
              <a:t>Syntax</a:t>
            </a:r>
            <a:endParaRPr lang="en-US" dirty="0"/>
          </a:p>
          <a:p>
            <a:pPr marL="400050" lvl="1" indent="0">
              <a:buNone/>
            </a:pPr>
            <a:r>
              <a:rPr lang="en-US" dirty="0"/>
              <a:t>SELECT </a:t>
            </a:r>
            <a:r>
              <a:rPr lang="en-US" dirty="0" err="1"/>
              <a:t>column_name</a:t>
            </a:r>
            <a:r>
              <a:rPr lang="en-US" dirty="0"/>
              <a:t> FROM table1  </a:t>
            </a:r>
          </a:p>
          <a:p>
            <a:pPr marL="400050" lvl="1" indent="0">
              <a:buNone/>
            </a:pPr>
            <a:r>
              <a:rPr lang="en-US" dirty="0"/>
              <a:t>INTERSECT  </a:t>
            </a:r>
          </a:p>
          <a:p>
            <a:pPr marL="400050" lvl="1" indent="0">
              <a:buNone/>
            </a:pPr>
            <a:r>
              <a:rPr lang="en-US" dirty="0"/>
              <a:t>SELECT </a:t>
            </a:r>
            <a:r>
              <a:rPr lang="en-US" dirty="0" err="1"/>
              <a:t>column_name</a:t>
            </a:r>
            <a:r>
              <a:rPr lang="en-US" dirty="0"/>
              <a:t> FROM table2; </a:t>
            </a:r>
          </a:p>
        </p:txBody>
      </p:sp>
    </p:spTree>
    <p:extLst>
      <p:ext uri="{BB962C8B-B14F-4D97-AF65-F5344CB8AC3E}">
        <p14:creationId xmlns:p14="http://schemas.microsoft.com/office/powerpoint/2010/main" val="4239253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Aggregate Functions</a:t>
            </a:r>
            <a:br>
              <a:rPr lang="en-US" dirty="0"/>
            </a:br>
            <a:endParaRPr lang="en-US" dirty="0"/>
          </a:p>
        </p:txBody>
      </p:sp>
      <p:sp>
        <p:nvSpPr>
          <p:cNvPr id="3" name="Content Placeholder 2"/>
          <p:cNvSpPr>
            <a:spLocks noGrp="1"/>
          </p:cNvSpPr>
          <p:nvPr>
            <p:ph idx="1"/>
          </p:nvPr>
        </p:nvSpPr>
        <p:spPr/>
        <p:txBody>
          <a:bodyPr/>
          <a:lstStyle/>
          <a:p>
            <a:r>
              <a:rPr lang="en-US" dirty="0"/>
              <a:t>SQL aggregation function is used to perform the calculations on multiple rows of a single column of a table. It returns a single value.</a:t>
            </a:r>
          </a:p>
          <a:p>
            <a:r>
              <a:rPr lang="en-US" dirty="0"/>
              <a:t>It is also used to summarize the data.</a:t>
            </a:r>
          </a:p>
          <a:p>
            <a:endParaRPr lang="en-US" dirty="0"/>
          </a:p>
        </p:txBody>
      </p:sp>
      <p:pic>
        <p:nvPicPr>
          <p:cNvPr id="4" name="Picture 3"/>
          <p:cNvPicPr>
            <a:picLocks noChangeAspect="1"/>
          </p:cNvPicPr>
          <p:nvPr/>
        </p:nvPicPr>
        <p:blipFill>
          <a:blip r:embed="rId2"/>
          <a:stretch>
            <a:fillRect/>
          </a:stretch>
        </p:blipFill>
        <p:spPr>
          <a:xfrm>
            <a:off x="1815046" y="3345411"/>
            <a:ext cx="6001588" cy="2695951"/>
          </a:xfrm>
          <a:prstGeom prst="rect">
            <a:avLst/>
          </a:prstGeom>
        </p:spPr>
      </p:pic>
    </p:spTree>
    <p:extLst>
      <p:ext uri="{BB962C8B-B14F-4D97-AF65-F5344CB8AC3E}">
        <p14:creationId xmlns:p14="http://schemas.microsoft.com/office/powerpoint/2010/main" val="236532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Minus</a:t>
            </a:r>
            <a:br>
              <a:rPr lang="en-US" dirty="0"/>
            </a:br>
            <a:endParaRPr lang="en-US" dirty="0"/>
          </a:p>
        </p:txBody>
      </p:sp>
      <p:sp>
        <p:nvSpPr>
          <p:cNvPr id="3" name="Content Placeholder 2"/>
          <p:cNvSpPr>
            <a:spLocks noGrp="1"/>
          </p:cNvSpPr>
          <p:nvPr>
            <p:ph idx="1"/>
          </p:nvPr>
        </p:nvSpPr>
        <p:spPr/>
        <p:txBody>
          <a:bodyPr/>
          <a:lstStyle/>
          <a:p>
            <a:r>
              <a:rPr lang="en-US" dirty="0"/>
              <a:t>It combines the result of two SELECT statements. Minus operator is used to display the rows which are present in the first query but absent in the second query.</a:t>
            </a:r>
          </a:p>
          <a:p>
            <a:r>
              <a:rPr lang="en-US" dirty="0"/>
              <a:t>It has no duplicates and data arranged in ascending order by default</a:t>
            </a:r>
            <a:r>
              <a:rPr lang="en-US" dirty="0" smtClean="0"/>
              <a:t>.</a:t>
            </a:r>
          </a:p>
          <a:p>
            <a:r>
              <a:rPr lang="en-US" b="1" dirty="0"/>
              <a:t>Syntax:</a:t>
            </a:r>
            <a:endParaRPr lang="en-US" dirty="0"/>
          </a:p>
          <a:p>
            <a:pPr marL="400050" lvl="1" indent="0">
              <a:buNone/>
            </a:pPr>
            <a:r>
              <a:rPr lang="en-US" dirty="0"/>
              <a:t>SELECT </a:t>
            </a:r>
            <a:r>
              <a:rPr lang="en-US" dirty="0" err="1"/>
              <a:t>column_name</a:t>
            </a:r>
            <a:r>
              <a:rPr lang="en-US" dirty="0"/>
              <a:t> FROM table1  </a:t>
            </a:r>
          </a:p>
          <a:p>
            <a:pPr marL="400050" lvl="1" indent="0">
              <a:buNone/>
            </a:pPr>
            <a:r>
              <a:rPr lang="en-US" dirty="0"/>
              <a:t>MINUS  </a:t>
            </a:r>
          </a:p>
          <a:p>
            <a:pPr marL="400050" lvl="1" indent="0">
              <a:buNone/>
            </a:pPr>
            <a:r>
              <a:rPr lang="en-US" dirty="0"/>
              <a:t>SELECT </a:t>
            </a:r>
            <a:r>
              <a:rPr lang="en-US" dirty="0" err="1"/>
              <a:t>column_name</a:t>
            </a:r>
            <a:r>
              <a:rPr lang="en-US" dirty="0"/>
              <a:t> FROM table2;  </a:t>
            </a:r>
          </a:p>
          <a:p>
            <a:endParaRPr lang="en-US" dirty="0"/>
          </a:p>
        </p:txBody>
      </p:sp>
    </p:spTree>
    <p:extLst>
      <p:ext uri="{BB962C8B-B14F-4D97-AF65-F5344CB8AC3E}">
        <p14:creationId xmlns:p14="http://schemas.microsoft.com/office/powerpoint/2010/main" val="3782194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 FUNCTION</a:t>
            </a:r>
            <a:br>
              <a:rPr lang="en-US" dirty="0"/>
            </a:br>
            <a:endParaRPr lang="en-US" dirty="0"/>
          </a:p>
        </p:txBody>
      </p:sp>
      <p:sp>
        <p:nvSpPr>
          <p:cNvPr id="3" name="Content Placeholder 2"/>
          <p:cNvSpPr>
            <a:spLocks noGrp="1"/>
          </p:cNvSpPr>
          <p:nvPr>
            <p:ph idx="1"/>
          </p:nvPr>
        </p:nvSpPr>
        <p:spPr/>
        <p:txBody>
          <a:bodyPr/>
          <a:lstStyle/>
          <a:p>
            <a:r>
              <a:rPr lang="en-US" dirty="0"/>
              <a:t>COUNT function is used to Count the number of rows in a database table. It can work on both numeric and non-numeric data types.</a:t>
            </a:r>
          </a:p>
          <a:p>
            <a:r>
              <a:rPr lang="en-US" dirty="0"/>
              <a:t>COUNT function uses the COUNT(*) that returns the count of all the rows in a specified table. COUNT(*) considers duplicate and Null</a:t>
            </a:r>
            <a:r>
              <a:rPr lang="en-US" dirty="0" smtClean="0"/>
              <a:t>.</a:t>
            </a:r>
          </a:p>
          <a:p>
            <a:r>
              <a:rPr lang="en-US" b="1" dirty="0"/>
              <a:t>Syntax</a:t>
            </a:r>
            <a:endParaRPr lang="en-US" dirty="0"/>
          </a:p>
          <a:p>
            <a:pPr marL="400050" lvl="1" indent="0">
              <a:buNone/>
            </a:pPr>
            <a:r>
              <a:rPr lang="en-US" dirty="0"/>
              <a:t>COUNT(*)  </a:t>
            </a:r>
          </a:p>
          <a:p>
            <a:pPr marL="400050" lvl="1" indent="0">
              <a:buNone/>
            </a:pPr>
            <a:r>
              <a:rPr lang="en-US" dirty="0"/>
              <a:t>or  </a:t>
            </a:r>
          </a:p>
          <a:p>
            <a:pPr marL="400050" lvl="1" indent="0">
              <a:buNone/>
            </a:pPr>
            <a:r>
              <a:rPr lang="en-US" dirty="0"/>
              <a:t>COUNT( [ALL|DISTINCT] expression )  </a:t>
            </a:r>
          </a:p>
          <a:p>
            <a:endParaRPr lang="en-US" dirty="0"/>
          </a:p>
        </p:txBody>
      </p:sp>
    </p:spTree>
    <p:extLst>
      <p:ext uri="{BB962C8B-B14F-4D97-AF65-F5344CB8AC3E}">
        <p14:creationId xmlns:p14="http://schemas.microsoft.com/office/powerpoint/2010/main" val="1834054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 Function</a:t>
            </a:r>
            <a:br>
              <a:rPr lang="en-US" dirty="0"/>
            </a:br>
            <a:endParaRPr lang="en-US" dirty="0"/>
          </a:p>
        </p:txBody>
      </p:sp>
      <p:sp>
        <p:nvSpPr>
          <p:cNvPr id="3" name="Content Placeholder 2"/>
          <p:cNvSpPr>
            <a:spLocks noGrp="1"/>
          </p:cNvSpPr>
          <p:nvPr>
            <p:ph idx="1"/>
          </p:nvPr>
        </p:nvSpPr>
        <p:spPr/>
        <p:txBody>
          <a:bodyPr/>
          <a:lstStyle/>
          <a:p>
            <a:r>
              <a:rPr lang="en-US" dirty="0"/>
              <a:t>Sum function is used to calculate the sum of all selected columns. It works on numeric fields only</a:t>
            </a:r>
            <a:r>
              <a:rPr lang="en-US" dirty="0" smtClean="0"/>
              <a:t>.</a:t>
            </a:r>
            <a:endParaRPr lang="en-US" dirty="0"/>
          </a:p>
          <a:p>
            <a:r>
              <a:rPr lang="en-US" dirty="0" smtClean="0"/>
              <a:t>Syntax</a:t>
            </a:r>
            <a:endParaRPr lang="en-US" dirty="0"/>
          </a:p>
          <a:p>
            <a:pPr marL="400050" lvl="1" indent="0">
              <a:buNone/>
            </a:pPr>
            <a:r>
              <a:rPr lang="en-US" dirty="0"/>
              <a:t>SUM()  </a:t>
            </a:r>
          </a:p>
          <a:p>
            <a:pPr marL="400050" lvl="1" indent="0">
              <a:buNone/>
            </a:pPr>
            <a:r>
              <a:rPr lang="en-US" dirty="0"/>
              <a:t>or  </a:t>
            </a:r>
          </a:p>
          <a:p>
            <a:pPr marL="400050" lvl="1" indent="0">
              <a:buNone/>
            </a:pPr>
            <a:r>
              <a:rPr lang="en-US" dirty="0"/>
              <a:t>SUM( [ALL|DISTINCT] expression ) </a:t>
            </a:r>
          </a:p>
        </p:txBody>
      </p:sp>
    </p:spTree>
    <p:extLst>
      <p:ext uri="{BB962C8B-B14F-4D97-AF65-F5344CB8AC3E}">
        <p14:creationId xmlns:p14="http://schemas.microsoft.com/office/powerpoint/2010/main" val="1347611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AVG function</a:t>
            </a:r>
            <a:br>
              <a:rPr lang="en-US" dirty="0"/>
            </a:br>
            <a:endParaRPr lang="en-US" dirty="0"/>
          </a:p>
        </p:txBody>
      </p:sp>
      <p:sp>
        <p:nvSpPr>
          <p:cNvPr id="3" name="Content Placeholder 2"/>
          <p:cNvSpPr>
            <a:spLocks noGrp="1"/>
          </p:cNvSpPr>
          <p:nvPr>
            <p:ph idx="1"/>
          </p:nvPr>
        </p:nvSpPr>
        <p:spPr/>
        <p:txBody>
          <a:bodyPr/>
          <a:lstStyle/>
          <a:p>
            <a:r>
              <a:rPr lang="en-US" dirty="0"/>
              <a:t>he AVG function is used to calculate the average value of the numeric type. AVG function returns the average of all non-Null values</a:t>
            </a:r>
            <a:r>
              <a:rPr lang="en-US" dirty="0" smtClean="0"/>
              <a:t>.</a:t>
            </a:r>
            <a:endParaRPr lang="en-US" dirty="0"/>
          </a:p>
          <a:p>
            <a:r>
              <a:rPr lang="en-US" dirty="0" smtClean="0"/>
              <a:t>Syntax</a:t>
            </a:r>
            <a:endParaRPr lang="en-US" dirty="0"/>
          </a:p>
          <a:p>
            <a:pPr marL="400050" lvl="1" indent="0">
              <a:buNone/>
            </a:pPr>
            <a:r>
              <a:rPr lang="en-US" dirty="0"/>
              <a:t>AVG()  </a:t>
            </a:r>
          </a:p>
          <a:p>
            <a:pPr marL="400050" lvl="1" indent="0">
              <a:buNone/>
            </a:pPr>
            <a:r>
              <a:rPr lang="en-US" dirty="0"/>
              <a:t>or  </a:t>
            </a:r>
          </a:p>
          <a:p>
            <a:pPr marL="400050" lvl="1" indent="0">
              <a:buNone/>
            </a:pPr>
            <a:r>
              <a:rPr lang="en-US" dirty="0"/>
              <a:t>AVG( [ALL|DISTINCT] expression ) </a:t>
            </a:r>
          </a:p>
        </p:txBody>
      </p:sp>
    </p:spTree>
    <p:extLst>
      <p:ext uri="{BB962C8B-B14F-4D97-AF65-F5344CB8AC3E}">
        <p14:creationId xmlns:p14="http://schemas.microsoft.com/office/powerpoint/2010/main" val="885115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 Function</a:t>
            </a:r>
            <a:br>
              <a:rPr lang="en-US" dirty="0"/>
            </a:br>
            <a:endParaRPr lang="en-US" dirty="0"/>
          </a:p>
        </p:txBody>
      </p:sp>
      <p:sp>
        <p:nvSpPr>
          <p:cNvPr id="3" name="Content Placeholder 2"/>
          <p:cNvSpPr>
            <a:spLocks noGrp="1"/>
          </p:cNvSpPr>
          <p:nvPr>
            <p:ph idx="1"/>
          </p:nvPr>
        </p:nvSpPr>
        <p:spPr/>
        <p:txBody>
          <a:bodyPr/>
          <a:lstStyle/>
          <a:p>
            <a:r>
              <a:rPr lang="en-US" dirty="0"/>
              <a:t>MAX function is used to find the maximum value of a certain column. This </a:t>
            </a:r>
            <a:r>
              <a:rPr lang="en-US" dirty="0" smtClean="0"/>
              <a:t>function determines the largest value of all selected values of a column.</a:t>
            </a:r>
            <a:endParaRPr lang="en-US" b="1" dirty="0"/>
          </a:p>
          <a:p>
            <a:r>
              <a:rPr lang="en-US" b="1" dirty="0" smtClean="0"/>
              <a:t>Syntax</a:t>
            </a:r>
            <a:endParaRPr lang="en-US" dirty="0"/>
          </a:p>
          <a:p>
            <a:pPr marL="400050" lvl="1" indent="0">
              <a:buNone/>
            </a:pPr>
            <a:r>
              <a:rPr lang="en-US" dirty="0"/>
              <a:t>MAX()  </a:t>
            </a:r>
          </a:p>
          <a:p>
            <a:pPr marL="400050" lvl="1" indent="0">
              <a:buNone/>
            </a:pPr>
            <a:r>
              <a:rPr lang="en-US" dirty="0"/>
              <a:t>or  </a:t>
            </a:r>
          </a:p>
          <a:p>
            <a:pPr marL="400050" lvl="1" indent="0">
              <a:buNone/>
            </a:pPr>
            <a:r>
              <a:rPr lang="en-US" dirty="0"/>
              <a:t>MAX( [ALL|DISTINCT] expression )  </a:t>
            </a:r>
          </a:p>
          <a:p>
            <a:endParaRPr lang="en-US" dirty="0"/>
          </a:p>
        </p:txBody>
      </p:sp>
    </p:spTree>
    <p:extLst>
      <p:ext uri="{BB962C8B-B14F-4D97-AF65-F5344CB8AC3E}">
        <p14:creationId xmlns:p14="http://schemas.microsoft.com/office/powerpoint/2010/main" val="19248857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 Function</a:t>
            </a:r>
            <a:br>
              <a:rPr lang="en-US" dirty="0"/>
            </a:br>
            <a:endParaRPr lang="en-US" dirty="0"/>
          </a:p>
        </p:txBody>
      </p:sp>
      <p:sp>
        <p:nvSpPr>
          <p:cNvPr id="3" name="Content Placeholder 2"/>
          <p:cNvSpPr>
            <a:spLocks noGrp="1"/>
          </p:cNvSpPr>
          <p:nvPr>
            <p:ph idx="1"/>
          </p:nvPr>
        </p:nvSpPr>
        <p:spPr/>
        <p:txBody>
          <a:bodyPr/>
          <a:lstStyle/>
          <a:p>
            <a:r>
              <a:rPr lang="en-US" dirty="0"/>
              <a:t>MIN function is used to find the minimum value of a certain column. This function determines the smallest value of all selected values of a column.</a:t>
            </a:r>
          </a:p>
          <a:p>
            <a:r>
              <a:rPr lang="en-US" b="1" dirty="0"/>
              <a:t>Syntax</a:t>
            </a:r>
            <a:endParaRPr lang="en-US" dirty="0"/>
          </a:p>
          <a:p>
            <a:pPr marL="400050" lvl="1" indent="0">
              <a:buNone/>
            </a:pPr>
            <a:r>
              <a:rPr lang="en-US" dirty="0"/>
              <a:t>MIN()  </a:t>
            </a:r>
          </a:p>
          <a:p>
            <a:pPr marL="400050" lvl="1" indent="0">
              <a:buNone/>
            </a:pPr>
            <a:r>
              <a:rPr lang="en-US" dirty="0"/>
              <a:t>or  </a:t>
            </a:r>
          </a:p>
          <a:p>
            <a:pPr marL="400050" lvl="1" indent="0">
              <a:buNone/>
            </a:pPr>
            <a:r>
              <a:rPr lang="en-US" dirty="0"/>
              <a:t>MIN( [ALL|DISTINCT] expression )  </a:t>
            </a:r>
          </a:p>
          <a:p>
            <a:endParaRPr lang="en-US" dirty="0"/>
          </a:p>
        </p:txBody>
      </p:sp>
    </p:spTree>
    <p:extLst>
      <p:ext uri="{BB962C8B-B14F-4D97-AF65-F5344CB8AC3E}">
        <p14:creationId xmlns:p14="http://schemas.microsoft.com/office/powerpoint/2010/main" val="3111051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651" y="609600"/>
            <a:ext cx="8596668" cy="1320800"/>
          </a:xfrm>
        </p:spPr>
        <p:txBody>
          <a:bodyPr/>
          <a:lstStyle/>
          <a:p>
            <a:r>
              <a:rPr lang="en-US" dirty="0"/>
              <a:t>SQL JOIN</a:t>
            </a:r>
            <a:br>
              <a:rPr lang="en-US" dirty="0"/>
            </a:br>
            <a:endParaRPr lang="en-US" dirty="0"/>
          </a:p>
        </p:txBody>
      </p:sp>
      <p:sp>
        <p:nvSpPr>
          <p:cNvPr id="3" name="Content Placeholder 2"/>
          <p:cNvSpPr>
            <a:spLocks noGrp="1"/>
          </p:cNvSpPr>
          <p:nvPr>
            <p:ph idx="1"/>
          </p:nvPr>
        </p:nvSpPr>
        <p:spPr/>
        <p:txBody>
          <a:bodyPr/>
          <a:lstStyle/>
          <a:p>
            <a:r>
              <a:rPr lang="en-US" dirty="0"/>
              <a:t>JOIN means to combine something. In case of SQL, JOIN means "to combine two or more tables</a:t>
            </a:r>
            <a:r>
              <a:rPr lang="en-US" dirty="0" smtClean="0"/>
              <a:t>".</a:t>
            </a:r>
          </a:p>
          <a:p>
            <a:r>
              <a:rPr lang="en-US" dirty="0"/>
              <a:t>Types of SQL JOIN</a:t>
            </a:r>
          </a:p>
          <a:p>
            <a:pPr lvl="1">
              <a:buFont typeface="+mj-lt"/>
              <a:buAutoNum type="arabicPeriod"/>
            </a:pPr>
            <a:r>
              <a:rPr lang="en-US" dirty="0"/>
              <a:t>INNER JOIN</a:t>
            </a:r>
          </a:p>
          <a:p>
            <a:pPr lvl="1">
              <a:buFont typeface="+mj-lt"/>
              <a:buAutoNum type="arabicPeriod"/>
            </a:pPr>
            <a:r>
              <a:rPr lang="en-US" dirty="0"/>
              <a:t>NATURAL JOIN</a:t>
            </a:r>
          </a:p>
          <a:p>
            <a:pPr lvl="1">
              <a:buFont typeface="+mj-lt"/>
              <a:buAutoNum type="arabicPeriod"/>
            </a:pPr>
            <a:r>
              <a:rPr lang="en-US" dirty="0"/>
              <a:t>LEFT JOIN</a:t>
            </a:r>
          </a:p>
          <a:p>
            <a:pPr lvl="1">
              <a:buFont typeface="+mj-lt"/>
              <a:buAutoNum type="arabicPeriod"/>
            </a:pPr>
            <a:r>
              <a:rPr lang="en-US" dirty="0"/>
              <a:t>RIGHT JOIN</a:t>
            </a:r>
          </a:p>
          <a:p>
            <a:pPr lvl="1">
              <a:buFont typeface="+mj-lt"/>
              <a:buAutoNum type="arabicPeriod"/>
            </a:pPr>
            <a:r>
              <a:rPr lang="en-US" dirty="0"/>
              <a:t>FULL JOIN</a:t>
            </a:r>
          </a:p>
          <a:p>
            <a:pPr lvl="1">
              <a:buFont typeface="+mj-lt"/>
              <a:buAutoNum type="arabicPeriod"/>
            </a:pPr>
            <a:r>
              <a:rPr lang="en-US" dirty="0"/>
              <a:t>SELF JOIN</a:t>
            </a:r>
          </a:p>
          <a:p>
            <a:pPr lvl="1">
              <a:buFont typeface="+mj-lt"/>
              <a:buAutoNum type="arabicPeriod"/>
            </a:pPr>
            <a:r>
              <a:rPr lang="en-US" dirty="0"/>
              <a:t>CARTESIAN JOIN</a:t>
            </a:r>
          </a:p>
        </p:txBody>
      </p:sp>
    </p:spTree>
    <p:extLst>
      <p:ext uri="{BB962C8B-B14F-4D97-AF65-F5344CB8AC3E}">
        <p14:creationId xmlns:p14="http://schemas.microsoft.com/office/powerpoint/2010/main" val="1434603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INNER JOIN</a:t>
            </a:r>
            <a:br>
              <a:rPr lang="en-US" dirty="0"/>
            </a:br>
            <a:endParaRPr lang="en-US" dirty="0"/>
          </a:p>
        </p:txBody>
      </p:sp>
      <p:sp>
        <p:nvSpPr>
          <p:cNvPr id="3" name="Content Placeholder 2"/>
          <p:cNvSpPr>
            <a:spLocks noGrp="1"/>
          </p:cNvSpPr>
          <p:nvPr>
            <p:ph idx="1"/>
          </p:nvPr>
        </p:nvSpPr>
        <p:spPr/>
        <p:txBody>
          <a:bodyPr/>
          <a:lstStyle/>
          <a:p>
            <a:r>
              <a:rPr lang="en-US" dirty="0"/>
              <a:t>This type of join is called EQUI join because it contains an equality operator JOIN condition. It is a type of join in which the join condition contains an equality operator. In SQL, INNER JOIN selects records that have matching values in both tables as long as the condition is satisfied. It returns the combination of all rows from both the tables where the condition satisfies.</a:t>
            </a:r>
          </a:p>
          <a:p>
            <a:r>
              <a:rPr lang="en-US" b="1" dirty="0"/>
              <a:t>Following syntax is used for creating an INNER JOIN.</a:t>
            </a:r>
            <a:endParaRPr lang="en-US" dirty="0"/>
          </a:p>
          <a:p>
            <a:r>
              <a:rPr lang="en-US" b="1" dirty="0"/>
              <a:t>Syntax</a:t>
            </a:r>
            <a:endParaRPr lang="en-US" dirty="0"/>
          </a:p>
          <a:p>
            <a:pPr marL="400050" lvl="1" indent="0">
              <a:buNone/>
            </a:pPr>
            <a:r>
              <a:rPr lang="en-US" dirty="0"/>
              <a:t>SELECT table1.column1, table1.column2, table2.column1,....  </a:t>
            </a:r>
          </a:p>
          <a:p>
            <a:pPr marL="400050" lvl="1" indent="0">
              <a:buNone/>
            </a:pPr>
            <a:r>
              <a:rPr lang="en-US" dirty="0"/>
              <a:t>FROM table1   </a:t>
            </a:r>
          </a:p>
          <a:p>
            <a:pPr marL="400050" lvl="1" indent="0">
              <a:buNone/>
            </a:pPr>
            <a:r>
              <a:rPr lang="en-US" dirty="0"/>
              <a:t>INNER JOIN table2  </a:t>
            </a:r>
          </a:p>
          <a:p>
            <a:pPr marL="400050" lvl="1" indent="0">
              <a:buNone/>
            </a:pPr>
            <a:r>
              <a:rPr lang="en-US" dirty="0"/>
              <a:t>ON table1.matching_column = table2.matching_column;  </a:t>
            </a:r>
          </a:p>
          <a:p>
            <a:endParaRPr lang="en-US" dirty="0"/>
          </a:p>
        </p:txBody>
      </p:sp>
    </p:spTree>
    <p:extLst>
      <p:ext uri="{BB962C8B-B14F-4D97-AF65-F5344CB8AC3E}">
        <p14:creationId xmlns:p14="http://schemas.microsoft.com/office/powerpoint/2010/main" val="10799607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2089</TotalTime>
  <Words>1057</Words>
  <Application>Microsoft Office PowerPoint</Application>
  <PresentationFormat>Widescreen</PresentationFormat>
  <Paragraphs>127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Trebuchet MS</vt:lpstr>
      <vt:lpstr>Wingdings 3</vt:lpstr>
      <vt:lpstr>Facet</vt:lpstr>
      <vt:lpstr>Database System</vt:lpstr>
      <vt:lpstr>SQL Aggregate Functions </vt:lpstr>
      <vt:lpstr>COUNT FUNCTION </vt:lpstr>
      <vt:lpstr>SUM Function </vt:lpstr>
      <vt:lpstr>AVG function </vt:lpstr>
      <vt:lpstr>MAX Function </vt:lpstr>
      <vt:lpstr>MIN Function </vt:lpstr>
      <vt:lpstr>SQL JOIN </vt:lpstr>
      <vt:lpstr>INNER JOIN </vt:lpstr>
      <vt:lpstr>Natural JOIN </vt:lpstr>
      <vt:lpstr>LEFT JOIN </vt:lpstr>
      <vt:lpstr>RIGHT JOIN </vt:lpstr>
      <vt:lpstr>FULL JOIN </vt:lpstr>
      <vt:lpstr>SELF JOIN </vt:lpstr>
      <vt:lpstr>Cartesian JOIN </vt:lpstr>
      <vt:lpstr>SQL Set Operation</vt:lpstr>
      <vt:lpstr>Union</vt:lpstr>
      <vt:lpstr>Union All </vt:lpstr>
      <vt:lpstr>Intersect </vt:lpstr>
      <vt:lpstr>Minus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dc:title>
  <dc:creator>Sidra Khatoon</dc:creator>
  <cp:lastModifiedBy>Sidra Khatoon</cp:lastModifiedBy>
  <cp:revision>54</cp:revision>
  <cp:lastPrinted>2024-10-29T07:46:25Z</cp:lastPrinted>
  <dcterms:created xsi:type="dcterms:W3CDTF">2024-10-24T07:00:58Z</dcterms:created>
  <dcterms:modified xsi:type="dcterms:W3CDTF">2024-12-10T09:28:54Z</dcterms:modified>
</cp:coreProperties>
</file>