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handoutMasterIdLst>
    <p:handoutMasterId r:id="rId13"/>
  </p:handoutMasterIdLst>
  <p:sldIdLst>
    <p:sldId id="256" r:id="rId2"/>
    <p:sldId id="303" r:id="rId3"/>
    <p:sldId id="304" r:id="rId4"/>
    <p:sldId id="305" r:id="rId5"/>
    <p:sldId id="306" r:id="rId6"/>
    <p:sldId id="307" r:id="rId7"/>
    <p:sldId id="308" r:id="rId8"/>
    <p:sldId id="309" r:id="rId9"/>
    <p:sldId id="310" r:id="rId10"/>
    <p:sldId id="311" r:id="rId1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3" d="100"/>
          <a:sy n="73"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12/17/2024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12/17/2024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System</a:t>
            </a:r>
          </a:p>
        </p:txBody>
      </p:sp>
      <p:sp>
        <p:nvSpPr>
          <p:cNvPr id="3" name="Subtitle 2"/>
          <p:cNvSpPr>
            <a:spLocks noGrp="1"/>
          </p:cNvSpPr>
          <p:nvPr>
            <p:ph type="subTitle" idx="1"/>
          </p:nvPr>
        </p:nvSpPr>
        <p:spPr/>
        <p:txBody>
          <a:bodyPr/>
          <a:lstStyle/>
          <a:p>
            <a:r>
              <a:rPr lang="en-US" dirty="0"/>
              <a:t>Lecture 13</a:t>
            </a:r>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52A81-EDE8-C4F3-8362-7CD8227B3629}"/>
              </a:ext>
            </a:extLst>
          </p:cNvPr>
          <p:cNvSpPr>
            <a:spLocks noGrp="1"/>
          </p:cNvSpPr>
          <p:nvPr>
            <p:ph type="title"/>
          </p:nvPr>
        </p:nvSpPr>
        <p:spPr>
          <a:xfrm>
            <a:off x="677334" y="649941"/>
            <a:ext cx="8596668" cy="1320800"/>
          </a:xfrm>
        </p:spPr>
        <p:txBody>
          <a:bodyPr/>
          <a:lstStyle/>
          <a:p>
            <a:r>
              <a:rPr lang="en-US" dirty="0"/>
              <a:t>Physical Design</a:t>
            </a:r>
          </a:p>
        </p:txBody>
      </p:sp>
      <p:sp>
        <p:nvSpPr>
          <p:cNvPr id="3" name="Content Placeholder 2">
            <a:extLst>
              <a:ext uri="{FF2B5EF4-FFF2-40B4-BE49-F238E27FC236}">
                <a16:creationId xmlns:a16="http://schemas.microsoft.com/office/drawing/2014/main" id="{F19398B0-7F5C-B99D-99A4-F9ADECE05A03}"/>
              </a:ext>
            </a:extLst>
          </p:cNvPr>
          <p:cNvSpPr>
            <a:spLocks noGrp="1"/>
          </p:cNvSpPr>
          <p:nvPr>
            <p:ph idx="1"/>
          </p:nvPr>
        </p:nvSpPr>
        <p:spPr>
          <a:xfrm>
            <a:off x="677334" y="1586753"/>
            <a:ext cx="8596668" cy="4746812"/>
          </a:xfrm>
        </p:spPr>
        <p:txBody>
          <a:bodyPr>
            <a:normAutofit lnSpcReduction="10000"/>
          </a:bodyPr>
          <a:lstStyle/>
          <a:p>
            <a:r>
              <a:rPr lang="en-US" sz="1700" dirty="0"/>
              <a:t>The main purpose of the physical design is to actually implement the logical design that is, show the structure of the database along with all the columns &amp; their data types, rows, relations, relationships among data &amp; clearly define how relations are related to each other.</a:t>
            </a:r>
          </a:p>
          <a:p>
            <a:r>
              <a:rPr lang="en-US" sz="1700" dirty="0"/>
              <a:t>Following are the steps taken in physical design</a:t>
            </a:r>
          </a:p>
          <a:p>
            <a:pPr marL="400050" lvl="1" indent="0" algn="just" fontAlgn="base">
              <a:spcAft>
                <a:spcPts val="750"/>
              </a:spcAft>
              <a:buNone/>
            </a:pPr>
            <a:r>
              <a:rPr lang="en-US" b="1" i="0" dirty="0">
                <a:solidFill>
                  <a:srgbClr val="273239"/>
                </a:solidFill>
                <a:effectLst/>
              </a:rPr>
              <a:t>Step 1:</a:t>
            </a:r>
            <a:r>
              <a:rPr lang="en-US" b="0" i="0" dirty="0">
                <a:solidFill>
                  <a:srgbClr val="273239"/>
                </a:solidFill>
                <a:effectLst/>
              </a:rPr>
              <a:t> Entities are converted into tables or relations that consist of their properties (attributes)</a:t>
            </a:r>
          </a:p>
          <a:p>
            <a:pPr marL="400050" lvl="1" indent="0" algn="just" fontAlgn="base">
              <a:spcAft>
                <a:spcPts val="750"/>
              </a:spcAft>
              <a:buNone/>
            </a:pPr>
            <a:r>
              <a:rPr lang="en-US" b="1" i="0" dirty="0">
                <a:solidFill>
                  <a:srgbClr val="273239"/>
                </a:solidFill>
                <a:effectLst/>
              </a:rPr>
              <a:t>Step 2:</a:t>
            </a:r>
            <a:r>
              <a:rPr lang="en-US" b="0" i="0" dirty="0">
                <a:solidFill>
                  <a:srgbClr val="273239"/>
                </a:solidFill>
                <a:effectLst/>
              </a:rPr>
              <a:t> Apply integrity constraints: establish foreign key, unique key, and composite key relationships among the data. And apply various constraints.</a:t>
            </a:r>
          </a:p>
          <a:p>
            <a:pPr marL="400050" lvl="1" indent="0" algn="just" fontAlgn="base">
              <a:spcAft>
                <a:spcPts val="750"/>
              </a:spcAft>
              <a:buNone/>
            </a:pPr>
            <a:r>
              <a:rPr lang="en-US" b="1" i="0" dirty="0">
                <a:solidFill>
                  <a:srgbClr val="273239"/>
                </a:solidFill>
                <a:effectLst/>
              </a:rPr>
              <a:t>Step 3:</a:t>
            </a:r>
            <a:r>
              <a:rPr lang="en-US" b="0" i="0" dirty="0">
                <a:solidFill>
                  <a:srgbClr val="273239"/>
                </a:solidFill>
                <a:effectLst/>
              </a:rPr>
              <a:t> Entity names are converted into table names, property names are translated into attribute names, and so on.</a:t>
            </a:r>
          </a:p>
          <a:p>
            <a:pPr marL="400050" lvl="1" indent="0" algn="just" fontAlgn="base">
              <a:spcAft>
                <a:spcPts val="750"/>
              </a:spcAft>
              <a:buNone/>
            </a:pPr>
            <a:r>
              <a:rPr lang="en-US" b="1" i="0" dirty="0">
                <a:solidFill>
                  <a:srgbClr val="273239"/>
                </a:solidFill>
                <a:effectLst/>
              </a:rPr>
              <a:t>Step 4:</a:t>
            </a:r>
            <a:r>
              <a:rPr lang="en-US" b="0" i="0" dirty="0">
                <a:solidFill>
                  <a:srgbClr val="273239"/>
                </a:solidFill>
                <a:effectLst/>
              </a:rPr>
              <a:t> Apply normalization &amp; modify as per the requirements.</a:t>
            </a:r>
          </a:p>
          <a:p>
            <a:pPr marL="400050" lvl="1" indent="0" algn="just" fontAlgn="base">
              <a:spcAft>
                <a:spcPts val="750"/>
              </a:spcAft>
              <a:buNone/>
            </a:pPr>
            <a:r>
              <a:rPr lang="en-US" b="1" i="0" dirty="0">
                <a:solidFill>
                  <a:srgbClr val="273239"/>
                </a:solidFill>
                <a:effectLst/>
              </a:rPr>
              <a:t>Step 5:</a:t>
            </a:r>
            <a:r>
              <a:rPr lang="en-US" b="0" i="0" dirty="0">
                <a:solidFill>
                  <a:srgbClr val="273239"/>
                </a:solidFill>
                <a:effectLst/>
              </a:rPr>
              <a:t> Final Schemes are defined based on the entities &amp; attributes derived in logical design.</a:t>
            </a:r>
          </a:p>
          <a:p>
            <a:endParaRPr lang="en-US" dirty="0"/>
          </a:p>
        </p:txBody>
      </p:sp>
    </p:spTree>
    <p:extLst>
      <p:ext uri="{BB962C8B-B14F-4D97-AF65-F5344CB8AC3E}">
        <p14:creationId xmlns:p14="http://schemas.microsoft.com/office/powerpoint/2010/main" val="401675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design?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Database Design can be defined as a set of procedures or collection of tasks involving various steps taken to implement a database.</a:t>
            </a:r>
          </a:p>
          <a:p>
            <a:r>
              <a:rPr lang="en-US" dirty="0"/>
              <a:t>A good database design is important. It helps you get the right information when you need it. </a:t>
            </a:r>
          </a:p>
          <a:p>
            <a:r>
              <a:rPr lang="en-US" dirty="0"/>
              <a:t>Following are some critical points to keep in mind to achieve a good database design:</a:t>
            </a:r>
          </a:p>
          <a:p>
            <a:pPr lvl="1">
              <a:buFont typeface="Wingdings" panose="05000000000000000000" pitchFamily="2" charset="2"/>
              <a:buChar char="§"/>
            </a:pPr>
            <a:r>
              <a:rPr lang="en-US" dirty="0"/>
              <a:t>Data consistency and integrity must be maintained.</a:t>
            </a:r>
          </a:p>
          <a:p>
            <a:pPr lvl="1">
              <a:buFont typeface="Wingdings" panose="05000000000000000000" pitchFamily="2" charset="2"/>
              <a:buChar char="§"/>
            </a:pPr>
            <a:r>
              <a:rPr lang="en-US" dirty="0"/>
              <a:t>Low Redundancy</a:t>
            </a:r>
          </a:p>
          <a:p>
            <a:pPr lvl="1">
              <a:buFont typeface="Wingdings" panose="05000000000000000000" pitchFamily="2" charset="2"/>
              <a:buChar char="§"/>
            </a:pPr>
            <a:r>
              <a:rPr lang="en-US" dirty="0"/>
              <a:t>Faster searching </a:t>
            </a:r>
            <a:r>
              <a:rPr lang="en-US"/>
              <a:t>through </a:t>
            </a:r>
            <a:r>
              <a:rPr lang="en-US" smtClean="0"/>
              <a:t>indexes</a:t>
            </a:r>
            <a:endParaRPr lang="en-US" dirty="0"/>
          </a:p>
          <a:p>
            <a:pPr lvl="1">
              <a:buFont typeface="Wingdings" panose="05000000000000000000" pitchFamily="2" charset="2"/>
              <a:buChar char="§"/>
            </a:pPr>
            <a:r>
              <a:rPr lang="en-US" dirty="0"/>
              <a:t>Security measures should be taken by enforcing various integrity constraints.</a:t>
            </a:r>
          </a:p>
          <a:p>
            <a:pPr lvl="1">
              <a:buFont typeface="Wingdings" panose="05000000000000000000" pitchFamily="2" charset="2"/>
              <a:buChar char="§"/>
            </a:pPr>
            <a:r>
              <a:rPr lang="en-US" dirty="0"/>
              <a:t>Data should be stored in fragmented bits of information in the most atomic format possible.</a:t>
            </a:r>
          </a:p>
          <a:p>
            <a:r>
              <a:rPr lang="en-US" dirty="0"/>
              <a:t>However, depending on specific requirements above criteria might change. But these are the most common things that ensure a good database design.</a:t>
            </a:r>
          </a:p>
        </p:txBody>
      </p:sp>
    </p:spTree>
    <p:extLst>
      <p:ext uri="{BB962C8B-B14F-4D97-AF65-F5344CB8AC3E}">
        <p14:creationId xmlns:p14="http://schemas.microsoft.com/office/powerpoint/2010/main" val="291017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28CA-B02E-B712-FD70-31CE86373528}"/>
              </a:ext>
            </a:extLst>
          </p:cNvPr>
          <p:cNvSpPr>
            <a:spLocks noGrp="1"/>
          </p:cNvSpPr>
          <p:nvPr>
            <p:ph type="title"/>
          </p:nvPr>
        </p:nvSpPr>
        <p:spPr/>
        <p:txBody>
          <a:bodyPr>
            <a:normAutofit fontScale="90000"/>
          </a:bodyPr>
          <a:lstStyle/>
          <a:p>
            <a:r>
              <a:rPr lang="en-US" dirty="0"/>
              <a:t>What are the Following Steps that can be taken by a Database Designer to Ensure Good Database Design?</a:t>
            </a:r>
          </a:p>
        </p:txBody>
      </p:sp>
      <p:sp>
        <p:nvSpPr>
          <p:cNvPr id="3" name="Content Placeholder 2">
            <a:extLst>
              <a:ext uri="{FF2B5EF4-FFF2-40B4-BE49-F238E27FC236}">
                <a16:creationId xmlns:a16="http://schemas.microsoft.com/office/drawing/2014/main" id="{3F03199F-CB26-94D9-9DDD-7F79AB72F131}"/>
              </a:ext>
            </a:extLst>
          </p:cNvPr>
          <p:cNvSpPr>
            <a:spLocks noGrp="1"/>
          </p:cNvSpPr>
          <p:nvPr>
            <p:ph idx="1"/>
          </p:nvPr>
        </p:nvSpPr>
        <p:spPr>
          <a:xfrm>
            <a:off x="677334" y="2160589"/>
            <a:ext cx="8596668" cy="4428470"/>
          </a:xfrm>
        </p:spPr>
        <p:txBody>
          <a:bodyPr>
            <a:normAutofit fontScale="77500" lnSpcReduction="20000"/>
          </a:bodyPr>
          <a:lstStyle/>
          <a:p>
            <a:r>
              <a:rPr lang="en-US" sz="2200" b="1" dirty="0"/>
              <a:t>Step 1:</a:t>
            </a:r>
            <a:r>
              <a:rPr lang="en-US" sz="2200" dirty="0"/>
              <a:t> Determine the goal of your database, and ensure clear communication with the stakeholders (if any). Understanding the purpose of a database will help in thinking of various use cases &amp; where the problem may arise &amp; how we can prevent it.</a:t>
            </a:r>
          </a:p>
          <a:p>
            <a:pPr algn="just" rtl="0" fontAlgn="base">
              <a:spcAft>
                <a:spcPts val="750"/>
              </a:spcAft>
            </a:pPr>
            <a:r>
              <a:rPr lang="en-US" sz="2200" b="1" i="0" dirty="0">
                <a:solidFill>
                  <a:srgbClr val="273239"/>
                </a:solidFill>
                <a:effectLst/>
              </a:rPr>
              <a:t>Step 2:</a:t>
            </a:r>
            <a:r>
              <a:rPr lang="en-US" sz="2200" b="0" i="0" dirty="0">
                <a:solidFill>
                  <a:srgbClr val="273239"/>
                </a:solidFill>
                <a:effectLst/>
              </a:rPr>
              <a:t> List down all the entities that will be present in the database &amp; what relationships exist among them.</a:t>
            </a:r>
          </a:p>
          <a:p>
            <a:pPr algn="just" rtl="0" fontAlgn="base">
              <a:spcAft>
                <a:spcPts val="750"/>
              </a:spcAft>
            </a:pPr>
            <a:r>
              <a:rPr lang="en-US" sz="2200" b="1" i="0" dirty="0">
                <a:solidFill>
                  <a:srgbClr val="273239"/>
                </a:solidFill>
                <a:effectLst/>
              </a:rPr>
              <a:t>Step 3:</a:t>
            </a:r>
            <a:r>
              <a:rPr lang="en-US" sz="2200" b="0" i="0" dirty="0">
                <a:solidFill>
                  <a:srgbClr val="273239"/>
                </a:solidFill>
                <a:effectLst/>
              </a:rPr>
              <a:t> Organize the information into different tables such that no or very little redundancy is there.</a:t>
            </a:r>
          </a:p>
          <a:p>
            <a:pPr algn="just" rtl="0" fontAlgn="base">
              <a:spcAft>
                <a:spcPts val="750"/>
              </a:spcAft>
            </a:pPr>
            <a:r>
              <a:rPr lang="en-US" sz="2200" b="1" i="0" dirty="0">
                <a:solidFill>
                  <a:srgbClr val="273239"/>
                </a:solidFill>
                <a:effectLst/>
              </a:rPr>
              <a:t>Step 4:</a:t>
            </a:r>
            <a:r>
              <a:rPr lang="en-US" sz="2200" b="0" i="0" dirty="0">
                <a:solidFill>
                  <a:srgbClr val="273239"/>
                </a:solidFill>
                <a:effectLst/>
              </a:rPr>
              <a:t> Ensure uniqueness in every table. The uniqueness of records present in any relation is a very crucial part of database design that helps us avoid redundancy. Identify the key attributes to uniquely identify every row from columns. </a:t>
            </a:r>
          </a:p>
          <a:p>
            <a:pPr algn="just" rtl="0" fontAlgn="base">
              <a:spcAft>
                <a:spcPts val="750"/>
              </a:spcAft>
            </a:pPr>
            <a:r>
              <a:rPr lang="en-US" sz="2200" b="1" i="0" dirty="0">
                <a:solidFill>
                  <a:srgbClr val="273239"/>
                </a:solidFill>
                <a:effectLst/>
              </a:rPr>
              <a:t>Step 5:</a:t>
            </a:r>
            <a:r>
              <a:rPr lang="en-US" sz="2200" b="0" i="0" dirty="0">
                <a:solidFill>
                  <a:srgbClr val="273239"/>
                </a:solidFill>
                <a:effectLst/>
              </a:rPr>
              <a:t> After all the tables are structured, and information is organized apply Normalization Forms to identify anomalies that may arise &amp; redundancy that can cause inconsistency in the database.</a:t>
            </a:r>
          </a:p>
          <a:p>
            <a:endParaRPr lang="en-US" dirty="0"/>
          </a:p>
        </p:txBody>
      </p:sp>
    </p:spTree>
    <p:extLst>
      <p:ext uri="{BB962C8B-B14F-4D97-AF65-F5344CB8AC3E}">
        <p14:creationId xmlns:p14="http://schemas.microsoft.com/office/powerpoint/2010/main" val="209631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FE07-84DF-D547-1FCE-FC5674F0E480}"/>
              </a:ext>
            </a:extLst>
          </p:cNvPr>
          <p:cNvSpPr>
            <a:spLocks noGrp="1"/>
          </p:cNvSpPr>
          <p:nvPr>
            <p:ph type="title"/>
          </p:nvPr>
        </p:nvSpPr>
        <p:spPr/>
        <p:txBody>
          <a:bodyPr/>
          <a:lstStyle/>
          <a:p>
            <a:r>
              <a:rPr lang="en-US" dirty="0"/>
              <a:t>Primary Terminologies Used in Database Design</a:t>
            </a:r>
          </a:p>
        </p:txBody>
      </p:sp>
      <p:sp>
        <p:nvSpPr>
          <p:cNvPr id="3" name="Content Placeholder 2">
            <a:extLst>
              <a:ext uri="{FF2B5EF4-FFF2-40B4-BE49-F238E27FC236}">
                <a16:creationId xmlns:a16="http://schemas.microsoft.com/office/drawing/2014/main" id="{C2700890-E4C3-9D56-8CE0-62A408DB1825}"/>
              </a:ext>
            </a:extLst>
          </p:cNvPr>
          <p:cNvSpPr>
            <a:spLocks noGrp="1"/>
          </p:cNvSpPr>
          <p:nvPr>
            <p:ph idx="1"/>
          </p:nvPr>
        </p:nvSpPr>
        <p:spPr>
          <a:xfrm>
            <a:off x="677334" y="1748118"/>
            <a:ext cx="8596668" cy="5015753"/>
          </a:xfrm>
        </p:spPr>
        <p:txBody>
          <a:bodyPr>
            <a:normAutofit fontScale="92500" lnSpcReduction="20000"/>
          </a:bodyPr>
          <a:lstStyle/>
          <a:p>
            <a:pPr marL="0" indent="0">
              <a:buNone/>
            </a:pPr>
            <a:r>
              <a:rPr lang="en-US" dirty="0"/>
              <a:t>Following are the terminologies that a person should be familiar with before designing a database:</a:t>
            </a:r>
          </a:p>
          <a:p>
            <a:r>
              <a:rPr lang="en-US" b="1" dirty="0"/>
              <a:t>Redundancy:</a:t>
            </a:r>
            <a:r>
              <a:rPr lang="en-US" dirty="0"/>
              <a:t> Redundancy refers to the duplicity of the data. There can be specific use cases when we need or don't need redundancy in our Database. For ex: If we have a banking system application then we may need to strictly prevent redundancy in our Database.</a:t>
            </a:r>
          </a:p>
          <a:p>
            <a:r>
              <a:rPr lang="en-US" b="1" dirty="0"/>
              <a:t>Schema:</a:t>
            </a:r>
            <a:r>
              <a:rPr lang="en-US" dirty="0"/>
              <a:t> Schema is a logical container that defines the structure &amp; manages the organization of the data stored in it. It consists of rows and columns having data types for each column.</a:t>
            </a:r>
          </a:p>
          <a:p>
            <a:r>
              <a:rPr lang="en-US" b="1" dirty="0"/>
              <a:t>Records/Tuples: </a:t>
            </a:r>
            <a:r>
              <a:rPr lang="en-US" dirty="0"/>
              <a:t>A Record or a tuple is the same thing, basically its where our data is stored inside a table</a:t>
            </a:r>
          </a:p>
          <a:p>
            <a:r>
              <a:rPr lang="en-US" b="1" dirty="0"/>
              <a:t>Indexing:</a:t>
            </a:r>
            <a:r>
              <a:rPr lang="en-US" dirty="0"/>
              <a:t> Indexing is a data structure technique to promote efficient retrieval of the data stored in our database.</a:t>
            </a:r>
          </a:p>
          <a:p>
            <a:r>
              <a:rPr lang="en-US" b="1" dirty="0"/>
              <a:t>Data Integrity &amp; Consistency: </a:t>
            </a:r>
            <a:r>
              <a:rPr lang="en-US" dirty="0"/>
              <a:t>Data integrity refers to the quality of the information stored in our database and consistency refers to the correctness of the data stored.</a:t>
            </a:r>
          </a:p>
          <a:p>
            <a:r>
              <a:rPr lang="en-US" b="1" dirty="0"/>
              <a:t>Data Models:</a:t>
            </a:r>
            <a:r>
              <a:rPr lang="en-US" dirty="0"/>
              <a:t> Data models provide us with visual modeling techniques to visualize the data &amp; the relationship that exists among those data. Ex: model, Network Model, Object Oriented Model, Hierarchical model, etc.</a:t>
            </a:r>
          </a:p>
        </p:txBody>
      </p:sp>
    </p:spTree>
    <p:extLst>
      <p:ext uri="{BB962C8B-B14F-4D97-AF65-F5344CB8AC3E}">
        <p14:creationId xmlns:p14="http://schemas.microsoft.com/office/powerpoint/2010/main" val="260496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30D7A-9CC4-09EB-9933-E6A95637C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D18F8-BBFB-F1C9-E051-DF9930352CEE}"/>
              </a:ext>
            </a:extLst>
          </p:cNvPr>
          <p:cNvSpPr>
            <a:spLocks noGrp="1"/>
          </p:cNvSpPr>
          <p:nvPr>
            <p:ph type="title"/>
          </p:nvPr>
        </p:nvSpPr>
        <p:spPr/>
        <p:txBody>
          <a:bodyPr/>
          <a:lstStyle/>
          <a:p>
            <a:r>
              <a:rPr lang="en-US" dirty="0"/>
              <a:t>Primary Terminologies Used in Database Design</a:t>
            </a:r>
          </a:p>
        </p:txBody>
      </p:sp>
      <p:sp>
        <p:nvSpPr>
          <p:cNvPr id="3" name="Content Placeholder 2">
            <a:extLst>
              <a:ext uri="{FF2B5EF4-FFF2-40B4-BE49-F238E27FC236}">
                <a16:creationId xmlns:a16="http://schemas.microsoft.com/office/drawing/2014/main" id="{B679CBFA-F75A-3484-2FD8-5C89E3041B5E}"/>
              </a:ext>
            </a:extLst>
          </p:cNvPr>
          <p:cNvSpPr>
            <a:spLocks noGrp="1"/>
          </p:cNvSpPr>
          <p:nvPr>
            <p:ph idx="1"/>
          </p:nvPr>
        </p:nvSpPr>
        <p:spPr>
          <a:xfrm>
            <a:off x="677334" y="1748118"/>
            <a:ext cx="8596668" cy="5015753"/>
          </a:xfrm>
        </p:spPr>
        <p:txBody>
          <a:bodyPr>
            <a:normAutofit fontScale="92500" lnSpcReduction="10000"/>
          </a:bodyPr>
          <a:lstStyle/>
          <a:p>
            <a:r>
              <a:rPr lang="en-US" b="1" dirty="0"/>
              <a:t>Normalization: </a:t>
            </a:r>
            <a:r>
              <a:rPr lang="en-US" dirty="0"/>
              <a:t>The process of organizing data to reduce redundancy and dependency by dividing larger tables into smaller ones and defining relationships. It ensures data storage and consistency.</a:t>
            </a:r>
          </a:p>
          <a:p>
            <a:r>
              <a:rPr lang="en-US" b="1" dirty="0"/>
              <a:t>Functional Dependency: </a:t>
            </a:r>
            <a:r>
              <a:rPr lang="en-US" dirty="0"/>
              <a:t>Functional Dependency is a relationship between two attributes of the table that represents that the value of one attribute can be determined by another. Ex: {A -&gt; B}, A &amp; B are two attributes and attribute A can uniquely determine the value of B.</a:t>
            </a:r>
          </a:p>
          <a:p>
            <a:r>
              <a:rPr lang="en-US" b="1" dirty="0"/>
              <a:t>Transaction:</a:t>
            </a:r>
            <a:r>
              <a:rPr lang="en-US" dirty="0"/>
              <a:t> Transaction is a single logical unit of work. It signifies that some changes are made in the database. A transaction must satisfy the ACID or BASE properties (depending on the type of Database).</a:t>
            </a:r>
          </a:p>
          <a:p>
            <a:r>
              <a:rPr lang="en-US" b="1" dirty="0"/>
              <a:t>Schedule:</a:t>
            </a:r>
            <a:r>
              <a:rPr lang="en-US" dirty="0"/>
              <a:t> Schedule defines the sequence of transactions in which they're executed by one or multiple users.</a:t>
            </a:r>
          </a:p>
          <a:p>
            <a:r>
              <a:rPr lang="en-US" b="1" dirty="0"/>
              <a:t>Concurrency:</a:t>
            </a:r>
            <a:r>
              <a:rPr lang="en-US" dirty="0"/>
              <a:t> Concurrency refers to allowing multiple transactions to operate simultaneously without interfering with one another.</a:t>
            </a:r>
          </a:p>
          <a:p>
            <a:r>
              <a:rPr lang="en-US" b="1" dirty="0"/>
              <a:t>Constraints: </a:t>
            </a:r>
            <a:r>
              <a:rPr lang="en-US" dirty="0"/>
              <a:t>Constraints are the rules applied to fields in a table to enforce data integrity. e.g., NOT NULL, UNIQUE, CHECK, etc. It ensures data quality and accuracy.</a:t>
            </a:r>
          </a:p>
        </p:txBody>
      </p:sp>
    </p:spTree>
    <p:extLst>
      <p:ext uri="{BB962C8B-B14F-4D97-AF65-F5344CB8AC3E}">
        <p14:creationId xmlns:p14="http://schemas.microsoft.com/office/powerpoint/2010/main" val="55721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9A27-2566-1F10-36FE-C0E98EE281E9}"/>
              </a:ext>
            </a:extLst>
          </p:cNvPr>
          <p:cNvSpPr>
            <a:spLocks noGrp="1"/>
          </p:cNvSpPr>
          <p:nvPr>
            <p:ph type="title"/>
          </p:nvPr>
        </p:nvSpPr>
        <p:spPr/>
        <p:txBody>
          <a:bodyPr/>
          <a:lstStyle/>
          <a:p>
            <a:r>
              <a:rPr lang="en-US" dirty="0"/>
              <a:t>Database Design Lifecycle</a:t>
            </a:r>
          </a:p>
        </p:txBody>
      </p:sp>
      <p:pic>
        <p:nvPicPr>
          <p:cNvPr id="5" name="Content Placeholder 4">
            <a:extLst>
              <a:ext uri="{FF2B5EF4-FFF2-40B4-BE49-F238E27FC236}">
                <a16:creationId xmlns:a16="http://schemas.microsoft.com/office/drawing/2014/main" id="{CDD33D0B-DB90-AF74-A618-2B1E88512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78423"/>
            <a:ext cx="9340196" cy="3550023"/>
          </a:xfrm>
        </p:spPr>
      </p:pic>
    </p:spTree>
    <p:extLst>
      <p:ext uri="{BB962C8B-B14F-4D97-AF65-F5344CB8AC3E}">
        <p14:creationId xmlns:p14="http://schemas.microsoft.com/office/powerpoint/2010/main" val="211011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9F4D-F9F5-70EF-4C03-68F8FB542B21}"/>
              </a:ext>
            </a:extLst>
          </p:cNvPr>
          <p:cNvSpPr>
            <a:spLocks noGrp="1"/>
          </p:cNvSpPr>
          <p:nvPr>
            <p:ph type="title"/>
          </p:nvPr>
        </p:nvSpPr>
        <p:spPr/>
        <p:txBody>
          <a:bodyPr/>
          <a:lstStyle/>
          <a:p>
            <a:r>
              <a:rPr lang="en-US" dirty="0"/>
              <a:t>Database Design Lifecycle</a:t>
            </a:r>
          </a:p>
        </p:txBody>
      </p:sp>
      <p:sp>
        <p:nvSpPr>
          <p:cNvPr id="3" name="Content Placeholder 2">
            <a:extLst>
              <a:ext uri="{FF2B5EF4-FFF2-40B4-BE49-F238E27FC236}">
                <a16:creationId xmlns:a16="http://schemas.microsoft.com/office/drawing/2014/main" id="{4805BBBA-08F2-6D7F-3581-1F19BDF2E944}"/>
              </a:ext>
            </a:extLst>
          </p:cNvPr>
          <p:cNvSpPr>
            <a:spLocks noGrp="1"/>
          </p:cNvSpPr>
          <p:nvPr>
            <p:ph idx="1"/>
          </p:nvPr>
        </p:nvSpPr>
        <p:spPr>
          <a:xfrm>
            <a:off x="677334" y="1640541"/>
            <a:ext cx="8596668" cy="5096435"/>
          </a:xfrm>
        </p:spPr>
        <p:txBody>
          <a:bodyPr>
            <a:normAutofit fontScale="92500" lnSpcReduction="20000"/>
          </a:bodyPr>
          <a:lstStyle/>
          <a:p>
            <a:r>
              <a:rPr lang="en-US" b="1" i="0" dirty="0">
                <a:solidFill>
                  <a:srgbClr val="273239"/>
                </a:solidFill>
                <a:effectLst/>
                <a:latin typeface="Nunito" pitchFamily="2" charset="0"/>
              </a:rPr>
              <a:t>Requirement Analysis: </a:t>
            </a:r>
            <a:r>
              <a:rPr lang="en-US" b="0" i="0" dirty="0">
                <a:solidFill>
                  <a:srgbClr val="273239"/>
                </a:solidFill>
                <a:effectLst/>
                <a:latin typeface="Nunito" pitchFamily="2" charset="0"/>
              </a:rPr>
              <a:t>It's very crucial to understand the requirements of our application so that you can think in productive terms. And imply appropriate integrity constraints to maintain the data integrity &amp; consistency.</a:t>
            </a:r>
          </a:p>
          <a:p>
            <a:r>
              <a:rPr lang="en-US" b="1" i="0" dirty="0">
                <a:solidFill>
                  <a:srgbClr val="273239"/>
                </a:solidFill>
                <a:effectLst/>
                <a:latin typeface="Nunito" pitchFamily="2" charset="0"/>
              </a:rPr>
              <a:t>Logical &amp; Physical Design: </a:t>
            </a:r>
            <a:r>
              <a:rPr lang="en-US" b="0" i="0" dirty="0">
                <a:solidFill>
                  <a:srgbClr val="273239"/>
                </a:solidFill>
                <a:effectLst/>
                <a:latin typeface="Nunito" pitchFamily="2" charset="0"/>
              </a:rPr>
              <a:t>This is the actual design phase that involves various steps that are to be taken while designing a database. This phase is further divided into two stages:</a:t>
            </a:r>
          </a:p>
          <a:p>
            <a:pPr lvl="1">
              <a:buFont typeface="Wingdings" panose="05000000000000000000" pitchFamily="2" charset="2"/>
              <a:buChar char="§"/>
            </a:pPr>
            <a:r>
              <a:rPr lang="en-US" i="0" dirty="0">
                <a:solidFill>
                  <a:srgbClr val="273239"/>
                </a:solidFill>
                <a:effectLst/>
                <a:latin typeface="Nunito" pitchFamily="2" charset="0"/>
              </a:rPr>
              <a:t>Logical Data Model Design: This phase consists of coming up with a high-level design of our database based on initially gathered requirements to structure &amp; organize our data accordingly. A high-level overview on paper is made of the database without considering the physical level design, this phase proceeds by identifying the kind of data to be stored and what relationship will exist among those data. Entity, Key attributes identification &amp; what constraints are to be implemented is the core functionality of this phase. It involves techniques such as Data Modeling to visualize data, normalization to prevent redundancy, etc.</a:t>
            </a:r>
          </a:p>
          <a:p>
            <a:pPr lvl="1">
              <a:buFont typeface="Wingdings" panose="05000000000000000000" pitchFamily="2" charset="2"/>
              <a:buChar char="§"/>
            </a:pPr>
            <a:r>
              <a:rPr lang="en-US" i="0" dirty="0">
                <a:solidFill>
                  <a:srgbClr val="273239"/>
                </a:solidFill>
                <a:effectLst/>
                <a:latin typeface="Nunito" pitchFamily="2" charset="0"/>
              </a:rPr>
              <a:t>Physical Design of Data Model: This phase involves the implementation of the logical design made in the previous stage. All the relationships among </a:t>
            </a:r>
            <a:r>
              <a:rPr lang="en-US" b="1" i="0" dirty="0">
                <a:solidFill>
                  <a:srgbClr val="273239"/>
                </a:solidFill>
                <a:effectLst/>
                <a:latin typeface="Nunito" pitchFamily="2" charset="0"/>
              </a:rPr>
              <a:t>data and integrity constraints are implemented to maintain consistency &amp; generate the actual database.</a:t>
            </a:r>
          </a:p>
          <a:p>
            <a:r>
              <a:rPr lang="en-US" b="1" i="0" dirty="0">
                <a:solidFill>
                  <a:srgbClr val="273239"/>
                </a:solidFill>
                <a:effectLst/>
                <a:latin typeface="Nunito" pitchFamily="2" charset="0"/>
              </a:rPr>
              <a:t>Data Insertion and testing for various integrity Constraints: </a:t>
            </a:r>
            <a:r>
              <a:rPr lang="en-US" i="0" dirty="0">
                <a:solidFill>
                  <a:srgbClr val="273239"/>
                </a:solidFill>
                <a:effectLst/>
                <a:latin typeface="Nunito" pitchFamily="2" charset="0"/>
              </a:rPr>
              <a:t>Finally, after implementing the physical design of the database, we're ready to input the data &amp; test our integrity. This phase involves testing our database for its integrity to see if something got left out or, if anything new to add &amp; then integrating it with the desired application.</a:t>
            </a:r>
          </a:p>
          <a:p>
            <a:endParaRPr lang="en-US" dirty="0"/>
          </a:p>
        </p:txBody>
      </p:sp>
    </p:spTree>
    <p:extLst>
      <p:ext uri="{BB962C8B-B14F-4D97-AF65-F5344CB8AC3E}">
        <p14:creationId xmlns:p14="http://schemas.microsoft.com/office/powerpoint/2010/main" val="362562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D90D-F59B-5142-EE9F-56C070586740}"/>
              </a:ext>
            </a:extLst>
          </p:cNvPr>
          <p:cNvSpPr>
            <a:spLocks noGrp="1"/>
          </p:cNvSpPr>
          <p:nvPr>
            <p:ph type="title"/>
          </p:nvPr>
        </p:nvSpPr>
        <p:spPr/>
        <p:txBody>
          <a:bodyPr/>
          <a:lstStyle/>
          <a:p>
            <a:r>
              <a:rPr lang="en-US" dirty="0"/>
              <a:t>Logical Data Model Design</a:t>
            </a:r>
          </a:p>
        </p:txBody>
      </p:sp>
      <p:sp>
        <p:nvSpPr>
          <p:cNvPr id="3" name="Content Placeholder 2">
            <a:extLst>
              <a:ext uri="{FF2B5EF4-FFF2-40B4-BE49-F238E27FC236}">
                <a16:creationId xmlns:a16="http://schemas.microsoft.com/office/drawing/2014/main" id="{D548249E-C620-5102-346D-F50A3B7AF231}"/>
              </a:ext>
            </a:extLst>
          </p:cNvPr>
          <p:cNvSpPr>
            <a:spLocks noGrp="1"/>
          </p:cNvSpPr>
          <p:nvPr>
            <p:ph idx="1"/>
          </p:nvPr>
        </p:nvSpPr>
        <p:spPr>
          <a:xfrm>
            <a:off x="677334" y="2160589"/>
            <a:ext cx="8596668" cy="4374682"/>
          </a:xfrm>
        </p:spPr>
        <p:txBody>
          <a:bodyPr>
            <a:normAutofit fontScale="92500" lnSpcReduction="20000"/>
          </a:bodyPr>
          <a:lstStyle/>
          <a:p>
            <a:pPr marL="0" indent="0">
              <a:buNone/>
            </a:pPr>
            <a:r>
              <a:rPr lang="en-US" dirty="0"/>
              <a:t>The logical data model design defines the structure of data and what relationship exists among those data. The following are the major components of the logical design:</a:t>
            </a:r>
          </a:p>
          <a:p>
            <a:r>
              <a:rPr lang="en-US" b="1" dirty="0"/>
              <a:t>Data Models: </a:t>
            </a:r>
            <a:r>
              <a:rPr lang="en-US" dirty="0"/>
              <a:t>Data modeling is a visual modeling technique used to get a high-level overview of our database. Data models help us understand the needs and requirements of our database by defining the design of our database through diagrammatic representation. Ex: model, Network model, Relational Model, object-oriented data model.</a:t>
            </a:r>
          </a:p>
          <a:p>
            <a:r>
              <a:rPr lang="en-US" b="1" dirty="0"/>
              <a:t>Entity: </a:t>
            </a:r>
            <a:r>
              <a:rPr lang="en-US" dirty="0"/>
              <a:t>Entities are objects in the real world, which can have certain properties &amp; these properties are referred to as attributes of that particular entity. There are 2 types of entities: Strong and weak entity, weak entity do not have a key attribute to identify them, their existence solely depends on one 1-specific strong entity &amp; also have full participation in a relationship whereas strong entity does have a key attribute to uniquely identify them.</a:t>
            </a:r>
          </a:p>
          <a:p>
            <a:r>
              <a:rPr lang="en-US" b="1" dirty="0"/>
              <a:t>Attributes: </a:t>
            </a:r>
            <a:r>
              <a:rPr lang="en-US" dirty="0"/>
              <a:t>Attributes are nothing but properties of a specific entity that define its behavior. For example, an employee can have </a:t>
            </a:r>
            <a:r>
              <a:rPr lang="en-US" dirty="0" err="1"/>
              <a:t>unique_id</a:t>
            </a:r>
            <a:r>
              <a:rPr lang="en-US" dirty="0"/>
              <a:t>, name, age, date of birth (DOB), salary, department, Manager, project id, etc.</a:t>
            </a:r>
          </a:p>
        </p:txBody>
      </p:sp>
    </p:spTree>
    <p:extLst>
      <p:ext uri="{BB962C8B-B14F-4D97-AF65-F5344CB8AC3E}">
        <p14:creationId xmlns:p14="http://schemas.microsoft.com/office/powerpoint/2010/main" val="142968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487E3-0FB4-A1AF-FAC2-18DF751D5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8F13B-70B8-043F-AC26-5C2A5C2BF23D}"/>
              </a:ext>
            </a:extLst>
          </p:cNvPr>
          <p:cNvSpPr>
            <a:spLocks noGrp="1"/>
          </p:cNvSpPr>
          <p:nvPr>
            <p:ph type="title"/>
          </p:nvPr>
        </p:nvSpPr>
        <p:spPr/>
        <p:txBody>
          <a:bodyPr/>
          <a:lstStyle/>
          <a:p>
            <a:r>
              <a:rPr lang="en-US" dirty="0"/>
              <a:t>Logical Data Model Design</a:t>
            </a:r>
          </a:p>
        </p:txBody>
      </p:sp>
      <p:sp>
        <p:nvSpPr>
          <p:cNvPr id="3" name="Content Placeholder 2">
            <a:extLst>
              <a:ext uri="{FF2B5EF4-FFF2-40B4-BE49-F238E27FC236}">
                <a16:creationId xmlns:a16="http://schemas.microsoft.com/office/drawing/2014/main" id="{4F2679B3-05C6-1998-253B-2655E43E3A05}"/>
              </a:ext>
            </a:extLst>
          </p:cNvPr>
          <p:cNvSpPr>
            <a:spLocks noGrp="1"/>
          </p:cNvSpPr>
          <p:nvPr>
            <p:ph idx="1"/>
          </p:nvPr>
        </p:nvSpPr>
        <p:spPr>
          <a:xfrm>
            <a:off x="677334" y="2160589"/>
            <a:ext cx="8596668" cy="4320893"/>
          </a:xfrm>
        </p:spPr>
        <p:txBody>
          <a:bodyPr>
            <a:normAutofit fontScale="85000" lnSpcReduction="10000"/>
          </a:bodyPr>
          <a:lstStyle/>
          <a:p>
            <a:r>
              <a:rPr lang="en-US" b="1" i="0" dirty="0">
                <a:solidFill>
                  <a:srgbClr val="273239"/>
                </a:solidFill>
                <a:effectLst/>
                <a:latin typeface="Nunito" pitchFamily="2" charset="0"/>
              </a:rPr>
              <a:t>Relationships</a:t>
            </a:r>
            <a:r>
              <a:rPr lang="en-US" b="0" i="0" dirty="0">
                <a:solidFill>
                  <a:srgbClr val="273239"/>
                </a:solidFill>
                <a:effectLst/>
                <a:latin typeface="Nunito" pitchFamily="2" charset="0"/>
              </a:rPr>
              <a:t>: How data is logically related to each other defines the relationship of that data with other entities. A relationship can be further categorized into - unary, binary, and ternary relationships.</a:t>
            </a:r>
          </a:p>
          <a:p>
            <a:pPr lvl="1" fontAlgn="base">
              <a:spcAft>
                <a:spcPts val="1800"/>
              </a:spcAft>
              <a:buFont typeface="Arial" panose="020B0604020202020204" pitchFamily="34" charset="0"/>
              <a:buChar char="•"/>
            </a:pPr>
            <a:r>
              <a:rPr lang="en-US" b="1" i="0" dirty="0">
                <a:solidFill>
                  <a:srgbClr val="273239"/>
                </a:solidFill>
                <a:effectLst/>
                <a:latin typeface="Nunito" pitchFamily="2" charset="0"/>
              </a:rPr>
              <a:t>Unary</a:t>
            </a:r>
            <a:r>
              <a:rPr lang="en-US" b="0" i="0" dirty="0">
                <a:solidFill>
                  <a:srgbClr val="273239"/>
                </a:solidFill>
                <a:effectLst/>
                <a:latin typeface="Nunito" pitchFamily="2" charset="0"/>
              </a:rPr>
              <a:t>: In this, the associating entity &amp; the associated entity both are the same. Ex: Employee Manages themselves, and students are also given the post of monitor hence here the student themselves is a monitor.</a:t>
            </a:r>
          </a:p>
          <a:p>
            <a:pPr lvl="1" fontAlgn="base">
              <a:spcAft>
                <a:spcPts val="1800"/>
              </a:spcAft>
              <a:buFont typeface="Arial" panose="020B0604020202020204" pitchFamily="34" charset="0"/>
              <a:buChar char="•"/>
            </a:pPr>
            <a:r>
              <a:rPr lang="en-US" b="1" i="0" dirty="0">
                <a:solidFill>
                  <a:srgbClr val="273239"/>
                </a:solidFill>
                <a:effectLst/>
                <a:latin typeface="Nunito" pitchFamily="2" charset="0"/>
              </a:rPr>
              <a:t>Binary: </a:t>
            </a:r>
            <a:r>
              <a:rPr lang="en-US" b="0" i="0" dirty="0">
                <a:solidFill>
                  <a:srgbClr val="273239"/>
                </a:solidFill>
                <a:effectLst/>
                <a:latin typeface="Nunito" pitchFamily="2" charset="0"/>
              </a:rPr>
              <a:t>This is a very common relationship that you will come across while designing a database.</a:t>
            </a:r>
            <a:br>
              <a:rPr lang="en-US" b="0" i="0" dirty="0">
                <a:solidFill>
                  <a:srgbClr val="273239"/>
                </a:solidFill>
                <a:effectLst/>
                <a:latin typeface="Nunito" pitchFamily="2" charset="0"/>
              </a:rPr>
            </a:br>
            <a:r>
              <a:rPr lang="en-US" b="0" i="0" dirty="0">
                <a:solidFill>
                  <a:srgbClr val="273239"/>
                </a:solidFill>
                <a:effectLst/>
                <a:latin typeface="Nunito" pitchFamily="2" charset="0"/>
              </a:rPr>
              <a:t>Ex: Student is enrolled in courses, Employee is managed by different managers, One student can be taught by many professors.</a:t>
            </a:r>
          </a:p>
          <a:p>
            <a:pPr lvl="1" fontAlgn="base">
              <a:spcAft>
                <a:spcPts val="1800"/>
              </a:spcAft>
              <a:buFont typeface="Arial" panose="020B0604020202020204" pitchFamily="34" charset="0"/>
              <a:buChar char="•"/>
            </a:pPr>
            <a:r>
              <a:rPr lang="en-US" b="1" i="0" dirty="0">
                <a:solidFill>
                  <a:srgbClr val="273239"/>
                </a:solidFill>
                <a:effectLst/>
                <a:latin typeface="Nunito" pitchFamily="2" charset="0"/>
              </a:rPr>
              <a:t>Ternary: </a:t>
            </a:r>
            <a:r>
              <a:rPr lang="en-US" b="0" i="0" dirty="0">
                <a:solidFill>
                  <a:srgbClr val="273239"/>
                </a:solidFill>
                <a:effectLst/>
                <a:latin typeface="Nunito" pitchFamily="2" charset="0"/>
              </a:rPr>
              <a:t>In this, we have 3 entities involved in a single relationship. Ex: an employee works on a project for a client. Note that, here we have 3 entities: Employee, Project &amp; Client.</a:t>
            </a:r>
          </a:p>
          <a:p>
            <a:r>
              <a:rPr lang="en-US" b="1" i="0" dirty="0">
                <a:solidFill>
                  <a:srgbClr val="273239"/>
                </a:solidFill>
                <a:effectLst/>
                <a:latin typeface="Nunito" pitchFamily="2" charset="0"/>
              </a:rPr>
              <a:t>Normalization</a:t>
            </a:r>
            <a:r>
              <a:rPr lang="en-US" b="0" i="0" dirty="0">
                <a:solidFill>
                  <a:srgbClr val="273239"/>
                </a:solidFill>
                <a:effectLst/>
                <a:latin typeface="Nunito" pitchFamily="2" charset="0"/>
              </a:rPr>
              <a:t>: After all the entities are put in place and the relationship among data is defined, we need to look for loopholes or possible ambiguities that may arise as a result of CRUD operations. To prevent various Anomalies such as INSERTION, UPDATION, and DELETION Anomalies.</a:t>
            </a:r>
            <a:endParaRPr lang="en-US" dirty="0"/>
          </a:p>
        </p:txBody>
      </p:sp>
    </p:spTree>
    <p:extLst>
      <p:ext uri="{BB962C8B-B14F-4D97-AF65-F5344CB8AC3E}">
        <p14:creationId xmlns:p14="http://schemas.microsoft.com/office/powerpoint/2010/main" val="2532673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2112</TotalTime>
  <Words>1268</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Nunito</vt:lpstr>
      <vt:lpstr>Trebuchet MS</vt:lpstr>
      <vt:lpstr>Wingdings</vt:lpstr>
      <vt:lpstr>Wingdings 3</vt:lpstr>
      <vt:lpstr>Facet</vt:lpstr>
      <vt:lpstr>Database System</vt:lpstr>
      <vt:lpstr>What is database design? </vt:lpstr>
      <vt:lpstr>What are the Following Steps that can be taken by a Database Designer to Ensure Good Database Design?</vt:lpstr>
      <vt:lpstr>Primary Terminologies Used in Database Design</vt:lpstr>
      <vt:lpstr>Primary Terminologies Used in Database Design</vt:lpstr>
      <vt:lpstr>Database Design Lifecycle</vt:lpstr>
      <vt:lpstr>Database Design Lifecycle</vt:lpstr>
      <vt:lpstr>Logical Data Model Design</vt:lpstr>
      <vt:lpstr>Logical Data Model Design</vt:lpstr>
      <vt:lpstr>Physical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58</cp:revision>
  <cp:lastPrinted>2024-10-29T07:46:25Z</cp:lastPrinted>
  <dcterms:created xsi:type="dcterms:W3CDTF">2024-10-24T07:00:58Z</dcterms:created>
  <dcterms:modified xsi:type="dcterms:W3CDTF">2024-12-17T09:40:39Z</dcterms:modified>
</cp:coreProperties>
</file>