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9"/>
  </p:notesMasterIdLst>
  <p:handoutMasterIdLst>
    <p:handoutMasterId r:id="rId10"/>
  </p:handoutMasterIdLst>
  <p:sldIdLst>
    <p:sldId id="256" r:id="rId2"/>
    <p:sldId id="303" r:id="rId3"/>
    <p:sldId id="304" r:id="rId4"/>
    <p:sldId id="305" r:id="rId5"/>
    <p:sldId id="306" r:id="rId6"/>
    <p:sldId id="307" r:id="rId7"/>
    <p:sldId id="308" r:id="rId8"/>
  </p:sldIdLst>
  <p:sldSz cx="12192000" cy="6858000"/>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79" autoAdjust="0"/>
    <p:restoredTop sz="86545" autoAdjust="0"/>
  </p:normalViewPr>
  <p:slideViewPr>
    <p:cSldViewPr snapToGrid="0">
      <p:cViewPr varScale="1">
        <p:scale>
          <a:sx n="71" d="100"/>
          <a:sy n="71" d="100"/>
        </p:scale>
        <p:origin x="60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1"/>
            <a:ext cx="4028440" cy="351737"/>
          </a:xfrm>
          <a:prstGeom prst="rect">
            <a:avLst/>
          </a:prstGeom>
        </p:spPr>
        <p:txBody>
          <a:bodyPr vert="horz" lIns="93177" tIns="46589" rIns="93177" bIns="46589" rtlCol="0"/>
          <a:lstStyle>
            <a:lvl1pPr algn="r">
              <a:defRPr sz="1200"/>
            </a:lvl1pPr>
          </a:lstStyle>
          <a:p>
            <a:fld id="{9BFC1533-4D66-4A6A-BDFA-C558DD64FF06}" type="datetimeFigureOut">
              <a:rPr lang="en-US" smtClean="0"/>
              <a:t>12/16/2024</a:t>
            </a:fld>
            <a:endParaRPr lang="en-US"/>
          </a:p>
        </p:txBody>
      </p:sp>
      <p:sp>
        <p:nvSpPr>
          <p:cNvPr id="4" name="Footer Placeholder 3"/>
          <p:cNvSpPr>
            <a:spLocks noGrp="1"/>
          </p:cNvSpPr>
          <p:nvPr>
            <p:ph type="ftr" sz="quarter" idx="2"/>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1736"/>
          </a:xfrm>
          <a:prstGeom prst="rect">
            <a:avLst/>
          </a:prstGeom>
        </p:spPr>
        <p:txBody>
          <a:bodyPr vert="horz" lIns="93177" tIns="46589" rIns="93177" bIns="46589" rtlCol="0" anchor="b"/>
          <a:lstStyle>
            <a:lvl1pPr algn="r">
              <a:defRPr sz="1200"/>
            </a:lvl1pPr>
          </a:lstStyle>
          <a:p>
            <a:fld id="{01BF4244-A877-4872-9CA4-37B03DF007BE}" type="slidenum">
              <a:rPr lang="en-US" smtClean="0"/>
              <a:t>‹#›</a:t>
            </a:fld>
            <a:endParaRPr lang="en-US"/>
          </a:p>
        </p:txBody>
      </p:sp>
    </p:spTree>
    <p:extLst>
      <p:ext uri="{BB962C8B-B14F-4D97-AF65-F5344CB8AC3E}">
        <p14:creationId xmlns:p14="http://schemas.microsoft.com/office/powerpoint/2010/main" val="1293422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1"/>
            <a:ext cx="4028440" cy="351737"/>
          </a:xfrm>
          <a:prstGeom prst="rect">
            <a:avLst/>
          </a:prstGeom>
        </p:spPr>
        <p:txBody>
          <a:bodyPr vert="horz" lIns="93177" tIns="46589" rIns="93177" bIns="46589" rtlCol="0"/>
          <a:lstStyle>
            <a:lvl1pPr algn="r">
              <a:defRPr sz="1200"/>
            </a:lvl1pPr>
          </a:lstStyle>
          <a:p>
            <a:fld id="{34EE2938-D065-4567-87E7-D6CDB3A22379}" type="datetimeFigureOut">
              <a:rPr lang="en-US" smtClean="0"/>
              <a:t>12/16/2024</a:t>
            </a:fld>
            <a:endParaRPr lang="en-US"/>
          </a:p>
        </p:txBody>
      </p:sp>
      <p:sp>
        <p:nvSpPr>
          <p:cNvPr id="4" name="Slide Image Placeholder 3"/>
          <p:cNvSpPr>
            <a:spLocks noGrp="1" noRot="1" noChangeAspect="1"/>
          </p:cNvSpPr>
          <p:nvPr>
            <p:ph type="sldImg" idx="2"/>
          </p:nvPr>
        </p:nvSpPr>
        <p:spPr>
          <a:xfrm>
            <a:off x="2546350" y="876300"/>
            <a:ext cx="4203700" cy="236537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73754"/>
            <a:ext cx="7437120" cy="2760346"/>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1736"/>
          </a:xfrm>
          <a:prstGeom prst="rect">
            <a:avLst/>
          </a:prstGeom>
        </p:spPr>
        <p:txBody>
          <a:bodyPr vert="horz" lIns="93177" tIns="46589" rIns="93177" bIns="46589" rtlCol="0" anchor="b"/>
          <a:lstStyle>
            <a:lvl1pPr algn="r">
              <a:defRPr sz="1200"/>
            </a:lvl1pPr>
          </a:lstStyle>
          <a:p>
            <a:fld id="{6C3A62DC-44E7-4CFB-A5DE-4AD6FA451F11}" type="slidenum">
              <a:rPr lang="en-US" smtClean="0"/>
              <a:t>‹#›</a:t>
            </a:fld>
            <a:endParaRPr lang="en-US"/>
          </a:p>
        </p:txBody>
      </p:sp>
    </p:spTree>
    <p:extLst>
      <p:ext uri="{BB962C8B-B14F-4D97-AF65-F5344CB8AC3E}">
        <p14:creationId xmlns:p14="http://schemas.microsoft.com/office/powerpoint/2010/main" val="338867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EB5638-39FD-4566-8F65-E8B23231143F}"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2341308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584094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1757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3541363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12209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14899663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EB5638-39FD-4566-8F65-E8B23231143F}"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1845463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EB5638-39FD-4566-8F65-E8B23231143F}"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3723810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EB5638-39FD-4566-8F65-E8B23231143F}"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2702456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399885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EB5638-39FD-4566-8F65-E8B23231143F}" type="datetimeFigureOut">
              <a:rPr lang="en-US" smtClean="0"/>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1817444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EB5638-39FD-4566-8F65-E8B23231143F}" type="datetimeFigureOut">
              <a:rPr lang="en-US" smtClean="0"/>
              <a:t>12/16/2024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1417509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EB5638-39FD-4566-8F65-E8B23231143F}" type="datetimeFigureOut">
              <a:rPr lang="en-US" smtClean="0"/>
              <a:t>12/16/2024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2283659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EB5638-39FD-4566-8F65-E8B23231143F}" type="datetimeFigureOut">
              <a:rPr lang="en-US" smtClean="0"/>
              <a:t>12/16/2024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4042348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4EB5638-39FD-4566-8F65-E8B23231143F}" type="datetimeFigureOut">
              <a:rPr lang="en-US" smtClean="0"/>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1535709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4EB5638-39FD-4566-8F65-E8B23231143F}" type="datetimeFigureOut">
              <a:rPr lang="en-US" smtClean="0"/>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2004865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4EB5638-39FD-4566-8F65-E8B23231143F}" type="datetimeFigureOut">
              <a:rPr lang="en-US" smtClean="0"/>
              <a:t>12/16/2024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8F820CB-6D01-45D1-8A66-314D6A50E80E}" type="slidenum">
              <a:rPr lang="en-US" smtClean="0"/>
              <a:t>‹#›</a:t>
            </a:fld>
            <a:endParaRPr lang="en-US"/>
          </a:p>
        </p:txBody>
      </p:sp>
    </p:spTree>
    <p:extLst>
      <p:ext uri="{BB962C8B-B14F-4D97-AF65-F5344CB8AC3E}">
        <p14:creationId xmlns:p14="http://schemas.microsoft.com/office/powerpoint/2010/main" val="220356744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geeksforgeeks.org/dbms-architecture-2-level-3-leve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System</a:t>
            </a:r>
          </a:p>
        </p:txBody>
      </p:sp>
      <p:sp>
        <p:nvSpPr>
          <p:cNvPr id="3" name="Subtitle 2"/>
          <p:cNvSpPr>
            <a:spLocks noGrp="1"/>
          </p:cNvSpPr>
          <p:nvPr>
            <p:ph type="subTitle" idx="1"/>
          </p:nvPr>
        </p:nvSpPr>
        <p:spPr/>
        <p:txBody>
          <a:bodyPr/>
          <a:lstStyle/>
          <a:p>
            <a:r>
              <a:rPr lang="en-US" dirty="0"/>
              <a:t>Lecture 14</a:t>
            </a:r>
          </a:p>
        </p:txBody>
      </p:sp>
    </p:spTree>
    <p:extLst>
      <p:ext uri="{BB962C8B-B14F-4D97-AF65-F5344CB8AC3E}">
        <p14:creationId xmlns:p14="http://schemas.microsoft.com/office/powerpoint/2010/main" val="961356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Administrator</a:t>
            </a:r>
            <a:br>
              <a:rPr lang="en-US" dirty="0"/>
            </a:br>
            <a:endParaRPr lang="en-US" dirty="0"/>
          </a:p>
        </p:txBody>
      </p:sp>
      <p:sp>
        <p:nvSpPr>
          <p:cNvPr id="3" name="Content Placeholder 2"/>
          <p:cNvSpPr>
            <a:spLocks noGrp="1"/>
          </p:cNvSpPr>
          <p:nvPr>
            <p:ph idx="1"/>
          </p:nvPr>
        </p:nvSpPr>
        <p:spPr/>
        <p:txBody>
          <a:bodyPr>
            <a:normAutofit/>
          </a:bodyPr>
          <a:lstStyle/>
          <a:p>
            <a:pPr algn="just"/>
            <a:r>
              <a:rPr lang="en-US" sz="1700" dirty="0"/>
              <a:t>A Database Administrator (DBA) is an individual or person responsible for controlling, maintaining, coordinating, and operating a database management system. </a:t>
            </a:r>
          </a:p>
          <a:p>
            <a:pPr algn="just"/>
            <a:r>
              <a:rPr lang="en-US" sz="1700" dirty="0"/>
              <a:t>Managing, securing, and taking care of the database systems is a prime responsibility. </a:t>
            </a:r>
          </a:p>
          <a:p>
            <a:pPr algn="just"/>
            <a:r>
              <a:rPr lang="en-US" sz="1700" dirty="0"/>
              <a:t>They are responsible and in charge of authorizing access to the database, coordinating, capacity, planning, installation, and monitoring uses, and acquiring and gathering software and hardware resources as and when needed. </a:t>
            </a:r>
          </a:p>
          <a:p>
            <a:pPr algn="just"/>
            <a:r>
              <a:rPr lang="en-US" sz="1700" dirty="0"/>
              <a:t>Their role also varies from configuration, database design, migration, security, troubleshooting, backup, and data recovery.</a:t>
            </a:r>
          </a:p>
          <a:p>
            <a:pPr algn="just"/>
            <a:r>
              <a:rPr lang="en-US" sz="1700" dirty="0"/>
              <a:t> Database administration is a major and key function in any firm or organization that is relying on one or more databases. </a:t>
            </a:r>
          </a:p>
        </p:txBody>
      </p:sp>
    </p:spTree>
    <p:extLst>
      <p:ext uri="{BB962C8B-B14F-4D97-AF65-F5344CB8AC3E}">
        <p14:creationId xmlns:p14="http://schemas.microsoft.com/office/powerpoint/2010/main" val="2910170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39C93-E54A-4292-DEF9-E89EAFC0D018}"/>
              </a:ext>
            </a:extLst>
          </p:cNvPr>
          <p:cNvSpPr>
            <a:spLocks noGrp="1"/>
          </p:cNvSpPr>
          <p:nvPr>
            <p:ph type="title"/>
          </p:nvPr>
        </p:nvSpPr>
        <p:spPr/>
        <p:txBody>
          <a:bodyPr/>
          <a:lstStyle/>
          <a:p>
            <a:r>
              <a:rPr lang="en-US" dirty="0"/>
              <a:t>Types of Database Administrator (DBA)</a:t>
            </a:r>
          </a:p>
        </p:txBody>
      </p:sp>
      <p:sp>
        <p:nvSpPr>
          <p:cNvPr id="3" name="Content Placeholder 2">
            <a:extLst>
              <a:ext uri="{FF2B5EF4-FFF2-40B4-BE49-F238E27FC236}">
                <a16:creationId xmlns:a16="http://schemas.microsoft.com/office/drawing/2014/main" id="{4CA2CB73-463A-95E7-6DF6-938A76545965}"/>
              </a:ext>
            </a:extLst>
          </p:cNvPr>
          <p:cNvSpPr>
            <a:spLocks noGrp="1"/>
          </p:cNvSpPr>
          <p:nvPr>
            <p:ph idx="1"/>
          </p:nvPr>
        </p:nvSpPr>
        <p:spPr/>
        <p:txBody>
          <a:bodyPr>
            <a:normAutofit fontScale="92500" lnSpcReduction="20000"/>
          </a:bodyPr>
          <a:lstStyle/>
          <a:p>
            <a:r>
              <a:rPr lang="en-US" b="1" dirty="0"/>
              <a:t>Administrative DBA:  </a:t>
            </a:r>
            <a:r>
              <a:rPr lang="en-US" dirty="0"/>
              <a:t>Their job is to maintain the server and keep it functional. They are concerned with data backups, security, troubleshooting, replication, migration, etc.</a:t>
            </a:r>
          </a:p>
          <a:p>
            <a:r>
              <a:rPr lang="en-US" b="1" dirty="0"/>
              <a:t>Data Warehouse DBA:  </a:t>
            </a:r>
            <a:r>
              <a:rPr lang="en-US" dirty="0"/>
              <a:t>Assigned earlier roles, but held accountable for merging data from various sources into the data warehouse. They also design the warehouse, with cleaning and scrubs data prior to loading.</a:t>
            </a:r>
          </a:p>
          <a:p>
            <a:r>
              <a:rPr lang="en-US" b="1" dirty="0"/>
              <a:t>Cloud DBA:  </a:t>
            </a:r>
            <a:r>
              <a:rPr lang="en-US" dirty="0"/>
              <a:t>Nowadays companies prefer to save their workpiece on cloud storage.  As it reduces the chance of data loss and provides an extra layer of data security and integrity.</a:t>
            </a:r>
          </a:p>
          <a:p>
            <a:r>
              <a:rPr lang="en-US" b="1" dirty="0"/>
              <a:t>Development DBA:  </a:t>
            </a:r>
            <a:r>
              <a:rPr lang="en-US" dirty="0"/>
              <a:t>They build and develop queries, store procedures, etc. that meet firm or organization needs.</a:t>
            </a:r>
          </a:p>
          <a:p>
            <a:r>
              <a:rPr lang="en-US" b="1" dirty="0"/>
              <a:t>Application DBA: </a:t>
            </a:r>
            <a:r>
              <a:rPr lang="en-US" dirty="0"/>
              <a:t> They particularly manage all requirements of application components that interact with the database and accomplish activities such as application installation and coordination, application upgrades, database cloning, data load process management, etc.</a:t>
            </a:r>
          </a:p>
          <a:p>
            <a:endParaRPr lang="en-US" dirty="0"/>
          </a:p>
        </p:txBody>
      </p:sp>
    </p:spTree>
    <p:extLst>
      <p:ext uri="{BB962C8B-B14F-4D97-AF65-F5344CB8AC3E}">
        <p14:creationId xmlns:p14="http://schemas.microsoft.com/office/powerpoint/2010/main" val="51461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FF3C57-31CC-4C51-2EFB-3C321CBE89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E92303-6A87-7E88-779D-93E98A6C70C7}"/>
              </a:ext>
            </a:extLst>
          </p:cNvPr>
          <p:cNvSpPr>
            <a:spLocks noGrp="1"/>
          </p:cNvSpPr>
          <p:nvPr>
            <p:ph type="title"/>
          </p:nvPr>
        </p:nvSpPr>
        <p:spPr>
          <a:xfrm>
            <a:off x="706461" y="381000"/>
            <a:ext cx="8596668" cy="1320800"/>
          </a:xfrm>
        </p:spPr>
        <p:txBody>
          <a:bodyPr/>
          <a:lstStyle/>
          <a:p>
            <a:r>
              <a:rPr lang="en-US" dirty="0"/>
              <a:t>Types of Database Administrator (DBA)(cont.)</a:t>
            </a:r>
          </a:p>
        </p:txBody>
      </p:sp>
      <p:sp>
        <p:nvSpPr>
          <p:cNvPr id="3" name="Content Placeholder 2">
            <a:extLst>
              <a:ext uri="{FF2B5EF4-FFF2-40B4-BE49-F238E27FC236}">
                <a16:creationId xmlns:a16="http://schemas.microsoft.com/office/drawing/2014/main" id="{D4C926B2-5B01-251E-2758-09C16863F452}"/>
              </a:ext>
            </a:extLst>
          </p:cNvPr>
          <p:cNvSpPr>
            <a:spLocks noGrp="1"/>
          </p:cNvSpPr>
          <p:nvPr>
            <p:ph idx="1"/>
          </p:nvPr>
        </p:nvSpPr>
        <p:spPr>
          <a:xfrm>
            <a:off x="462180" y="1497201"/>
            <a:ext cx="9085231" cy="5118752"/>
          </a:xfrm>
        </p:spPr>
        <p:txBody>
          <a:bodyPr>
            <a:normAutofit fontScale="92500" lnSpcReduction="20000"/>
          </a:bodyPr>
          <a:lstStyle/>
          <a:p>
            <a:r>
              <a:rPr lang="en-US" b="1" dirty="0"/>
              <a:t>Architect:  </a:t>
            </a:r>
            <a:r>
              <a:rPr lang="en-US" dirty="0"/>
              <a:t>They are held responsible for designing schemas like building tables. They work to build a structure that meets organizational needs. The design is further used by developers and development DBAs to design and implement real applications.</a:t>
            </a:r>
          </a:p>
          <a:p>
            <a:r>
              <a:rPr lang="en-US" b="1" dirty="0"/>
              <a:t>OLAP DBA:  </a:t>
            </a:r>
            <a:r>
              <a:rPr lang="en-US" dirty="0"/>
              <a:t>They design and build multi-dimensional cubes for determination support or OLAP systems.</a:t>
            </a:r>
          </a:p>
          <a:p>
            <a:r>
              <a:rPr lang="en-US" b="1" dirty="0"/>
              <a:t>Data Modeler </a:t>
            </a:r>
            <a:r>
              <a:rPr lang="en-US" dirty="0"/>
              <a:t>–In general, a data modeler is in charge of a portion of a data architect’s duties. A data modeler is typically not regarded as a DBA, but this is not a hard and fast rule.</a:t>
            </a:r>
          </a:p>
          <a:p>
            <a:r>
              <a:rPr lang="en-US" b="1" dirty="0"/>
              <a:t>Task-Oriented DBA: </a:t>
            </a:r>
            <a:r>
              <a:rPr lang="en-US" dirty="0"/>
              <a:t>To concentrate on a specific DBA task, large businesses may hire highly </a:t>
            </a:r>
            <a:r>
              <a:rPr lang="en-US" dirty="0" err="1"/>
              <a:t>specialised</a:t>
            </a:r>
            <a:r>
              <a:rPr lang="en-US" dirty="0"/>
              <a:t> DBAs. They are quite uncommon outside of big corporations. Recovery and backup DBA, whose responsibility it is to guarantee that the databases of businesses can be recovered, is an example of a task-oriented DBA. However, this specialism is not present in the majority of firms. These task-oriented DBAs will make sure that highly qualified professionals are working on crucial DBA tasks when it is possible.</a:t>
            </a:r>
          </a:p>
          <a:p>
            <a:r>
              <a:rPr lang="en-US" b="1" dirty="0"/>
              <a:t>Database Analyst: </a:t>
            </a:r>
            <a:r>
              <a:rPr lang="en-US" dirty="0"/>
              <a:t>This position doesn’t actually have a set definition. Junior DBAs may occasionally be referred to as database analysts. A database analyst occasionally performs functions that are comparable to those of a database architect. The term “Data Administrator” is also used to describe database analysts and data analysts. Additionally, some businesses occasionally refer to database administrators as data analysts.</a:t>
            </a:r>
          </a:p>
          <a:p>
            <a:endParaRPr lang="en-US" dirty="0"/>
          </a:p>
        </p:txBody>
      </p:sp>
    </p:spTree>
    <p:extLst>
      <p:ext uri="{BB962C8B-B14F-4D97-AF65-F5344CB8AC3E}">
        <p14:creationId xmlns:p14="http://schemas.microsoft.com/office/powerpoint/2010/main" val="4254330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1D590-1E80-4054-F475-04979D29B25E}"/>
              </a:ext>
            </a:extLst>
          </p:cNvPr>
          <p:cNvSpPr>
            <a:spLocks noGrp="1"/>
          </p:cNvSpPr>
          <p:nvPr>
            <p:ph type="title"/>
          </p:nvPr>
        </p:nvSpPr>
        <p:spPr/>
        <p:txBody>
          <a:bodyPr/>
          <a:lstStyle/>
          <a:p>
            <a:r>
              <a:rPr lang="en-US" dirty="0"/>
              <a:t>Importance of Database Administrator (DBA)</a:t>
            </a:r>
          </a:p>
        </p:txBody>
      </p:sp>
      <p:sp>
        <p:nvSpPr>
          <p:cNvPr id="3" name="Content Placeholder 2">
            <a:extLst>
              <a:ext uri="{FF2B5EF4-FFF2-40B4-BE49-F238E27FC236}">
                <a16:creationId xmlns:a16="http://schemas.microsoft.com/office/drawing/2014/main" id="{51CD5418-7012-D11B-6B5C-206BC6F72B74}"/>
              </a:ext>
            </a:extLst>
          </p:cNvPr>
          <p:cNvSpPr>
            <a:spLocks noGrp="1"/>
          </p:cNvSpPr>
          <p:nvPr>
            <p:ph idx="1"/>
          </p:nvPr>
        </p:nvSpPr>
        <p:spPr/>
        <p:txBody>
          <a:bodyPr>
            <a:normAutofit fontScale="92500" lnSpcReduction="20000"/>
          </a:bodyPr>
          <a:lstStyle/>
          <a:p>
            <a:pPr fontAlgn="base">
              <a:spcAft>
                <a:spcPts val="1800"/>
              </a:spcAft>
            </a:pPr>
            <a:r>
              <a:rPr lang="en-US" b="0" i="0" dirty="0">
                <a:solidFill>
                  <a:srgbClr val="273239"/>
                </a:solidFill>
                <a:effectLst/>
              </a:rPr>
              <a:t>Database Administrator manages and controls three levels of database internal level, conceptual level, and external level of </a:t>
            </a:r>
            <a:r>
              <a:rPr lang="en-US" b="0" i="0" u="sng" dirty="0">
                <a:solidFill>
                  <a:srgbClr val="273239"/>
                </a:solidFill>
                <a:effectLst/>
                <a:hlinkClick r:id="rId2"/>
              </a:rPr>
              <a:t>Database management system architecture</a:t>
            </a:r>
            <a:r>
              <a:rPr lang="en-US" b="0" i="0" dirty="0">
                <a:solidFill>
                  <a:srgbClr val="273239"/>
                </a:solidFill>
                <a:effectLst/>
              </a:rPr>
              <a:t> and in discussion with the comprehensive user community, gives a definition of the world view of the database. It then provides an external view of different users and applications.</a:t>
            </a:r>
          </a:p>
          <a:p>
            <a:pPr fontAlgn="base">
              <a:spcAft>
                <a:spcPts val="1800"/>
              </a:spcAft>
            </a:pPr>
            <a:r>
              <a:rPr lang="en-US" b="0" i="0" dirty="0">
                <a:solidFill>
                  <a:srgbClr val="273239"/>
                </a:solidFill>
                <a:effectLst/>
              </a:rPr>
              <a:t>Database Administrator ensures held responsible to maintain integrity and security of database restricting from unauthorized users. It grants permission to users of the database and contains a profile of each and every user in the database.</a:t>
            </a:r>
          </a:p>
          <a:p>
            <a:pPr fontAlgn="base">
              <a:spcAft>
                <a:spcPts val="1800"/>
              </a:spcAft>
            </a:pPr>
            <a:r>
              <a:rPr lang="en-US" b="0" i="0" dirty="0">
                <a:solidFill>
                  <a:srgbClr val="273239"/>
                </a:solidFill>
                <a:effectLst/>
              </a:rPr>
              <a:t>Database Administrators are also held accountable that the database is protected and secured and that any chance of data loss keeps at a minimum.</a:t>
            </a:r>
          </a:p>
          <a:p>
            <a:pPr fontAlgn="base">
              <a:spcAft>
                <a:spcPts val="1800"/>
              </a:spcAft>
            </a:pPr>
            <a:r>
              <a:rPr lang="en-US" b="0" i="0" dirty="0">
                <a:solidFill>
                  <a:srgbClr val="273239"/>
                </a:solidFill>
                <a:effectLst/>
              </a:rPr>
              <a:t>Database Administrator is solely responsible for reducing the risk of data loss as it backup the data at regular intervals.</a:t>
            </a:r>
          </a:p>
          <a:p>
            <a:endParaRPr lang="en-US" dirty="0"/>
          </a:p>
        </p:txBody>
      </p:sp>
    </p:spTree>
    <p:extLst>
      <p:ext uri="{BB962C8B-B14F-4D97-AF65-F5344CB8AC3E}">
        <p14:creationId xmlns:p14="http://schemas.microsoft.com/office/powerpoint/2010/main" val="3201325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EF24B-A982-92C1-6AB5-DAC2D949995F}"/>
              </a:ext>
            </a:extLst>
          </p:cNvPr>
          <p:cNvSpPr>
            <a:spLocks noGrp="1"/>
          </p:cNvSpPr>
          <p:nvPr>
            <p:ph type="title"/>
          </p:nvPr>
        </p:nvSpPr>
        <p:spPr/>
        <p:txBody>
          <a:bodyPr/>
          <a:lstStyle/>
          <a:p>
            <a:r>
              <a:rPr lang="en-US" dirty="0"/>
              <a:t>Role and Duties of Database Administrator (DBA)</a:t>
            </a:r>
          </a:p>
        </p:txBody>
      </p:sp>
      <p:sp>
        <p:nvSpPr>
          <p:cNvPr id="3" name="Content Placeholder 2">
            <a:extLst>
              <a:ext uri="{FF2B5EF4-FFF2-40B4-BE49-F238E27FC236}">
                <a16:creationId xmlns:a16="http://schemas.microsoft.com/office/drawing/2014/main" id="{D3AF7CBE-2579-F339-46DF-B7AA4483D961}"/>
              </a:ext>
            </a:extLst>
          </p:cNvPr>
          <p:cNvSpPr>
            <a:spLocks noGrp="1"/>
          </p:cNvSpPr>
          <p:nvPr>
            <p:ph idx="1"/>
          </p:nvPr>
        </p:nvSpPr>
        <p:spPr>
          <a:xfrm>
            <a:off x="677334" y="1775012"/>
            <a:ext cx="8596668" cy="4746811"/>
          </a:xfrm>
        </p:spPr>
        <p:txBody>
          <a:bodyPr>
            <a:normAutofit fontScale="92500" lnSpcReduction="10000"/>
          </a:bodyPr>
          <a:lstStyle/>
          <a:p>
            <a:pPr marL="0" fontAlgn="base">
              <a:spcBef>
                <a:spcPts val="200"/>
              </a:spcBef>
              <a:spcAft>
                <a:spcPts val="400"/>
              </a:spcAft>
            </a:pPr>
            <a:r>
              <a:rPr lang="en-US" b="1" i="0" dirty="0">
                <a:solidFill>
                  <a:srgbClr val="273239"/>
                </a:solidFill>
                <a:effectLst/>
              </a:rPr>
              <a:t>Decides Hardware: </a:t>
            </a:r>
            <a:r>
              <a:rPr lang="en-US" b="0" i="0" dirty="0">
                <a:solidFill>
                  <a:srgbClr val="273239"/>
                </a:solidFill>
                <a:effectLst/>
              </a:rPr>
              <a:t>They decide on economical hardware, based on cost, performance, and efficiency of hardware, and best suits the organization. It is hardware that is an interface between end users and the database.</a:t>
            </a:r>
          </a:p>
          <a:p>
            <a:pPr marL="0" fontAlgn="base">
              <a:spcBef>
                <a:spcPts val="200"/>
              </a:spcBef>
              <a:spcAft>
                <a:spcPts val="400"/>
              </a:spcAft>
            </a:pPr>
            <a:r>
              <a:rPr lang="en-US" b="1" i="0" dirty="0">
                <a:solidFill>
                  <a:srgbClr val="273239"/>
                </a:solidFill>
                <a:effectLst/>
              </a:rPr>
              <a:t>Manages Data Integrity and Security: </a:t>
            </a:r>
            <a:r>
              <a:rPr lang="en-US" b="0" i="0" dirty="0">
                <a:solidFill>
                  <a:srgbClr val="273239"/>
                </a:solidFill>
                <a:effectLst/>
              </a:rPr>
              <a:t>Data integrity needs to be checked and managed accurately as it protects and restricts data from unauthorized use. DBA eyes on relationships within data to maintain data integrity.</a:t>
            </a:r>
          </a:p>
          <a:p>
            <a:pPr marL="0" fontAlgn="base">
              <a:spcBef>
                <a:spcPts val="200"/>
              </a:spcBef>
              <a:spcAft>
                <a:spcPts val="400"/>
              </a:spcAft>
            </a:pPr>
            <a:r>
              <a:rPr lang="en-US" b="1" i="0" dirty="0">
                <a:solidFill>
                  <a:srgbClr val="273239"/>
                </a:solidFill>
                <a:effectLst/>
              </a:rPr>
              <a:t>Database Accessibility: </a:t>
            </a:r>
            <a:r>
              <a:rPr lang="en-US" b="0" i="0" dirty="0">
                <a:solidFill>
                  <a:srgbClr val="273239"/>
                </a:solidFill>
                <a:effectLst/>
              </a:rPr>
              <a:t>Database Administrator is solely responsible for giving permission to access data available in the database. It also makes sure who has the right to change the content.</a:t>
            </a:r>
          </a:p>
          <a:p>
            <a:pPr marL="0" fontAlgn="base">
              <a:spcBef>
                <a:spcPts val="200"/>
              </a:spcBef>
              <a:spcAft>
                <a:spcPts val="400"/>
              </a:spcAft>
            </a:pPr>
            <a:r>
              <a:rPr lang="en-US" b="1" i="0" dirty="0">
                <a:solidFill>
                  <a:srgbClr val="273239"/>
                </a:solidFill>
                <a:effectLst/>
              </a:rPr>
              <a:t>Database Design:</a:t>
            </a:r>
            <a:r>
              <a:rPr lang="en-US" b="0" i="0" dirty="0">
                <a:solidFill>
                  <a:srgbClr val="273239"/>
                </a:solidFill>
                <a:effectLst/>
              </a:rPr>
              <a:t> DBA is held responsible and accountable for logical, physical design, external model design, and integrity and security control.</a:t>
            </a:r>
          </a:p>
          <a:p>
            <a:pPr marL="0" fontAlgn="base">
              <a:spcBef>
                <a:spcPts val="200"/>
              </a:spcBef>
              <a:spcAft>
                <a:spcPts val="400"/>
              </a:spcAft>
            </a:pPr>
            <a:r>
              <a:rPr lang="en-US" b="1" i="0" dirty="0">
                <a:solidFill>
                  <a:srgbClr val="273239"/>
                </a:solidFill>
                <a:effectLst/>
              </a:rPr>
              <a:t>Database Implementation: </a:t>
            </a:r>
            <a:r>
              <a:rPr lang="en-US" b="0" i="0" dirty="0">
                <a:solidFill>
                  <a:srgbClr val="273239"/>
                </a:solidFill>
                <a:effectLst/>
              </a:rPr>
              <a:t>DBA implements DBMS and checks database loading at the time of its implementation.</a:t>
            </a:r>
          </a:p>
          <a:p>
            <a:pPr marL="0" fontAlgn="base">
              <a:spcBef>
                <a:spcPts val="200"/>
              </a:spcBef>
              <a:spcAft>
                <a:spcPts val="400"/>
              </a:spcAft>
            </a:pPr>
            <a:r>
              <a:rPr lang="en-US" b="1" i="0" dirty="0">
                <a:solidFill>
                  <a:srgbClr val="273239"/>
                </a:solidFill>
                <a:effectLst/>
              </a:rPr>
              <a:t>Query Processing Performance: </a:t>
            </a:r>
            <a:r>
              <a:rPr lang="en-US" b="0" i="0" dirty="0">
                <a:solidFill>
                  <a:srgbClr val="273239"/>
                </a:solidFill>
                <a:effectLst/>
              </a:rPr>
              <a:t>DBA enhances query processing by improving speed, performance, and accuracy.</a:t>
            </a:r>
          </a:p>
          <a:p>
            <a:pPr marL="0" fontAlgn="base">
              <a:spcBef>
                <a:spcPts val="200"/>
              </a:spcBef>
              <a:spcAft>
                <a:spcPts val="400"/>
              </a:spcAft>
            </a:pPr>
            <a:r>
              <a:rPr lang="en-US" b="1" i="0" dirty="0">
                <a:solidFill>
                  <a:srgbClr val="273239"/>
                </a:solidFill>
                <a:effectLst/>
              </a:rPr>
              <a:t>Tuning Database Performance: </a:t>
            </a:r>
            <a:r>
              <a:rPr lang="en-US" b="0" i="0" dirty="0">
                <a:solidFill>
                  <a:srgbClr val="273239"/>
                </a:solidFill>
                <a:effectLst/>
              </a:rPr>
              <a:t>If the user is not able to get data speedily and accurately then it may lose organization’s business. So by tuning SQL commands DBA can enhance the performance of the database</a:t>
            </a:r>
            <a:r>
              <a:rPr lang="en-US" sz="1400" b="0" i="0" dirty="0">
                <a:solidFill>
                  <a:srgbClr val="273239"/>
                </a:solidFill>
                <a:effectLst/>
              </a:rPr>
              <a:t>.</a:t>
            </a:r>
          </a:p>
        </p:txBody>
      </p:sp>
    </p:spTree>
    <p:extLst>
      <p:ext uri="{BB962C8B-B14F-4D97-AF65-F5344CB8AC3E}">
        <p14:creationId xmlns:p14="http://schemas.microsoft.com/office/powerpoint/2010/main" val="2383160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0CBC-494C-8F68-1009-83AA898CD734}"/>
              </a:ext>
            </a:extLst>
          </p:cNvPr>
          <p:cNvSpPr>
            <a:spLocks noGrp="1"/>
          </p:cNvSpPr>
          <p:nvPr>
            <p:ph type="title"/>
          </p:nvPr>
        </p:nvSpPr>
        <p:spPr/>
        <p:txBody>
          <a:bodyPr/>
          <a:lstStyle/>
          <a:p>
            <a:r>
              <a:rPr lang="en-US" dirty="0"/>
              <a:t>Various Responsibilities of Database Administrator (DBA)</a:t>
            </a:r>
          </a:p>
        </p:txBody>
      </p:sp>
      <p:sp>
        <p:nvSpPr>
          <p:cNvPr id="3" name="Content Placeholder 2">
            <a:extLst>
              <a:ext uri="{FF2B5EF4-FFF2-40B4-BE49-F238E27FC236}">
                <a16:creationId xmlns:a16="http://schemas.microsoft.com/office/drawing/2014/main" id="{851D58FF-5878-10AC-D37C-B7DD3BFA13B1}"/>
              </a:ext>
            </a:extLst>
          </p:cNvPr>
          <p:cNvSpPr>
            <a:spLocks noGrp="1"/>
          </p:cNvSpPr>
          <p:nvPr>
            <p:ph idx="1"/>
          </p:nvPr>
        </p:nvSpPr>
        <p:spPr/>
        <p:txBody>
          <a:bodyPr/>
          <a:lstStyle/>
          <a:p>
            <a:r>
              <a:rPr lang="en-US" dirty="0"/>
              <a:t>Responsible for designing overall database schema (tables &amp; fields).</a:t>
            </a:r>
          </a:p>
          <a:p>
            <a:r>
              <a:rPr lang="en-US" dirty="0"/>
              <a:t>To select and install database software and hardware.</a:t>
            </a:r>
          </a:p>
          <a:p>
            <a:r>
              <a:rPr lang="en-US" dirty="0"/>
              <a:t>Responsible for deciding on access methods and data storage.</a:t>
            </a:r>
          </a:p>
          <a:p>
            <a:r>
              <a:rPr lang="en-US" dirty="0"/>
              <a:t>DBA selects appropriate DBMS software like oracle, SQL server or MySQL.</a:t>
            </a:r>
          </a:p>
          <a:p>
            <a:r>
              <a:rPr lang="en-US" dirty="0"/>
              <a:t>Used in designing recovery procedures.</a:t>
            </a:r>
          </a:p>
          <a:p>
            <a:r>
              <a:rPr lang="en-US" dirty="0"/>
              <a:t>DBA decides the user access level and security checks for accessing, modifying or manipulating data.</a:t>
            </a:r>
          </a:p>
          <a:p>
            <a:r>
              <a:rPr lang="en-US" dirty="0"/>
              <a:t>DBA is responsible for specifying various techniques for monitoring the database performance.</a:t>
            </a:r>
          </a:p>
          <a:p>
            <a:r>
              <a:rPr lang="en-US" dirty="0"/>
              <a:t>DBA is responsible for operation managements.</a:t>
            </a:r>
          </a:p>
        </p:txBody>
      </p:sp>
    </p:spTree>
    <p:extLst>
      <p:ext uri="{BB962C8B-B14F-4D97-AF65-F5344CB8AC3E}">
        <p14:creationId xmlns:p14="http://schemas.microsoft.com/office/powerpoint/2010/main" val="217539861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2126</TotalTime>
  <Words>1021</Words>
  <Application>Microsoft Office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Trebuchet MS</vt:lpstr>
      <vt:lpstr>Wingdings 3</vt:lpstr>
      <vt:lpstr>Facet</vt:lpstr>
      <vt:lpstr>Database System</vt:lpstr>
      <vt:lpstr>Database Administrator </vt:lpstr>
      <vt:lpstr>Types of Database Administrator (DBA)</vt:lpstr>
      <vt:lpstr>Types of Database Administrator (DBA)(cont.)</vt:lpstr>
      <vt:lpstr>Importance of Database Administrator (DBA)</vt:lpstr>
      <vt:lpstr>Role and Duties of Database Administrator (DBA)</vt:lpstr>
      <vt:lpstr>Various Responsibilities of Database Administrator (DBA)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dc:title>
  <dc:creator>Sidra Khatoon</dc:creator>
  <cp:lastModifiedBy>Sidra Khatoon</cp:lastModifiedBy>
  <cp:revision>57</cp:revision>
  <cp:lastPrinted>2024-10-29T07:46:25Z</cp:lastPrinted>
  <dcterms:created xsi:type="dcterms:W3CDTF">2024-10-24T07:00:58Z</dcterms:created>
  <dcterms:modified xsi:type="dcterms:W3CDTF">2024-12-16T17:54:51Z</dcterms:modified>
</cp:coreProperties>
</file>