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3"/>
  </p:notesMasterIdLst>
  <p:handoutMasterIdLst>
    <p:handoutMasterId r:id="rId14"/>
  </p:handoutMasterIdLst>
  <p:sldIdLst>
    <p:sldId id="256" r:id="rId2"/>
    <p:sldId id="303" r:id="rId3"/>
    <p:sldId id="304" r:id="rId4"/>
    <p:sldId id="305" r:id="rId5"/>
    <p:sldId id="306" r:id="rId6"/>
    <p:sldId id="307" r:id="rId7"/>
    <p:sldId id="311" r:id="rId8"/>
    <p:sldId id="310" r:id="rId9"/>
    <p:sldId id="308" r:id="rId10"/>
    <p:sldId id="309" r:id="rId11"/>
    <p:sldId id="312" r:id="rId12"/>
  </p:sldIdLst>
  <p:sldSz cx="12192000" cy="68580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79" autoAdjust="0"/>
    <p:restoredTop sz="86545" autoAdjust="0"/>
  </p:normalViewPr>
  <p:slideViewPr>
    <p:cSldViewPr snapToGrid="0">
      <p:cViewPr varScale="1">
        <p:scale>
          <a:sx n="71" d="100"/>
          <a:sy n="71" d="100"/>
        </p:scale>
        <p:origin x="60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1"/>
            <a:ext cx="4028440" cy="351737"/>
          </a:xfrm>
          <a:prstGeom prst="rect">
            <a:avLst/>
          </a:prstGeom>
        </p:spPr>
        <p:txBody>
          <a:bodyPr vert="horz" lIns="93177" tIns="46589" rIns="93177" bIns="46589" rtlCol="0"/>
          <a:lstStyle>
            <a:lvl1pPr algn="r">
              <a:defRPr sz="1200"/>
            </a:lvl1pPr>
          </a:lstStyle>
          <a:p>
            <a:fld id="{9BFC1533-4D66-4A6A-BDFA-C558DD64FF06}" type="datetimeFigureOut">
              <a:rPr lang="en-US" smtClean="0"/>
              <a:t>12/16/2024</a:t>
            </a:fld>
            <a:endParaRPr lang="en-US"/>
          </a:p>
        </p:txBody>
      </p:sp>
      <p:sp>
        <p:nvSpPr>
          <p:cNvPr id="4" name="Footer Placeholder 3"/>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01BF4244-A877-4872-9CA4-37B03DF007BE}" type="slidenum">
              <a:rPr lang="en-US" smtClean="0"/>
              <a:t>‹#›</a:t>
            </a:fld>
            <a:endParaRPr lang="en-US"/>
          </a:p>
        </p:txBody>
      </p:sp>
    </p:spTree>
    <p:extLst>
      <p:ext uri="{BB962C8B-B14F-4D97-AF65-F5344CB8AC3E}">
        <p14:creationId xmlns:p14="http://schemas.microsoft.com/office/powerpoint/2010/main" val="1293422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1"/>
            <a:ext cx="4028440" cy="351737"/>
          </a:xfrm>
          <a:prstGeom prst="rect">
            <a:avLst/>
          </a:prstGeom>
        </p:spPr>
        <p:txBody>
          <a:bodyPr vert="horz" lIns="93177" tIns="46589" rIns="93177" bIns="46589" rtlCol="0"/>
          <a:lstStyle>
            <a:lvl1pPr algn="r">
              <a:defRPr sz="1200"/>
            </a:lvl1pPr>
          </a:lstStyle>
          <a:p>
            <a:fld id="{34EE2938-D065-4567-87E7-D6CDB3A22379}" type="datetimeFigureOut">
              <a:rPr lang="en-US" smtClean="0"/>
              <a:t>12/16/2024</a:t>
            </a:fld>
            <a:endParaRPr lang="en-US"/>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73754"/>
            <a:ext cx="7437120" cy="2760346"/>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1736"/>
          </a:xfrm>
          <a:prstGeom prst="rect">
            <a:avLst/>
          </a:prstGeom>
        </p:spPr>
        <p:txBody>
          <a:bodyPr vert="horz" lIns="93177" tIns="46589" rIns="93177" bIns="46589" rtlCol="0" anchor="b"/>
          <a:lstStyle>
            <a:lvl1pPr algn="r">
              <a:defRPr sz="1200"/>
            </a:lvl1pPr>
          </a:lstStyle>
          <a:p>
            <a:fld id="{6C3A62DC-44E7-4CFB-A5DE-4AD6FA451F11}" type="slidenum">
              <a:rPr lang="en-US" smtClean="0"/>
              <a:t>‹#›</a:t>
            </a:fld>
            <a:endParaRPr lang="en-US"/>
          </a:p>
        </p:txBody>
      </p:sp>
    </p:spTree>
    <p:extLst>
      <p:ext uri="{BB962C8B-B14F-4D97-AF65-F5344CB8AC3E}">
        <p14:creationId xmlns:p14="http://schemas.microsoft.com/office/powerpoint/2010/main" val="338867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EB5638-39FD-4566-8F65-E8B23231143F}"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2341308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584094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1757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3541363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12209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14899663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EB5638-39FD-4566-8F65-E8B23231143F}"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1845463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EB5638-39FD-4566-8F65-E8B23231143F}"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372381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EB5638-39FD-4566-8F65-E8B23231143F}"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2702456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399885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EB5638-39FD-4566-8F65-E8B23231143F}"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1817444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EB5638-39FD-4566-8F65-E8B23231143F}" type="datetimeFigureOut">
              <a:rPr lang="en-US" smtClean="0"/>
              <a:t>12/16/2024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1417509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EB5638-39FD-4566-8F65-E8B23231143F}" type="datetimeFigureOut">
              <a:rPr lang="en-US" smtClean="0"/>
              <a:t>12/16/2024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2283659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EB5638-39FD-4566-8F65-E8B23231143F}" type="datetimeFigureOut">
              <a:rPr lang="en-US" smtClean="0"/>
              <a:t>12/16/2024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4042348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4EB5638-39FD-4566-8F65-E8B23231143F}"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1535709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4EB5638-39FD-4566-8F65-E8B23231143F}"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2004865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4EB5638-39FD-4566-8F65-E8B23231143F}" type="datetimeFigureOut">
              <a:rPr lang="en-US" smtClean="0"/>
              <a:t>12/16/2024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8F820CB-6D01-45D1-8A66-314D6A50E80E}" type="slidenum">
              <a:rPr lang="en-US" smtClean="0"/>
              <a:t>‹#›</a:t>
            </a:fld>
            <a:endParaRPr lang="en-US"/>
          </a:p>
        </p:txBody>
      </p:sp>
    </p:spTree>
    <p:extLst>
      <p:ext uri="{BB962C8B-B14F-4D97-AF65-F5344CB8AC3E}">
        <p14:creationId xmlns:p14="http://schemas.microsoft.com/office/powerpoint/2010/main" val="220356744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System</a:t>
            </a:r>
          </a:p>
        </p:txBody>
      </p:sp>
      <p:sp>
        <p:nvSpPr>
          <p:cNvPr id="3" name="Subtitle 2"/>
          <p:cNvSpPr>
            <a:spLocks noGrp="1"/>
          </p:cNvSpPr>
          <p:nvPr>
            <p:ph type="subTitle" idx="1"/>
          </p:nvPr>
        </p:nvSpPr>
        <p:spPr/>
        <p:txBody>
          <a:bodyPr/>
          <a:lstStyle/>
          <a:p>
            <a:r>
              <a:rPr lang="en-US" dirty="0"/>
              <a:t>Lecture 16</a:t>
            </a:r>
          </a:p>
          <a:p>
            <a:endParaRPr lang="en-US" dirty="0"/>
          </a:p>
        </p:txBody>
      </p:sp>
    </p:spTree>
    <p:extLst>
      <p:ext uri="{BB962C8B-B14F-4D97-AF65-F5344CB8AC3E}">
        <p14:creationId xmlns:p14="http://schemas.microsoft.com/office/powerpoint/2010/main" val="961356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84E94-4158-84B4-A5E6-D3F9CF6A366A}"/>
              </a:ext>
            </a:extLst>
          </p:cNvPr>
          <p:cNvSpPr>
            <a:spLocks noGrp="1"/>
          </p:cNvSpPr>
          <p:nvPr>
            <p:ph type="title"/>
          </p:nvPr>
        </p:nvSpPr>
        <p:spPr/>
        <p:txBody>
          <a:bodyPr/>
          <a:lstStyle/>
          <a:p>
            <a:r>
              <a:rPr lang="en-US" dirty="0"/>
              <a:t>Disadvantages of NoSQL</a:t>
            </a:r>
          </a:p>
        </p:txBody>
      </p:sp>
      <p:sp>
        <p:nvSpPr>
          <p:cNvPr id="3" name="Content Placeholder 2">
            <a:extLst>
              <a:ext uri="{FF2B5EF4-FFF2-40B4-BE49-F238E27FC236}">
                <a16:creationId xmlns:a16="http://schemas.microsoft.com/office/drawing/2014/main" id="{EEC4009E-C8D1-5BD2-52CD-8E53F289ED15}"/>
              </a:ext>
            </a:extLst>
          </p:cNvPr>
          <p:cNvSpPr>
            <a:spLocks noGrp="1"/>
          </p:cNvSpPr>
          <p:nvPr>
            <p:ph idx="1"/>
          </p:nvPr>
        </p:nvSpPr>
        <p:spPr>
          <a:xfrm>
            <a:off x="677334" y="1613647"/>
            <a:ext cx="8596668" cy="4427715"/>
          </a:xfrm>
        </p:spPr>
        <p:txBody>
          <a:bodyPr>
            <a:normAutofit fontScale="92500" lnSpcReduction="20000"/>
          </a:bodyPr>
          <a:lstStyle/>
          <a:p>
            <a:pPr marL="0" indent="0" algn="just">
              <a:buNone/>
            </a:pPr>
            <a:r>
              <a:rPr lang="en-US" dirty="0"/>
              <a:t>NoSQL has the following disadvantages.</a:t>
            </a:r>
          </a:p>
          <a:p>
            <a:pPr marL="0" indent="0" algn="just">
              <a:buNone/>
            </a:pPr>
            <a:r>
              <a:rPr lang="en-US" b="1" dirty="0"/>
              <a:t>Lack of standardization:  </a:t>
            </a:r>
            <a:r>
              <a:rPr lang="en-US" dirty="0"/>
              <a:t>There are many different types of NoSQL databases, each with its own unique strengths and weaknesses. This lack of standardization can make it difficult to choose the right database for a specific application</a:t>
            </a:r>
          </a:p>
          <a:p>
            <a:pPr marL="0" indent="0" algn="just">
              <a:buNone/>
            </a:pPr>
            <a:r>
              <a:rPr lang="en-US" b="1" dirty="0"/>
              <a:t>Lack of ACID compliance: </a:t>
            </a:r>
            <a:r>
              <a:rPr lang="en-US" dirty="0"/>
              <a:t>NoSQL databases are not fully ACID-compliant, which means that they do not guarantee the consistency, integrity, and durability of data. This can be a drawback for applications that require strong data consistency guarantees.</a:t>
            </a:r>
          </a:p>
          <a:p>
            <a:pPr marL="0" indent="0" algn="just">
              <a:buNone/>
            </a:pPr>
            <a:r>
              <a:rPr lang="en-US" b="1" dirty="0"/>
              <a:t>Narrow focus: </a:t>
            </a:r>
            <a:r>
              <a:rPr lang="en-US" dirty="0"/>
              <a:t>NoSQL databases have a very narrow focus as it is mainly designed for storage but it provides very little functionality. Relational databases are a better choice in the field of Transaction Management than NoSQL.</a:t>
            </a:r>
          </a:p>
          <a:p>
            <a:pPr marL="0" indent="0" algn="just">
              <a:buNone/>
            </a:pPr>
            <a:r>
              <a:rPr lang="en-US" b="1" dirty="0"/>
              <a:t>Open-source: </a:t>
            </a:r>
            <a:r>
              <a:rPr lang="en-US" dirty="0"/>
              <a:t>NoSQL is an </a:t>
            </a:r>
            <a:r>
              <a:rPr lang="en-US" dirty="0" err="1"/>
              <a:t>databaseopen</a:t>
            </a:r>
            <a:r>
              <a:rPr lang="en-US" dirty="0"/>
              <a:t>-source database. There is no reliable standard for NoSQL yet. In other words, two database systems are likely to be unequal.</a:t>
            </a:r>
          </a:p>
          <a:p>
            <a:pPr marL="0" indent="0" algn="just">
              <a:buNone/>
            </a:pPr>
            <a:r>
              <a:rPr lang="en-US" b="1" dirty="0"/>
              <a:t>Lack of support for complex queries: </a:t>
            </a:r>
            <a:r>
              <a:rPr lang="en-US" dirty="0"/>
              <a:t>NoSQL databases are not designed to handle complex queries, which means that they are not a good fit for applications that require complex data analysis or reporting.</a:t>
            </a:r>
          </a:p>
        </p:txBody>
      </p:sp>
    </p:spTree>
    <p:extLst>
      <p:ext uri="{BB962C8B-B14F-4D97-AF65-F5344CB8AC3E}">
        <p14:creationId xmlns:p14="http://schemas.microsoft.com/office/powerpoint/2010/main" val="3512585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BAC78-35D6-6E8C-31B6-98E0728D25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D023D0-4E65-78AB-0281-06F95C4F91BB}"/>
              </a:ext>
            </a:extLst>
          </p:cNvPr>
          <p:cNvSpPr>
            <a:spLocks noGrp="1"/>
          </p:cNvSpPr>
          <p:nvPr>
            <p:ph type="title"/>
          </p:nvPr>
        </p:nvSpPr>
        <p:spPr/>
        <p:txBody>
          <a:bodyPr/>
          <a:lstStyle/>
          <a:p>
            <a:r>
              <a:rPr lang="en-US" dirty="0"/>
              <a:t>Disadvantages of NoSQL(cont.)</a:t>
            </a:r>
          </a:p>
        </p:txBody>
      </p:sp>
      <p:sp>
        <p:nvSpPr>
          <p:cNvPr id="3" name="Content Placeholder 2">
            <a:extLst>
              <a:ext uri="{FF2B5EF4-FFF2-40B4-BE49-F238E27FC236}">
                <a16:creationId xmlns:a16="http://schemas.microsoft.com/office/drawing/2014/main" id="{26094EE8-08ED-270A-D044-4ACA655A0CCD}"/>
              </a:ext>
            </a:extLst>
          </p:cNvPr>
          <p:cNvSpPr>
            <a:spLocks noGrp="1"/>
          </p:cNvSpPr>
          <p:nvPr>
            <p:ph idx="1"/>
          </p:nvPr>
        </p:nvSpPr>
        <p:spPr/>
        <p:txBody>
          <a:bodyPr>
            <a:normAutofit/>
          </a:bodyPr>
          <a:lstStyle/>
          <a:p>
            <a:pPr marL="0" indent="0" algn="just">
              <a:buNone/>
            </a:pPr>
            <a:r>
              <a:rPr lang="en-US" sz="1700" b="1" dirty="0"/>
              <a:t>Lack of maturity: </a:t>
            </a:r>
            <a:r>
              <a:rPr lang="en-US" sz="1700" dirty="0"/>
              <a:t>NoSQL databases are relatively new and lack the maturity of traditional relational databases. This can make them less reliable and less secure than traditional databases.</a:t>
            </a:r>
          </a:p>
          <a:p>
            <a:pPr marL="0" indent="0" algn="just">
              <a:buNone/>
            </a:pPr>
            <a:r>
              <a:rPr lang="en-US" sz="1700" b="1" dirty="0"/>
              <a:t>GUI is not available: </a:t>
            </a:r>
            <a:r>
              <a:rPr lang="en-US" sz="1700" dirty="0"/>
              <a:t>GUI mode tools to access the database are not flexibly available in the market.</a:t>
            </a:r>
          </a:p>
          <a:p>
            <a:pPr marL="0" indent="0" algn="just">
              <a:buNone/>
            </a:pPr>
            <a:r>
              <a:rPr lang="en-US" sz="1700" b="1" dirty="0"/>
              <a:t>Backup: </a:t>
            </a:r>
            <a:r>
              <a:rPr lang="en-US" sz="1700" dirty="0"/>
              <a:t>Backup is a great weak point for some NoSQL databases like MongoDB. MongoDB has no approach for the backup of data in a consistent manner.</a:t>
            </a:r>
          </a:p>
          <a:p>
            <a:pPr marL="0" indent="0" algn="just">
              <a:buNone/>
            </a:pPr>
            <a:r>
              <a:rPr lang="en-US" sz="1700" b="1" dirty="0"/>
              <a:t>Large document size: </a:t>
            </a:r>
            <a:r>
              <a:rPr lang="en-US" sz="1700" dirty="0"/>
              <a:t>Some database systems like MongoDB and CouchDB store data in JSON format. This means that documents are quite large (</a:t>
            </a:r>
            <a:r>
              <a:rPr lang="en-US" sz="1700" dirty="0" err="1"/>
              <a:t>BigData</a:t>
            </a:r>
            <a:r>
              <a:rPr lang="en-US" sz="1700" dirty="0"/>
              <a:t>, network bandwidth, speed), and having descriptive key names actually hurts since they increase the document size.</a:t>
            </a:r>
          </a:p>
        </p:txBody>
      </p:sp>
    </p:spTree>
    <p:extLst>
      <p:ext uri="{BB962C8B-B14F-4D97-AF65-F5344CB8AC3E}">
        <p14:creationId xmlns:p14="http://schemas.microsoft.com/office/powerpoint/2010/main" val="1043572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NoSQL</a:t>
            </a:r>
            <a:br>
              <a:rPr lang="en-US" dirty="0"/>
            </a:br>
            <a:endParaRPr lang="en-US" dirty="0"/>
          </a:p>
        </p:txBody>
      </p:sp>
      <p:sp>
        <p:nvSpPr>
          <p:cNvPr id="3" name="Content Placeholder 2"/>
          <p:cNvSpPr>
            <a:spLocks noGrp="1"/>
          </p:cNvSpPr>
          <p:nvPr>
            <p:ph idx="1"/>
          </p:nvPr>
        </p:nvSpPr>
        <p:spPr/>
        <p:txBody>
          <a:bodyPr>
            <a:normAutofit/>
          </a:bodyPr>
          <a:lstStyle/>
          <a:p>
            <a:pPr algn="just"/>
            <a:r>
              <a:rPr lang="en-US" sz="1700" dirty="0"/>
              <a:t>NoSQL is a type of database management system (DBMS) that is designed to handle and store large volumes of unstructured and semi-structured data.</a:t>
            </a:r>
          </a:p>
          <a:p>
            <a:pPr algn="just"/>
            <a:r>
              <a:rPr lang="en-US" sz="1700" dirty="0"/>
              <a:t> Unlike traditional relational databases that use tables with pre-defined schemas to store data, NoSQL databases use flexible data models that can adapt to changes in data structures and are capable of scaling horizontally to handle growing amounts of data.</a:t>
            </a:r>
          </a:p>
          <a:p>
            <a:pPr algn="just"/>
            <a:r>
              <a:rPr lang="en-US" sz="1700" dirty="0"/>
              <a:t>The term NoSQL originally referred to “non-SQL” or “non-relational” databases, but the term has since evolved to mean “not only SQL,” as NoSQL databases have expanded to include a wide range of different database architectures and data models.</a:t>
            </a:r>
          </a:p>
        </p:txBody>
      </p:sp>
    </p:spTree>
    <p:extLst>
      <p:ext uri="{BB962C8B-B14F-4D97-AF65-F5344CB8AC3E}">
        <p14:creationId xmlns:p14="http://schemas.microsoft.com/office/powerpoint/2010/main" val="291017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CD2A5F-B5C7-622F-5271-44C465F7AB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980D48-14D4-FF83-D362-3F9D37BAEE93}"/>
              </a:ext>
            </a:extLst>
          </p:cNvPr>
          <p:cNvSpPr>
            <a:spLocks noGrp="1"/>
          </p:cNvSpPr>
          <p:nvPr>
            <p:ph type="title"/>
          </p:nvPr>
        </p:nvSpPr>
        <p:spPr/>
        <p:txBody>
          <a:bodyPr/>
          <a:lstStyle/>
          <a:p>
            <a:r>
              <a:rPr lang="en-US" dirty="0"/>
              <a:t>Introduction to NoSQL(cont.)</a:t>
            </a:r>
            <a:br>
              <a:rPr lang="en-US" dirty="0"/>
            </a:br>
            <a:endParaRPr lang="en-US" dirty="0"/>
          </a:p>
        </p:txBody>
      </p:sp>
      <p:sp>
        <p:nvSpPr>
          <p:cNvPr id="3" name="Content Placeholder 2">
            <a:extLst>
              <a:ext uri="{FF2B5EF4-FFF2-40B4-BE49-F238E27FC236}">
                <a16:creationId xmlns:a16="http://schemas.microsoft.com/office/drawing/2014/main" id="{B7EEBE8C-667C-626A-52ED-357C52D4C95C}"/>
              </a:ext>
            </a:extLst>
          </p:cNvPr>
          <p:cNvSpPr>
            <a:spLocks noGrp="1"/>
          </p:cNvSpPr>
          <p:nvPr>
            <p:ph idx="1"/>
          </p:nvPr>
        </p:nvSpPr>
        <p:spPr/>
        <p:txBody>
          <a:bodyPr>
            <a:normAutofit/>
          </a:bodyPr>
          <a:lstStyle/>
          <a:p>
            <a:pPr marL="0" indent="0" algn="just">
              <a:buNone/>
            </a:pPr>
            <a:r>
              <a:rPr lang="en-US" sz="1700" dirty="0"/>
              <a:t>NoSQL databases are generally classified into four main categories:</a:t>
            </a:r>
          </a:p>
          <a:p>
            <a:pPr algn="just"/>
            <a:r>
              <a:rPr lang="en-US" sz="1700" b="1" dirty="0"/>
              <a:t>Document databases: </a:t>
            </a:r>
            <a:r>
              <a:rPr lang="en-US" sz="1700" dirty="0"/>
              <a:t>These databases store data as semi-structured documents, such as JSON or XML, and can be queried using document-oriented query languages.</a:t>
            </a:r>
          </a:p>
          <a:p>
            <a:pPr algn="just"/>
            <a:r>
              <a:rPr lang="en-US" sz="1700" b="1" dirty="0"/>
              <a:t>Key-value stores: </a:t>
            </a:r>
            <a:r>
              <a:rPr lang="en-US" sz="1700" dirty="0"/>
              <a:t>These databases store data as key-value pairs, and are optimized for simple and fast read/write operations.</a:t>
            </a:r>
          </a:p>
          <a:p>
            <a:pPr algn="just"/>
            <a:r>
              <a:rPr lang="en-US" sz="1700" b="1" dirty="0"/>
              <a:t>Column-family stores: </a:t>
            </a:r>
            <a:r>
              <a:rPr lang="en-US" sz="1700" dirty="0"/>
              <a:t>These databases store data as column families, which are sets of columns that are treated as a single entity. They are optimized for fast and efficient querying of large amounts of data.</a:t>
            </a:r>
          </a:p>
          <a:p>
            <a:pPr algn="just"/>
            <a:r>
              <a:rPr lang="en-US" sz="1700" b="1" dirty="0"/>
              <a:t>Graph databases: </a:t>
            </a:r>
            <a:r>
              <a:rPr lang="en-US" sz="1700" dirty="0"/>
              <a:t>These databases store data as nodes and edges, and are designed to handle complex relationships between data.</a:t>
            </a:r>
          </a:p>
        </p:txBody>
      </p:sp>
    </p:spTree>
    <p:extLst>
      <p:ext uri="{BB962C8B-B14F-4D97-AF65-F5344CB8AC3E}">
        <p14:creationId xmlns:p14="http://schemas.microsoft.com/office/powerpoint/2010/main" val="1768177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A981E-1395-1A4A-37B5-7A017CBCFFB9}"/>
              </a:ext>
            </a:extLst>
          </p:cNvPr>
          <p:cNvSpPr>
            <a:spLocks noGrp="1"/>
          </p:cNvSpPr>
          <p:nvPr>
            <p:ph type="title"/>
          </p:nvPr>
        </p:nvSpPr>
        <p:spPr/>
        <p:txBody>
          <a:bodyPr/>
          <a:lstStyle/>
          <a:p>
            <a:r>
              <a:rPr lang="en-US" dirty="0"/>
              <a:t>Application of NoSQL Databases</a:t>
            </a:r>
          </a:p>
        </p:txBody>
      </p:sp>
      <p:sp>
        <p:nvSpPr>
          <p:cNvPr id="3" name="Content Placeholder 2">
            <a:extLst>
              <a:ext uri="{FF2B5EF4-FFF2-40B4-BE49-F238E27FC236}">
                <a16:creationId xmlns:a16="http://schemas.microsoft.com/office/drawing/2014/main" id="{BDA94306-C2F4-54D7-98C0-5BFA5F3BD417}"/>
              </a:ext>
            </a:extLst>
          </p:cNvPr>
          <p:cNvSpPr>
            <a:spLocks noGrp="1"/>
          </p:cNvSpPr>
          <p:nvPr>
            <p:ph idx="1"/>
          </p:nvPr>
        </p:nvSpPr>
        <p:spPr/>
        <p:txBody>
          <a:bodyPr>
            <a:normAutofit/>
          </a:bodyPr>
          <a:lstStyle/>
          <a:p>
            <a:pPr algn="just"/>
            <a:r>
              <a:rPr lang="en-US" sz="1700" dirty="0"/>
              <a:t>NoSQL databases are often used in applications where there is a high volume of data that needs to be processed and analyzed in real-time, such as social media analytics, e-commerce, and gaming. </a:t>
            </a:r>
          </a:p>
          <a:p>
            <a:pPr algn="just"/>
            <a:r>
              <a:rPr lang="en-US" sz="1700" dirty="0"/>
              <a:t>They can also be used for other applications, such as content management systems, document management, and customer relationship management.</a:t>
            </a:r>
          </a:p>
          <a:p>
            <a:pPr algn="just"/>
            <a:r>
              <a:rPr lang="en-US" sz="1700" dirty="0"/>
              <a:t>It is important to carefully evaluate the specific needs of an application when choosing a database management system.</a:t>
            </a:r>
          </a:p>
          <a:p>
            <a:pPr algn="just"/>
            <a:r>
              <a:rPr lang="en-US" sz="1700" dirty="0"/>
              <a:t>However, NoSQL databases may not be suitable for all applications, as they may not provide the same level of data consistency and transactional guarantees as traditional relational databases.</a:t>
            </a:r>
          </a:p>
          <a:p>
            <a:pPr algn="just"/>
            <a:r>
              <a:rPr lang="en-US" sz="1700" dirty="0"/>
              <a:t> It is important to carefully evaluate the specific needs of an application when choosing a database management system.</a:t>
            </a:r>
          </a:p>
        </p:txBody>
      </p:sp>
    </p:spTree>
    <p:extLst>
      <p:ext uri="{BB962C8B-B14F-4D97-AF65-F5344CB8AC3E}">
        <p14:creationId xmlns:p14="http://schemas.microsoft.com/office/powerpoint/2010/main" val="1848516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6D918E-3651-C188-3222-0DB8C4BB23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37AE12-0D34-0A19-F66A-7F12B8E7FE54}"/>
              </a:ext>
            </a:extLst>
          </p:cNvPr>
          <p:cNvSpPr>
            <a:spLocks noGrp="1"/>
          </p:cNvSpPr>
          <p:nvPr>
            <p:ph type="title"/>
          </p:nvPr>
        </p:nvSpPr>
        <p:spPr/>
        <p:txBody>
          <a:bodyPr/>
          <a:lstStyle/>
          <a:p>
            <a:r>
              <a:rPr lang="en-US" dirty="0"/>
              <a:t>Application of NoSQL Databases(cont.)</a:t>
            </a:r>
          </a:p>
        </p:txBody>
      </p:sp>
      <p:sp>
        <p:nvSpPr>
          <p:cNvPr id="3" name="Content Placeholder 2">
            <a:extLst>
              <a:ext uri="{FF2B5EF4-FFF2-40B4-BE49-F238E27FC236}">
                <a16:creationId xmlns:a16="http://schemas.microsoft.com/office/drawing/2014/main" id="{42A790FE-E5DF-1BFE-FBC2-F5FEBE891232}"/>
              </a:ext>
            </a:extLst>
          </p:cNvPr>
          <p:cNvSpPr>
            <a:spLocks noGrp="1"/>
          </p:cNvSpPr>
          <p:nvPr>
            <p:ph idx="1"/>
          </p:nvPr>
        </p:nvSpPr>
        <p:spPr/>
        <p:txBody>
          <a:bodyPr>
            <a:normAutofit/>
          </a:bodyPr>
          <a:lstStyle/>
          <a:p>
            <a:pPr algn="just"/>
            <a:r>
              <a:rPr lang="en-US" sz="1700" dirty="0"/>
              <a:t>NoSQL originally referring to non SQL or non relational is a database that provides a mechanism for storage and retrieval of data.</a:t>
            </a:r>
          </a:p>
          <a:p>
            <a:pPr algn="just"/>
            <a:r>
              <a:rPr lang="en-US" sz="1700" dirty="0"/>
              <a:t> This data is modeled in means other than the tabular relations used in relational databases. </a:t>
            </a:r>
          </a:p>
          <a:p>
            <a:pPr algn="just"/>
            <a:r>
              <a:rPr lang="en-US" sz="1700" dirty="0"/>
              <a:t>Such databases came into existence in the late 1960s, but did not obtain the NoSQL moniker until a surge of popularity in the early twenty-first century.</a:t>
            </a:r>
          </a:p>
          <a:p>
            <a:pPr algn="just"/>
            <a:r>
              <a:rPr lang="en-US" sz="1700" dirty="0"/>
              <a:t> NoSQL databases are used in real-time web applications and big data and their use are increasing over time.</a:t>
            </a:r>
          </a:p>
        </p:txBody>
      </p:sp>
    </p:spTree>
    <p:extLst>
      <p:ext uri="{BB962C8B-B14F-4D97-AF65-F5344CB8AC3E}">
        <p14:creationId xmlns:p14="http://schemas.microsoft.com/office/powerpoint/2010/main" val="3450077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1F66-0C81-E62D-809C-C2300335C672}"/>
              </a:ext>
            </a:extLst>
          </p:cNvPr>
          <p:cNvSpPr>
            <a:spLocks noGrp="1"/>
          </p:cNvSpPr>
          <p:nvPr>
            <p:ph type="title"/>
          </p:nvPr>
        </p:nvSpPr>
        <p:spPr/>
        <p:txBody>
          <a:bodyPr/>
          <a:lstStyle/>
          <a:p>
            <a:r>
              <a:rPr lang="en-US" dirty="0"/>
              <a:t>Key Features of NoSQL:</a:t>
            </a:r>
          </a:p>
        </p:txBody>
      </p:sp>
      <p:sp>
        <p:nvSpPr>
          <p:cNvPr id="3" name="Content Placeholder 2">
            <a:extLst>
              <a:ext uri="{FF2B5EF4-FFF2-40B4-BE49-F238E27FC236}">
                <a16:creationId xmlns:a16="http://schemas.microsoft.com/office/drawing/2014/main" id="{80C717F7-232D-7C6C-ED8E-DCCC10F55ADF}"/>
              </a:ext>
            </a:extLst>
          </p:cNvPr>
          <p:cNvSpPr>
            <a:spLocks noGrp="1"/>
          </p:cNvSpPr>
          <p:nvPr>
            <p:ph idx="1"/>
          </p:nvPr>
        </p:nvSpPr>
        <p:spPr>
          <a:xfrm>
            <a:off x="677334" y="1721224"/>
            <a:ext cx="8596668" cy="4894729"/>
          </a:xfrm>
        </p:spPr>
        <p:txBody>
          <a:bodyPr>
            <a:normAutofit/>
          </a:bodyPr>
          <a:lstStyle/>
          <a:p>
            <a:pPr algn="just"/>
            <a:r>
              <a:rPr lang="en-US" sz="1700" b="1" dirty="0"/>
              <a:t>Dynamic schema: </a:t>
            </a:r>
            <a:r>
              <a:rPr lang="en-US" sz="1700" dirty="0"/>
              <a:t>NoSQL databases do not have a fixed schema and can accommodate changing data structures without the need for migrations or schema alterations.</a:t>
            </a:r>
          </a:p>
          <a:p>
            <a:pPr algn="just"/>
            <a:r>
              <a:rPr lang="en-US" sz="1700" b="1" dirty="0"/>
              <a:t>Horizontal scalability: </a:t>
            </a:r>
            <a:r>
              <a:rPr lang="en-US" sz="1700" dirty="0"/>
              <a:t>NoSQL databases are designed to scale out by adding more nodes to a database cluster, making them well-suited for handling large amounts of data and high levels of traffic.</a:t>
            </a:r>
          </a:p>
          <a:p>
            <a:pPr algn="just"/>
            <a:r>
              <a:rPr lang="en-US" sz="1700" b="1" dirty="0"/>
              <a:t>Document-based: </a:t>
            </a:r>
            <a:r>
              <a:rPr lang="en-US" sz="1700" dirty="0"/>
              <a:t>Some NoSQL databases, such as MongoDB, use a document-based data model, where data is stored in a schema-less semi-structured format, such as JSON or BSON.</a:t>
            </a:r>
          </a:p>
          <a:p>
            <a:pPr algn="just"/>
            <a:r>
              <a:rPr lang="en-US" sz="1700" b="1" dirty="0"/>
              <a:t>Key-value-based: </a:t>
            </a:r>
            <a:r>
              <a:rPr lang="en-US" sz="1700" dirty="0"/>
              <a:t>Other NoSQL databases, such as Redis, use a key-value data model, where data is stored as a collection of key-value pairs.</a:t>
            </a:r>
          </a:p>
          <a:p>
            <a:pPr algn="just"/>
            <a:r>
              <a:rPr lang="en-US" sz="1700" b="1" dirty="0"/>
              <a:t>Column-based: </a:t>
            </a:r>
            <a:r>
              <a:rPr lang="en-US" sz="1700" dirty="0"/>
              <a:t>Some NoSQL databases, such as Cassandra, use a column-based data model, where data is organized into columns instead of rows.</a:t>
            </a:r>
          </a:p>
        </p:txBody>
      </p:sp>
    </p:spTree>
    <p:extLst>
      <p:ext uri="{BB962C8B-B14F-4D97-AF65-F5344CB8AC3E}">
        <p14:creationId xmlns:p14="http://schemas.microsoft.com/office/powerpoint/2010/main" val="3502471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83A78-550E-AE66-98A9-FFEF731905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822586-BF96-6111-1070-389EC0151075}"/>
              </a:ext>
            </a:extLst>
          </p:cNvPr>
          <p:cNvSpPr>
            <a:spLocks noGrp="1"/>
          </p:cNvSpPr>
          <p:nvPr>
            <p:ph type="title"/>
          </p:nvPr>
        </p:nvSpPr>
        <p:spPr/>
        <p:txBody>
          <a:bodyPr/>
          <a:lstStyle/>
          <a:p>
            <a:r>
              <a:rPr lang="en-US" dirty="0"/>
              <a:t>Key Features of NoSQL(cont.):</a:t>
            </a:r>
          </a:p>
        </p:txBody>
      </p:sp>
      <p:sp>
        <p:nvSpPr>
          <p:cNvPr id="3" name="Content Placeholder 2">
            <a:extLst>
              <a:ext uri="{FF2B5EF4-FFF2-40B4-BE49-F238E27FC236}">
                <a16:creationId xmlns:a16="http://schemas.microsoft.com/office/drawing/2014/main" id="{B0EF5F8E-D2E3-94DE-7198-105D2D38C149}"/>
              </a:ext>
            </a:extLst>
          </p:cNvPr>
          <p:cNvSpPr>
            <a:spLocks noGrp="1"/>
          </p:cNvSpPr>
          <p:nvPr>
            <p:ph idx="1"/>
          </p:nvPr>
        </p:nvSpPr>
        <p:spPr>
          <a:xfrm>
            <a:off x="677334" y="2084294"/>
            <a:ext cx="8596668" cy="4531659"/>
          </a:xfrm>
        </p:spPr>
        <p:txBody>
          <a:bodyPr>
            <a:normAutofit/>
          </a:bodyPr>
          <a:lstStyle/>
          <a:p>
            <a:pPr algn="just"/>
            <a:r>
              <a:rPr lang="en-US" sz="1700" b="1" dirty="0"/>
              <a:t>Distributed and high availability: </a:t>
            </a:r>
            <a:r>
              <a:rPr lang="en-US" sz="1700" dirty="0"/>
              <a:t>NoSQL databases are often designed to be highly available and to automatically handle node failures and data replication across multiple nodes in a database cluster.</a:t>
            </a:r>
          </a:p>
          <a:p>
            <a:pPr algn="just"/>
            <a:r>
              <a:rPr lang="en-US" sz="1700" b="1" dirty="0"/>
              <a:t>Flexibility: </a:t>
            </a:r>
            <a:r>
              <a:rPr lang="en-US" sz="1700" dirty="0"/>
              <a:t>NoSQL databases allow developers to store and retrieve data in a flexible and dynamic manner, with support for multiple data types and changing data structures.</a:t>
            </a:r>
          </a:p>
          <a:p>
            <a:pPr algn="just"/>
            <a:r>
              <a:rPr lang="en-US" sz="1700" b="1" dirty="0"/>
              <a:t>Performance: </a:t>
            </a:r>
            <a:r>
              <a:rPr lang="en-US" sz="1700" dirty="0"/>
              <a:t>NoSQL databases are optimized for high performance and can handle a high volume of reads and writes, making them suitable for big data and real-time applications.</a:t>
            </a:r>
          </a:p>
        </p:txBody>
      </p:sp>
    </p:spTree>
    <p:extLst>
      <p:ext uri="{BB962C8B-B14F-4D97-AF65-F5344CB8AC3E}">
        <p14:creationId xmlns:p14="http://schemas.microsoft.com/office/powerpoint/2010/main" val="855902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13A5A5-28AA-87E8-27A1-1FAB31144B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102161-06EF-CEA1-913D-176F04F01110}"/>
              </a:ext>
            </a:extLst>
          </p:cNvPr>
          <p:cNvSpPr>
            <a:spLocks noGrp="1"/>
          </p:cNvSpPr>
          <p:nvPr>
            <p:ph type="title"/>
          </p:nvPr>
        </p:nvSpPr>
        <p:spPr/>
        <p:txBody>
          <a:bodyPr/>
          <a:lstStyle/>
          <a:p>
            <a:r>
              <a:rPr lang="en-US" dirty="0"/>
              <a:t>Advantages of NoSQL</a:t>
            </a:r>
          </a:p>
        </p:txBody>
      </p:sp>
      <p:sp>
        <p:nvSpPr>
          <p:cNvPr id="3" name="Content Placeholder 2">
            <a:extLst>
              <a:ext uri="{FF2B5EF4-FFF2-40B4-BE49-F238E27FC236}">
                <a16:creationId xmlns:a16="http://schemas.microsoft.com/office/drawing/2014/main" id="{AF2AC0B0-7F3C-DDF7-9191-A0FD68EFA43F}"/>
              </a:ext>
            </a:extLst>
          </p:cNvPr>
          <p:cNvSpPr>
            <a:spLocks noGrp="1"/>
          </p:cNvSpPr>
          <p:nvPr>
            <p:ph idx="1"/>
          </p:nvPr>
        </p:nvSpPr>
        <p:spPr>
          <a:xfrm>
            <a:off x="677334" y="1559859"/>
            <a:ext cx="8596668" cy="5109882"/>
          </a:xfrm>
        </p:spPr>
        <p:txBody>
          <a:bodyPr>
            <a:normAutofit/>
          </a:bodyPr>
          <a:lstStyle/>
          <a:p>
            <a:pPr marL="0" indent="0" algn="just">
              <a:buNone/>
            </a:pPr>
            <a:r>
              <a:rPr lang="en-US" sz="1700" dirty="0"/>
              <a:t>There are many advantages of working with NoSQL databases such as MongoDB and Cassandra. The main advantages are high scalability and high availability.</a:t>
            </a:r>
          </a:p>
          <a:p>
            <a:pPr marL="0" indent="0" algn="just">
              <a:buNone/>
            </a:pPr>
            <a:r>
              <a:rPr lang="en-US" sz="1700" b="1" dirty="0"/>
              <a:t>High scalability: </a:t>
            </a:r>
            <a:r>
              <a:rPr lang="en-US" sz="1700" dirty="0"/>
              <a:t>NoSQL databases use sharding for horizontal scaling. Partitioning of data and placing it on multiple machines in such a way that the order of the data is preserved is sharding. Vertical scaling means adding more resources to the existing machine whereas horizontal scaling means adding more machines to handle the data. Vertical scaling is not that easy to implement but horizontal scaling is easy to implement. Examples of horizontal scaling databases are MongoDB, Cassandra, etc. NoSQL can handle a huge amount of data because of scalability, as the data grows NoSQL </a:t>
            </a:r>
            <a:r>
              <a:rPr lang="en-US" sz="1700" dirty="0" err="1"/>
              <a:t>scalesThe</a:t>
            </a:r>
            <a:r>
              <a:rPr lang="en-US" sz="1700" dirty="0"/>
              <a:t> auto itself to handle that data in an efficient manner.</a:t>
            </a:r>
          </a:p>
          <a:p>
            <a:pPr marL="0" indent="0" algn="just">
              <a:buNone/>
            </a:pPr>
            <a:r>
              <a:rPr lang="en-US" sz="1700" b="1" dirty="0"/>
              <a:t>Flexibility: </a:t>
            </a:r>
            <a:r>
              <a:rPr lang="en-US" sz="1700" dirty="0"/>
              <a:t>NoSQL databases are designed to handle unstructured or semi-structured data, which means that they can accommodate dynamic changes to the data model. This makes NoSQL databases a good fit for applications that need to handle changing data requirements.</a:t>
            </a:r>
          </a:p>
          <a:p>
            <a:pPr marL="0" indent="0" algn="just">
              <a:buNone/>
            </a:pPr>
            <a:r>
              <a:rPr lang="en-US" sz="1700" b="1" dirty="0"/>
              <a:t>High availability: </a:t>
            </a:r>
            <a:r>
              <a:rPr lang="en-US" sz="1700" dirty="0"/>
              <a:t>The auto, replication feature in NoSQL databases makes it highly available because in case of any failure data replicates itself to the previous consistent state.</a:t>
            </a:r>
          </a:p>
        </p:txBody>
      </p:sp>
    </p:spTree>
    <p:extLst>
      <p:ext uri="{BB962C8B-B14F-4D97-AF65-F5344CB8AC3E}">
        <p14:creationId xmlns:p14="http://schemas.microsoft.com/office/powerpoint/2010/main" val="36556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413AE-BEF6-D9DA-AA2D-3A77C1230D3D}"/>
              </a:ext>
            </a:extLst>
          </p:cNvPr>
          <p:cNvSpPr>
            <a:spLocks noGrp="1"/>
          </p:cNvSpPr>
          <p:nvPr>
            <p:ph type="title"/>
          </p:nvPr>
        </p:nvSpPr>
        <p:spPr/>
        <p:txBody>
          <a:bodyPr/>
          <a:lstStyle/>
          <a:p>
            <a:r>
              <a:rPr lang="en-US" dirty="0"/>
              <a:t>Advantages of NoSQL(cont.)</a:t>
            </a:r>
          </a:p>
        </p:txBody>
      </p:sp>
      <p:sp>
        <p:nvSpPr>
          <p:cNvPr id="3" name="Content Placeholder 2">
            <a:extLst>
              <a:ext uri="{FF2B5EF4-FFF2-40B4-BE49-F238E27FC236}">
                <a16:creationId xmlns:a16="http://schemas.microsoft.com/office/drawing/2014/main" id="{A1133F2A-8A38-5DFE-5CD6-6C022B2F3469}"/>
              </a:ext>
            </a:extLst>
          </p:cNvPr>
          <p:cNvSpPr>
            <a:spLocks noGrp="1"/>
          </p:cNvSpPr>
          <p:nvPr>
            <p:ph idx="1"/>
          </p:nvPr>
        </p:nvSpPr>
        <p:spPr>
          <a:xfrm>
            <a:off x="677334" y="1559859"/>
            <a:ext cx="8596668" cy="5109882"/>
          </a:xfrm>
        </p:spPr>
        <p:txBody>
          <a:bodyPr>
            <a:normAutofit/>
          </a:bodyPr>
          <a:lstStyle/>
          <a:p>
            <a:pPr marL="0" indent="0" algn="just">
              <a:buNone/>
            </a:pPr>
            <a:r>
              <a:rPr lang="en-US" sz="1700" b="1" dirty="0"/>
              <a:t>Scalability: </a:t>
            </a:r>
            <a:r>
              <a:rPr lang="en-US" sz="1700" dirty="0"/>
              <a:t>NoSQL databases are highly scalable, which means that they can handle large amounts of data and traffic with ease. This makes them a good fit for applications that need to handle large amounts of data or traffic</a:t>
            </a:r>
          </a:p>
          <a:p>
            <a:pPr marL="0" indent="0" algn="just">
              <a:buNone/>
            </a:pPr>
            <a:r>
              <a:rPr lang="en-US" sz="1700" b="1" dirty="0"/>
              <a:t>Performance: </a:t>
            </a:r>
            <a:r>
              <a:rPr lang="en-US" sz="1700" dirty="0"/>
              <a:t>NoSQL databases are designed to handle large amounts of data and traffic, which means that they can offer improved performance compared to traditional relational databases.</a:t>
            </a:r>
          </a:p>
          <a:p>
            <a:pPr marL="0" indent="0" algn="just">
              <a:buNone/>
            </a:pPr>
            <a:r>
              <a:rPr lang="en-US" sz="1700" b="1" dirty="0"/>
              <a:t>Cost-effectiveness: </a:t>
            </a:r>
            <a:r>
              <a:rPr lang="en-US" sz="1700" dirty="0"/>
              <a:t>NoSQL databases are often more cost-effective than traditional relational databases, as they are typically less complex and do not require expensive hardware or software.</a:t>
            </a:r>
          </a:p>
          <a:p>
            <a:pPr marL="0" indent="0" algn="just">
              <a:buNone/>
            </a:pPr>
            <a:r>
              <a:rPr lang="en-US" sz="1700" b="1" dirty="0"/>
              <a:t>Agility: </a:t>
            </a:r>
            <a:r>
              <a:rPr lang="en-US" sz="1700" dirty="0"/>
              <a:t>Ideal for agile development.</a:t>
            </a:r>
          </a:p>
        </p:txBody>
      </p:sp>
    </p:spTree>
    <p:extLst>
      <p:ext uri="{BB962C8B-B14F-4D97-AF65-F5344CB8AC3E}">
        <p14:creationId xmlns:p14="http://schemas.microsoft.com/office/powerpoint/2010/main" val="42764323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2143</TotalTime>
  <Words>1377</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Wingdings 3</vt:lpstr>
      <vt:lpstr>Facet</vt:lpstr>
      <vt:lpstr>Database System</vt:lpstr>
      <vt:lpstr>Introduction to NoSQL </vt:lpstr>
      <vt:lpstr>Introduction to NoSQL(cont.) </vt:lpstr>
      <vt:lpstr>Application of NoSQL Databases</vt:lpstr>
      <vt:lpstr>Application of NoSQL Databases(cont.)</vt:lpstr>
      <vt:lpstr>Key Features of NoSQL:</vt:lpstr>
      <vt:lpstr>Key Features of NoSQL(cont.):</vt:lpstr>
      <vt:lpstr>Advantages of NoSQL</vt:lpstr>
      <vt:lpstr>Advantages of NoSQL(cont.)</vt:lpstr>
      <vt:lpstr>Disadvantages of NoSQL</vt:lpstr>
      <vt:lpstr>Disadvantages of NoSQL(cont.)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dc:title>
  <dc:creator>Sidra Khatoon</dc:creator>
  <cp:lastModifiedBy>Sidra Khatoon</cp:lastModifiedBy>
  <cp:revision>60</cp:revision>
  <cp:lastPrinted>2024-10-29T07:46:25Z</cp:lastPrinted>
  <dcterms:created xsi:type="dcterms:W3CDTF">2024-10-24T07:00:58Z</dcterms:created>
  <dcterms:modified xsi:type="dcterms:W3CDTF">2024-12-16T17:48:41Z</dcterms:modified>
</cp:coreProperties>
</file>