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E0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D0BD0AF-B2D6-4BEF-8D42-56D0B8D0FB22}" type="datetimeFigureOut">
              <a:rPr lang="en-US" smtClean="0"/>
              <a:t>10/24/2024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13D3A463-6223-4EEF-BCA2-A6551F194437}" type="slidenum">
              <a:rPr lang="en-US" smtClean="0"/>
              <a:t>‹#›</a:t>
            </a:fld>
            <a:endParaRPr lang="en-US"/>
          </a:p>
        </p:txBody>
      </p:sp>
    </p:spTree>
    <p:extLst>
      <p:ext uri="{BB962C8B-B14F-4D97-AF65-F5344CB8AC3E}">
        <p14:creationId xmlns:p14="http://schemas.microsoft.com/office/powerpoint/2010/main" val="9116165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4663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374144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116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191535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518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3216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186353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135638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81434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E6A87-2D8D-4C12-A5E6-E9D4A096CA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402361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EE6A87-2D8D-4C12-A5E6-E9D4A096CA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94643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EE6A87-2D8D-4C12-A5E6-E9D4A096CAE9}"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15624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E6A87-2D8D-4C12-A5E6-E9D4A096CAE9}"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374008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6A87-2D8D-4C12-A5E6-E9D4A096CAE9}"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371620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EE6A87-2D8D-4C12-A5E6-E9D4A096CA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348000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EE6A87-2D8D-4C12-A5E6-E9D4A096CA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FF18B-B1B1-4130-A291-8B4F986ED1ED}" type="slidenum">
              <a:rPr lang="en-US" smtClean="0"/>
              <a:t>‹#›</a:t>
            </a:fld>
            <a:endParaRPr lang="en-US"/>
          </a:p>
        </p:txBody>
      </p:sp>
    </p:spTree>
    <p:extLst>
      <p:ext uri="{BB962C8B-B14F-4D97-AF65-F5344CB8AC3E}">
        <p14:creationId xmlns:p14="http://schemas.microsoft.com/office/powerpoint/2010/main" val="261588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EE6A87-2D8D-4C12-A5E6-E9D4A096CAE9}" type="datetimeFigureOut">
              <a:rPr lang="en-US" smtClean="0"/>
              <a:t>10/24/2024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8FF18B-B1B1-4130-A291-8B4F986ED1ED}" type="slidenum">
              <a:rPr lang="en-US" smtClean="0"/>
              <a:t>‹#›</a:t>
            </a:fld>
            <a:endParaRPr lang="en-US"/>
          </a:p>
        </p:txBody>
      </p:sp>
    </p:spTree>
    <p:extLst>
      <p:ext uri="{BB962C8B-B14F-4D97-AF65-F5344CB8AC3E}">
        <p14:creationId xmlns:p14="http://schemas.microsoft.com/office/powerpoint/2010/main" val="3275228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types-of-attributes-in-er-model/" TargetMode="External"/><Relationship Id="rId2" Type="http://schemas.openxmlformats.org/officeDocument/2006/relationships/hyperlink" Target="https://www.geeksforgeeks.org/difference-between-entity-entity-set-and-entity-type/" TargetMode="External"/><Relationship Id="rId1" Type="http://schemas.openxmlformats.org/officeDocument/2006/relationships/slideLayout" Target="../slideLayouts/slideLayout2.xml"/><Relationship Id="rId4" Type="http://schemas.openxmlformats.org/officeDocument/2006/relationships/hyperlink" Target="https://www.geeksforgeeks.org/relationships-in-er-mode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introduction-of-relational-algebra-in-dbms/" TargetMode="External"/><Relationship Id="rId2" Type="http://schemas.openxmlformats.org/officeDocument/2006/relationships/hyperlink" Target="https://www.geeksforgeeks.org/relational-model-in-dbms/" TargetMode="External"/><Relationship Id="rId1" Type="http://schemas.openxmlformats.org/officeDocument/2006/relationships/slideLayout" Target="../slideLayouts/slideLayout2.xml"/><Relationship Id="rId4" Type="http://schemas.openxmlformats.org/officeDocument/2006/relationships/hyperlink" Target="https://www.geeksforgeeks.org/tuple-relational-calculus-trc-in-dbm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Base System</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332137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Data Models</a:t>
            </a:r>
            <a:br>
              <a:rPr lang="en-US" b="1" dirty="0"/>
            </a:br>
            <a:endParaRPr lang="en-US" dirty="0"/>
          </a:p>
        </p:txBody>
      </p:sp>
      <p:sp>
        <p:nvSpPr>
          <p:cNvPr id="3" name="Content Placeholder 2"/>
          <p:cNvSpPr>
            <a:spLocks noGrp="1"/>
          </p:cNvSpPr>
          <p:nvPr>
            <p:ph idx="1"/>
          </p:nvPr>
        </p:nvSpPr>
        <p:spPr/>
        <p:txBody>
          <a:bodyPr/>
          <a:lstStyle/>
          <a:p>
            <a:r>
              <a:rPr lang="en-US" dirty="0"/>
              <a:t>Data Models help us in representing data accurately.</a:t>
            </a:r>
          </a:p>
          <a:p>
            <a:r>
              <a:rPr lang="en-US" dirty="0"/>
              <a:t>It helps us in finding the missing data and also in minimizing Data Redundancy.</a:t>
            </a:r>
          </a:p>
          <a:p>
            <a:r>
              <a:rPr lang="en-US" dirty="0"/>
              <a:t>Data Model provides data security in a better way.</a:t>
            </a:r>
          </a:p>
          <a:p>
            <a:r>
              <a:rPr lang="en-US" dirty="0"/>
              <a:t>The data model should be detailed enough to be used for building the physical database.</a:t>
            </a:r>
          </a:p>
          <a:p>
            <a:r>
              <a:rPr lang="en-US" dirty="0"/>
              <a:t>The information in the data model can be used for defining the relationship between tables, primary and foreign keys, and stored procedures.</a:t>
            </a:r>
          </a:p>
        </p:txBody>
      </p:sp>
    </p:spTree>
    <p:extLst>
      <p:ext uri="{BB962C8B-B14F-4D97-AF65-F5344CB8AC3E}">
        <p14:creationId xmlns:p14="http://schemas.microsoft.com/office/powerpoint/2010/main" val="421563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Data Models</a:t>
            </a:r>
            <a:br>
              <a:rPr lang="en-US" b="1" dirty="0"/>
            </a:br>
            <a:endParaRPr lang="en-US" dirty="0"/>
          </a:p>
        </p:txBody>
      </p:sp>
      <p:sp>
        <p:nvSpPr>
          <p:cNvPr id="3" name="Content Placeholder 2"/>
          <p:cNvSpPr>
            <a:spLocks noGrp="1"/>
          </p:cNvSpPr>
          <p:nvPr>
            <p:ph idx="1"/>
          </p:nvPr>
        </p:nvSpPr>
        <p:spPr/>
        <p:txBody>
          <a:bodyPr/>
          <a:lstStyle/>
          <a:p>
            <a:pPr fontAlgn="base"/>
            <a:r>
              <a:rPr lang="en-US" dirty="0"/>
              <a:t>n the case of a vast database, sometimes it becomes difficult to understand the data model.</a:t>
            </a:r>
          </a:p>
          <a:p>
            <a:pPr fontAlgn="base"/>
            <a:r>
              <a:rPr lang="en-US" dirty="0"/>
              <a:t>You must have the proper knowledge of </a:t>
            </a:r>
            <a:r>
              <a:rPr lang="en-US" u="sng" dirty="0">
                <a:hlinkClick r:id="rId2"/>
              </a:rPr>
              <a:t>SQL</a:t>
            </a:r>
            <a:r>
              <a:rPr lang="en-US" dirty="0"/>
              <a:t> to use physical models.</a:t>
            </a:r>
          </a:p>
          <a:p>
            <a:pPr fontAlgn="base"/>
            <a:r>
              <a:rPr lang="en-US" dirty="0"/>
              <a:t>Even smaller change made in structure require modification in the entire application.</a:t>
            </a:r>
          </a:p>
          <a:p>
            <a:pPr fontAlgn="base"/>
            <a:r>
              <a:rPr lang="en-US" dirty="0"/>
              <a:t>There is no set data manipulation language in DBMS.</a:t>
            </a:r>
          </a:p>
          <a:p>
            <a:pPr fontAlgn="base"/>
            <a:r>
              <a:rPr lang="en-US" dirty="0"/>
              <a:t>To develop Data model one should know physical data stored characteristics.</a:t>
            </a:r>
          </a:p>
          <a:p>
            <a:endParaRPr lang="en-US" dirty="0"/>
          </a:p>
        </p:txBody>
      </p:sp>
    </p:spTree>
    <p:extLst>
      <p:ext uri="{BB962C8B-B14F-4D97-AF65-F5344CB8AC3E}">
        <p14:creationId xmlns:p14="http://schemas.microsoft.com/office/powerpoint/2010/main" val="227880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in DBMS</a:t>
            </a:r>
            <a:endParaRPr lang="en-US" dirty="0"/>
          </a:p>
        </p:txBody>
      </p:sp>
      <p:sp>
        <p:nvSpPr>
          <p:cNvPr id="3" name="Content Placeholder 2"/>
          <p:cNvSpPr>
            <a:spLocks noGrp="1"/>
          </p:cNvSpPr>
          <p:nvPr>
            <p:ph idx="1"/>
          </p:nvPr>
        </p:nvSpPr>
        <p:spPr/>
        <p:txBody>
          <a:bodyPr/>
          <a:lstStyle/>
          <a:p>
            <a:r>
              <a:rPr lang="en-US" dirty="0"/>
              <a:t> Data Model in Database Management System (DBMS)  is the concept of tools that are developed to summarize the description of the database</a:t>
            </a:r>
            <a:r>
              <a:rPr lang="en-US" dirty="0" smtClean="0"/>
              <a:t>.</a:t>
            </a:r>
          </a:p>
          <a:p>
            <a:r>
              <a:rPr lang="en-US" dirty="0" smtClean="0"/>
              <a:t> </a:t>
            </a:r>
            <a:r>
              <a:rPr lang="en-US" dirty="0"/>
              <a:t>Data Models provide us with a transparent picture of data which helps us in creating an actual database. </a:t>
            </a:r>
            <a:endParaRPr lang="en-US" dirty="0" smtClean="0"/>
          </a:p>
          <a:p>
            <a:r>
              <a:rPr lang="en-US" dirty="0" smtClean="0"/>
              <a:t>Data Model </a:t>
            </a:r>
            <a:r>
              <a:rPr lang="en-US" dirty="0"/>
              <a:t>shows us from the design of the data to its proper implementation of data.</a:t>
            </a:r>
          </a:p>
        </p:txBody>
      </p:sp>
    </p:spTree>
    <p:extLst>
      <p:ext uri="{BB962C8B-B14F-4D97-AF65-F5344CB8AC3E}">
        <p14:creationId xmlns:p14="http://schemas.microsoft.com/office/powerpoint/2010/main" val="38140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Data </a:t>
            </a:r>
            <a:r>
              <a:rPr lang="en-US" dirty="0"/>
              <a:t>Models</a:t>
            </a:r>
          </a:p>
        </p:txBody>
      </p:sp>
      <p:sp>
        <p:nvSpPr>
          <p:cNvPr id="3" name="Content Placeholder 2"/>
          <p:cNvSpPr>
            <a:spLocks noGrp="1"/>
          </p:cNvSpPr>
          <p:nvPr>
            <p:ph idx="1"/>
          </p:nvPr>
        </p:nvSpPr>
        <p:spPr/>
        <p:txBody>
          <a:bodyPr/>
          <a:lstStyle/>
          <a:p>
            <a:pPr fontAlgn="base"/>
            <a:r>
              <a:rPr lang="en-US" dirty="0"/>
              <a:t>Conceptual Data Model</a:t>
            </a:r>
          </a:p>
          <a:p>
            <a:pPr fontAlgn="base"/>
            <a:r>
              <a:rPr lang="en-US" dirty="0"/>
              <a:t>Representational Data Model</a:t>
            </a:r>
          </a:p>
          <a:p>
            <a:pPr fontAlgn="base"/>
            <a:r>
              <a:rPr lang="en-US" dirty="0"/>
              <a:t>Physical Data Model</a:t>
            </a:r>
          </a:p>
          <a:p>
            <a:endParaRPr lang="en-US"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02" y="3852573"/>
            <a:ext cx="49720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37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1" dirty="0"/>
              <a:t> Conceptual Data Model</a:t>
            </a:r>
            <a:br>
              <a:rPr lang="en-US" b="1" dirty="0"/>
            </a:br>
            <a:endParaRPr lang="en-US" dirty="0"/>
          </a:p>
        </p:txBody>
      </p:sp>
      <p:sp>
        <p:nvSpPr>
          <p:cNvPr id="3" name="Content Placeholder 2"/>
          <p:cNvSpPr>
            <a:spLocks noGrp="1"/>
          </p:cNvSpPr>
          <p:nvPr>
            <p:ph idx="1"/>
          </p:nvPr>
        </p:nvSpPr>
        <p:spPr>
          <a:xfrm>
            <a:off x="677334" y="1796716"/>
            <a:ext cx="8596668" cy="4748463"/>
          </a:xfrm>
        </p:spPr>
        <p:txBody>
          <a:bodyPr>
            <a:normAutofit fontScale="92500" lnSpcReduction="10000"/>
          </a:bodyPr>
          <a:lstStyle/>
          <a:p>
            <a:r>
              <a:rPr lang="en-US" dirty="0"/>
              <a:t>The conceptual data model describes the database at a very high level and is useful to understand the needs or requirements of the database. </a:t>
            </a:r>
            <a:endParaRPr lang="en-US" dirty="0" smtClean="0"/>
          </a:p>
          <a:p>
            <a:r>
              <a:rPr lang="en-US" dirty="0" smtClean="0"/>
              <a:t>It </a:t>
            </a:r>
            <a:r>
              <a:rPr lang="en-US" dirty="0"/>
              <a:t>is this model, that is used in the requirement-gathering process i.e. before the Database Designers start making a particular database. One such popular model is </a:t>
            </a:r>
            <a:r>
              <a:rPr lang="en-US" dirty="0" smtClean="0"/>
              <a:t>the </a:t>
            </a:r>
            <a:r>
              <a:rPr lang="en-US" dirty="0">
                <a:solidFill>
                  <a:schemeClr val="tx1"/>
                </a:solidFill>
              </a:rPr>
              <a:t>entity/relationship model (</a:t>
            </a:r>
            <a:r>
              <a:rPr lang="en-US" dirty="0" smtClean="0">
                <a:solidFill>
                  <a:schemeClr val="tx1"/>
                </a:solidFill>
              </a:rPr>
              <a:t>ER model)</a:t>
            </a:r>
            <a:r>
              <a:rPr lang="en-US" dirty="0"/>
              <a:t> </a:t>
            </a:r>
            <a:endParaRPr lang="en-US" dirty="0" smtClean="0"/>
          </a:p>
          <a:p>
            <a:r>
              <a:rPr lang="en-US" dirty="0" smtClean="0"/>
              <a:t>The </a:t>
            </a:r>
            <a:r>
              <a:rPr lang="en-US" dirty="0"/>
              <a:t>E/R model specializes in entities, relationships, and even attributes that are used by database designers. </a:t>
            </a:r>
            <a:endParaRPr lang="en-US" dirty="0" smtClean="0"/>
          </a:p>
          <a:p>
            <a:r>
              <a:rPr lang="en-US" dirty="0" smtClean="0"/>
              <a:t>In </a:t>
            </a:r>
            <a:r>
              <a:rPr lang="en-US" dirty="0"/>
              <a:t>terms of this concept, a discussion can be made even with non-computer science(non-technical) users and stakeholders, and their requirements can be understood</a:t>
            </a:r>
            <a:r>
              <a:rPr lang="en-US" dirty="0" smtClean="0"/>
              <a:t>.</a:t>
            </a:r>
          </a:p>
          <a:p>
            <a:r>
              <a:rPr lang="en-US" dirty="0"/>
              <a:t>Characteristics of a conceptual data model</a:t>
            </a:r>
          </a:p>
          <a:p>
            <a:pPr lvl="1" fontAlgn="base">
              <a:buFont typeface="Wingdings" panose="05000000000000000000" pitchFamily="2" charset="2"/>
              <a:buChar char="q"/>
            </a:pPr>
            <a:r>
              <a:rPr lang="en-US" dirty="0"/>
              <a:t>Offers Organization-wide coverage of the business concepts.</a:t>
            </a:r>
          </a:p>
          <a:p>
            <a:pPr lvl="1" fontAlgn="base">
              <a:buFont typeface="Wingdings" panose="05000000000000000000" pitchFamily="2" charset="2"/>
              <a:buChar char="q"/>
            </a:pPr>
            <a:r>
              <a:rPr lang="en-US" dirty="0"/>
              <a:t>This type of Data Models are designed and developed for a business audience.</a:t>
            </a:r>
          </a:p>
          <a:p>
            <a:pPr lvl="1" fontAlgn="base">
              <a:buFont typeface="Wingdings" panose="05000000000000000000" pitchFamily="2" charset="2"/>
              <a:buChar char="q"/>
            </a:pPr>
            <a:r>
              <a:rPr lang="en-US" dirty="0"/>
              <a:t>The conceptual model is developed independently of hardware specifications like data storage capacity, location or software specifications like DBMS vendor and technology. The focus is to represent data as a user will see it in the “real world.”</a:t>
            </a:r>
          </a:p>
          <a:p>
            <a:endParaRPr lang="en-US" dirty="0"/>
          </a:p>
        </p:txBody>
      </p:sp>
    </p:spTree>
    <p:extLst>
      <p:ext uri="{BB962C8B-B14F-4D97-AF65-F5344CB8AC3E}">
        <p14:creationId xmlns:p14="http://schemas.microsoft.com/office/powerpoint/2010/main" val="39142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1" dirty="0"/>
              <a:t> Conceptual Data </a:t>
            </a:r>
            <a:r>
              <a:rPr lang="en-US" b="1" dirty="0" smtClean="0"/>
              <a:t>Model(cont.)</a:t>
            </a:r>
            <a:endParaRPr lang="en-US" dirty="0"/>
          </a:p>
        </p:txBody>
      </p:sp>
      <p:sp>
        <p:nvSpPr>
          <p:cNvPr id="3" name="Content Placeholder 2"/>
          <p:cNvSpPr>
            <a:spLocks noGrp="1"/>
          </p:cNvSpPr>
          <p:nvPr>
            <p:ph idx="1"/>
          </p:nvPr>
        </p:nvSpPr>
        <p:spPr/>
        <p:txBody>
          <a:bodyPr>
            <a:normAutofit/>
          </a:bodyPr>
          <a:lstStyle/>
          <a:p>
            <a:pPr fontAlgn="base"/>
            <a:r>
              <a:rPr lang="en-US" b="1" u="sng" dirty="0" smtClean="0">
                <a:solidFill>
                  <a:srgbClr val="C3E08C"/>
                </a:solidFill>
              </a:rPr>
              <a:t>Entity-Relationship Model(ER Model)</a:t>
            </a:r>
            <a:r>
              <a:rPr lang="en-US" dirty="0" smtClean="0"/>
              <a:t>:It </a:t>
            </a:r>
            <a:r>
              <a:rPr lang="en-US" dirty="0"/>
              <a:t>is a high-level data model which is used to define the data and the relationships between them. It is basically a conceptual design of any database which is easy to design the view of </a:t>
            </a:r>
            <a:r>
              <a:rPr lang="en-US" dirty="0" smtClean="0"/>
              <a:t>data</a:t>
            </a:r>
            <a:endParaRPr lang="en-US" b="1" u="sng" dirty="0" smtClean="0"/>
          </a:p>
          <a:p>
            <a:pPr fontAlgn="base"/>
            <a:r>
              <a:rPr lang="en-US" dirty="0" smtClean="0"/>
              <a:t>Components </a:t>
            </a:r>
            <a:r>
              <a:rPr lang="en-US" dirty="0"/>
              <a:t>of ER Model:</a:t>
            </a:r>
          </a:p>
          <a:p>
            <a:pPr lvl="1" fontAlgn="base">
              <a:buFont typeface="Wingdings" panose="05000000000000000000" pitchFamily="2" charset="2"/>
              <a:buChar char="q"/>
            </a:pPr>
            <a:r>
              <a:rPr lang="en-US" b="1" u="sng" dirty="0" smtClean="0">
                <a:hlinkClick r:id="rId2"/>
              </a:rPr>
              <a:t>Entity</a:t>
            </a:r>
            <a:r>
              <a:rPr lang="en-US" b="1" u="sng" dirty="0">
                <a:hlinkClick r:id="rId2"/>
              </a:rPr>
              <a:t>:</a:t>
            </a:r>
            <a:r>
              <a:rPr lang="en-US" dirty="0"/>
              <a:t> An entity is referred to as a real-world object. It can be a name, place, object, class, etc. These are represented by a rectangle in an ER Diagram.</a:t>
            </a:r>
          </a:p>
          <a:p>
            <a:pPr lvl="1" fontAlgn="base">
              <a:buFont typeface="Wingdings" panose="05000000000000000000" pitchFamily="2" charset="2"/>
              <a:buChar char="q"/>
            </a:pPr>
            <a:r>
              <a:rPr lang="en-US" b="1" u="sng" dirty="0">
                <a:hlinkClick r:id="rId3"/>
              </a:rPr>
              <a:t>Attributes:</a:t>
            </a:r>
            <a:r>
              <a:rPr lang="en-US" dirty="0"/>
              <a:t> An attribute can be defined as the description of the entity. These are represented by Ellipse in an ER Diagram. It can be Age, Roll Number, or Marks for a Student.</a:t>
            </a:r>
          </a:p>
          <a:p>
            <a:pPr lvl="1" fontAlgn="base">
              <a:buFont typeface="Wingdings" panose="05000000000000000000" pitchFamily="2" charset="2"/>
              <a:buChar char="q"/>
            </a:pPr>
            <a:r>
              <a:rPr lang="en-US" b="1" u="sng" dirty="0">
                <a:hlinkClick r:id="rId4"/>
              </a:rPr>
              <a:t>Relationship:</a:t>
            </a:r>
            <a:r>
              <a:rPr lang="en-US" dirty="0"/>
              <a:t> Relationships are used to define relations among different entities. Diamonds and Rhombus are used to show Relationships.</a:t>
            </a:r>
          </a:p>
          <a:p>
            <a:endParaRPr lang="en-US" b="1" dirty="0" smtClean="0"/>
          </a:p>
        </p:txBody>
      </p:sp>
    </p:spTree>
    <p:extLst>
      <p:ext uri="{BB962C8B-B14F-4D97-AF65-F5344CB8AC3E}">
        <p14:creationId xmlns:p14="http://schemas.microsoft.com/office/powerpoint/2010/main" val="285677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a:t>Representational Data Model</a:t>
            </a:r>
            <a:br>
              <a:rPr lang="en-US" b="1" dirty="0"/>
            </a:br>
            <a:endParaRPr lang="en-US" dirty="0"/>
          </a:p>
        </p:txBody>
      </p:sp>
      <p:sp>
        <p:nvSpPr>
          <p:cNvPr id="3" name="Content Placeholder 2"/>
          <p:cNvSpPr>
            <a:spLocks noGrp="1"/>
          </p:cNvSpPr>
          <p:nvPr>
            <p:ph idx="1"/>
          </p:nvPr>
        </p:nvSpPr>
        <p:spPr/>
        <p:txBody>
          <a:bodyPr/>
          <a:lstStyle/>
          <a:p>
            <a:r>
              <a:rPr lang="en-US" dirty="0"/>
              <a:t>This type of data model is used to represent only the logical part of the database and does not represent the physical structure of the database</a:t>
            </a:r>
            <a:r>
              <a:rPr lang="en-US" dirty="0" smtClean="0"/>
              <a:t>.</a:t>
            </a:r>
          </a:p>
          <a:p>
            <a:r>
              <a:rPr lang="en-US" dirty="0" smtClean="0"/>
              <a:t>The </a:t>
            </a:r>
            <a:r>
              <a:rPr lang="en-US" dirty="0"/>
              <a:t>representational data model allows us to focus primarily, on the design part of the database</a:t>
            </a:r>
            <a:r>
              <a:rPr lang="en-US" dirty="0" smtClean="0"/>
              <a:t>.</a:t>
            </a:r>
          </a:p>
          <a:p>
            <a:r>
              <a:rPr lang="en-US" dirty="0" smtClean="0"/>
              <a:t>A </a:t>
            </a:r>
            <a:r>
              <a:rPr lang="en-US" dirty="0"/>
              <a:t>popular representational model is a </a:t>
            </a:r>
            <a:r>
              <a:rPr lang="en-US" u="sng" dirty="0">
                <a:hlinkClick r:id="rId2"/>
              </a:rPr>
              <a:t>Relational </a:t>
            </a:r>
            <a:r>
              <a:rPr lang="en-US" u="sng" dirty="0" smtClean="0">
                <a:hlinkClick r:id="rId2"/>
              </a:rPr>
              <a:t>model</a:t>
            </a:r>
            <a:r>
              <a:rPr lang="en-US" dirty="0" smtClean="0"/>
              <a:t> </a:t>
            </a:r>
          </a:p>
          <a:p>
            <a:r>
              <a:rPr lang="en-US" dirty="0" smtClean="0"/>
              <a:t>The </a:t>
            </a:r>
            <a:r>
              <a:rPr lang="en-US" dirty="0"/>
              <a:t>relational Model consists of </a:t>
            </a:r>
            <a:r>
              <a:rPr lang="en-US" u="sng" dirty="0">
                <a:hlinkClick r:id="rId3"/>
              </a:rPr>
              <a:t>Relational Algebra</a:t>
            </a:r>
            <a:r>
              <a:rPr lang="en-US" dirty="0"/>
              <a:t> and </a:t>
            </a:r>
            <a:r>
              <a:rPr lang="en-US" u="sng" dirty="0">
                <a:hlinkClick r:id="rId4"/>
              </a:rPr>
              <a:t>Relational Calculus</a:t>
            </a:r>
            <a:r>
              <a:rPr lang="en-US" dirty="0"/>
              <a:t>. </a:t>
            </a:r>
            <a:endParaRPr lang="en-US" dirty="0" smtClean="0"/>
          </a:p>
          <a:p>
            <a:r>
              <a:rPr lang="en-US" dirty="0" smtClean="0"/>
              <a:t>In </a:t>
            </a:r>
            <a:r>
              <a:rPr lang="en-US" dirty="0"/>
              <a:t>the Relational Model, we basically use tables to represent our data and the relationships between </a:t>
            </a:r>
            <a:r>
              <a:rPr lang="en-US" dirty="0" smtClean="0"/>
              <a:t>them</a:t>
            </a:r>
          </a:p>
          <a:p>
            <a:r>
              <a:rPr lang="en-US" dirty="0" smtClean="0"/>
              <a:t>It </a:t>
            </a:r>
            <a:r>
              <a:rPr lang="en-US" dirty="0"/>
              <a:t>is a theoretical concept whose practical implementation is done in Physical Data </a:t>
            </a:r>
            <a:r>
              <a:rPr lang="en-US" dirty="0" smtClean="0"/>
              <a:t>Model</a:t>
            </a:r>
            <a:endParaRPr lang="en-US" dirty="0"/>
          </a:p>
        </p:txBody>
      </p:sp>
    </p:spTree>
    <p:extLst>
      <p:ext uri="{BB962C8B-B14F-4D97-AF65-F5344CB8AC3E}">
        <p14:creationId xmlns:p14="http://schemas.microsoft.com/office/powerpoint/2010/main" val="348373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b="1" dirty="0"/>
              <a:t>Physical Data Model</a:t>
            </a:r>
            <a:br>
              <a:rPr lang="en-US" b="1" dirty="0"/>
            </a:br>
            <a:endParaRPr lang="en-US" dirty="0"/>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n-US" dirty="0"/>
              <a:t>The physical Data Model is used to practically implement Relational Data Model. </a:t>
            </a:r>
            <a:endParaRPr lang="en-US" dirty="0" smtClean="0"/>
          </a:p>
          <a:p>
            <a:r>
              <a:rPr lang="en-US" dirty="0" smtClean="0"/>
              <a:t>Ultimately</a:t>
            </a:r>
            <a:r>
              <a:rPr lang="en-US" dirty="0"/>
              <a:t>, all data in a database is stored physically on a secondary storage device such as discs and tapes</a:t>
            </a:r>
            <a:r>
              <a:rPr lang="en-US" dirty="0" smtClean="0"/>
              <a:t>.</a:t>
            </a:r>
          </a:p>
          <a:p>
            <a:r>
              <a:rPr lang="en-US" dirty="0" smtClean="0"/>
              <a:t> </a:t>
            </a:r>
            <a:r>
              <a:rPr lang="en-US" dirty="0"/>
              <a:t>This is stored in the form of files, records, and certain other data structures. It has all the information on the format in which the files are present and the structure of the databases, the presence of external data structures, and their relation to each other</a:t>
            </a:r>
            <a:r>
              <a:rPr lang="en-US" dirty="0" smtClean="0"/>
              <a:t>.</a:t>
            </a:r>
          </a:p>
          <a:p>
            <a:r>
              <a:rPr lang="en-US" dirty="0" smtClean="0"/>
              <a:t> </a:t>
            </a:r>
            <a:r>
              <a:rPr lang="en-US" dirty="0"/>
              <a:t>Here, we basically save tables in memory so they can be accessed efficiently. In order to come up with a good physical model, we have to work on the relational model in a better way. </a:t>
            </a:r>
            <a:endParaRPr lang="en-US" dirty="0" smtClean="0"/>
          </a:p>
          <a:p>
            <a:r>
              <a:rPr lang="en-US" u="sng" dirty="0" smtClean="0">
                <a:hlinkClick r:id="rId2"/>
              </a:rPr>
              <a:t>Structured </a:t>
            </a:r>
            <a:r>
              <a:rPr lang="en-US" u="sng" dirty="0">
                <a:hlinkClick r:id="rId2"/>
              </a:rPr>
              <a:t>Query Language (SQL)</a:t>
            </a:r>
            <a:r>
              <a:rPr lang="en-US" dirty="0"/>
              <a:t> is used to practically implement Relational Algebra.</a:t>
            </a:r>
          </a:p>
        </p:txBody>
      </p:sp>
    </p:spTree>
    <p:extLst>
      <p:ext uri="{BB962C8B-B14F-4D97-AF65-F5344CB8AC3E}">
        <p14:creationId xmlns:p14="http://schemas.microsoft.com/office/powerpoint/2010/main" val="205450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Physical Data </a:t>
            </a:r>
            <a:r>
              <a:rPr lang="en-US" b="1" dirty="0" smtClean="0"/>
              <a:t>Model (cont.)</a:t>
            </a:r>
            <a:endParaRPr lang="en-US" dirty="0"/>
          </a:p>
        </p:txBody>
      </p:sp>
      <p:sp>
        <p:nvSpPr>
          <p:cNvPr id="3" name="Content Placeholder 2"/>
          <p:cNvSpPr>
            <a:spLocks noGrp="1"/>
          </p:cNvSpPr>
          <p:nvPr>
            <p:ph idx="1"/>
          </p:nvPr>
        </p:nvSpPr>
        <p:spPr/>
        <p:txBody>
          <a:bodyPr/>
          <a:lstStyle/>
          <a:p>
            <a:r>
              <a:rPr lang="en-US" dirty="0"/>
              <a:t>Characteristics of a physical data model:</a:t>
            </a:r>
          </a:p>
          <a:p>
            <a:pPr lvl="1">
              <a:buFont typeface="Wingdings" panose="05000000000000000000" pitchFamily="2" charset="2"/>
              <a:buChar char="q"/>
            </a:pPr>
            <a:r>
              <a:rPr lang="en-US" dirty="0"/>
              <a:t>The physical data model describes data need for a single project or application though it maybe integrated with other physical data models based on project scope.</a:t>
            </a:r>
          </a:p>
          <a:p>
            <a:pPr lvl="1">
              <a:buFont typeface="Wingdings" panose="05000000000000000000" pitchFamily="2" charset="2"/>
              <a:buChar char="q"/>
            </a:pPr>
            <a:r>
              <a:rPr lang="en-US" dirty="0"/>
              <a:t>Data Model contains relationships between tables that which addresses cardinality and nullability of the relationships.</a:t>
            </a:r>
          </a:p>
          <a:p>
            <a:pPr lvl="1">
              <a:buFont typeface="Wingdings" panose="05000000000000000000" pitchFamily="2" charset="2"/>
              <a:buChar char="q"/>
            </a:pPr>
            <a:r>
              <a:rPr lang="en-US" dirty="0"/>
              <a:t>Developed for a specific version of a DBMS, location, data storage or technology to be used in the project.</a:t>
            </a:r>
          </a:p>
          <a:p>
            <a:pPr lvl="1">
              <a:buFont typeface="Wingdings" panose="05000000000000000000" pitchFamily="2" charset="2"/>
              <a:buChar char="q"/>
            </a:pPr>
            <a:r>
              <a:rPr lang="en-US" dirty="0"/>
              <a:t>Columns should have exact datatypes, lengths assigned and default values.</a:t>
            </a:r>
          </a:p>
          <a:p>
            <a:pPr lvl="1">
              <a:buFont typeface="Wingdings" panose="05000000000000000000" pitchFamily="2" charset="2"/>
              <a:buChar char="q"/>
            </a:pPr>
            <a:r>
              <a:rPr lang="en-US" dirty="0"/>
              <a:t>Primary and Foreign keys, views, indexes, access profiles, and authorizations, etc. are defined</a:t>
            </a:r>
          </a:p>
        </p:txBody>
      </p:sp>
    </p:spTree>
    <p:extLst>
      <p:ext uri="{BB962C8B-B14F-4D97-AF65-F5344CB8AC3E}">
        <p14:creationId xmlns:p14="http://schemas.microsoft.com/office/powerpoint/2010/main" val="403834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Other Data Models</a:t>
            </a:r>
            <a:br>
              <a:rPr lang="en-US" b="1" dirty="0"/>
            </a:br>
            <a:endParaRPr lang="en-US" dirty="0"/>
          </a:p>
        </p:txBody>
      </p:sp>
      <p:sp>
        <p:nvSpPr>
          <p:cNvPr id="3" name="Content Placeholder 2"/>
          <p:cNvSpPr>
            <a:spLocks noGrp="1"/>
          </p:cNvSpPr>
          <p:nvPr>
            <p:ph idx="1"/>
          </p:nvPr>
        </p:nvSpPr>
        <p:spPr/>
        <p:txBody>
          <a:bodyPr/>
          <a:lstStyle/>
          <a:p>
            <a:r>
              <a:rPr lang="en-US" dirty="0" smtClean="0"/>
              <a:t>Hierarchical Model</a:t>
            </a:r>
          </a:p>
          <a:p>
            <a:r>
              <a:rPr lang="en-US" dirty="0" smtClean="0"/>
              <a:t>Network Model</a:t>
            </a:r>
          </a:p>
          <a:p>
            <a:r>
              <a:rPr lang="en-US" dirty="0" smtClean="0"/>
              <a:t>Object-Oriented Model</a:t>
            </a:r>
          </a:p>
          <a:p>
            <a:r>
              <a:rPr lang="en-US" dirty="0" smtClean="0"/>
              <a:t>Float Data Model</a:t>
            </a:r>
          </a:p>
          <a:p>
            <a:r>
              <a:rPr lang="en-US" dirty="0" smtClean="0"/>
              <a:t>Context Data Model</a:t>
            </a:r>
          </a:p>
          <a:p>
            <a:r>
              <a:rPr lang="en-US" dirty="0" smtClean="0"/>
              <a:t>Semi-structured Data Model</a:t>
            </a:r>
          </a:p>
          <a:p>
            <a:endParaRPr lang="en-US" dirty="0"/>
          </a:p>
        </p:txBody>
      </p:sp>
    </p:spTree>
    <p:extLst>
      <p:ext uri="{BB962C8B-B14F-4D97-AF65-F5344CB8AC3E}">
        <p14:creationId xmlns:p14="http://schemas.microsoft.com/office/powerpoint/2010/main" val="1090337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1366</TotalTime>
  <Words>631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Data Base System</vt:lpstr>
      <vt:lpstr>Data Model in DBMS</vt:lpstr>
      <vt:lpstr>Types of Data Models</vt:lpstr>
      <vt:lpstr>1. Conceptual Data Model </vt:lpstr>
      <vt:lpstr>1. Conceptual Data Model(cont.)</vt:lpstr>
      <vt:lpstr>2. Representational Data Model </vt:lpstr>
      <vt:lpstr>3. Physical Data Model </vt:lpstr>
      <vt:lpstr>3. Physical Data Model (cont.)</vt:lpstr>
      <vt:lpstr>Some Other Data Models </vt:lpstr>
      <vt:lpstr>Advantages of Data Models </vt:lpstr>
      <vt:lpstr>Disadvantages of Data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System</dc:title>
  <dc:creator>Sidra Khatoon</dc:creator>
  <cp:lastModifiedBy>Sidra Khatoon</cp:lastModifiedBy>
  <cp:revision>5</cp:revision>
  <cp:lastPrinted>2024-10-24T07:44:30Z</cp:lastPrinted>
  <dcterms:created xsi:type="dcterms:W3CDTF">2024-10-24T05:44:38Z</dcterms:created>
  <dcterms:modified xsi:type="dcterms:W3CDTF">2024-10-25T06:06:13Z</dcterms:modified>
</cp:coreProperties>
</file>