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2FC970C6-A719-4F4C-8E48-5BEE8EF0B49C}" type="datetimeFigureOut">
              <a:rPr lang="en-US" smtClean="0"/>
              <a:t>10/24/2024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22840435-C3BD-41DA-BBC6-6BE0DF9304FF}" type="slidenum">
              <a:rPr lang="en-US" smtClean="0"/>
              <a:t>‹#›</a:t>
            </a:fld>
            <a:endParaRPr lang="en-US"/>
          </a:p>
        </p:txBody>
      </p:sp>
    </p:spTree>
    <p:extLst>
      <p:ext uri="{BB962C8B-B14F-4D97-AF65-F5344CB8AC3E}">
        <p14:creationId xmlns:p14="http://schemas.microsoft.com/office/powerpoint/2010/main" val="2943276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3F8C622A-3CE3-4C6A-A1A4-BCDEC174F3E2}" type="datetimeFigureOut">
              <a:rPr lang="en-US" smtClean="0"/>
              <a:t>10/24/2024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A6C8FECA-A618-4F69-B533-6B09FD8AB17C}" type="slidenum">
              <a:rPr lang="en-US" smtClean="0"/>
              <a:t>‹#›</a:t>
            </a:fld>
            <a:endParaRPr lang="en-US"/>
          </a:p>
        </p:txBody>
      </p:sp>
    </p:spTree>
    <p:extLst>
      <p:ext uri="{BB962C8B-B14F-4D97-AF65-F5344CB8AC3E}">
        <p14:creationId xmlns:p14="http://schemas.microsoft.com/office/powerpoint/2010/main" val="2543032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8FECA-A618-4F69-B533-6B09FD8AB17C}" type="slidenum">
              <a:rPr lang="en-US" smtClean="0"/>
              <a:t>7</a:t>
            </a:fld>
            <a:endParaRPr lang="en-US"/>
          </a:p>
        </p:txBody>
      </p:sp>
    </p:spTree>
    <p:extLst>
      <p:ext uri="{BB962C8B-B14F-4D97-AF65-F5344CB8AC3E}">
        <p14:creationId xmlns:p14="http://schemas.microsoft.com/office/powerpoint/2010/main" val="284477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C8FECA-A618-4F69-B533-6B09FD8AB17C}" type="slidenum">
              <a:rPr lang="en-US" smtClean="0"/>
              <a:t>8</a:t>
            </a:fld>
            <a:endParaRPr lang="en-US"/>
          </a:p>
        </p:txBody>
      </p:sp>
    </p:spTree>
    <p:extLst>
      <p:ext uri="{BB962C8B-B14F-4D97-AF65-F5344CB8AC3E}">
        <p14:creationId xmlns:p14="http://schemas.microsoft.com/office/powerpoint/2010/main" val="1589930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DECBD60-A164-42CC-B449-379D926DD0C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108874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ECBD60-A164-42CC-B449-379D926DD0C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23243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ECBD60-A164-42CC-B449-379D926DD0C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313364-CEF4-4B6D-B6E3-E82E62332A6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58956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DECBD60-A164-42CC-B449-379D926DD0C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2734206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DECBD60-A164-42CC-B449-379D926DD0C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313364-CEF4-4B6D-B6E3-E82E62332A6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19922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DECBD60-A164-42CC-B449-379D926DD0C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2059144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ECBD60-A164-42CC-B449-379D926DD0C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346573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ECBD60-A164-42CC-B449-379D926DD0C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1442019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DECBD60-A164-42CC-B449-379D926DD0C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427719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ECBD60-A164-42CC-B449-379D926DD0C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81286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ECBD60-A164-42CC-B449-379D926DD0C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1161316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DECBD60-A164-42CC-B449-379D926DD0C6}"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1161253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DECBD60-A164-42CC-B449-379D926DD0C6}"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30174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CBD60-A164-42CC-B449-379D926DD0C6}"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3289113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ECBD60-A164-42CC-B449-379D926DD0C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248646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ECBD60-A164-42CC-B449-379D926DD0C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9313364-CEF4-4B6D-B6E3-E82E62332A66}" type="slidenum">
              <a:rPr lang="en-US" smtClean="0"/>
              <a:t>‹#›</a:t>
            </a:fld>
            <a:endParaRPr lang="en-US"/>
          </a:p>
        </p:txBody>
      </p:sp>
    </p:spTree>
    <p:extLst>
      <p:ext uri="{BB962C8B-B14F-4D97-AF65-F5344CB8AC3E}">
        <p14:creationId xmlns:p14="http://schemas.microsoft.com/office/powerpoint/2010/main" val="10698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DECBD60-A164-42CC-B449-379D926DD0C6}" type="datetimeFigureOut">
              <a:rPr lang="en-US" smtClean="0"/>
              <a:t>10/24/2024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9313364-CEF4-4B6D-B6E3-E82E62332A66}" type="slidenum">
              <a:rPr lang="en-US" smtClean="0"/>
              <a:t>‹#›</a:t>
            </a:fld>
            <a:endParaRPr lang="en-US"/>
          </a:p>
        </p:txBody>
      </p:sp>
    </p:spTree>
    <p:extLst>
      <p:ext uri="{BB962C8B-B14F-4D97-AF65-F5344CB8AC3E}">
        <p14:creationId xmlns:p14="http://schemas.microsoft.com/office/powerpoint/2010/main" val="4287260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eeksforgeeks.org/cardinality-in-db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geeksforgeeks.org/anomalies-in-relational-mode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lstStyle/>
          <a:p>
            <a:r>
              <a:rPr lang="en-US" dirty="0" smtClean="0"/>
              <a:t>Lecture 3</a:t>
            </a:r>
            <a:endParaRPr lang="en-US" dirty="0"/>
          </a:p>
        </p:txBody>
      </p:sp>
    </p:spTree>
    <p:extLst>
      <p:ext uri="{BB962C8B-B14F-4D97-AF65-F5344CB8AC3E}">
        <p14:creationId xmlns:p14="http://schemas.microsoft.com/office/powerpoint/2010/main" val="1010653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in the Relational </a:t>
            </a:r>
            <a:r>
              <a:rPr lang="en-US" dirty="0" smtClean="0"/>
              <a:t>Model(cont</a:t>
            </a:r>
            <a:r>
              <a:rPr lang="en-US" dirty="0"/>
              <a:t>.</a:t>
            </a:r>
            <a:r>
              <a:rPr lang="en-US" dirty="0" smtClean="0"/>
              <a:t>)</a:t>
            </a:r>
            <a:endParaRPr lang="en-US" dirty="0"/>
          </a:p>
        </p:txBody>
      </p:sp>
      <p:sp>
        <p:nvSpPr>
          <p:cNvPr id="3" name="Content Placeholder 2"/>
          <p:cNvSpPr>
            <a:spLocks noGrp="1"/>
          </p:cNvSpPr>
          <p:nvPr>
            <p:ph idx="1"/>
          </p:nvPr>
        </p:nvSpPr>
        <p:spPr>
          <a:xfrm>
            <a:off x="2589212" y="1905001"/>
            <a:ext cx="8915400" cy="4509654"/>
          </a:xfrm>
        </p:spPr>
        <p:txBody>
          <a:bodyPr>
            <a:normAutofit fontScale="92500"/>
          </a:bodyPr>
          <a:lstStyle/>
          <a:p>
            <a:r>
              <a:rPr lang="en-US" b="1" dirty="0"/>
              <a:t>Deletion/ </a:t>
            </a:r>
            <a:r>
              <a:rPr lang="en-US" b="1" dirty="0" err="1"/>
              <a:t>Updation</a:t>
            </a:r>
            <a:r>
              <a:rPr lang="en-US" b="1" dirty="0"/>
              <a:t> Anomaly in Referenced Relation: </a:t>
            </a:r>
            <a:r>
              <a:rPr lang="en-US" b="1" dirty="0" smtClean="0"/>
              <a:t> </a:t>
            </a:r>
            <a:r>
              <a:rPr lang="en-US" dirty="0"/>
              <a:t>We can’t delete or update a row from REFERENCED RELATION if the value of REFERENCED ATTRIBUTE is used in the value of REFERENCING ATTRIBUTE. </a:t>
            </a:r>
            <a:r>
              <a:rPr lang="en-US" dirty="0" err="1"/>
              <a:t>e.g</a:t>
            </a:r>
            <a:r>
              <a:rPr lang="en-US" dirty="0"/>
              <a:t>; if we try to delete a tuple from BRANCH having BRANCH_CODE ‘CS’, it will result in an error because ‘CS’ is referenced by BRANCH_CODE of STUDENT, but if we try to delete the row from BRANCH with BRANCH_CODE CV, it will be deleted as the value is not been used by referencing relation. It can be handled by the following method: </a:t>
            </a:r>
            <a:endParaRPr lang="en-US" dirty="0" smtClean="0"/>
          </a:p>
          <a:p>
            <a:pPr lvl="1">
              <a:buFont typeface="Wingdings" panose="05000000000000000000" pitchFamily="2" charset="2"/>
              <a:buChar char="q"/>
            </a:pPr>
            <a:r>
              <a:rPr lang="en-US" b="1" dirty="0"/>
              <a:t>On Delete </a:t>
            </a:r>
            <a:r>
              <a:rPr lang="en-US" b="1" dirty="0" smtClean="0"/>
              <a:t>Cascade:</a:t>
            </a:r>
            <a:r>
              <a:rPr lang="en-US" dirty="0"/>
              <a:t> It will delete the tuples from REFERENCING RELATION if the value used by REFERENCING ATTRIBUTE is deleted from REFERENCED RELATION. e.g.; For, if we delete a row from BRANCH with BRANCH_CODE ‘CS’, the rows in STUDENT relation with BRANCH_CODE CS (ROLL_NO 1 and 2 in this case) will be deleted. </a:t>
            </a:r>
            <a:endParaRPr lang="en-US" dirty="0" smtClean="0"/>
          </a:p>
          <a:p>
            <a:pPr lvl="1">
              <a:buFont typeface="Wingdings" panose="05000000000000000000" pitchFamily="2" charset="2"/>
              <a:buChar char="q"/>
            </a:pPr>
            <a:r>
              <a:rPr lang="en-US" b="1" dirty="0" smtClean="0"/>
              <a:t>On </a:t>
            </a:r>
            <a:r>
              <a:rPr lang="en-US" b="1" dirty="0"/>
              <a:t>Update </a:t>
            </a:r>
            <a:r>
              <a:rPr lang="en-US" b="1" dirty="0" smtClean="0"/>
              <a:t>Cascade: </a:t>
            </a:r>
            <a:r>
              <a:rPr lang="en-US" dirty="0"/>
              <a:t>It will update the REFERENCING ATTRIBUTE in REFERENCING RELATION if the attribute value used by REFERENCING ATTRIBUTE is updated in REFERENCED RELATION. </a:t>
            </a:r>
            <a:r>
              <a:rPr lang="en-US" dirty="0" err="1"/>
              <a:t>e.g</a:t>
            </a:r>
            <a:r>
              <a:rPr lang="en-US" dirty="0"/>
              <a:t>;, if we update a row from BRANCH with BRANCH_CODE ‘CS’ to ‘CSE’, the rows in STUDENT relation with BRANCH_CODE CS (ROLL_NO 1 and 2 in this case) will be updated with BRANCH_CODE ‘CSE’.</a:t>
            </a:r>
            <a:endParaRPr lang="en-US" b="1" dirty="0"/>
          </a:p>
          <a:p>
            <a:pPr lvl="1">
              <a:buFont typeface="Wingdings" panose="05000000000000000000" pitchFamily="2" charset="2"/>
              <a:buChar char="q"/>
            </a:pPr>
            <a:endParaRPr lang="en-US" b="1" dirty="0"/>
          </a:p>
          <a:p>
            <a:endParaRPr lang="en-US" dirty="0"/>
          </a:p>
        </p:txBody>
      </p:sp>
    </p:spTree>
    <p:extLst>
      <p:ext uri="{BB962C8B-B14F-4D97-AF65-F5344CB8AC3E}">
        <p14:creationId xmlns:p14="http://schemas.microsoft.com/office/powerpoint/2010/main" val="615276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Relational Model in DBMS</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a:t>relational model uses a collection of tables to represent both data and the relationships among those data</a:t>
            </a:r>
            <a:r>
              <a:rPr lang="en-US" dirty="0" smtClean="0"/>
              <a:t>.</a:t>
            </a:r>
          </a:p>
          <a:p>
            <a:r>
              <a:rPr lang="en-US" dirty="0" smtClean="0"/>
              <a:t> </a:t>
            </a:r>
            <a:r>
              <a:rPr lang="en-US" dirty="0"/>
              <a:t>Each table has multiple columns, and each column has a unique name. Tables are also known as relations. </a:t>
            </a:r>
            <a:endParaRPr lang="en-US" dirty="0" smtClean="0"/>
          </a:p>
          <a:p>
            <a:r>
              <a:rPr lang="en-US" dirty="0" smtClean="0"/>
              <a:t>The </a:t>
            </a:r>
            <a:r>
              <a:rPr lang="en-US" dirty="0"/>
              <a:t>relational model is an example of a record-based model. Record-based models are so named because the database is structured in fixed-format records of several types. </a:t>
            </a:r>
            <a:endParaRPr lang="en-US" dirty="0" smtClean="0"/>
          </a:p>
          <a:p>
            <a:r>
              <a:rPr lang="en-US" dirty="0" smtClean="0"/>
              <a:t>Each </a:t>
            </a:r>
            <a:r>
              <a:rPr lang="en-US" dirty="0"/>
              <a:t>table contains records of a particular type</a:t>
            </a:r>
            <a:r>
              <a:rPr lang="en-US" dirty="0" smtClean="0"/>
              <a:t>.</a:t>
            </a:r>
          </a:p>
          <a:p>
            <a:r>
              <a:rPr lang="en-US" dirty="0" smtClean="0"/>
              <a:t> </a:t>
            </a:r>
            <a:r>
              <a:rPr lang="en-US" dirty="0"/>
              <a:t>Each record type defines a fixed number of fields, or attributes. </a:t>
            </a:r>
            <a:endParaRPr lang="en-US" dirty="0" smtClean="0"/>
          </a:p>
          <a:p>
            <a:r>
              <a:rPr lang="en-US" dirty="0" smtClean="0"/>
              <a:t>The </a:t>
            </a:r>
            <a:r>
              <a:rPr lang="en-US" dirty="0"/>
              <a:t>columns of the table correspond to the attributes of the record type. </a:t>
            </a:r>
            <a:endParaRPr lang="en-US" dirty="0" smtClean="0"/>
          </a:p>
          <a:p>
            <a:r>
              <a:rPr lang="en-US" dirty="0" smtClean="0"/>
              <a:t>The </a:t>
            </a:r>
            <a:r>
              <a:rPr lang="en-US" dirty="0"/>
              <a:t>relational data model is the most widely used data model, and a vast majority of current database systems are based on the relational model.</a:t>
            </a:r>
          </a:p>
        </p:txBody>
      </p:sp>
    </p:spTree>
    <p:extLst>
      <p:ext uri="{BB962C8B-B14F-4D97-AF65-F5344CB8AC3E}">
        <p14:creationId xmlns:p14="http://schemas.microsoft.com/office/powerpoint/2010/main" val="137689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Relation  Model?</a:t>
            </a:r>
            <a:endParaRPr lang="en-US" dirty="0"/>
          </a:p>
        </p:txBody>
      </p:sp>
      <p:sp>
        <p:nvSpPr>
          <p:cNvPr id="3" name="Content Placeholder 2"/>
          <p:cNvSpPr>
            <a:spLocks noGrp="1"/>
          </p:cNvSpPr>
          <p:nvPr>
            <p:ph idx="1"/>
          </p:nvPr>
        </p:nvSpPr>
        <p:spPr/>
        <p:txBody>
          <a:bodyPr/>
          <a:lstStyle/>
          <a:p>
            <a:r>
              <a:rPr lang="en-US" dirty="0"/>
              <a:t>The relational model represents how data is stored in Relational Databases. </a:t>
            </a:r>
            <a:endParaRPr lang="en-US" dirty="0" smtClean="0"/>
          </a:p>
          <a:p>
            <a:r>
              <a:rPr lang="en-US" dirty="0" smtClean="0"/>
              <a:t>A </a:t>
            </a:r>
            <a:r>
              <a:rPr lang="en-US" dirty="0"/>
              <a:t>relational database consists of a collection of tables, each of which is assigned a unique name. </a:t>
            </a:r>
            <a:endParaRPr lang="en-US" dirty="0" smtClean="0"/>
          </a:p>
          <a:p>
            <a:r>
              <a:rPr lang="en-US" dirty="0" smtClean="0"/>
              <a:t>Consider </a:t>
            </a:r>
            <a:r>
              <a:rPr lang="en-US" dirty="0"/>
              <a:t>a relation STUDENT with attributes ROLL_NO, NAME, ADDRESS, PHONE, and AGE shown in the table. </a:t>
            </a:r>
            <a:endParaRPr lang="en-US" dirty="0" smtClean="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20465569"/>
              </p:ext>
            </p:extLst>
          </p:nvPr>
        </p:nvGraphicFramePr>
        <p:xfrm>
          <a:off x="2982912" y="4057022"/>
          <a:ext cx="8128000" cy="1854200"/>
        </p:xfrm>
        <a:graphic>
          <a:graphicData uri="http://schemas.openxmlformats.org/drawingml/2006/table">
            <a:tbl>
              <a:tblPr firstRow="1" bandRow="1">
                <a:tableStyleId>{616DA210-FB5B-4158-B5E0-FEB733F419BA}</a:tableStyleId>
              </a:tblPr>
              <a:tblGrid>
                <a:gridCol w="1625600">
                  <a:extLst>
                    <a:ext uri="{9D8B030D-6E8A-4147-A177-3AD203B41FA5}">
                      <a16:colId xmlns:a16="http://schemas.microsoft.com/office/drawing/2014/main" val="3793390808"/>
                    </a:ext>
                  </a:extLst>
                </a:gridCol>
                <a:gridCol w="1625600">
                  <a:extLst>
                    <a:ext uri="{9D8B030D-6E8A-4147-A177-3AD203B41FA5}">
                      <a16:colId xmlns:a16="http://schemas.microsoft.com/office/drawing/2014/main" val="68335863"/>
                    </a:ext>
                  </a:extLst>
                </a:gridCol>
                <a:gridCol w="1625600">
                  <a:extLst>
                    <a:ext uri="{9D8B030D-6E8A-4147-A177-3AD203B41FA5}">
                      <a16:colId xmlns:a16="http://schemas.microsoft.com/office/drawing/2014/main" val="2270950963"/>
                    </a:ext>
                  </a:extLst>
                </a:gridCol>
                <a:gridCol w="1625600">
                  <a:extLst>
                    <a:ext uri="{9D8B030D-6E8A-4147-A177-3AD203B41FA5}">
                      <a16:colId xmlns:a16="http://schemas.microsoft.com/office/drawing/2014/main" val="904437025"/>
                    </a:ext>
                  </a:extLst>
                </a:gridCol>
                <a:gridCol w="1625600">
                  <a:extLst>
                    <a:ext uri="{9D8B030D-6E8A-4147-A177-3AD203B41FA5}">
                      <a16:colId xmlns:a16="http://schemas.microsoft.com/office/drawing/2014/main" val="3678530656"/>
                    </a:ext>
                  </a:extLst>
                </a:gridCol>
              </a:tblGrid>
              <a:tr h="370840">
                <a:tc>
                  <a:txBody>
                    <a:bodyPr/>
                    <a:lstStyle/>
                    <a:p>
                      <a:r>
                        <a:rPr lang="en-US" dirty="0" smtClean="0"/>
                        <a:t>ROLL_NO</a:t>
                      </a:r>
                      <a:endParaRPr lang="en-US" dirty="0"/>
                    </a:p>
                  </a:txBody>
                  <a:tcPr/>
                </a:tc>
                <a:tc>
                  <a:txBody>
                    <a:bodyPr/>
                    <a:lstStyle/>
                    <a:p>
                      <a:r>
                        <a:rPr lang="en-US" dirty="0" smtClean="0"/>
                        <a:t>NAME</a:t>
                      </a:r>
                      <a:endParaRPr lang="en-US" dirty="0"/>
                    </a:p>
                  </a:txBody>
                  <a:tcPr/>
                </a:tc>
                <a:tc>
                  <a:txBody>
                    <a:bodyPr/>
                    <a:lstStyle/>
                    <a:p>
                      <a:r>
                        <a:rPr lang="en-US" dirty="0" smtClean="0"/>
                        <a:t>ADDRESS</a:t>
                      </a:r>
                      <a:endParaRPr lang="en-US" dirty="0"/>
                    </a:p>
                  </a:txBody>
                  <a:tcPr/>
                </a:tc>
                <a:tc>
                  <a:txBody>
                    <a:bodyPr/>
                    <a:lstStyle/>
                    <a:p>
                      <a:r>
                        <a:rPr lang="en-US" dirty="0" smtClean="0"/>
                        <a:t>PHONE</a:t>
                      </a:r>
                      <a:endParaRPr lang="en-US" dirty="0"/>
                    </a:p>
                  </a:txBody>
                  <a:tcPr/>
                </a:tc>
                <a:tc>
                  <a:txBody>
                    <a:bodyPr/>
                    <a:lstStyle/>
                    <a:p>
                      <a:r>
                        <a:rPr lang="en-US" dirty="0" smtClean="0"/>
                        <a:t>AGE</a:t>
                      </a:r>
                      <a:endParaRPr lang="en-US" dirty="0"/>
                    </a:p>
                  </a:txBody>
                  <a:tcPr/>
                </a:tc>
                <a:extLst>
                  <a:ext uri="{0D108BD9-81ED-4DB2-BD59-A6C34878D82A}">
                    <a16:rowId xmlns:a16="http://schemas.microsoft.com/office/drawing/2014/main" val="324086941"/>
                  </a:ext>
                </a:extLst>
              </a:tr>
              <a:tr h="370840">
                <a:tc>
                  <a:txBody>
                    <a:bodyPr/>
                    <a:lstStyle/>
                    <a:p>
                      <a:r>
                        <a:rPr lang="en-US" dirty="0" smtClean="0"/>
                        <a:t>256-01</a:t>
                      </a:r>
                      <a:endParaRPr lang="en-US" dirty="0"/>
                    </a:p>
                  </a:txBody>
                  <a:tcPr/>
                </a:tc>
                <a:tc>
                  <a:txBody>
                    <a:bodyPr/>
                    <a:lstStyle/>
                    <a:p>
                      <a:r>
                        <a:rPr lang="en-US" dirty="0" smtClean="0"/>
                        <a:t>Sidra</a:t>
                      </a:r>
                      <a:endParaRPr lang="en-US" dirty="0"/>
                    </a:p>
                  </a:txBody>
                  <a:tcPr/>
                </a:tc>
                <a:tc>
                  <a:txBody>
                    <a:bodyPr/>
                    <a:lstStyle/>
                    <a:p>
                      <a:r>
                        <a:rPr lang="en-US" dirty="0" smtClean="0"/>
                        <a:t>Karachi</a:t>
                      </a:r>
                      <a:endParaRPr lang="en-US" dirty="0"/>
                    </a:p>
                  </a:txBody>
                  <a:tcPr/>
                </a:tc>
                <a:tc>
                  <a:txBody>
                    <a:bodyPr/>
                    <a:lstStyle/>
                    <a:p>
                      <a:r>
                        <a:rPr lang="en-US" dirty="0" smtClean="0"/>
                        <a:t>256565</a:t>
                      </a:r>
                      <a:endParaRPr lang="en-US" dirty="0"/>
                    </a:p>
                  </a:txBody>
                  <a:tcPr/>
                </a:tc>
                <a:tc>
                  <a:txBody>
                    <a:bodyPr/>
                    <a:lstStyle/>
                    <a:p>
                      <a:r>
                        <a:rPr lang="en-US" dirty="0" smtClean="0"/>
                        <a:t>21</a:t>
                      </a:r>
                    </a:p>
                  </a:txBody>
                  <a:tcPr/>
                </a:tc>
                <a:extLst>
                  <a:ext uri="{0D108BD9-81ED-4DB2-BD59-A6C34878D82A}">
                    <a16:rowId xmlns:a16="http://schemas.microsoft.com/office/drawing/2014/main" val="3591874043"/>
                  </a:ext>
                </a:extLst>
              </a:tr>
              <a:tr h="370840">
                <a:tc>
                  <a:txBody>
                    <a:bodyPr/>
                    <a:lstStyle/>
                    <a:p>
                      <a:r>
                        <a:rPr lang="en-US" dirty="0" smtClean="0"/>
                        <a:t>256-02</a:t>
                      </a:r>
                      <a:endParaRPr lang="en-US" dirty="0"/>
                    </a:p>
                  </a:txBody>
                  <a:tcPr/>
                </a:tc>
                <a:tc>
                  <a:txBody>
                    <a:bodyPr/>
                    <a:lstStyle/>
                    <a:p>
                      <a:r>
                        <a:rPr lang="en-US" dirty="0" smtClean="0"/>
                        <a:t>Hira</a:t>
                      </a:r>
                      <a:endParaRPr lang="en-US" dirty="0"/>
                    </a:p>
                  </a:txBody>
                  <a:tcPr/>
                </a:tc>
                <a:tc>
                  <a:txBody>
                    <a:bodyPr/>
                    <a:lstStyle/>
                    <a:p>
                      <a:r>
                        <a:rPr lang="en-US" dirty="0" smtClean="0"/>
                        <a:t>Lahore</a:t>
                      </a:r>
                      <a:endParaRPr lang="en-US" dirty="0"/>
                    </a:p>
                  </a:txBody>
                  <a:tcPr/>
                </a:tc>
                <a:tc>
                  <a:txBody>
                    <a:bodyPr/>
                    <a:lstStyle/>
                    <a:p>
                      <a:r>
                        <a:rPr lang="en-US" dirty="0" smtClean="0"/>
                        <a:t>12454512</a:t>
                      </a:r>
                      <a:endParaRPr lang="en-US" dirty="0"/>
                    </a:p>
                  </a:txBody>
                  <a:tcPr/>
                </a:tc>
                <a:tc>
                  <a:txBody>
                    <a:bodyPr/>
                    <a:lstStyle/>
                    <a:p>
                      <a:r>
                        <a:rPr lang="en-US" dirty="0" smtClean="0"/>
                        <a:t>22</a:t>
                      </a:r>
                      <a:endParaRPr lang="en-US" dirty="0"/>
                    </a:p>
                  </a:txBody>
                  <a:tcPr/>
                </a:tc>
                <a:extLst>
                  <a:ext uri="{0D108BD9-81ED-4DB2-BD59-A6C34878D82A}">
                    <a16:rowId xmlns:a16="http://schemas.microsoft.com/office/drawing/2014/main" val="1433841046"/>
                  </a:ext>
                </a:extLst>
              </a:tr>
              <a:tr h="370840">
                <a:tc>
                  <a:txBody>
                    <a:bodyPr/>
                    <a:lstStyle/>
                    <a:p>
                      <a:r>
                        <a:rPr lang="en-US" dirty="0" smtClean="0"/>
                        <a:t>256-03</a:t>
                      </a:r>
                      <a:endParaRPr lang="en-US" dirty="0"/>
                    </a:p>
                  </a:txBody>
                  <a:tcPr/>
                </a:tc>
                <a:tc>
                  <a:txBody>
                    <a:bodyPr/>
                    <a:lstStyle/>
                    <a:p>
                      <a:r>
                        <a:rPr lang="en-US" dirty="0" smtClean="0"/>
                        <a:t>Usman</a:t>
                      </a:r>
                      <a:endParaRPr lang="en-US" dirty="0"/>
                    </a:p>
                  </a:txBody>
                  <a:tcPr/>
                </a:tc>
                <a:tc>
                  <a:txBody>
                    <a:bodyPr/>
                    <a:lstStyle/>
                    <a:p>
                      <a:r>
                        <a:rPr lang="en-US" dirty="0" smtClean="0"/>
                        <a:t>Islamabad</a:t>
                      </a:r>
                      <a:endParaRPr lang="en-US" dirty="0"/>
                    </a:p>
                  </a:txBody>
                  <a:tcPr/>
                </a:tc>
                <a:tc>
                  <a:txBody>
                    <a:bodyPr/>
                    <a:lstStyle/>
                    <a:p>
                      <a:r>
                        <a:rPr lang="en-US" dirty="0" smtClean="0"/>
                        <a:t>2546564</a:t>
                      </a:r>
                      <a:endParaRPr lang="en-US" dirty="0"/>
                    </a:p>
                  </a:txBody>
                  <a:tcPr/>
                </a:tc>
                <a:tc>
                  <a:txBody>
                    <a:bodyPr/>
                    <a:lstStyle/>
                    <a:p>
                      <a:r>
                        <a:rPr lang="en-US" dirty="0" smtClean="0"/>
                        <a:t>21</a:t>
                      </a:r>
                      <a:endParaRPr lang="en-US" dirty="0"/>
                    </a:p>
                  </a:txBody>
                  <a:tcPr/>
                </a:tc>
                <a:extLst>
                  <a:ext uri="{0D108BD9-81ED-4DB2-BD59-A6C34878D82A}">
                    <a16:rowId xmlns:a16="http://schemas.microsoft.com/office/drawing/2014/main" val="3329829676"/>
                  </a:ext>
                </a:extLst>
              </a:tr>
              <a:tr h="370840">
                <a:tc>
                  <a:txBody>
                    <a:bodyPr/>
                    <a:lstStyle/>
                    <a:p>
                      <a:r>
                        <a:rPr lang="en-US" dirty="0" smtClean="0"/>
                        <a:t>256-04</a:t>
                      </a:r>
                      <a:endParaRPr lang="en-US" dirty="0"/>
                    </a:p>
                  </a:txBody>
                  <a:tcPr/>
                </a:tc>
                <a:tc>
                  <a:txBody>
                    <a:bodyPr/>
                    <a:lstStyle/>
                    <a:p>
                      <a:r>
                        <a:rPr lang="en-US" dirty="0" smtClean="0"/>
                        <a:t>Ahmed</a:t>
                      </a:r>
                      <a:endParaRPr lang="en-US" dirty="0"/>
                    </a:p>
                  </a:txBody>
                  <a:tcPr/>
                </a:tc>
                <a:tc>
                  <a:txBody>
                    <a:bodyPr/>
                    <a:lstStyle/>
                    <a:p>
                      <a:r>
                        <a:rPr lang="en-US" dirty="0" smtClean="0"/>
                        <a:t>Karachi</a:t>
                      </a:r>
                      <a:endParaRPr lang="en-US" dirty="0"/>
                    </a:p>
                  </a:txBody>
                  <a:tcPr/>
                </a:tc>
                <a:tc>
                  <a:txBody>
                    <a:bodyPr/>
                    <a:lstStyle/>
                    <a:p>
                      <a:r>
                        <a:rPr lang="en-US" dirty="0" smtClean="0"/>
                        <a:t>154546</a:t>
                      </a:r>
                      <a:endParaRPr lang="en-US" dirty="0"/>
                    </a:p>
                  </a:txBody>
                  <a:tcPr/>
                </a:tc>
                <a:tc>
                  <a:txBody>
                    <a:bodyPr/>
                    <a:lstStyle/>
                    <a:p>
                      <a:r>
                        <a:rPr lang="en-US" dirty="0" smtClean="0"/>
                        <a:t>20</a:t>
                      </a:r>
                      <a:endParaRPr lang="en-US" dirty="0"/>
                    </a:p>
                  </a:txBody>
                  <a:tcPr/>
                </a:tc>
                <a:extLst>
                  <a:ext uri="{0D108BD9-81ED-4DB2-BD59-A6C34878D82A}">
                    <a16:rowId xmlns:a16="http://schemas.microsoft.com/office/drawing/2014/main" val="4229418116"/>
                  </a:ext>
                </a:extLst>
              </a:tr>
            </a:tbl>
          </a:graphicData>
        </a:graphic>
      </p:graphicFrame>
    </p:spTree>
    <p:extLst>
      <p:ext uri="{BB962C8B-B14F-4D97-AF65-F5344CB8AC3E}">
        <p14:creationId xmlns:p14="http://schemas.microsoft.com/office/powerpoint/2010/main" val="58978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Terminologies</a:t>
            </a:r>
          </a:p>
        </p:txBody>
      </p:sp>
      <p:sp>
        <p:nvSpPr>
          <p:cNvPr id="3" name="Content Placeholder 2"/>
          <p:cNvSpPr>
            <a:spLocks noGrp="1"/>
          </p:cNvSpPr>
          <p:nvPr>
            <p:ph idx="1"/>
          </p:nvPr>
        </p:nvSpPr>
        <p:spPr>
          <a:xfrm>
            <a:off x="2589212" y="2133599"/>
            <a:ext cx="8915400" cy="4281055"/>
          </a:xfrm>
        </p:spPr>
        <p:txBody>
          <a:bodyPr>
            <a:normAutofit lnSpcReduction="10000"/>
          </a:bodyPr>
          <a:lstStyle/>
          <a:p>
            <a:pPr fontAlgn="base"/>
            <a:r>
              <a:rPr lang="en-US" b="1" dirty="0"/>
              <a:t>Attribute:</a:t>
            </a:r>
            <a:r>
              <a:rPr lang="en-US" dirty="0"/>
              <a:t> Attributes are the properties that define an entity. e.g.; </a:t>
            </a:r>
            <a:r>
              <a:rPr lang="en-US" b="1" dirty="0"/>
              <a:t>ROLL_NO</a:t>
            </a:r>
            <a:r>
              <a:rPr lang="en-US" dirty="0"/>
              <a:t>, </a:t>
            </a:r>
            <a:r>
              <a:rPr lang="en-US" b="1" dirty="0"/>
              <a:t>NAME, ADDRESS</a:t>
            </a:r>
            <a:endParaRPr lang="en-US" dirty="0"/>
          </a:p>
          <a:p>
            <a:pPr fontAlgn="base"/>
            <a:r>
              <a:rPr lang="en-US" b="1" dirty="0"/>
              <a:t>Relation Schema:</a:t>
            </a:r>
            <a:r>
              <a:rPr lang="en-US" dirty="0"/>
              <a:t> A relation schema defines the structure of the relation and represents the name of the relation with its attributes. e.g.; STUDENT (ROLL_NO, NAME, ADDRESS, PHONE, and AGE) is the relation schema for STUDENT. If a schema has more than 1 relation, it is called Relational Schema.</a:t>
            </a:r>
          </a:p>
          <a:p>
            <a:pPr fontAlgn="base"/>
            <a:r>
              <a:rPr lang="en-US" b="1" dirty="0"/>
              <a:t>Tuple:</a:t>
            </a:r>
            <a:r>
              <a:rPr lang="en-US" dirty="0"/>
              <a:t> Each row in the relation is known as a tuple. The above relation contains 4 tuples, one of which is shown as</a:t>
            </a:r>
            <a:r>
              <a:rPr lang="en-US" dirty="0" smtClean="0"/>
              <a:t>:</a:t>
            </a:r>
          </a:p>
          <a:p>
            <a:pPr fontAlgn="base"/>
            <a:endParaRPr lang="en-US" dirty="0" smtClean="0"/>
          </a:p>
          <a:p>
            <a:pPr fontAlgn="base"/>
            <a:r>
              <a:rPr lang="en-US" b="1" dirty="0"/>
              <a:t>Relation Instance:</a:t>
            </a:r>
            <a:r>
              <a:rPr lang="en-US" dirty="0"/>
              <a:t> The set of tuples of a relation at a particular instance of time is called a relation instance. Table 1 shows the relation instance of STUDENT at a particular time. It can change whenever there is an insertion, deletion, or update in the database.</a:t>
            </a:r>
          </a:p>
          <a:p>
            <a:pPr fontAlgn="base"/>
            <a:endParaRPr lang="en-US" dirty="0"/>
          </a:p>
          <a:p>
            <a:endParaRPr lang="en-US" dirty="0"/>
          </a:p>
        </p:txBody>
      </p:sp>
      <p:pic>
        <p:nvPicPr>
          <p:cNvPr id="5" name="Picture 4"/>
          <p:cNvPicPr>
            <a:picLocks noChangeAspect="1"/>
          </p:cNvPicPr>
          <p:nvPr/>
        </p:nvPicPr>
        <p:blipFill>
          <a:blip r:embed="rId2"/>
          <a:stretch>
            <a:fillRect/>
          </a:stretch>
        </p:blipFill>
        <p:spPr>
          <a:xfrm>
            <a:off x="3881479" y="4703596"/>
            <a:ext cx="5620534" cy="304843"/>
          </a:xfrm>
          <a:prstGeom prst="rect">
            <a:avLst/>
          </a:prstGeom>
        </p:spPr>
      </p:pic>
    </p:spTree>
    <p:extLst>
      <p:ext uri="{BB962C8B-B14F-4D97-AF65-F5344CB8AC3E}">
        <p14:creationId xmlns:p14="http://schemas.microsoft.com/office/powerpoint/2010/main" val="182081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Terminologies(cont.)</a:t>
            </a:r>
            <a:endParaRPr lang="en-US" dirty="0"/>
          </a:p>
        </p:txBody>
      </p:sp>
      <p:sp>
        <p:nvSpPr>
          <p:cNvPr id="3" name="Content Placeholder 2"/>
          <p:cNvSpPr>
            <a:spLocks noGrp="1"/>
          </p:cNvSpPr>
          <p:nvPr>
            <p:ph idx="1"/>
          </p:nvPr>
        </p:nvSpPr>
        <p:spPr>
          <a:xfrm>
            <a:off x="2589212" y="1773383"/>
            <a:ext cx="8915400" cy="4765962"/>
          </a:xfrm>
        </p:spPr>
        <p:txBody>
          <a:bodyPr>
            <a:normAutofit/>
          </a:bodyPr>
          <a:lstStyle/>
          <a:p>
            <a:pPr fontAlgn="base"/>
            <a:r>
              <a:rPr lang="en-US" b="1" dirty="0" smtClean="0"/>
              <a:t>Degree</a:t>
            </a:r>
            <a:r>
              <a:rPr lang="en-US" b="1" dirty="0"/>
              <a:t>:</a:t>
            </a:r>
            <a:r>
              <a:rPr lang="en-US" dirty="0"/>
              <a:t> The number of attributes in the relation is known as the degree of the relation. The </a:t>
            </a:r>
            <a:r>
              <a:rPr lang="en-US" b="1" dirty="0"/>
              <a:t>STUDENT</a:t>
            </a:r>
            <a:r>
              <a:rPr lang="en-US" dirty="0"/>
              <a:t> relation defined above has degree 5.</a:t>
            </a:r>
          </a:p>
          <a:p>
            <a:pPr fontAlgn="base"/>
            <a:r>
              <a:rPr lang="en-US" b="1" dirty="0"/>
              <a:t>Cardinality: </a:t>
            </a:r>
            <a:r>
              <a:rPr lang="en-US" dirty="0"/>
              <a:t>The number of tuples in a relation is known as</a:t>
            </a:r>
            <a:r>
              <a:rPr lang="en-US" u="sng" dirty="0">
                <a:hlinkClick r:id="rId2"/>
              </a:rPr>
              <a:t> cardinality</a:t>
            </a:r>
            <a:r>
              <a:rPr lang="en-US" dirty="0"/>
              <a:t>. The </a:t>
            </a:r>
            <a:r>
              <a:rPr lang="en-US" b="1" dirty="0"/>
              <a:t>STUDENT</a:t>
            </a:r>
            <a:r>
              <a:rPr lang="en-US" dirty="0"/>
              <a:t> relation defined above has cardinality 4.</a:t>
            </a:r>
          </a:p>
          <a:p>
            <a:pPr fontAlgn="base"/>
            <a:r>
              <a:rPr lang="en-US" b="1" dirty="0"/>
              <a:t>Column:</a:t>
            </a:r>
            <a:r>
              <a:rPr lang="en-US" dirty="0"/>
              <a:t> The column represents the set of values for a particular attribute. The column </a:t>
            </a:r>
            <a:r>
              <a:rPr lang="en-US" b="1" dirty="0"/>
              <a:t>ROLL_NO</a:t>
            </a:r>
            <a:r>
              <a:rPr lang="en-US" dirty="0"/>
              <a:t> is extracted from the relation STUDENT</a:t>
            </a:r>
            <a:r>
              <a:rPr lang="en-US" dirty="0" smtClean="0"/>
              <a:t>.</a:t>
            </a:r>
          </a:p>
          <a:p>
            <a:pPr fontAlgn="base"/>
            <a:endParaRPr lang="en-US" dirty="0"/>
          </a:p>
          <a:p>
            <a:pPr fontAlgn="base"/>
            <a:endParaRPr lang="en-US" dirty="0" smtClean="0"/>
          </a:p>
          <a:p>
            <a:pPr fontAlgn="base"/>
            <a:endParaRPr lang="en-US" dirty="0"/>
          </a:p>
          <a:p>
            <a:pPr fontAlgn="base"/>
            <a:r>
              <a:rPr lang="en-US" b="1" dirty="0"/>
              <a:t>NULL Values:</a:t>
            </a:r>
            <a:r>
              <a:rPr lang="en-US" dirty="0"/>
              <a:t> The value which is not known or unavailable is called a NULL value. It is represented by blank space. e.g.; PHONE of STUDENT having ROLL_NO 4 is NULL. </a:t>
            </a:r>
          </a:p>
          <a:p>
            <a:pPr fontAlgn="base"/>
            <a:endParaRPr lang="en-US" dirty="0"/>
          </a:p>
          <a:p>
            <a:endParaRPr lang="en-US" dirty="0"/>
          </a:p>
        </p:txBody>
      </p:sp>
      <p:pic>
        <p:nvPicPr>
          <p:cNvPr id="4" name="Picture 3"/>
          <p:cNvPicPr>
            <a:picLocks noChangeAspect="1"/>
          </p:cNvPicPr>
          <p:nvPr/>
        </p:nvPicPr>
        <p:blipFill>
          <a:blip r:embed="rId3"/>
          <a:stretch>
            <a:fillRect/>
          </a:stretch>
        </p:blipFill>
        <p:spPr>
          <a:xfrm>
            <a:off x="6456279" y="3689902"/>
            <a:ext cx="1181265" cy="1333686"/>
          </a:xfrm>
          <a:prstGeom prst="rect">
            <a:avLst/>
          </a:prstGeom>
        </p:spPr>
      </p:pic>
    </p:spTree>
    <p:extLst>
      <p:ext uri="{BB962C8B-B14F-4D97-AF65-F5344CB8AC3E}">
        <p14:creationId xmlns:p14="http://schemas.microsoft.com/office/powerpoint/2010/main" val="2769088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a:t>
            </a:r>
            <a:r>
              <a:rPr lang="en-US" dirty="0" smtClean="0"/>
              <a:t>Terminologies(cont.)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Relation Key: </a:t>
            </a:r>
            <a:r>
              <a:rPr lang="en-US" dirty="0"/>
              <a:t>These are basically the keys that are used to identify the rows uniquely or also help in identifying tables. These are of the following types</a:t>
            </a:r>
            <a:r>
              <a:rPr lang="en-US" dirty="0" smtClean="0"/>
              <a:t>.</a:t>
            </a:r>
          </a:p>
          <a:p>
            <a:pPr lvl="1">
              <a:buFont typeface="Wingdings" panose="05000000000000000000" pitchFamily="2" charset="2"/>
              <a:buChar char="q"/>
            </a:pPr>
            <a:r>
              <a:rPr lang="en-US" dirty="0" smtClean="0"/>
              <a:t>Primary Key</a:t>
            </a:r>
            <a:r>
              <a:rPr lang="en-US" dirty="0"/>
              <a:t>: </a:t>
            </a:r>
            <a:r>
              <a:rPr lang="en-US" dirty="0" smtClean="0"/>
              <a:t>It constraint </a:t>
            </a:r>
            <a:r>
              <a:rPr lang="en-US" dirty="0"/>
              <a:t>uniquely identifies each record in a database table.</a:t>
            </a:r>
            <a:endParaRPr lang="en-US" dirty="0" smtClean="0"/>
          </a:p>
          <a:p>
            <a:pPr lvl="1">
              <a:buFont typeface="Wingdings" panose="05000000000000000000" pitchFamily="2" charset="2"/>
              <a:buChar char="q"/>
            </a:pPr>
            <a:r>
              <a:rPr lang="en-US" dirty="0"/>
              <a:t>Candidate Key</a:t>
            </a:r>
            <a:r>
              <a:rPr lang="en-US" dirty="0" smtClean="0"/>
              <a:t>: A </a:t>
            </a:r>
            <a:r>
              <a:rPr lang="en-US" dirty="0"/>
              <a:t>candidate key is a set of attribute(s) that uniquely identify the tuples in relation or table.</a:t>
            </a:r>
            <a:endParaRPr lang="en-US" dirty="0" smtClean="0"/>
          </a:p>
          <a:p>
            <a:pPr lvl="1">
              <a:buFont typeface="Wingdings" panose="05000000000000000000" pitchFamily="2" charset="2"/>
              <a:buChar char="q"/>
            </a:pPr>
            <a:r>
              <a:rPr lang="en-US" dirty="0"/>
              <a:t>Super Key</a:t>
            </a:r>
            <a:r>
              <a:rPr lang="en-US" dirty="0" smtClean="0"/>
              <a:t>: Super </a:t>
            </a:r>
            <a:r>
              <a:rPr lang="en-US" dirty="0"/>
              <a:t>Key is an attribute (or set of attributes) that is used to uniquely identify all attributes in a relation.</a:t>
            </a:r>
            <a:endParaRPr lang="en-US" dirty="0" smtClean="0"/>
          </a:p>
          <a:p>
            <a:pPr lvl="1">
              <a:buFont typeface="Wingdings" panose="05000000000000000000" pitchFamily="2" charset="2"/>
              <a:buChar char="q"/>
            </a:pPr>
            <a:r>
              <a:rPr lang="en-US" dirty="0"/>
              <a:t>Foreign Key</a:t>
            </a:r>
            <a:r>
              <a:rPr lang="en-US" dirty="0" smtClean="0"/>
              <a:t>: A </a:t>
            </a:r>
            <a:r>
              <a:rPr lang="en-US" dirty="0"/>
              <a:t>foreign key is a column (or a group of columns) in one table that references the primary key of another table, establishing a link between the two tables.</a:t>
            </a:r>
            <a:endParaRPr lang="en-US" dirty="0" smtClean="0"/>
          </a:p>
          <a:p>
            <a:pPr lvl="1">
              <a:buFont typeface="Wingdings" panose="05000000000000000000" pitchFamily="2" charset="2"/>
              <a:buChar char="q"/>
            </a:pPr>
            <a:r>
              <a:rPr lang="en-US" dirty="0"/>
              <a:t>Alternate Key</a:t>
            </a:r>
            <a:r>
              <a:rPr lang="en-US" dirty="0" smtClean="0"/>
              <a:t>: The </a:t>
            </a:r>
            <a:r>
              <a:rPr lang="en-US" dirty="0"/>
              <a:t>keys that contain all the properties needed to become a Candidate Key are known as Alternate Keys. </a:t>
            </a:r>
            <a:endParaRPr lang="en-US" dirty="0" smtClean="0"/>
          </a:p>
          <a:p>
            <a:pPr lvl="1">
              <a:buFont typeface="Wingdings" panose="05000000000000000000" pitchFamily="2" charset="2"/>
              <a:buChar char="q"/>
            </a:pPr>
            <a:r>
              <a:rPr lang="en-US" dirty="0" smtClean="0"/>
              <a:t>Composite Key</a:t>
            </a:r>
            <a:r>
              <a:rPr lang="en-US" dirty="0"/>
              <a:t>: </a:t>
            </a:r>
            <a:r>
              <a:rPr lang="en-US" dirty="0" smtClean="0"/>
              <a:t>A </a:t>
            </a:r>
            <a:r>
              <a:rPr lang="en-US" dirty="0"/>
              <a:t>composite key is a candidate key that consists of two or more attributes, (table columns) that together uniquely identify an entity occurrence (table row). </a:t>
            </a:r>
          </a:p>
        </p:txBody>
      </p:sp>
    </p:spTree>
    <p:extLst>
      <p:ext uri="{BB962C8B-B14F-4D97-AF65-F5344CB8AC3E}">
        <p14:creationId xmlns:p14="http://schemas.microsoft.com/office/powerpoint/2010/main" val="167346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in Relational Model</a:t>
            </a:r>
          </a:p>
        </p:txBody>
      </p:sp>
      <p:sp>
        <p:nvSpPr>
          <p:cNvPr id="3" name="Content Placeholder 2"/>
          <p:cNvSpPr>
            <a:spLocks noGrp="1"/>
          </p:cNvSpPr>
          <p:nvPr>
            <p:ph idx="1"/>
          </p:nvPr>
        </p:nvSpPr>
        <p:spPr/>
        <p:txBody>
          <a:bodyPr>
            <a:normAutofit/>
          </a:bodyPr>
          <a:lstStyle/>
          <a:p>
            <a:r>
              <a:rPr lang="en-US" dirty="0"/>
              <a:t>While designing the Relational Model, we define some conditions which must hold for data present in the database are called Constraints. These constraints are checked before performing any operation (insertion, deletion, and </a:t>
            </a:r>
            <a:r>
              <a:rPr lang="en-US" dirty="0" err="1"/>
              <a:t>updation</a:t>
            </a:r>
            <a:r>
              <a:rPr lang="en-US" dirty="0"/>
              <a:t> ) in the database. If there is a violation of any of the constraints, the operation will fail</a:t>
            </a:r>
            <a:r>
              <a:rPr lang="en-US" dirty="0" smtClean="0"/>
              <a:t>.</a:t>
            </a:r>
          </a:p>
          <a:p>
            <a:r>
              <a:rPr lang="en-US" dirty="0"/>
              <a:t>Domain </a:t>
            </a:r>
            <a:r>
              <a:rPr lang="en-US" dirty="0" smtClean="0"/>
              <a:t>Constraints: These </a:t>
            </a:r>
            <a:r>
              <a:rPr lang="en-US" dirty="0"/>
              <a:t>are attribute-level constraints. An attribute can only take values that lie inside the domain range. e.g.; If a constraint AGE&gt;0 is applied to STUDENT relation, inserting a negative value of AGE will result in failure</a:t>
            </a:r>
            <a:r>
              <a:rPr lang="en-US" dirty="0" smtClean="0"/>
              <a:t>.</a:t>
            </a:r>
          </a:p>
          <a:p>
            <a:endParaRPr lang="en-US" dirty="0"/>
          </a:p>
        </p:txBody>
      </p:sp>
    </p:spTree>
    <p:extLst>
      <p:ext uri="{BB962C8B-B14F-4D97-AF65-F5344CB8AC3E}">
        <p14:creationId xmlns:p14="http://schemas.microsoft.com/office/powerpoint/2010/main" val="3661736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Constraints in Relational </a:t>
            </a:r>
            <a:r>
              <a:rPr lang="en-US" dirty="0" smtClean="0"/>
              <a:t>Model(cont.)</a:t>
            </a:r>
            <a:endParaRPr lang="en-US" dirty="0"/>
          </a:p>
        </p:txBody>
      </p:sp>
      <p:sp>
        <p:nvSpPr>
          <p:cNvPr id="3" name="Content Placeholder 2"/>
          <p:cNvSpPr>
            <a:spLocks noGrp="1"/>
          </p:cNvSpPr>
          <p:nvPr>
            <p:ph idx="1"/>
          </p:nvPr>
        </p:nvSpPr>
        <p:spPr/>
        <p:txBody>
          <a:bodyPr>
            <a:normAutofit/>
          </a:bodyPr>
          <a:lstStyle/>
          <a:p>
            <a:pPr fontAlgn="base"/>
            <a:r>
              <a:rPr lang="en-US" dirty="0"/>
              <a:t>Key Integrity</a:t>
            </a:r>
            <a:r>
              <a:rPr lang="en-US" b="1" dirty="0"/>
              <a:t>: </a:t>
            </a:r>
            <a:r>
              <a:rPr lang="en-US" dirty="0"/>
              <a:t>Every relation in the database should have at least one set of attributes that defines a tuple uniquely. Those set of attributes is called keys. e.g.; ROLL_NO in STUDENT is key. No two students can have the same roll number. So a key has two properties: </a:t>
            </a:r>
          </a:p>
          <a:p>
            <a:pPr lvl="1" fontAlgn="base">
              <a:buFont typeface="Wingdings" panose="05000000000000000000" pitchFamily="2" charset="2"/>
              <a:buChar char="q"/>
            </a:pPr>
            <a:r>
              <a:rPr lang="en-US" dirty="0"/>
              <a:t>It should be unique for all tuples.</a:t>
            </a:r>
          </a:p>
          <a:p>
            <a:pPr lvl="1" fontAlgn="base">
              <a:buFont typeface="Wingdings" panose="05000000000000000000" pitchFamily="2" charset="2"/>
              <a:buChar char="q"/>
            </a:pPr>
            <a:r>
              <a:rPr lang="en-US" dirty="0"/>
              <a:t>It can’t have NULL values</a:t>
            </a:r>
            <a:r>
              <a:rPr lang="en-US" dirty="0" smtClean="0"/>
              <a:t>.</a:t>
            </a:r>
          </a:p>
          <a:p>
            <a:r>
              <a:rPr lang="en-US" dirty="0" smtClean="0"/>
              <a:t>Referential Integrity: When </a:t>
            </a:r>
            <a:r>
              <a:rPr lang="en-US" dirty="0"/>
              <a:t>one attribute of a relation can only take values from another attribute of the same relation or any other relation, it is called referential integrity. Let us suppose we have 2 relations </a:t>
            </a:r>
          </a:p>
        </p:txBody>
      </p:sp>
    </p:spTree>
    <p:extLst>
      <p:ext uri="{BB962C8B-B14F-4D97-AF65-F5344CB8AC3E}">
        <p14:creationId xmlns:p14="http://schemas.microsoft.com/office/powerpoint/2010/main" val="1046536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in the Relational Model</a:t>
            </a:r>
          </a:p>
        </p:txBody>
      </p:sp>
      <p:sp>
        <p:nvSpPr>
          <p:cNvPr id="3" name="Content Placeholder 2"/>
          <p:cNvSpPr>
            <a:spLocks noGrp="1"/>
          </p:cNvSpPr>
          <p:nvPr>
            <p:ph idx="1"/>
          </p:nvPr>
        </p:nvSpPr>
        <p:spPr/>
        <p:txBody>
          <a:bodyPr/>
          <a:lstStyle/>
          <a:p>
            <a:r>
              <a:rPr lang="en-US" dirty="0"/>
              <a:t>An </a:t>
            </a:r>
            <a:r>
              <a:rPr lang="en-US" u="sng" dirty="0">
                <a:hlinkClick r:id="rId2"/>
              </a:rPr>
              <a:t>anomaly</a:t>
            </a:r>
            <a:r>
              <a:rPr lang="en-US" dirty="0"/>
              <a:t> is an irregularity or something which deviates from the expected or normal state. When designing databases, we identify three types of anomalies: Insert, Update, and Delete</a:t>
            </a:r>
            <a:r>
              <a:rPr lang="en-US" dirty="0" smtClean="0"/>
              <a:t>.</a:t>
            </a:r>
          </a:p>
          <a:p>
            <a:r>
              <a:rPr lang="en-US" b="1" dirty="0"/>
              <a:t>Insertion Anomaly in Referencing Relation</a:t>
            </a:r>
            <a:r>
              <a:rPr lang="en-US" b="1" dirty="0" smtClean="0"/>
              <a:t>:.</a:t>
            </a:r>
            <a:r>
              <a:rPr lang="en-US" dirty="0" smtClean="0"/>
              <a:t> </a:t>
            </a:r>
            <a:r>
              <a:rPr lang="en-US" dirty="0"/>
              <a:t>We can’t insert a row in REFERENCING RELATION if referencing attribute’s value is not present in the referenced attribute value. e.g.; Insertion of a student with BRANCH_CODE ‘ME’ in STUDENT relation will result in an error because ‘ME’ is not present in BRANCH_CODE of </a:t>
            </a:r>
            <a:r>
              <a:rPr lang="en-US" dirty="0" smtClean="0"/>
              <a:t>BRANCH.</a:t>
            </a:r>
          </a:p>
          <a:p>
            <a:endParaRPr lang="en-US" b="1" dirty="0"/>
          </a:p>
          <a:p>
            <a:endParaRPr lang="en-US" dirty="0"/>
          </a:p>
        </p:txBody>
      </p:sp>
    </p:spTree>
    <p:extLst>
      <p:ext uri="{BB962C8B-B14F-4D97-AF65-F5344CB8AC3E}">
        <p14:creationId xmlns:p14="http://schemas.microsoft.com/office/powerpoint/2010/main" val="42056596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TotalTime>
  <Words>425</Words>
  <Application>Microsoft Office PowerPoint</Application>
  <PresentationFormat>Widescreen</PresentationFormat>
  <Paragraphs>78</Paragraphs>
  <Slides>10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Wingdings</vt:lpstr>
      <vt:lpstr>Wingdings 3</vt:lpstr>
      <vt:lpstr>Wisp</vt:lpstr>
      <vt:lpstr>Database System</vt:lpstr>
      <vt:lpstr>Relational Model in DBMS </vt:lpstr>
      <vt:lpstr>What is Relation  Model?</vt:lpstr>
      <vt:lpstr>Important Terminologies</vt:lpstr>
      <vt:lpstr>Important Terminologies(cont.)</vt:lpstr>
      <vt:lpstr>Important Terminologies(cont.)</vt:lpstr>
      <vt:lpstr>Constraints in Relational Model</vt:lpstr>
      <vt:lpstr>Constraints in Relational Model(cont.)</vt:lpstr>
      <vt:lpstr>Anomalies in the Relational Model</vt:lpstr>
      <vt:lpstr>Anomalies in the Relational Model(cont.)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6</cp:revision>
  <cp:lastPrinted>2024-10-24T07:45:21Z</cp:lastPrinted>
  <dcterms:created xsi:type="dcterms:W3CDTF">2024-10-24T06:08:05Z</dcterms:created>
  <dcterms:modified xsi:type="dcterms:W3CDTF">2024-10-24T07:45:48Z</dcterms:modified>
</cp:coreProperties>
</file>