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45" autoAdjust="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2"/>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10/29/2024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10/29/2024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10/29/2024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cardinality-in-db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4</a:t>
            </a:r>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Attributes?</a:t>
            </a:r>
            <a:br>
              <a:rPr lang="en-US" b="1" dirty="0"/>
            </a:br>
            <a:endParaRPr lang="en-US" dirty="0"/>
          </a:p>
        </p:txBody>
      </p:sp>
      <p:sp>
        <p:nvSpPr>
          <p:cNvPr id="3" name="Content Placeholder 2"/>
          <p:cNvSpPr>
            <a:spLocks noGrp="1"/>
          </p:cNvSpPr>
          <p:nvPr>
            <p:ph idx="1"/>
          </p:nvPr>
        </p:nvSpPr>
        <p:spPr>
          <a:xfrm>
            <a:off x="677334" y="2135189"/>
            <a:ext cx="8596668" cy="3880773"/>
          </a:xfrm>
        </p:spPr>
        <p:txBody>
          <a:bodyPr/>
          <a:lstStyle/>
          <a:p>
            <a:r>
              <a:rPr lang="en-US" dirty="0" smtClean="0"/>
              <a:t>Attributes are </a:t>
            </a:r>
            <a:r>
              <a:rPr lang="en-US" dirty="0"/>
              <a:t>the properties that define the entity type. For example, </a:t>
            </a:r>
            <a:r>
              <a:rPr lang="en-US" dirty="0" err="1"/>
              <a:t>Roll_No</a:t>
            </a:r>
            <a:r>
              <a:rPr lang="en-US" dirty="0"/>
              <a:t>, Name, DOB, Age, Address, and </a:t>
            </a:r>
            <a:r>
              <a:rPr lang="en-US" dirty="0" err="1"/>
              <a:t>Mobile_No</a:t>
            </a:r>
            <a:r>
              <a:rPr lang="en-US" dirty="0"/>
              <a:t> are the attributes that define entity type Student. In ER diagram, the attribute is represented by an oval</a:t>
            </a:r>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048" y="3215120"/>
            <a:ext cx="22098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324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Attributes</a:t>
            </a:r>
            <a:br>
              <a:rPr lang="en-US" b="1" dirty="0"/>
            </a:br>
            <a:endParaRPr lang="en-US" dirty="0"/>
          </a:p>
        </p:txBody>
      </p:sp>
      <p:sp>
        <p:nvSpPr>
          <p:cNvPr id="3" name="Content Placeholder 2"/>
          <p:cNvSpPr>
            <a:spLocks noGrp="1"/>
          </p:cNvSpPr>
          <p:nvPr>
            <p:ph idx="1"/>
          </p:nvPr>
        </p:nvSpPr>
        <p:spPr>
          <a:xfrm>
            <a:off x="677334" y="1787237"/>
            <a:ext cx="8596668" cy="4254126"/>
          </a:xfrm>
        </p:spPr>
        <p:txBody>
          <a:bodyPr>
            <a:normAutofit/>
          </a:bodyPr>
          <a:lstStyle/>
          <a:p>
            <a:r>
              <a:rPr lang="en-US" b="1" dirty="0"/>
              <a:t>Key </a:t>
            </a:r>
            <a:r>
              <a:rPr lang="en-US" b="1" dirty="0" smtClean="0"/>
              <a:t>Attributes</a:t>
            </a:r>
            <a:r>
              <a:rPr lang="en-US" dirty="0"/>
              <a:t>: The attribute which uniquely identifies each entity in the entity set is called the key attribute. For example, </a:t>
            </a:r>
            <a:r>
              <a:rPr lang="en-US" dirty="0" err="1"/>
              <a:t>Roll_No</a:t>
            </a:r>
            <a:r>
              <a:rPr lang="en-US" dirty="0"/>
              <a:t> will be unique for each student. In ER diagram, the key attribute is represented by an oval with underlying lines</a:t>
            </a:r>
            <a:r>
              <a:rPr lang="en-US" dirty="0" smtClean="0"/>
              <a:t>.</a:t>
            </a:r>
          </a:p>
          <a:p>
            <a:pPr marL="0" indent="0">
              <a:buNone/>
            </a:pPr>
            <a:endParaRPr lang="en-US" b="1" dirty="0" smtClean="0"/>
          </a:p>
          <a:p>
            <a:r>
              <a:rPr lang="en-US" b="1" dirty="0" smtClean="0"/>
              <a:t>Composite Attribute: </a:t>
            </a:r>
            <a:r>
              <a:rPr lang="en-US" dirty="0"/>
              <a:t>An attribute </a:t>
            </a:r>
            <a:r>
              <a:rPr lang="en-US" b="1" dirty="0"/>
              <a:t>composed of many other attributes </a:t>
            </a:r>
            <a:r>
              <a:rPr lang="en-US" dirty="0"/>
              <a:t>is called a composite attribute. For example, the Address attribute of the student Entity type consists of Street, City, State, and Country. In ER diagram, the composite attribute is represented by an oval comprising of ovals</a:t>
            </a:r>
            <a:r>
              <a:rPr lang="en-US" dirty="0" smtClean="0"/>
              <a:t>.</a:t>
            </a:r>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338" y="2704522"/>
            <a:ext cx="1534680" cy="8070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ight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3114" y="4668795"/>
            <a:ext cx="4142509" cy="137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5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Attributes(cont.)</a:t>
            </a:r>
            <a:r>
              <a:rPr lang="en-US" b="1" dirty="0"/>
              <a:t/>
            </a:r>
            <a:br>
              <a:rPr lang="en-US" b="1" dirty="0"/>
            </a:br>
            <a:endParaRPr lang="en-US" dirty="0"/>
          </a:p>
        </p:txBody>
      </p:sp>
      <p:sp>
        <p:nvSpPr>
          <p:cNvPr id="3" name="Content Placeholder 2"/>
          <p:cNvSpPr>
            <a:spLocks noGrp="1"/>
          </p:cNvSpPr>
          <p:nvPr>
            <p:ph idx="1"/>
          </p:nvPr>
        </p:nvSpPr>
        <p:spPr>
          <a:xfrm>
            <a:off x="677334" y="1930400"/>
            <a:ext cx="8596668" cy="4110962"/>
          </a:xfrm>
        </p:spPr>
        <p:txBody>
          <a:bodyPr/>
          <a:lstStyle/>
          <a:p>
            <a:r>
              <a:rPr lang="en-US" b="1" dirty="0"/>
              <a:t>Multivalued Attribute: </a:t>
            </a:r>
            <a:r>
              <a:rPr lang="en-US" dirty="0"/>
              <a:t>An attribute consisting of more than one value for a given entity. For example, </a:t>
            </a:r>
            <a:r>
              <a:rPr lang="en-US" dirty="0" err="1"/>
              <a:t>Phone_No</a:t>
            </a:r>
            <a:r>
              <a:rPr lang="en-US" dirty="0"/>
              <a:t> (can be more than one for a given student). In ER diagram, a multivalued attribute is represented by a double oval</a:t>
            </a:r>
            <a:r>
              <a:rPr lang="en-US" dirty="0" smtClean="0"/>
              <a:t>.</a:t>
            </a:r>
          </a:p>
          <a:p>
            <a:endParaRPr lang="en-US" dirty="0"/>
          </a:p>
          <a:p>
            <a:endParaRPr lang="en-US" b="1" dirty="0" smtClean="0"/>
          </a:p>
          <a:p>
            <a:r>
              <a:rPr lang="en-US" b="1" dirty="0" smtClean="0"/>
              <a:t>Derived </a:t>
            </a:r>
            <a:r>
              <a:rPr lang="en-US" b="1" dirty="0"/>
              <a:t>Attribute: </a:t>
            </a:r>
            <a:r>
              <a:rPr lang="en-US" dirty="0"/>
              <a:t>An attribute that can be derived from other attributes of the entity type is known as a derived attribute. e.g.; Age (can be derived from DOB). In ER diagram, the derived attribute is represented by a dashed oval</a:t>
            </a:r>
          </a:p>
          <a:p>
            <a:endParaRPr lang="en-US" dirty="0"/>
          </a:p>
          <a:p>
            <a:endParaRPr lang="en-US" dirty="0"/>
          </a:p>
        </p:txBody>
      </p:sp>
      <p:pic>
        <p:nvPicPr>
          <p:cNvPr id="4" name="Picture 3"/>
          <p:cNvPicPr>
            <a:picLocks noChangeAspect="1"/>
          </p:cNvPicPr>
          <p:nvPr/>
        </p:nvPicPr>
        <p:blipFill>
          <a:blip r:embed="rId2"/>
          <a:stretch>
            <a:fillRect/>
          </a:stretch>
        </p:blipFill>
        <p:spPr>
          <a:xfrm>
            <a:off x="3783514" y="2895839"/>
            <a:ext cx="1934441" cy="1090042"/>
          </a:xfrm>
          <a:prstGeom prst="rect">
            <a:avLst/>
          </a:prstGeom>
        </p:spPr>
      </p:pic>
      <p:pic>
        <p:nvPicPr>
          <p:cNvPr id="614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416" y="4951320"/>
            <a:ext cx="1716741" cy="90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984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Complete Entity Type Student with its Attributes can be represented as:</a:t>
            </a:r>
          </a:p>
        </p:txBody>
      </p:sp>
      <p:pic>
        <p:nvPicPr>
          <p:cNvPr id="717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862" y="1930400"/>
            <a:ext cx="5709611" cy="387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0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Type and Relationship Set</a:t>
            </a:r>
            <a:br>
              <a:rPr lang="en-US" b="1" dirty="0"/>
            </a:br>
            <a:endParaRPr lang="en-US" dirty="0"/>
          </a:p>
        </p:txBody>
      </p:sp>
      <p:sp>
        <p:nvSpPr>
          <p:cNvPr id="3" name="Content Placeholder 2"/>
          <p:cNvSpPr>
            <a:spLocks noGrp="1"/>
          </p:cNvSpPr>
          <p:nvPr>
            <p:ph idx="1"/>
          </p:nvPr>
        </p:nvSpPr>
        <p:spPr>
          <a:xfrm>
            <a:off x="677334" y="1676401"/>
            <a:ext cx="8596668" cy="4364962"/>
          </a:xfrm>
        </p:spPr>
        <p:txBody>
          <a:bodyPr/>
          <a:lstStyle/>
          <a:p>
            <a:r>
              <a:rPr lang="en-US" sz="1600" dirty="0"/>
              <a:t>A Relationship Type represents the association between entity types. For example, ‘Enrolled in’ is a relationship type that exists between entity type Student and Course. In ER diagram, the relationship type is represented by a diamond and connecting the entities with lines</a:t>
            </a:r>
            <a:r>
              <a:rPr lang="en-US" sz="1600" dirty="0" smtClean="0"/>
              <a:t>.</a:t>
            </a:r>
          </a:p>
          <a:p>
            <a:endParaRPr lang="en-US" dirty="0"/>
          </a:p>
          <a:p>
            <a:pPr marL="0" indent="0">
              <a:buNone/>
            </a:pPr>
            <a:endParaRPr lang="en-US" dirty="0"/>
          </a:p>
          <a:p>
            <a:endParaRPr lang="en-US" sz="1600" dirty="0" smtClean="0"/>
          </a:p>
        </p:txBody>
      </p:sp>
      <p:pic>
        <p:nvPicPr>
          <p:cNvPr id="819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752" y="2747548"/>
            <a:ext cx="5286491" cy="98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0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Cardinality?</a:t>
            </a:r>
            <a:br>
              <a:rPr lang="en-US" b="1" dirty="0"/>
            </a:br>
            <a:endParaRPr lang="en-US" dirty="0"/>
          </a:p>
        </p:txBody>
      </p:sp>
      <p:sp>
        <p:nvSpPr>
          <p:cNvPr id="3" name="Content Placeholder 2"/>
          <p:cNvSpPr>
            <a:spLocks noGrp="1"/>
          </p:cNvSpPr>
          <p:nvPr>
            <p:ph idx="1"/>
          </p:nvPr>
        </p:nvSpPr>
        <p:spPr>
          <a:xfrm>
            <a:off x="677334" y="1691640"/>
            <a:ext cx="8596668" cy="4983479"/>
          </a:xfrm>
        </p:spPr>
        <p:txBody>
          <a:bodyPr>
            <a:normAutofit/>
          </a:bodyPr>
          <a:lstStyle/>
          <a:p>
            <a:pPr marL="0" indent="0">
              <a:buNone/>
            </a:pPr>
            <a:r>
              <a:rPr lang="en-US" dirty="0"/>
              <a:t>The number of times an entity of an entity set participates in a relationship set is known as </a:t>
            </a:r>
            <a:r>
              <a:rPr lang="en-US" u="sng" dirty="0">
                <a:hlinkClick r:id="rId2"/>
              </a:rPr>
              <a:t>cardinality </a:t>
            </a:r>
            <a:r>
              <a:rPr lang="en-US" dirty="0"/>
              <a:t>. Cardinality can be of different types</a:t>
            </a:r>
            <a:r>
              <a:rPr lang="en-US" dirty="0" smtClean="0"/>
              <a:t>:</a:t>
            </a:r>
          </a:p>
          <a:p>
            <a:r>
              <a:rPr lang="en-US" b="1" dirty="0"/>
              <a:t>One-to-One: </a:t>
            </a:r>
            <a:r>
              <a:rPr lang="en-US" dirty="0"/>
              <a:t>When each entity in each entity set can take part only once in the relationship, the cardinality is one-to-one. </a:t>
            </a:r>
            <a:endParaRPr lang="en-US" dirty="0" smtClean="0"/>
          </a:p>
          <a:p>
            <a:r>
              <a:rPr lang="en-US" b="1" dirty="0"/>
              <a:t>One-to-Many: </a:t>
            </a:r>
            <a:r>
              <a:rPr lang="en-US" dirty="0"/>
              <a:t>In one-to-many mapping as well where each entity can be related to more than one entity and the total number of tables that can be used in this is 2. </a:t>
            </a:r>
            <a:endParaRPr lang="en-US" dirty="0" smtClean="0"/>
          </a:p>
          <a:p>
            <a:r>
              <a:rPr lang="en-US" b="1" dirty="0" smtClean="0"/>
              <a:t>Many-to-One</a:t>
            </a:r>
            <a:r>
              <a:rPr lang="en-US" b="1" dirty="0"/>
              <a:t>: </a:t>
            </a:r>
            <a:r>
              <a:rPr lang="en-US" dirty="0"/>
              <a:t>When entities in one entity set can take part only once in the relationship set and entities in other entity sets can take part more than once in the relationship set, cardinality is many to one</a:t>
            </a:r>
            <a:r>
              <a:rPr lang="en-US" dirty="0" smtClean="0"/>
              <a:t>.</a:t>
            </a:r>
          </a:p>
          <a:p>
            <a:r>
              <a:rPr lang="en-US" b="1" dirty="0"/>
              <a:t>Many-to-Many: </a:t>
            </a:r>
            <a:r>
              <a:rPr lang="en-US" dirty="0"/>
              <a:t>When entities in all entity sets can take part more than once in the relationship cardinality is many to many. </a:t>
            </a:r>
          </a:p>
        </p:txBody>
      </p:sp>
    </p:spTree>
    <p:extLst>
      <p:ext uri="{BB962C8B-B14F-4D97-AF65-F5344CB8AC3E}">
        <p14:creationId xmlns:p14="http://schemas.microsoft.com/office/powerpoint/2010/main" val="60347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(ER) Modeling</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The ER model was created to provide a simple and understandable model for representing the structure and logic of databases. </a:t>
            </a:r>
            <a:endParaRPr lang="en-US" dirty="0" smtClean="0"/>
          </a:p>
          <a:p>
            <a:pPr fontAlgn="base"/>
            <a:r>
              <a:rPr lang="en-US" dirty="0" smtClean="0"/>
              <a:t>The </a:t>
            </a:r>
            <a:r>
              <a:rPr lang="en-US" dirty="0"/>
              <a:t>Entity Relational Model is a model for identifying entities to be represented in the database and representation of how those entities are related. </a:t>
            </a:r>
            <a:endParaRPr lang="en-US" dirty="0" smtClean="0"/>
          </a:p>
          <a:p>
            <a:pPr fontAlgn="base"/>
            <a:r>
              <a:rPr lang="en-US" dirty="0" smtClean="0"/>
              <a:t>The </a:t>
            </a:r>
            <a:r>
              <a:rPr lang="en-US" dirty="0"/>
              <a:t>ER data model specifies enterprise schema that represents the overall logical structure of a database graphically.</a:t>
            </a:r>
          </a:p>
          <a:p>
            <a:pPr fontAlgn="base"/>
            <a:r>
              <a:rPr lang="en-US" dirty="0"/>
              <a:t>The Entity Relationship Diagram explains the relationship among the entities present in the </a:t>
            </a:r>
            <a:r>
              <a:rPr lang="en-US" dirty="0" smtClean="0"/>
              <a:t>database</a:t>
            </a:r>
          </a:p>
          <a:p>
            <a:pPr fontAlgn="base"/>
            <a:r>
              <a:rPr lang="en-US" dirty="0" smtClean="0"/>
              <a:t>ER </a:t>
            </a:r>
            <a:r>
              <a:rPr lang="en-US" dirty="0"/>
              <a:t>models are used to model real-world objects like a person, a car, or a company and the relation between these real-world objects</a:t>
            </a:r>
            <a:r>
              <a:rPr lang="en-US" dirty="0" smtClean="0"/>
              <a:t>.</a:t>
            </a:r>
          </a:p>
          <a:p>
            <a:pPr fontAlgn="base"/>
            <a:r>
              <a:rPr lang="en-US" dirty="0" smtClean="0"/>
              <a:t> </a:t>
            </a:r>
            <a:r>
              <a:rPr lang="en-US" dirty="0"/>
              <a:t>In short, the ER Diagram is the structural format of the database.</a:t>
            </a:r>
          </a:p>
          <a:p>
            <a:endParaRPr lang="en-US" dirty="0"/>
          </a:p>
        </p:txBody>
      </p:sp>
    </p:spTree>
    <p:extLst>
      <p:ext uri="{BB962C8B-B14F-4D97-AF65-F5344CB8AC3E}">
        <p14:creationId xmlns:p14="http://schemas.microsoft.com/office/powerpoint/2010/main" val="3737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ER Diagrams In DBMS?</a:t>
            </a:r>
          </a:p>
        </p:txBody>
      </p:sp>
      <p:sp>
        <p:nvSpPr>
          <p:cNvPr id="3" name="Content Placeholder 2"/>
          <p:cNvSpPr>
            <a:spLocks noGrp="1"/>
          </p:cNvSpPr>
          <p:nvPr>
            <p:ph idx="1"/>
          </p:nvPr>
        </p:nvSpPr>
        <p:spPr/>
        <p:txBody>
          <a:bodyPr/>
          <a:lstStyle/>
          <a:p>
            <a:r>
              <a:rPr lang="en-US" dirty="0"/>
              <a:t>ER diagrams represent the </a:t>
            </a:r>
            <a:r>
              <a:rPr lang="en-US" dirty="0" smtClean="0"/>
              <a:t>E-R </a:t>
            </a:r>
            <a:r>
              <a:rPr lang="en-US" dirty="0"/>
              <a:t>model in a database, making them easy to convert into relations (tables</a:t>
            </a:r>
            <a:r>
              <a:rPr lang="en-US" dirty="0" smtClean="0"/>
              <a:t>)</a:t>
            </a:r>
            <a:endParaRPr lang="en-US" dirty="0"/>
          </a:p>
          <a:p>
            <a:r>
              <a:rPr lang="en-US" dirty="0"/>
              <a:t>ER diagrams provide the purpose of real-world modeling of objects which makes them intently </a:t>
            </a:r>
            <a:r>
              <a:rPr lang="en-US" dirty="0" smtClean="0"/>
              <a:t>useful</a:t>
            </a:r>
            <a:endParaRPr lang="en-US" dirty="0"/>
          </a:p>
          <a:p>
            <a:r>
              <a:rPr lang="en-US" dirty="0"/>
              <a:t>ER diagrams require no technical knowledge and no hardware </a:t>
            </a:r>
            <a:r>
              <a:rPr lang="en-US" dirty="0" smtClean="0"/>
              <a:t>support</a:t>
            </a:r>
            <a:endParaRPr lang="en-US" dirty="0"/>
          </a:p>
          <a:p>
            <a:r>
              <a:rPr lang="en-US" dirty="0"/>
              <a:t>These diagrams are very easy to understand and easy to create even </a:t>
            </a:r>
            <a:r>
              <a:rPr lang="en-US" dirty="0" smtClean="0"/>
              <a:t>for </a:t>
            </a:r>
            <a:r>
              <a:rPr lang="en-US" dirty="0"/>
              <a:t>a naive user.</a:t>
            </a:r>
          </a:p>
          <a:p>
            <a:r>
              <a:rPr lang="en-US" dirty="0"/>
              <a:t>It gives a standard solution for visualizing the data logically</a:t>
            </a:r>
            <a:r>
              <a:rPr lang="en-US" dirty="0" smtClean="0"/>
              <a:t>.</a:t>
            </a:r>
            <a:endParaRPr lang="en-US" dirty="0"/>
          </a:p>
        </p:txBody>
      </p:sp>
    </p:spTree>
    <p:extLst>
      <p:ext uri="{BB962C8B-B14F-4D97-AF65-F5344CB8AC3E}">
        <p14:creationId xmlns:p14="http://schemas.microsoft.com/office/powerpoint/2010/main" val="388779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Symbols Used in ER Model</a:t>
            </a:r>
          </a:p>
        </p:txBody>
      </p:sp>
      <p:sp>
        <p:nvSpPr>
          <p:cNvPr id="3" name="Content Placeholder 2"/>
          <p:cNvSpPr>
            <a:spLocks noGrp="1"/>
          </p:cNvSpPr>
          <p:nvPr>
            <p:ph idx="1"/>
          </p:nvPr>
        </p:nvSpPr>
        <p:spPr/>
        <p:txBody>
          <a:bodyPr/>
          <a:lstStyle/>
          <a:p>
            <a:pPr fontAlgn="base"/>
            <a:r>
              <a:rPr lang="en-US" dirty="0"/>
              <a:t>ER Model is used to model the logical view of the system from a data perspective which consists of these symbols:</a:t>
            </a:r>
          </a:p>
          <a:p>
            <a:pPr lvl="1" fontAlgn="base">
              <a:buFont typeface="Wingdings" panose="05000000000000000000" pitchFamily="2" charset="2"/>
              <a:buChar char="q"/>
            </a:pPr>
            <a:r>
              <a:rPr lang="en-US" b="1" dirty="0"/>
              <a:t>Rectangles: </a:t>
            </a:r>
            <a:r>
              <a:rPr lang="en-US" dirty="0"/>
              <a:t>Rectangles represent Entities in the ER Model.</a:t>
            </a:r>
          </a:p>
          <a:p>
            <a:pPr lvl="1" fontAlgn="base">
              <a:buFont typeface="Wingdings" panose="05000000000000000000" pitchFamily="2" charset="2"/>
              <a:buChar char="q"/>
            </a:pPr>
            <a:r>
              <a:rPr lang="en-US" b="1" dirty="0"/>
              <a:t>Ellipses: </a:t>
            </a:r>
            <a:r>
              <a:rPr lang="en-US" dirty="0"/>
              <a:t>Ellipses represent Attributes in the ER Model.</a:t>
            </a:r>
          </a:p>
          <a:p>
            <a:pPr lvl="1" fontAlgn="base">
              <a:buFont typeface="Wingdings" panose="05000000000000000000" pitchFamily="2" charset="2"/>
              <a:buChar char="q"/>
            </a:pPr>
            <a:r>
              <a:rPr lang="en-US" b="1" dirty="0"/>
              <a:t>Diamond: </a:t>
            </a:r>
            <a:r>
              <a:rPr lang="en-US" dirty="0"/>
              <a:t>Diamonds represent Relationships among Entities.</a:t>
            </a:r>
          </a:p>
          <a:p>
            <a:pPr lvl="1" fontAlgn="base">
              <a:buFont typeface="Wingdings" panose="05000000000000000000" pitchFamily="2" charset="2"/>
              <a:buChar char="q"/>
            </a:pPr>
            <a:r>
              <a:rPr lang="en-US" b="1" dirty="0"/>
              <a:t>Lines: </a:t>
            </a:r>
            <a:r>
              <a:rPr lang="en-US" dirty="0"/>
              <a:t>Lines represent attributes to entities and entity sets with other relationship types.</a:t>
            </a:r>
          </a:p>
          <a:p>
            <a:pPr lvl="1" fontAlgn="base">
              <a:buFont typeface="Wingdings" panose="05000000000000000000" pitchFamily="2" charset="2"/>
              <a:buChar char="q"/>
            </a:pPr>
            <a:r>
              <a:rPr lang="en-US" b="1" dirty="0"/>
              <a:t>Double Ellipse: </a:t>
            </a:r>
            <a:r>
              <a:rPr lang="en-US" dirty="0"/>
              <a:t>Double Ellipses represent Multi-Valued Attributes.</a:t>
            </a:r>
          </a:p>
          <a:p>
            <a:pPr lvl="1" fontAlgn="base">
              <a:buFont typeface="Wingdings" panose="05000000000000000000" pitchFamily="2" charset="2"/>
              <a:buChar char="q"/>
            </a:pPr>
            <a:r>
              <a:rPr lang="en-US" b="1" dirty="0"/>
              <a:t>Double Rectangle: </a:t>
            </a:r>
            <a:r>
              <a:rPr lang="en-US" dirty="0"/>
              <a:t>Double Rectangle represents a Weak Entity.</a:t>
            </a:r>
          </a:p>
        </p:txBody>
      </p:sp>
    </p:spTree>
    <p:extLst>
      <p:ext uri="{BB962C8B-B14F-4D97-AF65-F5344CB8AC3E}">
        <p14:creationId xmlns:p14="http://schemas.microsoft.com/office/powerpoint/2010/main" val="79462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38400" y="1488497"/>
            <a:ext cx="7315200" cy="4019550"/>
          </a:xfrm>
          <a:prstGeom prst="rect">
            <a:avLst/>
          </a:prstGeom>
        </p:spPr>
      </p:pic>
    </p:spTree>
    <p:extLst>
      <p:ext uri="{BB962C8B-B14F-4D97-AF65-F5344CB8AC3E}">
        <p14:creationId xmlns:p14="http://schemas.microsoft.com/office/powerpoint/2010/main" val="43658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ER Diagram</a:t>
            </a:r>
          </a:p>
        </p:txBody>
      </p:sp>
      <p:sp>
        <p:nvSpPr>
          <p:cNvPr id="3" name="Content Placeholder 2"/>
          <p:cNvSpPr>
            <a:spLocks noGrp="1"/>
          </p:cNvSpPr>
          <p:nvPr>
            <p:ph idx="1"/>
          </p:nvPr>
        </p:nvSpPr>
        <p:spPr/>
        <p:txBody>
          <a:bodyPr/>
          <a:lstStyle/>
          <a:p>
            <a:r>
              <a:rPr lang="en-US" dirty="0"/>
              <a:t>ER Model consists of Entities, Attributes, and Relationships among Entities in a Database System</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3117273" y="2918979"/>
            <a:ext cx="7315200" cy="2876550"/>
          </a:xfrm>
          <a:prstGeom prst="rect">
            <a:avLst/>
          </a:prstGeom>
        </p:spPr>
      </p:pic>
    </p:spTree>
    <p:extLst>
      <p:ext uri="{BB962C8B-B14F-4D97-AF65-F5344CB8AC3E}">
        <p14:creationId xmlns:p14="http://schemas.microsoft.com/office/powerpoint/2010/main" val="312427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Entity?</a:t>
            </a:r>
            <a:br>
              <a:rPr lang="en-US" dirty="0"/>
            </a:br>
            <a:endParaRPr lang="en-US" dirty="0"/>
          </a:p>
        </p:txBody>
      </p:sp>
      <p:sp>
        <p:nvSpPr>
          <p:cNvPr id="3" name="Content Placeholder 2"/>
          <p:cNvSpPr>
            <a:spLocks noGrp="1"/>
          </p:cNvSpPr>
          <p:nvPr>
            <p:ph idx="1"/>
          </p:nvPr>
        </p:nvSpPr>
        <p:spPr/>
        <p:txBody>
          <a:bodyPr/>
          <a:lstStyle/>
          <a:p>
            <a:r>
              <a:rPr lang="en-US" dirty="0"/>
              <a:t>An Entity may be an object with a physical existence – a particular person, car, house, or employee – or it may be an object with a conceptual existence – a company, a job, or a university course.</a:t>
            </a:r>
          </a:p>
        </p:txBody>
      </p:sp>
    </p:spTree>
    <p:extLst>
      <p:ext uri="{BB962C8B-B14F-4D97-AF65-F5344CB8AC3E}">
        <p14:creationId xmlns:p14="http://schemas.microsoft.com/office/powerpoint/2010/main" val="213601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Entity Set?</a:t>
            </a:r>
          </a:p>
        </p:txBody>
      </p:sp>
      <p:sp>
        <p:nvSpPr>
          <p:cNvPr id="3" name="Content Placeholder 2"/>
          <p:cNvSpPr>
            <a:spLocks noGrp="1"/>
          </p:cNvSpPr>
          <p:nvPr>
            <p:ph idx="1"/>
          </p:nvPr>
        </p:nvSpPr>
        <p:spPr>
          <a:xfrm>
            <a:off x="517968" y="1555433"/>
            <a:ext cx="8915400" cy="4353884"/>
          </a:xfrm>
        </p:spPr>
        <p:txBody>
          <a:bodyPr/>
          <a:lstStyle/>
          <a:p>
            <a:r>
              <a:rPr lang="en-US" dirty="0"/>
              <a:t>An Entity is an object of Entity Type and a set of all entities is called an entity set. For Example, E1 is an entity having Entity Type Student and the set of all students is called Entity Set. In ER diagram, Entity Type is represented as</a:t>
            </a:r>
            <a:r>
              <a:rPr lang="en-US" dirty="0" smtClean="0"/>
              <a:t>:</a:t>
            </a:r>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pic>
        <p:nvPicPr>
          <p:cNvPr id="3076"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261" y="2689387"/>
            <a:ext cx="1690419"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1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Entity</a:t>
            </a:r>
          </a:p>
        </p:txBody>
      </p:sp>
      <p:sp>
        <p:nvSpPr>
          <p:cNvPr id="3" name="Content Placeholder 2"/>
          <p:cNvSpPr>
            <a:spLocks noGrp="1"/>
          </p:cNvSpPr>
          <p:nvPr>
            <p:ph idx="1"/>
          </p:nvPr>
        </p:nvSpPr>
        <p:spPr/>
        <p:txBody>
          <a:bodyPr/>
          <a:lstStyle/>
          <a:p>
            <a:pPr marL="0" indent="0">
              <a:buNone/>
            </a:pPr>
            <a:r>
              <a:rPr lang="en-US" dirty="0"/>
              <a:t>There are two types of entity</a:t>
            </a:r>
            <a:r>
              <a:rPr lang="en-US" dirty="0" smtClean="0"/>
              <a:t>:</a:t>
            </a:r>
          </a:p>
          <a:p>
            <a:r>
              <a:rPr lang="en-US" dirty="0" smtClean="0"/>
              <a:t>Strong Entity: A Strong Entity is </a:t>
            </a:r>
            <a:r>
              <a:rPr lang="en-US" dirty="0"/>
              <a:t>a type of entity that has a key </a:t>
            </a:r>
            <a:r>
              <a:rPr lang="en-US" dirty="0" smtClean="0"/>
              <a:t>Attribute. Strong </a:t>
            </a:r>
            <a:r>
              <a:rPr lang="en-US" dirty="0"/>
              <a:t>Entity does not depend on other Entity in the Schema. It has a primary key, that helps in identifying it uniquely, and it is represented by a rectangle. These are called Strong Entity </a:t>
            </a:r>
            <a:r>
              <a:rPr lang="en-US" dirty="0" smtClean="0"/>
              <a:t>Types.</a:t>
            </a:r>
          </a:p>
          <a:p>
            <a:r>
              <a:rPr lang="en-US" dirty="0" smtClean="0"/>
              <a:t>Weak</a:t>
            </a:r>
            <a:r>
              <a:rPr lang="en-US" dirty="0" smtClean="0"/>
              <a:t> </a:t>
            </a:r>
            <a:r>
              <a:rPr lang="en-US" dirty="0" smtClean="0"/>
              <a:t>Entity: </a:t>
            </a:r>
            <a:r>
              <a:rPr lang="en-US" dirty="0"/>
              <a:t>An Entity type has a key attribute that uniquely identifies each entity in the entity set. But some entity type exists for which key attributes can’t be defined. </a:t>
            </a:r>
            <a:r>
              <a:rPr lang="en-US" dirty="0" smtClean="0"/>
              <a:t> </a:t>
            </a:r>
            <a:endParaRPr lang="en-US" dirty="0"/>
          </a:p>
        </p:txBody>
      </p:sp>
    </p:spTree>
    <p:extLst>
      <p:ext uri="{BB962C8B-B14F-4D97-AF65-F5344CB8AC3E}">
        <p14:creationId xmlns:p14="http://schemas.microsoft.com/office/powerpoint/2010/main" val="8451610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1482</TotalTime>
  <Words>751</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Database System</vt:lpstr>
      <vt:lpstr>Entity-Relationship (ER) Modeling</vt:lpstr>
      <vt:lpstr>Why Use ER Diagrams In DBMS?</vt:lpstr>
      <vt:lpstr>Symbols Used in ER Model</vt:lpstr>
      <vt:lpstr>PowerPoint Presentation</vt:lpstr>
      <vt:lpstr>Components of ER Diagram</vt:lpstr>
      <vt:lpstr>What is Entity? </vt:lpstr>
      <vt:lpstr>What is Entity Set?</vt:lpstr>
      <vt:lpstr>Types of Entity</vt:lpstr>
      <vt:lpstr>What is Attributes? </vt:lpstr>
      <vt:lpstr>Types of Attributes </vt:lpstr>
      <vt:lpstr>Types of Attributes(cont.) </vt:lpstr>
      <vt:lpstr>The Complete Entity Type Student with its Attributes can be represented as:</vt:lpstr>
      <vt:lpstr>Relationship Type and Relationship Set </vt:lpstr>
      <vt:lpstr>What is Cardinality?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12</cp:revision>
  <cp:lastPrinted>2024-10-29T07:45:10Z</cp:lastPrinted>
  <dcterms:created xsi:type="dcterms:W3CDTF">2024-10-24T07:00:58Z</dcterms:created>
  <dcterms:modified xsi:type="dcterms:W3CDTF">2024-10-29T09:09:34Z</dcterms:modified>
</cp:coreProperties>
</file>