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17"/>
  </p:notesMasterIdLst>
  <p:handoutMasterIdLst>
    <p:handoutMasterId r:id="rId18"/>
  </p:handout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 id="269" r:id="rId15"/>
    <p:sldId id="270" r:id="rId16"/>
  </p:sldIdLst>
  <p:sldSz cx="12192000" cy="68580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45" autoAdjust="0"/>
  </p:normalViewPr>
  <p:slideViewPr>
    <p:cSldViewPr snapToGrid="0">
      <p:cViewPr varScale="1">
        <p:scale>
          <a:sx n="63" d="100"/>
          <a:sy n="63" d="100"/>
        </p:scale>
        <p:origin x="9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1"/>
            <a:ext cx="4028440" cy="351737"/>
          </a:xfrm>
          <a:prstGeom prst="rect">
            <a:avLst/>
          </a:prstGeom>
        </p:spPr>
        <p:txBody>
          <a:bodyPr vert="horz" lIns="93177" tIns="46589" rIns="93177" bIns="46589" rtlCol="0"/>
          <a:lstStyle>
            <a:lvl1pPr algn="r">
              <a:defRPr sz="1200"/>
            </a:lvl1pPr>
          </a:lstStyle>
          <a:p>
            <a:fld id="{9BFC1533-4D66-4A6A-BDFA-C558DD64FF06}" type="datetimeFigureOut">
              <a:rPr lang="en-US" smtClean="0"/>
              <a:t>11/5/2024</a:t>
            </a:fld>
            <a:endParaRPr lang="en-US"/>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01BF4244-A877-4872-9CA4-37B03DF007BE}" type="slidenum">
              <a:rPr lang="en-US" smtClean="0"/>
              <a:t>‹#›</a:t>
            </a:fld>
            <a:endParaRPr lang="en-US"/>
          </a:p>
        </p:txBody>
      </p:sp>
    </p:spTree>
    <p:extLst>
      <p:ext uri="{BB962C8B-B14F-4D97-AF65-F5344CB8AC3E}">
        <p14:creationId xmlns:p14="http://schemas.microsoft.com/office/powerpoint/2010/main" val="1293422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1"/>
            <a:ext cx="4028440" cy="351737"/>
          </a:xfrm>
          <a:prstGeom prst="rect">
            <a:avLst/>
          </a:prstGeom>
        </p:spPr>
        <p:txBody>
          <a:bodyPr vert="horz" lIns="93177" tIns="46589" rIns="93177" bIns="46589" rtlCol="0"/>
          <a:lstStyle>
            <a:lvl1pPr algn="r">
              <a:defRPr sz="1200"/>
            </a:lvl1pPr>
          </a:lstStyle>
          <a:p>
            <a:fld id="{34EE2938-D065-4567-87E7-D6CDB3A22379}" type="datetimeFigureOut">
              <a:rPr lang="en-US" smtClean="0"/>
              <a:t>11/5/2024</a:t>
            </a:fld>
            <a:endParaRPr lang="en-US"/>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73754"/>
            <a:ext cx="7437120" cy="2760346"/>
          </a:xfrm>
          <a:prstGeom prst="rect">
            <a:avLst/>
          </a:prstGeom>
        </p:spPr>
        <p:txBody>
          <a:bodyPr vert="horz" lIns="93177" tIns="46589" rIns="93177" bIns="46589"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1736"/>
          </a:xfrm>
          <a:prstGeom prst="rect">
            <a:avLst/>
          </a:prstGeom>
        </p:spPr>
        <p:txBody>
          <a:bodyPr vert="horz" lIns="93177" tIns="46589" rIns="93177" bIns="46589" rtlCol="0" anchor="b"/>
          <a:lstStyle>
            <a:lvl1pPr algn="r">
              <a:defRPr sz="1200"/>
            </a:lvl1pPr>
          </a:lstStyle>
          <a:p>
            <a:fld id="{6C3A62DC-44E7-4CFB-A5DE-4AD6FA451F11}" type="slidenum">
              <a:rPr lang="en-US" smtClean="0"/>
              <a:t>‹#›</a:t>
            </a:fld>
            <a:endParaRPr lang="en-US"/>
          </a:p>
        </p:txBody>
      </p:sp>
    </p:spTree>
    <p:extLst>
      <p:ext uri="{BB962C8B-B14F-4D97-AF65-F5344CB8AC3E}">
        <p14:creationId xmlns:p14="http://schemas.microsoft.com/office/powerpoint/2010/main" val="338867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A62DC-44E7-4CFB-A5DE-4AD6FA451F11}" type="slidenum">
              <a:rPr lang="en-US" smtClean="0"/>
              <a:t>9</a:t>
            </a:fld>
            <a:endParaRPr lang="en-US"/>
          </a:p>
        </p:txBody>
      </p:sp>
    </p:spTree>
    <p:extLst>
      <p:ext uri="{BB962C8B-B14F-4D97-AF65-F5344CB8AC3E}">
        <p14:creationId xmlns:p14="http://schemas.microsoft.com/office/powerpoint/2010/main" val="547628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4EB5638-39FD-4566-8F65-E8B23231143F}"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2107544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541037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85505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231487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40972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655799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EB5638-39FD-4566-8F65-E8B23231143F}"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3668703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EB5638-39FD-4566-8F65-E8B23231143F}"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2333071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EB5638-39FD-4566-8F65-E8B23231143F}"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301503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8722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4EB5638-39FD-4566-8F65-E8B23231143F}"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719661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4EB5638-39FD-4566-8F65-E8B23231143F}" type="datetimeFigureOut">
              <a:rPr lang="en-US" smtClean="0"/>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741418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4EB5638-39FD-4566-8F65-E8B23231143F}" type="datetimeFigureOut">
              <a:rPr lang="en-US" smtClean="0"/>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577920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EB5638-39FD-4566-8F65-E8B23231143F}" type="datetimeFigureOut">
              <a:rPr lang="en-US" smtClean="0"/>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3863249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4EB5638-39FD-4566-8F65-E8B23231143F}"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951758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4EB5638-39FD-4566-8F65-E8B23231143F}"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3327583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4EB5638-39FD-4566-8F65-E8B23231143F}" type="datetimeFigureOut">
              <a:rPr lang="en-US" smtClean="0"/>
              <a:t>11/5/2024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8F820CB-6D01-45D1-8A66-314D6A50E80E}" type="slidenum">
              <a:rPr lang="en-US" smtClean="0"/>
              <a:t>‹#›</a:t>
            </a:fld>
            <a:endParaRPr lang="en-US"/>
          </a:p>
        </p:txBody>
      </p:sp>
    </p:spTree>
    <p:extLst>
      <p:ext uri="{BB962C8B-B14F-4D97-AF65-F5344CB8AC3E}">
        <p14:creationId xmlns:p14="http://schemas.microsoft.com/office/powerpoint/2010/main" val="1056165725"/>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leek.io/blog/derived-attributes-erd" TargetMode="External"/><Relationship Id="rId2" Type="http://schemas.openxmlformats.org/officeDocument/2006/relationships/hyperlink" Target="https://www.gleek.io/blog/er-model-attribut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leek.io/blog/one-to-man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gleek.io/blog/many-to-many-relationship" TargetMode="External"/><Relationship Id="rId4" Type="http://schemas.openxmlformats.org/officeDocument/2006/relationships/hyperlink" Target="https://www.gleek.io/blog/one-to-on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System</a:t>
            </a:r>
            <a:endParaRPr lang="en-US" dirty="0"/>
          </a:p>
        </p:txBody>
      </p:sp>
      <p:sp>
        <p:nvSpPr>
          <p:cNvPr id="3" name="Subtitle 2"/>
          <p:cNvSpPr>
            <a:spLocks noGrp="1"/>
          </p:cNvSpPr>
          <p:nvPr>
            <p:ph type="subTitle" idx="1"/>
          </p:nvPr>
        </p:nvSpPr>
        <p:spPr/>
        <p:txBody>
          <a:bodyPr/>
          <a:lstStyle/>
          <a:p>
            <a:r>
              <a:rPr lang="en-US" dirty="0" smtClean="0"/>
              <a:t>Lecture </a:t>
            </a:r>
            <a:r>
              <a:rPr lang="en-US" dirty="0"/>
              <a:t>5</a:t>
            </a:r>
          </a:p>
        </p:txBody>
      </p:sp>
    </p:spTree>
    <p:extLst>
      <p:ext uri="{BB962C8B-B14F-4D97-AF65-F5344CB8AC3E}">
        <p14:creationId xmlns:p14="http://schemas.microsoft.com/office/powerpoint/2010/main" val="961356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82575" y="1552345"/>
            <a:ext cx="7059010" cy="3296110"/>
          </a:xfrm>
          <a:prstGeom prst="rect">
            <a:avLst/>
          </a:prstGeom>
        </p:spPr>
      </p:pic>
    </p:spTree>
    <p:extLst>
      <p:ext uri="{BB962C8B-B14F-4D97-AF65-F5344CB8AC3E}">
        <p14:creationId xmlns:p14="http://schemas.microsoft.com/office/powerpoint/2010/main" val="1318824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UML notation</a:t>
            </a:r>
            <a:br>
              <a:rPr lang="en-US" b="1" dirty="0"/>
            </a:br>
            <a:endParaRPr lang="en-US" dirty="0"/>
          </a:p>
        </p:txBody>
      </p:sp>
      <p:sp>
        <p:nvSpPr>
          <p:cNvPr id="3" name="Content Placeholder 2"/>
          <p:cNvSpPr>
            <a:spLocks noGrp="1"/>
          </p:cNvSpPr>
          <p:nvPr>
            <p:ph idx="1"/>
          </p:nvPr>
        </p:nvSpPr>
        <p:spPr/>
        <p:txBody>
          <a:bodyPr/>
          <a:lstStyle/>
          <a:p>
            <a:r>
              <a:rPr lang="en-US" dirty="0"/>
              <a:t>UML, which stands for Unified Modeling Language, is extremely popular and used in many different diagram types</a:t>
            </a:r>
            <a:r>
              <a:rPr lang="en-US" dirty="0" smtClean="0"/>
              <a:t>.</a:t>
            </a:r>
          </a:p>
        </p:txBody>
      </p:sp>
    </p:spTree>
    <p:extLst>
      <p:ext uri="{BB962C8B-B14F-4D97-AF65-F5344CB8AC3E}">
        <p14:creationId xmlns:p14="http://schemas.microsoft.com/office/powerpoint/2010/main" val="2165829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UML notation symbols</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b="1" dirty="0"/>
              <a:t>Entity</a:t>
            </a:r>
            <a:r>
              <a:rPr lang="en-US" dirty="0"/>
              <a:t> – Rectangle shape</a:t>
            </a:r>
          </a:p>
          <a:p>
            <a:r>
              <a:rPr lang="en-US" b="1" dirty="0"/>
              <a:t>Generalization</a:t>
            </a:r>
            <a:r>
              <a:rPr lang="en-US" dirty="0"/>
              <a:t> – Empty arrow at the end of a relationship line</a:t>
            </a:r>
          </a:p>
          <a:p>
            <a:r>
              <a:rPr lang="en-US" b="1" dirty="0"/>
              <a:t>Aggregation</a:t>
            </a:r>
            <a:r>
              <a:rPr lang="en-US" dirty="0"/>
              <a:t> – Empty diamond at the end of a relationship line</a:t>
            </a:r>
          </a:p>
          <a:p>
            <a:r>
              <a:rPr lang="en-US" b="1" dirty="0"/>
              <a:t>Composition</a:t>
            </a:r>
            <a:r>
              <a:rPr lang="en-US" dirty="0"/>
              <a:t> – Filled in diamond at the end of a relationship line</a:t>
            </a:r>
          </a:p>
          <a:p>
            <a:pPr marL="0" indent="0">
              <a:buNone/>
            </a:pPr>
            <a:r>
              <a:rPr lang="en-US" dirty="0"/>
              <a:t>Relationships only have solid lines, and have numbers signifying cardinalities at the end of the line. There are a few ways to show cardinality</a:t>
            </a:r>
            <a:r>
              <a:rPr lang="en-US" dirty="0" smtClean="0"/>
              <a:t>.</a:t>
            </a:r>
            <a:endParaRPr lang="en-US" dirty="0"/>
          </a:p>
          <a:p>
            <a:r>
              <a:rPr lang="en-US" b="1" dirty="0"/>
              <a:t>Zero or one</a:t>
            </a:r>
            <a:r>
              <a:rPr lang="en-US" dirty="0"/>
              <a:t> – 0..1</a:t>
            </a:r>
          </a:p>
          <a:p>
            <a:r>
              <a:rPr lang="en-US" b="1" dirty="0"/>
              <a:t>Only one</a:t>
            </a:r>
            <a:r>
              <a:rPr lang="en-US" dirty="0"/>
              <a:t> – 1</a:t>
            </a:r>
          </a:p>
          <a:p>
            <a:r>
              <a:rPr lang="en-US" b="1" dirty="0"/>
              <a:t>Zero or more</a:t>
            </a:r>
            <a:r>
              <a:rPr lang="en-US" dirty="0"/>
              <a:t> – 0..*</a:t>
            </a:r>
          </a:p>
          <a:p>
            <a:r>
              <a:rPr lang="en-US" b="1" dirty="0"/>
              <a:t>One or more</a:t>
            </a:r>
            <a:r>
              <a:rPr lang="en-US" dirty="0"/>
              <a:t> – 1..*</a:t>
            </a:r>
          </a:p>
          <a:p>
            <a:r>
              <a:rPr lang="en-US" b="1" dirty="0"/>
              <a:t>Specific range</a:t>
            </a:r>
            <a:r>
              <a:rPr lang="en-US" dirty="0"/>
              <a:t> – </a:t>
            </a:r>
            <a:r>
              <a:rPr lang="en-US" dirty="0" err="1"/>
              <a:t>n..m</a:t>
            </a:r>
            <a:endParaRPr lang="en-US" dirty="0"/>
          </a:p>
          <a:p>
            <a:pPr marL="0" indent="0">
              <a:buNone/>
            </a:pPr>
            <a:endParaRPr lang="en-US" dirty="0"/>
          </a:p>
        </p:txBody>
      </p:sp>
    </p:spTree>
    <p:extLst>
      <p:ext uri="{BB962C8B-B14F-4D97-AF65-F5344CB8AC3E}">
        <p14:creationId xmlns:p14="http://schemas.microsoft.com/office/powerpoint/2010/main" val="1159983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66416" y="1638103"/>
            <a:ext cx="6573167" cy="2819794"/>
          </a:xfrm>
          <a:prstGeom prst="rect">
            <a:avLst/>
          </a:prstGeom>
        </p:spPr>
      </p:pic>
    </p:spTree>
    <p:extLst>
      <p:ext uri="{BB962C8B-B14F-4D97-AF65-F5344CB8AC3E}">
        <p14:creationId xmlns:p14="http://schemas.microsoft.com/office/powerpoint/2010/main" val="853035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119" y="807720"/>
            <a:ext cx="10123002" cy="4907280"/>
          </a:xfrm>
          <a:prstGeom prst="rect">
            <a:avLst/>
          </a:prstGeom>
        </p:spPr>
      </p:pic>
    </p:spTree>
    <p:extLst>
      <p:ext uri="{BB962C8B-B14F-4D97-AF65-F5344CB8AC3E}">
        <p14:creationId xmlns:p14="http://schemas.microsoft.com/office/powerpoint/2010/main" val="3804007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520" y="1158240"/>
            <a:ext cx="6783705" cy="4114800"/>
          </a:xfrm>
          <a:prstGeom prst="rect">
            <a:avLst/>
          </a:prstGeom>
        </p:spPr>
      </p:pic>
    </p:spTree>
    <p:extLst>
      <p:ext uri="{BB962C8B-B14F-4D97-AF65-F5344CB8AC3E}">
        <p14:creationId xmlns:p14="http://schemas.microsoft.com/office/powerpoint/2010/main" val="2052436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Model Notation Overview</a:t>
            </a:r>
            <a:endParaRPr lang="en-US" dirty="0"/>
          </a:p>
        </p:txBody>
      </p:sp>
      <p:sp>
        <p:nvSpPr>
          <p:cNvPr id="3" name="Content Placeholder 2"/>
          <p:cNvSpPr>
            <a:spLocks noGrp="1"/>
          </p:cNvSpPr>
          <p:nvPr>
            <p:ph idx="1"/>
          </p:nvPr>
        </p:nvSpPr>
        <p:spPr/>
        <p:txBody>
          <a:bodyPr/>
          <a:lstStyle/>
          <a:p>
            <a:r>
              <a:rPr lang="en-US" dirty="0"/>
              <a:t>Entity-relationship diagrams, also called ERDs or ER diagrams, are flowchart-like diagrams that explain the structure of entities, attributes, and their relationships in a database. </a:t>
            </a:r>
            <a:endParaRPr lang="en-US" dirty="0" smtClean="0"/>
          </a:p>
          <a:p>
            <a:r>
              <a:rPr lang="en-US" dirty="0" smtClean="0"/>
              <a:t>They </a:t>
            </a:r>
            <a:r>
              <a:rPr lang="en-US" dirty="0"/>
              <a:t>are mainly used for relational database design, and can be used to troubleshooting designs</a:t>
            </a:r>
            <a:r>
              <a:rPr lang="en-US" dirty="0" smtClean="0"/>
              <a:t>.</a:t>
            </a:r>
          </a:p>
          <a:p>
            <a:r>
              <a:rPr lang="en-US" dirty="0" smtClean="0"/>
              <a:t> </a:t>
            </a:r>
            <a:r>
              <a:rPr lang="en-US" dirty="0"/>
              <a:t>There are many notations and symbols that are unique to ERDs that you need to know in order to read and create them.</a:t>
            </a:r>
          </a:p>
        </p:txBody>
      </p:sp>
    </p:spTree>
    <p:extLst>
      <p:ext uri="{BB962C8B-B14F-4D97-AF65-F5344CB8AC3E}">
        <p14:creationId xmlns:p14="http://schemas.microsoft.com/office/powerpoint/2010/main" val="1894702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ER diagram notations and symbols</a:t>
            </a:r>
            <a:br>
              <a:rPr lang="en-US" b="1" dirty="0"/>
            </a:br>
            <a:endParaRPr lang="en-US" dirty="0"/>
          </a:p>
        </p:txBody>
      </p:sp>
      <p:sp>
        <p:nvSpPr>
          <p:cNvPr id="3" name="Content Placeholder 2"/>
          <p:cNvSpPr>
            <a:spLocks noGrp="1"/>
          </p:cNvSpPr>
          <p:nvPr>
            <p:ph idx="1"/>
          </p:nvPr>
        </p:nvSpPr>
        <p:spPr/>
        <p:txBody>
          <a:bodyPr/>
          <a:lstStyle/>
          <a:p>
            <a:r>
              <a:rPr lang="en-US" dirty="0"/>
              <a:t> </a:t>
            </a:r>
            <a:r>
              <a:rPr lang="en-US" dirty="0" smtClean="0"/>
              <a:t>In </a:t>
            </a:r>
            <a:r>
              <a:rPr lang="en-US" dirty="0"/>
              <a:t>ER diagrams entities are represented with rectangles, attributes are represented by ovals or inside entities, and relationships are shown in diamonds or with lines</a:t>
            </a:r>
            <a:r>
              <a:rPr lang="en-US" dirty="0" smtClean="0"/>
              <a:t>.</a:t>
            </a:r>
          </a:p>
          <a:p>
            <a:r>
              <a:rPr lang="en-US" dirty="0" smtClean="0"/>
              <a:t> </a:t>
            </a:r>
            <a:r>
              <a:rPr lang="en-US" dirty="0"/>
              <a:t>There are </a:t>
            </a:r>
            <a:r>
              <a:rPr lang="en-US" dirty="0" smtClean="0"/>
              <a:t>three </a:t>
            </a:r>
            <a:r>
              <a:rPr lang="en-US" dirty="0"/>
              <a:t>notation </a:t>
            </a:r>
            <a:r>
              <a:rPr lang="en-US" dirty="0" smtClean="0"/>
              <a:t>types:</a:t>
            </a:r>
          </a:p>
          <a:p>
            <a:pPr marL="800100" lvl="1" indent="-342900">
              <a:buFont typeface="+mj-lt"/>
              <a:buAutoNum type="arabicPeriod"/>
            </a:pPr>
            <a:r>
              <a:rPr lang="en-US" dirty="0" smtClean="0"/>
              <a:t>Chen Notation</a:t>
            </a:r>
          </a:p>
          <a:p>
            <a:pPr marL="800100" lvl="1" indent="-342900">
              <a:buFont typeface="+mj-lt"/>
              <a:buAutoNum type="arabicPeriod"/>
            </a:pPr>
            <a:r>
              <a:rPr lang="en-US" dirty="0" smtClean="0"/>
              <a:t>Crow Notation</a:t>
            </a:r>
          </a:p>
          <a:p>
            <a:pPr marL="800100" lvl="1" indent="-342900">
              <a:buFont typeface="+mj-lt"/>
              <a:buAutoNum type="arabicPeriod"/>
            </a:pPr>
            <a:r>
              <a:rPr lang="en-US" dirty="0" smtClean="0"/>
              <a:t>UML Notation</a:t>
            </a:r>
            <a:endParaRPr lang="en-US" dirty="0"/>
          </a:p>
        </p:txBody>
      </p:sp>
    </p:spTree>
    <p:extLst>
      <p:ext uri="{BB962C8B-B14F-4D97-AF65-F5344CB8AC3E}">
        <p14:creationId xmlns:p14="http://schemas.microsoft.com/office/powerpoint/2010/main" val="1720393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Chen notation symbols</a:t>
            </a:r>
            <a:br>
              <a:rPr lang="en-US" b="1" dirty="0"/>
            </a:br>
            <a:endParaRPr lang="en-US" dirty="0"/>
          </a:p>
        </p:txBody>
      </p:sp>
      <p:sp>
        <p:nvSpPr>
          <p:cNvPr id="3" name="Content Placeholder 2"/>
          <p:cNvSpPr>
            <a:spLocks noGrp="1"/>
          </p:cNvSpPr>
          <p:nvPr>
            <p:ph idx="1"/>
          </p:nvPr>
        </p:nvSpPr>
        <p:spPr/>
        <p:txBody>
          <a:bodyPr/>
          <a:lstStyle/>
          <a:p>
            <a:r>
              <a:rPr lang="en-US" dirty="0"/>
              <a:t>Peter Chen, the creator of Chen’s notation, invented this more detailed way of notation in 1976</a:t>
            </a:r>
            <a:r>
              <a:rPr lang="en-US" dirty="0" smtClean="0"/>
              <a:t>.</a:t>
            </a:r>
          </a:p>
          <a:p>
            <a:r>
              <a:rPr lang="en-US" dirty="0" smtClean="0"/>
              <a:t> </a:t>
            </a:r>
            <a:r>
              <a:rPr lang="en-US" dirty="0"/>
              <a:t>Chen’s notation was one of the first to be used in software design, and is still popular in ERD creation. </a:t>
            </a:r>
            <a:endParaRPr lang="en-US" dirty="0" smtClean="0"/>
          </a:p>
          <a:p>
            <a:r>
              <a:rPr lang="en-US" dirty="0" smtClean="0"/>
              <a:t>Unlike </a:t>
            </a:r>
            <a:r>
              <a:rPr lang="en-US" dirty="0"/>
              <a:t>Barker’s notation and UML, entities, relationships, and attributes have many different ways of being represented.</a:t>
            </a:r>
          </a:p>
        </p:txBody>
      </p:sp>
    </p:spTree>
    <p:extLst>
      <p:ext uri="{BB962C8B-B14F-4D97-AF65-F5344CB8AC3E}">
        <p14:creationId xmlns:p14="http://schemas.microsoft.com/office/powerpoint/2010/main" val="2528616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Chen notation symbols</a:t>
            </a:r>
            <a:br>
              <a:rPr lang="en-US" b="1" dirty="0"/>
            </a:br>
            <a:endParaRPr lang="en-US" dirty="0"/>
          </a:p>
        </p:txBody>
      </p:sp>
      <p:sp>
        <p:nvSpPr>
          <p:cNvPr id="3" name="Content Placeholder 2"/>
          <p:cNvSpPr>
            <a:spLocks noGrp="1"/>
          </p:cNvSpPr>
          <p:nvPr>
            <p:ph idx="1"/>
          </p:nvPr>
        </p:nvSpPr>
        <p:spPr>
          <a:xfrm>
            <a:off x="677334" y="1676400"/>
            <a:ext cx="8596668" cy="4754879"/>
          </a:xfrm>
        </p:spPr>
        <p:txBody>
          <a:bodyPr>
            <a:normAutofit fontScale="92500" lnSpcReduction="10000"/>
          </a:bodyPr>
          <a:lstStyle/>
          <a:p>
            <a:r>
              <a:rPr lang="en-US" dirty="0"/>
              <a:t>An entity is shown in a rectangle, just like in many other notations. But, that is where the similarities stop. There are 2 more ways to describe entities</a:t>
            </a:r>
            <a:r>
              <a:rPr lang="en-US" dirty="0" smtClean="0"/>
              <a:t>:</a:t>
            </a:r>
          </a:p>
          <a:p>
            <a:pPr marL="685800" lvl="1">
              <a:buFont typeface="Arial" panose="020B0604020202020204" pitchFamily="34" charset="0"/>
              <a:buChar char="•"/>
            </a:pPr>
            <a:r>
              <a:rPr lang="en-US" dirty="0"/>
              <a:t>Weak entity – A rectangle within a rectangle</a:t>
            </a:r>
          </a:p>
          <a:p>
            <a:pPr marL="685800" lvl="1">
              <a:buFont typeface="Arial" panose="020B0604020202020204" pitchFamily="34" charset="0"/>
              <a:buChar char="•"/>
            </a:pPr>
            <a:r>
              <a:rPr lang="en-US" dirty="0"/>
              <a:t>Associative entity – A diamond within a </a:t>
            </a:r>
            <a:r>
              <a:rPr lang="en-US" dirty="0" smtClean="0"/>
              <a:t>rectangle</a:t>
            </a:r>
          </a:p>
          <a:p>
            <a:r>
              <a:rPr lang="en-US" dirty="0"/>
              <a:t>Attributes are in ovals. Here are some other symbols used to define attributes</a:t>
            </a:r>
            <a:r>
              <a:rPr lang="en-US" dirty="0" smtClean="0"/>
              <a:t>:</a:t>
            </a:r>
          </a:p>
          <a:p>
            <a:pPr lvl="1">
              <a:buFont typeface="Arial" panose="020B0604020202020204" pitchFamily="34" charset="0"/>
              <a:buChar char="•"/>
            </a:pPr>
            <a:r>
              <a:rPr lang="en-US" b="1" dirty="0"/>
              <a:t>Key attribute</a:t>
            </a:r>
            <a:r>
              <a:rPr lang="en-US" dirty="0"/>
              <a:t> – The title of the attribute is underlined</a:t>
            </a:r>
          </a:p>
          <a:p>
            <a:pPr lvl="1">
              <a:buFont typeface="Arial" panose="020B0604020202020204" pitchFamily="34" charset="0"/>
              <a:buChar char="•"/>
            </a:pPr>
            <a:r>
              <a:rPr lang="en-US" b="1" dirty="0"/>
              <a:t>Partial key attribute</a:t>
            </a:r>
            <a:r>
              <a:rPr lang="en-US" dirty="0"/>
              <a:t> – The attribute’s name is underlined with a dashed line</a:t>
            </a:r>
          </a:p>
          <a:p>
            <a:pPr lvl="1">
              <a:buFont typeface="Arial" panose="020B0604020202020204" pitchFamily="34" charset="0"/>
              <a:buChar char="•"/>
            </a:pPr>
            <a:r>
              <a:rPr lang="en-US" b="1" u="sng" dirty="0">
                <a:hlinkClick r:id="rId2"/>
              </a:rPr>
              <a:t>Composite attributes</a:t>
            </a:r>
            <a:r>
              <a:rPr lang="en-US" dirty="0"/>
              <a:t> – These attributes branch off from a larger attribute, and are a different color</a:t>
            </a:r>
          </a:p>
          <a:p>
            <a:pPr lvl="1">
              <a:buFont typeface="Arial" panose="020B0604020202020204" pitchFamily="34" charset="0"/>
              <a:buChar char="•"/>
            </a:pPr>
            <a:r>
              <a:rPr lang="en-US" b="1" dirty="0"/>
              <a:t>Multivalued</a:t>
            </a:r>
            <a:r>
              <a:rPr lang="en-US" dirty="0"/>
              <a:t> attribute – An oval within an oval</a:t>
            </a:r>
          </a:p>
          <a:p>
            <a:pPr lvl="1">
              <a:buFont typeface="Arial" panose="020B0604020202020204" pitchFamily="34" charset="0"/>
              <a:buChar char="•"/>
            </a:pPr>
            <a:r>
              <a:rPr lang="en-US" b="1" u="sng" dirty="0">
                <a:hlinkClick r:id="rId3"/>
              </a:rPr>
              <a:t>Derived attribute</a:t>
            </a:r>
            <a:r>
              <a:rPr lang="en-US" dirty="0"/>
              <a:t> – An oval with a dashed line</a:t>
            </a:r>
          </a:p>
          <a:p>
            <a:r>
              <a:rPr lang="en-US" dirty="0"/>
              <a:t>Relationships are defined with optionality, cardinality, degree, participation, and type; using lines and diamonds</a:t>
            </a:r>
            <a:r>
              <a:rPr lang="en-US" dirty="0" smtClean="0"/>
              <a:t>.</a:t>
            </a:r>
          </a:p>
          <a:p>
            <a:pPr lvl="1">
              <a:buFont typeface="Arial" panose="020B0604020202020204" pitchFamily="34" charset="0"/>
              <a:buChar char="•"/>
            </a:pPr>
            <a:r>
              <a:rPr lang="en-US" b="1" dirty="0"/>
              <a:t>Strong relationship</a:t>
            </a:r>
            <a:r>
              <a:rPr lang="en-US" dirty="0"/>
              <a:t> – A solid-lined diamond</a:t>
            </a:r>
          </a:p>
          <a:p>
            <a:pPr lvl="1">
              <a:buFont typeface="Arial" panose="020B0604020202020204" pitchFamily="34" charset="0"/>
              <a:buChar char="•"/>
            </a:pPr>
            <a:r>
              <a:rPr lang="en-US" b="1" dirty="0"/>
              <a:t>Weak relationship</a:t>
            </a:r>
            <a:r>
              <a:rPr lang="en-US" dirty="0"/>
              <a:t> – A diamond within a diamond, like a weak </a:t>
            </a:r>
            <a:r>
              <a:rPr lang="en-US" dirty="0" smtClean="0"/>
              <a:t>entity</a:t>
            </a:r>
            <a:endParaRPr lang="en-US" dirty="0"/>
          </a:p>
        </p:txBody>
      </p:sp>
    </p:spTree>
    <p:extLst>
      <p:ext uri="{BB962C8B-B14F-4D97-AF65-F5344CB8AC3E}">
        <p14:creationId xmlns:p14="http://schemas.microsoft.com/office/powerpoint/2010/main" val="2028582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Chen notation symbols</a:t>
            </a:r>
            <a:endParaRPr lang="en-US" dirty="0"/>
          </a:p>
        </p:txBody>
      </p:sp>
      <p:sp>
        <p:nvSpPr>
          <p:cNvPr id="3" name="Content Placeholder 2"/>
          <p:cNvSpPr>
            <a:spLocks noGrp="1"/>
          </p:cNvSpPr>
          <p:nvPr>
            <p:ph idx="1"/>
          </p:nvPr>
        </p:nvSpPr>
        <p:spPr/>
        <p:txBody>
          <a:bodyPr/>
          <a:lstStyle/>
          <a:p>
            <a:r>
              <a:rPr lang="en-US" dirty="0"/>
              <a:t>Cardinality (degree)</a:t>
            </a:r>
            <a:endParaRPr lang="en-US" dirty="0" smtClean="0"/>
          </a:p>
          <a:p>
            <a:pPr lvl="1">
              <a:buFont typeface="Arial" panose="020B0604020202020204" pitchFamily="34" charset="0"/>
              <a:buChar char="•"/>
            </a:pPr>
            <a:r>
              <a:rPr lang="en-US" dirty="0" smtClean="0"/>
              <a:t>One </a:t>
            </a:r>
            <a:r>
              <a:rPr lang="en-US" dirty="0"/>
              <a:t>to one – A 1 is at each end of the relationship</a:t>
            </a:r>
          </a:p>
          <a:p>
            <a:pPr lvl="1">
              <a:buFont typeface="Arial" panose="020B0604020202020204" pitchFamily="34" charset="0"/>
              <a:buChar char="•"/>
            </a:pPr>
            <a:endParaRPr lang="en-US" dirty="0"/>
          </a:p>
          <a:p>
            <a:pPr lvl="1">
              <a:buFont typeface="Arial" panose="020B0604020202020204" pitchFamily="34" charset="0"/>
              <a:buChar char="•"/>
            </a:pPr>
            <a:r>
              <a:rPr lang="en-US" dirty="0"/>
              <a:t>One to many – A 1 is at one end, and N is at the other. N represents ‘many’.</a:t>
            </a:r>
          </a:p>
          <a:p>
            <a:pPr lvl="1">
              <a:buFont typeface="Arial" panose="020B0604020202020204" pitchFamily="34" charset="0"/>
              <a:buChar char="•"/>
            </a:pPr>
            <a:endParaRPr lang="en-US" dirty="0"/>
          </a:p>
          <a:p>
            <a:pPr lvl="1">
              <a:buFont typeface="Arial" panose="020B0604020202020204" pitchFamily="34" charset="0"/>
              <a:buChar char="•"/>
            </a:pPr>
            <a:r>
              <a:rPr lang="en-US" dirty="0"/>
              <a:t>Many to one – Like one to many, but reversed</a:t>
            </a:r>
          </a:p>
          <a:p>
            <a:pPr lvl="1">
              <a:buFont typeface="Arial" panose="020B0604020202020204" pitchFamily="34" charset="0"/>
              <a:buChar char="•"/>
            </a:pPr>
            <a:endParaRPr lang="en-US" dirty="0"/>
          </a:p>
          <a:p>
            <a:pPr lvl="1">
              <a:buFont typeface="Arial" panose="020B0604020202020204" pitchFamily="34" charset="0"/>
              <a:buChar char="•"/>
            </a:pPr>
            <a:r>
              <a:rPr lang="en-US" dirty="0"/>
              <a:t>Many to many – M is on one end, and N is on the other</a:t>
            </a:r>
          </a:p>
        </p:txBody>
      </p:sp>
    </p:spTree>
    <p:extLst>
      <p:ext uri="{BB962C8B-B14F-4D97-AF65-F5344CB8AC3E}">
        <p14:creationId xmlns:p14="http://schemas.microsoft.com/office/powerpoint/2010/main" val="1585666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12162" y="1387535"/>
            <a:ext cx="6735115" cy="3686689"/>
          </a:xfrm>
          <a:prstGeom prst="rect">
            <a:avLst/>
          </a:prstGeom>
        </p:spPr>
      </p:pic>
    </p:spTree>
    <p:extLst>
      <p:ext uri="{BB962C8B-B14F-4D97-AF65-F5344CB8AC3E}">
        <p14:creationId xmlns:p14="http://schemas.microsoft.com/office/powerpoint/2010/main" val="3825482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Crow notation</a:t>
            </a:r>
            <a:br>
              <a:rPr lang="en-US" b="1" dirty="0"/>
            </a:br>
            <a:endParaRPr lang="en-US" dirty="0"/>
          </a:p>
        </p:txBody>
      </p:sp>
      <p:sp>
        <p:nvSpPr>
          <p:cNvPr id="3" name="Content Placeholder 2"/>
          <p:cNvSpPr>
            <a:spLocks noGrp="1"/>
          </p:cNvSpPr>
          <p:nvPr>
            <p:ph idx="1"/>
          </p:nvPr>
        </p:nvSpPr>
        <p:spPr/>
        <p:txBody>
          <a:bodyPr/>
          <a:lstStyle/>
          <a:p>
            <a:r>
              <a:rPr lang="en-US" dirty="0"/>
              <a:t>Crow’s foot notation, often called just Crow notation</a:t>
            </a:r>
            <a:r>
              <a:rPr lang="en-US" dirty="0" smtClean="0"/>
              <a:t>, in which, </a:t>
            </a:r>
            <a:r>
              <a:rPr lang="en-US" dirty="0"/>
              <a:t>Entities are in rectangles with their attributes inside</a:t>
            </a:r>
            <a:r>
              <a:rPr lang="en-US" dirty="0" smtClean="0"/>
              <a:t>.</a:t>
            </a:r>
          </a:p>
          <a:p>
            <a:r>
              <a:rPr lang="en-US" dirty="0" smtClean="0"/>
              <a:t> </a:t>
            </a:r>
            <a:r>
              <a:rPr lang="en-US" dirty="0"/>
              <a:t>Relationships are defined much like they are in other notations, but  major difference is the presence of multiplicities</a:t>
            </a:r>
            <a:r>
              <a:rPr lang="en-US" dirty="0" smtClean="0"/>
              <a:t>.</a:t>
            </a:r>
          </a:p>
          <a:p>
            <a:r>
              <a:rPr lang="en-US" dirty="0"/>
              <a:t>Multiplicities are symbols that tell the reader the number of times instances can associate with others.</a:t>
            </a:r>
            <a:endParaRPr lang="en-US" dirty="0" smtClean="0"/>
          </a:p>
        </p:txBody>
      </p:sp>
    </p:spTree>
    <p:extLst>
      <p:ext uri="{BB962C8B-B14F-4D97-AF65-F5344CB8AC3E}">
        <p14:creationId xmlns:p14="http://schemas.microsoft.com/office/powerpoint/2010/main" val="1132618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Crow notation symbols: </a:t>
            </a:r>
            <a:r>
              <a:rPr lang="en-US" b="1" dirty="0"/>
              <a:t>Multiplicity symbols</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There </a:t>
            </a:r>
            <a:r>
              <a:rPr lang="en-US" dirty="0"/>
              <a:t>are two marks that indicate multiplicity</a:t>
            </a:r>
            <a:r>
              <a:rPr lang="en-US" dirty="0" smtClean="0"/>
              <a:t>.</a:t>
            </a:r>
          </a:p>
          <a:p>
            <a:r>
              <a:rPr lang="en-US" dirty="0" smtClean="0"/>
              <a:t> </a:t>
            </a:r>
            <a:r>
              <a:rPr lang="en-US" dirty="0"/>
              <a:t>The first mark, closest to the end of the line, represents the maximum number of times an instance of an entity can be associated with other </a:t>
            </a:r>
            <a:r>
              <a:rPr lang="en-US" dirty="0" smtClean="0"/>
              <a:t>instances</a:t>
            </a:r>
          </a:p>
          <a:p>
            <a:pPr lvl="1">
              <a:buFont typeface="Arial" panose="020B0604020202020204" pitchFamily="34" charset="0"/>
              <a:buChar char="•"/>
            </a:pPr>
            <a:r>
              <a:rPr lang="en-US" b="1" dirty="0"/>
              <a:t>One time</a:t>
            </a:r>
            <a:r>
              <a:rPr lang="en-US" dirty="0"/>
              <a:t> – A short, perpendicular line</a:t>
            </a:r>
          </a:p>
          <a:p>
            <a:pPr lvl="1">
              <a:buFont typeface="Arial" panose="020B0604020202020204" pitchFamily="34" charset="0"/>
              <a:buChar char="•"/>
            </a:pPr>
            <a:r>
              <a:rPr lang="en-US" b="1" dirty="0"/>
              <a:t>Many</a:t>
            </a:r>
            <a:r>
              <a:rPr lang="en-US" dirty="0"/>
              <a:t> – A three-pronged line, like in Barker’s notation</a:t>
            </a:r>
          </a:p>
          <a:p>
            <a:r>
              <a:rPr lang="en-US" dirty="0"/>
              <a:t>The second mark, behind the first, represents the minimum number of times an instance of an entity can be associated with other instances. The minimum can only be zero or one, and they are referred to as ‘optional’ or ‘mandatory’, respectively</a:t>
            </a:r>
            <a:r>
              <a:rPr lang="en-US" dirty="0" smtClean="0"/>
              <a:t>.</a:t>
            </a:r>
          </a:p>
          <a:p>
            <a:r>
              <a:rPr lang="en-US" i="1" dirty="0"/>
              <a:t>Some of the crow’s foot notation relationships are </a:t>
            </a:r>
            <a:r>
              <a:rPr lang="en-US" i="1" u="sng" dirty="0">
                <a:hlinkClick r:id="rId3"/>
              </a:rPr>
              <a:t>one-to-many</a:t>
            </a:r>
            <a:r>
              <a:rPr lang="en-US" i="1" dirty="0"/>
              <a:t>, </a:t>
            </a:r>
            <a:r>
              <a:rPr lang="en-US" i="1" u="sng" dirty="0">
                <a:hlinkClick r:id="rId4"/>
              </a:rPr>
              <a:t>one-to-one</a:t>
            </a:r>
            <a:r>
              <a:rPr lang="en-US" i="1" dirty="0"/>
              <a:t>, and </a:t>
            </a:r>
            <a:r>
              <a:rPr lang="en-US" i="1" u="sng" dirty="0">
                <a:hlinkClick r:id="rId5"/>
              </a:rPr>
              <a:t>many-to-many</a:t>
            </a:r>
            <a:r>
              <a:rPr lang="en-US" i="1" dirty="0"/>
              <a:t>.</a:t>
            </a:r>
            <a:endParaRPr lang="en-US" dirty="0"/>
          </a:p>
          <a:p>
            <a:pPr lvl="1">
              <a:buFont typeface="Arial" panose="020B0604020202020204" pitchFamily="34" charset="0"/>
              <a:buChar char="•"/>
            </a:pPr>
            <a:r>
              <a:rPr lang="en-US" b="1" dirty="0"/>
              <a:t>Optional</a:t>
            </a:r>
            <a:r>
              <a:rPr lang="en-US" dirty="0"/>
              <a:t> – An open circle</a:t>
            </a:r>
          </a:p>
          <a:p>
            <a:pPr lvl="1">
              <a:buFont typeface="Arial" panose="020B0604020202020204" pitchFamily="34" charset="0"/>
              <a:buChar char="•"/>
            </a:pPr>
            <a:r>
              <a:rPr lang="en-US" b="1" dirty="0"/>
              <a:t>Mandatory</a:t>
            </a:r>
            <a:r>
              <a:rPr lang="en-US" dirty="0"/>
              <a:t> – A short, perpendicular </a:t>
            </a:r>
            <a:r>
              <a:rPr lang="en-US" dirty="0" smtClean="0"/>
              <a:t>line</a:t>
            </a:r>
            <a:endParaRPr lang="en-US" dirty="0"/>
          </a:p>
          <a:p>
            <a:pPr marL="0" indent="0">
              <a:buNone/>
            </a:pPr>
            <a:endParaRPr lang="en-US" dirty="0" smtClean="0"/>
          </a:p>
        </p:txBody>
      </p:sp>
    </p:spTree>
    <p:extLst>
      <p:ext uri="{BB962C8B-B14F-4D97-AF65-F5344CB8AC3E}">
        <p14:creationId xmlns:p14="http://schemas.microsoft.com/office/powerpoint/2010/main" val="24556555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1575</TotalTime>
  <Words>440</Words>
  <Application>Microsoft Office PowerPoint</Application>
  <PresentationFormat>Widescreen</PresentationFormat>
  <Paragraphs>65</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Wingdings 3</vt:lpstr>
      <vt:lpstr>Facet</vt:lpstr>
      <vt:lpstr>Database System</vt:lpstr>
      <vt:lpstr>ER Model Notation Overview</vt:lpstr>
      <vt:lpstr>ER diagram notations and symbols </vt:lpstr>
      <vt:lpstr>Chen notation symbols </vt:lpstr>
      <vt:lpstr>Chen notation symbols </vt:lpstr>
      <vt:lpstr>Chen notation symbols</vt:lpstr>
      <vt:lpstr>PowerPoint Presentation</vt:lpstr>
      <vt:lpstr>Crow notation </vt:lpstr>
      <vt:lpstr>Crow notation symbols: Multiplicity symbols </vt:lpstr>
      <vt:lpstr>PowerPoint Presentation</vt:lpstr>
      <vt:lpstr>UML notation </vt:lpstr>
      <vt:lpstr>UML notation symbols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dc:title>
  <dc:creator>Sidra Khatoon</dc:creator>
  <cp:lastModifiedBy>Sidra Khatoon</cp:lastModifiedBy>
  <cp:revision>17</cp:revision>
  <cp:lastPrinted>2024-10-29T07:45:47Z</cp:lastPrinted>
  <dcterms:created xsi:type="dcterms:W3CDTF">2024-10-24T07:00:58Z</dcterms:created>
  <dcterms:modified xsi:type="dcterms:W3CDTF">2024-11-05T09:24:48Z</dcterms:modified>
</cp:coreProperties>
</file>