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B6918E-9B58-4DEE-9E93-06896979CC8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708A4B-240D-4803-AF1E-AE64DDE2E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9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B6C165-2FC2-4D44-A5D0-E66A1E348E4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C0ED6D-EA24-4C93-9E3E-0181297E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0ED6D-EA24-4C93-9E3E-0181297E7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0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1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CFF1-DF27-4029-99CC-8D6F00DBDC8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1433E1-B7F7-4B8F-BBCD-99AAA1C7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Sidra Khatoon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department has </a:t>
            </a:r>
            <a:r>
              <a:rPr lang="en-US" dirty="0" smtClean="0"/>
              <a:t>many </a:t>
            </a:r>
            <a:r>
              <a:rPr lang="en-US" dirty="0"/>
              <a:t>students whose major is offered by </a:t>
            </a:r>
            <a:r>
              <a:rPr lang="en-US" dirty="0" smtClean="0"/>
              <a:t>that department</a:t>
            </a:r>
            <a:r>
              <a:rPr lang="en-US" dirty="0"/>
              <a:t>. However, each student has only a single major and is therefore </a:t>
            </a:r>
            <a:r>
              <a:rPr lang="en-US" dirty="0" smtClean="0"/>
              <a:t>associated with </a:t>
            </a:r>
            <a:r>
              <a:rPr lang="en-US" dirty="0"/>
              <a:t>a single department.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5" y="3846802"/>
            <a:ext cx="5777345" cy="17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student has an advisor in his or her department; each advisor counsels </a:t>
            </a:r>
            <a:r>
              <a:rPr lang="en-US" dirty="0" smtClean="0"/>
              <a:t>several students</a:t>
            </a:r>
            <a:r>
              <a:rPr lang="en-US" dirty="0"/>
              <a:t>. An advisor is also a professor, but not all professors advise students. An advisor is also a professor, but not all professors advise students. Therefore, STUDENT is optional to PROFESSOR in the “PROFESSOR advises STUDENT” relationship.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24" y="3844095"/>
            <a:ext cx="416300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1604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The CLASS </a:t>
            </a:r>
            <a:r>
              <a:rPr lang="en-US" dirty="0"/>
              <a:t>entity contains a ROOM_CODE </a:t>
            </a:r>
            <a:r>
              <a:rPr lang="en-US" dirty="0" smtClean="0"/>
              <a:t>attribute. It </a:t>
            </a:r>
            <a:r>
              <a:rPr lang="en-US" dirty="0"/>
              <a:t>is clear </a:t>
            </a:r>
            <a:r>
              <a:rPr lang="en-US" dirty="0" smtClean="0"/>
              <a:t>that ROOM_CODE </a:t>
            </a:r>
            <a:r>
              <a:rPr lang="en-US" dirty="0"/>
              <a:t>is an FK to </a:t>
            </a:r>
            <a:r>
              <a:rPr lang="en-US" dirty="0" smtClean="0"/>
              <a:t>another entity</a:t>
            </a:r>
            <a:r>
              <a:rPr lang="en-US" dirty="0"/>
              <a:t>. Clearly, because a class is taught in a room, it is reasonable to assume </a:t>
            </a:r>
            <a:r>
              <a:rPr lang="en-US" dirty="0" smtClean="0"/>
              <a:t>that the </a:t>
            </a:r>
            <a:r>
              <a:rPr lang="en-US" dirty="0"/>
              <a:t>ROOM_CODE in CLASS is the FK to an entity named ROOM.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82" y="3463636"/>
            <a:ext cx="5637009" cy="16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2218266" cy="3879273"/>
          </a:xfrm>
        </p:spPr>
        <p:txBody>
          <a:bodyPr>
            <a:normAutofit/>
          </a:bodyPr>
          <a:lstStyle/>
          <a:p>
            <a:r>
              <a:rPr lang="en-US" dirty="0" smtClean="0"/>
              <a:t>ER Diagram with Chen Notation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44" y="129515"/>
            <a:ext cx="6165272" cy="62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6884" cy="692728"/>
          </a:xfrm>
        </p:spPr>
        <p:txBody>
          <a:bodyPr>
            <a:normAutofit/>
          </a:bodyPr>
          <a:lstStyle/>
          <a:p>
            <a:r>
              <a:rPr lang="en-US" dirty="0" smtClean="0"/>
              <a:t>The Conceptual </a:t>
            </a:r>
            <a:r>
              <a:rPr lang="en-US" dirty="0"/>
              <a:t>UML </a:t>
            </a:r>
            <a:r>
              <a:rPr lang="en-US" dirty="0" smtClean="0"/>
              <a:t>Class Diagra</a:t>
            </a:r>
            <a:r>
              <a:rPr lang="en-US" dirty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1191491"/>
            <a:ext cx="6650181" cy="53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 case study of </a:t>
            </a:r>
            <a:r>
              <a:rPr lang="en-US" dirty="0"/>
              <a:t>collage administration. </a:t>
            </a:r>
            <a:r>
              <a:rPr lang="en-US" dirty="0" smtClean="0"/>
              <a:t>College </a:t>
            </a:r>
            <a:r>
              <a:rPr lang="en-US" dirty="0"/>
              <a:t>is divided into several schools: business, arts and sciences, </a:t>
            </a:r>
            <a:r>
              <a:rPr lang="en-US" dirty="0" smtClean="0"/>
              <a:t>education, and </a:t>
            </a:r>
            <a:r>
              <a:rPr lang="en-US" dirty="0"/>
              <a:t>applied sciences. Each school is administered by a dean who is a </a:t>
            </a:r>
            <a:r>
              <a:rPr lang="en-US" dirty="0" smtClean="0"/>
              <a:t>professor. Each </a:t>
            </a:r>
            <a:r>
              <a:rPr lang="en-US" dirty="0"/>
              <a:t>professor can be the dean of only one school, and a professor is not required to </a:t>
            </a:r>
            <a:r>
              <a:rPr lang="en-US" dirty="0" smtClean="0"/>
              <a:t>be the </a:t>
            </a:r>
            <a:r>
              <a:rPr lang="en-US" dirty="0"/>
              <a:t>dean of any school. Therefore, a 1:1 relationship exists between PROFESSOR </a:t>
            </a:r>
            <a:r>
              <a:rPr lang="en-US" dirty="0" smtClean="0"/>
              <a:t>and SCHOOL</a:t>
            </a:r>
            <a:r>
              <a:rPr lang="en-US" dirty="0"/>
              <a:t>. Note that the cardinality can be expressed by writing (1,1) next to the </a:t>
            </a:r>
            <a:r>
              <a:rPr lang="en-US" dirty="0" smtClean="0"/>
              <a:t>entity PROFESSOR </a:t>
            </a:r>
            <a:r>
              <a:rPr lang="en-US" dirty="0"/>
              <a:t>and (0,1) next to the entity SCHOOL</a:t>
            </a:r>
            <a:r>
              <a:rPr lang="en-US" dirty="0" smtClean="0"/>
              <a:t>.</a:t>
            </a:r>
          </a:p>
          <a:p>
            <a:r>
              <a:rPr lang="en-US" dirty="0"/>
              <a:t>Each school comprises several departments. For example, the school of business has </a:t>
            </a:r>
            <a:r>
              <a:rPr lang="en-US" dirty="0" smtClean="0"/>
              <a:t>an accounting </a:t>
            </a:r>
            <a:r>
              <a:rPr lang="en-US" dirty="0"/>
              <a:t>department, a management/marketing department, an </a:t>
            </a:r>
            <a:r>
              <a:rPr lang="en-US" dirty="0" smtClean="0"/>
              <a:t>economics/finance department</a:t>
            </a:r>
            <a:r>
              <a:rPr lang="en-US" dirty="0"/>
              <a:t>, and a computer information systems department. Note again the </a:t>
            </a:r>
            <a:r>
              <a:rPr lang="en-US" dirty="0" smtClean="0"/>
              <a:t>cardinality rules</a:t>
            </a:r>
            <a:r>
              <a:rPr lang="en-US" dirty="0"/>
              <a:t>: The smallest number of departments operated by a school is one, and the </a:t>
            </a:r>
            <a:r>
              <a:rPr lang="en-US" dirty="0" smtClean="0"/>
              <a:t>large number </a:t>
            </a:r>
            <a:r>
              <a:rPr lang="en-US" dirty="0"/>
              <a:t>of departments is indeterminate (N). On the other hand, each </a:t>
            </a:r>
            <a:r>
              <a:rPr lang="en-US" dirty="0" smtClean="0"/>
              <a:t>department belongs </a:t>
            </a:r>
            <a:r>
              <a:rPr lang="en-US" dirty="0"/>
              <a:t>to only a single school; thus, the cardinality is expressed by (1,1). That is, </a:t>
            </a:r>
            <a:r>
              <a:rPr lang="en-US" dirty="0" smtClean="0"/>
              <a:t>the minimum </a:t>
            </a:r>
            <a:r>
              <a:rPr lang="en-US" dirty="0"/>
              <a:t>number of schools to which a department belongs is one, as is the </a:t>
            </a:r>
            <a:r>
              <a:rPr lang="en-US" dirty="0" smtClean="0"/>
              <a:t>maximum number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258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17" y="1314611"/>
            <a:ext cx="695422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8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department may offer courses. For example, the management/marketing </a:t>
            </a:r>
            <a:r>
              <a:rPr lang="en-US" dirty="0" smtClean="0"/>
              <a:t>department offers </a:t>
            </a:r>
            <a:r>
              <a:rPr lang="en-US" dirty="0"/>
              <a:t>courses such as Introduction to Management, Principles of </a:t>
            </a:r>
            <a:r>
              <a:rPr lang="en-US" dirty="0" smtClean="0"/>
              <a:t>Marketing, and </a:t>
            </a:r>
            <a:r>
              <a:rPr lang="en-US" dirty="0"/>
              <a:t>Production </a:t>
            </a:r>
            <a:r>
              <a:rPr lang="en-US" dirty="0" smtClean="0"/>
              <a:t>Management. For example, if College had some departments that were classified as “research only,” they </a:t>
            </a:r>
            <a:r>
              <a:rPr lang="en-US" dirty="0"/>
              <a:t>would not offer courses; therefore, the COURSE entity would be optional to </a:t>
            </a:r>
            <a:r>
              <a:rPr lang="en-US" dirty="0" smtClean="0"/>
              <a:t>the DEPARTMENT </a:t>
            </a:r>
            <a:r>
              <a:rPr lang="en-US" dirty="0"/>
              <a:t>entity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8" y="3964001"/>
            <a:ext cx="697327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24" y="1786516"/>
            <a:ext cx="5418666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department </a:t>
            </a:r>
            <a:r>
              <a:rPr lang="en-US" dirty="0"/>
              <a:t>may offer several sections (classes) of the same database course. </a:t>
            </a:r>
            <a:r>
              <a:rPr lang="en-US" dirty="0" smtClean="0"/>
              <a:t>Each of </a:t>
            </a:r>
            <a:r>
              <a:rPr lang="en-US" dirty="0"/>
              <a:t>those classes is taught by a professor at a given time in a given place. In </a:t>
            </a:r>
            <a:r>
              <a:rPr lang="en-US" dirty="0" smtClean="0"/>
              <a:t>short, a </a:t>
            </a:r>
            <a:r>
              <a:rPr lang="en-US" dirty="0"/>
              <a:t>1:M relationship exists between COURSE and CLASS. Additionally, each </a:t>
            </a:r>
            <a:r>
              <a:rPr lang="en-US" dirty="0" smtClean="0"/>
              <a:t>class is </a:t>
            </a:r>
            <a:r>
              <a:rPr lang="en-US" dirty="0"/>
              <a:t>offered during a given semester. SEMESTER defines the year and the term </a:t>
            </a:r>
            <a:r>
              <a:rPr lang="en-US" dirty="0" smtClean="0"/>
              <a:t>that the </a:t>
            </a:r>
            <a:r>
              <a:rPr lang="en-US" dirty="0"/>
              <a:t>class will be offered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6516"/>
            <a:ext cx="419158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department should have one or more professors assigned to it. One and </a:t>
            </a:r>
            <a:r>
              <a:rPr lang="en-US" dirty="0" smtClean="0"/>
              <a:t>only one </a:t>
            </a:r>
            <a:r>
              <a:rPr lang="en-US" dirty="0"/>
              <a:t>of those professors chairs the department, and no professor is required </a:t>
            </a:r>
            <a:r>
              <a:rPr lang="en-US" dirty="0" smtClean="0"/>
              <a:t>to accept </a:t>
            </a:r>
            <a:r>
              <a:rPr lang="en-US" dirty="0"/>
              <a:t>the chair position. Therefore, DEPARTMENT is optional to </a:t>
            </a:r>
            <a:r>
              <a:rPr lang="en-US" dirty="0" smtClean="0"/>
              <a:t>PROFESSOR in </a:t>
            </a:r>
            <a:r>
              <a:rPr lang="en-US" dirty="0"/>
              <a:t>the “chairs” relationship.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96" y="3697329"/>
            <a:ext cx="6556521" cy="21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professor may teach up to four classes; each class is a section of a course. A </a:t>
            </a:r>
            <a:r>
              <a:rPr lang="en-US" dirty="0" smtClean="0"/>
              <a:t>professor may </a:t>
            </a:r>
            <a:r>
              <a:rPr lang="en-US" dirty="0"/>
              <a:t>also be on a research contract and teach no classes at 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0" y="3269673"/>
            <a:ext cx="5943600" cy="19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6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student may enroll in several classes but take each class only once during </a:t>
            </a:r>
            <a:r>
              <a:rPr lang="en-US" dirty="0" smtClean="0"/>
              <a:t>any given </a:t>
            </a:r>
            <a:r>
              <a:rPr lang="en-US" dirty="0"/>
              <a:t>enrollment period. Each student may enroll in up </a:t>
            </a:r>
            <a:r>
              <a:rPr lang="en-US" dirty="0" smtClean="0"/>
              <a:t>to six </a:t>
            </a:r>
            <a:r>
              <a:rPr lang="en-US" dirty="0"/>
              <a:t>classes, and each class may have up to 35 students, thus creating an M:N </a:t>
            </a:r>
            <a:r>
              <a:rPr lang="en-US" dirty="0" smtClean="0"/>
              <a:t>relationship between </a:t>
            </a:r>
            <a:r>
              <a:rPr lang="en-US" dirty="0"/>
              <a:t>STUDENT and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CLASS can initially exist </a:t>
            </a:r>
            <a:r>
              <a:rPr lang="en-US" dirty="0" smtClean="0"/>
              <a:t>at the </a:t>
            </a:r>
            <a:r>
              <a:rPr lang="en-US" dirty="0"/>
              <a:t>start of the enrollment period even though no students have enrolled in </a:t>
            </a:r>
            <a:r>
              <a:rPr lang="en-US" dirty="0" smtClean="0"/>
              <a:t>it, STUDENT </a:t>
            </a:r>
            <a:r>
              <a:rPr lang="en-US" dirty="0"/>
              <a:t>is optional to CLASS in the M:N relationship.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85" y="4743265"/>
            <a:ext cx="529663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2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M:N </a:t>
            </a:r>
            <a:r>
              <a:rPr lang="en-US" dirty="0" smtClean="0"/>
              <a:t>relationship must </a:t>
            </a:r>
            <a:r>
              <a:rPr lang="en-US" dirty="0"/>
              <a:t>be divided into two 1:M relationships through the use of the ENROLL </a:t>
            </a:r>
            <a:r>
              <a:rPr lang="en-US" dirty="0" smtClean="0"/>
              <a:t>entity.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optional </a:t>
            </a:r>
            <a:r>
              <a:rPr lang="en-US" dirty="0" smtClean="0"/>
              <a:t>symbol Is </a:t>
            </a:r>
            <a:r>
              <a:rPr lang="en-US" dirty="0"/>
              <a:t>shown next to ENROLL. If a class exists but has no students enrolled </a:t>
            </a:r>
            <a:r>
              <a:rPr lang="en-US" dirty="0" smtClean="0"/>
              <a:t>in it</a:t>
            </a:r>
            <a:r>
              <a:rPr lang="en-US" dirty="0"/>
              <a:t>, that class does not occur in the ENROLL </a:t>
            </a:r>
            <a:r>
              <a:rPr lang="en-US" dirty="0" smtClean="0"/>
              <a:t>table</a:t>
            </a:r>
          </a:p>
          <a:p>
            <a:r>
              <a:rPr lang="en-US" dirty="0"/>
              <a:t>The ENROLL entity is weak: it is existence-dependent, and its (composite) PK is composed of the PKs of the STUDENT and CLASS entities.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2737056"/>
            <a:ext cx="6968836" cy="18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48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1400</TotalTime>
  <Words>780</Words>
  <Application>Microsoft Office PowerPoint</Application>
  <PresentationFormat>Widescreen</PresentationFormat>
  <Paragraphs>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Lecture 6</vt:lpstr>
      <vt:lpstr>Developing an ER Diagram</vt:lpstr>
      <vt:lpstr>PowerPoint Presentation</vt:lpstr>
      <vt:lpstr>Developing an ER Diagram</vt:lpstr>
      <vt:lpstr>Developing an ER Diagram</vt:lpstr>
      <vt:lpstr>Developing an ER Diagram</vt:lpstr>
      <vt:lpstr>Developing an ER Diagram</vt:lpstr>
      <vt:lpstr>Developing an ER Diagram</vt:lpstr>
      <vt:lpstr>Developing an ER Diagram</vt:lpstr>
      <vt:lpstr>Developing an ER Diagram</vt:lpstr>
      <vt:lpstr>Developing an ER Diagram</vt:lpstr>
      <vt:lpstr>Developing an ER Diagram</vt:lpstr>
      <vt:lpstr>ER Diagram with Chen Notation</vt:lpstr>
      <vt:lpstr>The Conceptual UML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Sidra Khatoon</dc:creator>
  <cp:lastModifiedBy>Sidra Khatoon</cp:lastModifiedBy>
  <cp:revision>9</cp:revision>
  <cp:lastPrinted>2024-11-12T08:28:19Z</cp:lastPrinted>
  <dcterms:created xsi:type="dcterms:W3CDTF">2024-11-11T09:41:51Z</dcterms:created>
  <dcterms:modified xsi:type="dcterms:W3CDTF">2024-11-12T09:39:11Z</dcterms:modified>
</cp:coreProperties>
</file>