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9"/>
  </p:notesMasterIdLst>
  <p:handoutMasterIdLst>
    <p:handoutMasterId r:id="rId20"/>
  </p:handoutMasterIdLst>
  <p:sldIdLst>
    <p:sldId id="256" r:id="rId2"/>
    <p:sldId id="264" r:id="rId3"/>
    <p:sldId id="265" r:id="rId4"/>
    <p:sldId id="266" r:id="rId5"/>
    <p:sldId id="267" r:id="rId6"/>
    <p:sldId id="268" r:id="rId7"/>
    <p:sldId id="270" r:id="rId8"/>
    <p:sldId id="269" r:id="rId9"/>
    <p:sldId id="271" r:id="rId10"/>
    <p:sldId id="272" r:id="rId11"/>
    <p:sldId id="273" r:id="rId12"/>
    <p:sldId id="274" r:id="rId13"/>
    <p:sldId id="275" r:id="rId14"/>
    <p:sldId id="276" r:id="rId15"/>
    <p:sldId id="277" r:id="rId16"/>
    <p:sldId id="278" r:id="rId17"/>
    <p:sldId id="279" r:id="rId18"/>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86545" autoAdjust="0"/>
  </p:normalViewPr>
  <p:slideViewPr>
    <p:cSldViewPr snapToGrid="0">
      <p:cViewPr varScale="1">
        <p:scale>
          <a:sx n="73" d="100"/>
          <a:sy n="73"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9BFC1533-4D66-4A6A-BDFA-C558DD64FF06}" type="datetimeFigureOut">
              <a:rPr lang="en-US" smtClean="0"/>
              <a:t>11/5/2024</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01BF4244-A877-4872-9CA4-37B03DF007BE}" type="slidenum">
              <a:rPr lang="en-US" smtClean="0"/>
              <a:t>‹#›</a:t>
            </a:fld>
            <a:endParaRPr lang="en-US"/>
          </a:p>
        </p:txBody>
      </p:sp>
    </p:spTree>
    <p:extLst>
      <p:ext uri="{BB962C8B-B14F-4D97-AF65-F5344CB8AC3E}">
        <p14:creationId xmlns:p14="http://schemas.microsoft.com/office/powerpoint/2010/main" val="129342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1"/>
            <a:ext cx="4028440" cy="351737"/>
          </a:xfrm>
          <a:prstGeom prst="rect">
            <a:avLst/>
          </a:prstGeom>
        </p:spPr>
        <p:txBody>
          <a:bodyPr vert="horz" lIns="93177" tIns="46589" rIns="93177" bIns="46589" rtlCol="0"/>
          <a:lstStyle>
            <a:lvl1pPr algn="r">
              <a:defRPr sz="1200"/>
            </a:lvl1pPr>
          </a:lstStyle>
          <a:p>
            <a:fld id="{34EE2938-D065-4567-87E7-D6CDB3A22379}" type="datetimeFigureOut">
              <a:rPr lang="en-US" smtClean="0"/>
              <a:t>11/5/2024</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6C3A62DC-44E7-4CFB-A5DE-4AD6FA451F11}" type="slidenum">
              <a:rPr lang="en-US" smtClean="0"/>
              <a:t>‹#›</a:t>
            </a:fld>
            <a:endParaRPr lang="en-US"/>
          </a:p>
        </p:txBody>
      </p:sp>
    </p:spTree>
    <p:extLst>
      <p:ext uri="{BB962C8B-B14F-4D97-AF65-F5344CB8AC3E}">
        <p14:creationId xmlns:p14="http://schemas.microsoft.com/office/powerpoint/2010/main" val="338867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34130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584094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1757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541363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12209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489966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845463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72381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702456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99885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EB5638-39FD-4566-8F65-E8B23231143F}"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81744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EB5638-39FD-4566-8F65-E8B23231143F}"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41750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EB5638-39FD-4566-8F65-E8B23231143F}"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283659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EB5638-39FD-4566-8F65-E8B23231143F}"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404234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EB5638-39FD-4566-8F65-E8B23231143F}"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53570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4EB5638-39FD-4566-8F65-E8B23231143F}"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004865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EB5638-39FD-4566-8F65-E8B23231143F}" type="datetimeFigureOut">
              <a:rPr lang="en-US" smtClean="0"/>
              <a:t>11/5/2024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F820CB-6D01-45D1-8A66-314D6A50E80E}" type="slidenum">
              <a:rPr lang="en-US" smtClean="0"/>
              <a:t>‹#›</a:t>
            </a:fld>
            <a:endParaRPr lang="en-US"/>
          </a:p>
        </p:txBody>
      </p:sp>
    </p:spTree>
    <p:extLst>
      <p:ext uri="{BB962C8B-B14F-4D97-AF65-F5344CB8AC3E}">
        <p14:creationId xmlns:p14="http://schemas.microsoft.com/office/powerpoint/2010/main" val="220356744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sql-tutori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a:t>
            </a:r>
            <a:endParaRPr lang="en-US" dirty="0"/>
          </a:p>
        </p:txBody>
      </p:sp>
      <p:sp>
        <p:nvSpPr>
          <p:cNvPr id="3" name="Subtitle 2"/>
          <p:cNvSpPr>
            <a:spLocks noGrp="1"/>
          </p:cNvSpPr>
          <p:nvPr>
            <p:ph type="subTitle" idx="1"/>
          </p:nvPr>
        </p:nvSpPr>
        <p:spPr/>
        <p:txBody>
          <a:bodyPr/>
          <a:lstStyle/>
          <a:p>
            <a:r>
              <a:rPr lang="en-US" dirty="0" smtClean="0"/>
              <a:t>Lecture 6</a:t>
            </a:r>
            <a:endParaRPr lang="en-US" dirty="0"/>
          </a:p>
        </p:txBody>
      </p:sp>
    </p:spTree>
    <p:extLst>
      <p:ext uri="{BB962C8B-B14F-4D97-AF65-F5344CB8AC3E}">
        <p14:creationId xmlns:p14="http://schemas.microsoft.com/office/powerpoint/2010/main" val="961356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Rename(</a:t>
            </a:r>
            <a:r>
              <a:rPr lang="el-GR" dirty="0"/>
              <a:t>ρ)</a:t>
            </a:r>
            <a:endParaRPr lang="en-US" dirty="0"/>
          </a:p>
        </p:txBody>
      </p:sp>
      <p:sp>
        <p:nvSpPr>
          <p:cNvPr id="3" name="Content Placeholder 2"/>
          <p:cNvSpPr>
            <a:spLocks noGrp="1"/>
          </p:cNvSpPr>
          <p:nvPr>
            <p:ph idx="1"/>
          </p:nvPr>
        </p:nvSpPr>
        <p:spPr/>
        <p:txBody>
          <a:bodyPr/>
          <a:lstStyle/>
          <a:p>
            <a:r>
              <a:rPr lang="en-US" dirty="0"/>
              <a:t>Rename is a unary operation used for renaming attributes of a relation</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996189" y="3006735"/>
            <a:ext cx="5534797" cy="504895"/>
          </a:xfrm>
          <a:prstGeom prst="rect">
            <a:avLst/>
          </a:prstGeom>
        </p:spPr>
      </p:pic>
    </p:spTree>
    <p:extLst>
      <p:ext uri="{BB962C8B-B14F-4D97-AF65-F5344CB8AC3E}">
        <p14:creationId xmlns:p14="http://schemas.microsoft.com/office/powerpoint/2010/main" val="1306461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Product(X)</a:t>
            </a:r>
          </a:p>
        </p:txBody>
      </p:sp>
      <p:sp>
        <p:nvSpPr>
          <p:cNvPr id="3" name="Content Placeholder 2"/>
          <p:cNvSpPr>
            <a:spLocks noGrp="1"/>
          </p:cNvSpPr>
          <p:nvPr>
            <p:ph idx="1"/>
          </p:nvPr>
        </p:nvSpPr>
        <p:spPr/>
        <p:txBody>
          <a:bodyPr/>
          <a:lstStyle/>
          <a:p>
            <a:r>
              <a:rPr lang="en-US" dirty="0"/>
              <a:t>Cross-product between two relations. Let’s say A and B, so the cross product between A X B will result in all the attributes of A followed by each attribute of B. Each record of A will pair with every record of B.</a:t>
            </a:r>
          </a:p>
        </p:txBody>
      </p:sp>
    </p:spTree>
    <p:extLst>
      <p:ext uri="{BB962C8B-B14F-4D97-AF65-F5344CB8AC3E}">
        <p14:creationId xmlns:p14="http://schemas.microsoft.com/office/powerpoint/2010/main" val="2849725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17861115"/>
              </p:ext>
            </p:extLst>
          </p:nvPr>
        </p:nvGraphicFramePr>
        <p:xfrm>
          <a:off x="1000036" y="719666"/>
          <a:ext cx="3937725" cy="1775460"/>
        </p:xfrm>
        <a:graphic>
          <a:graphicData uri="http://schemas.openxmlformats.org/drawingml/2006/table">
            <a:tbl>
              <a:tblPr firstRow="1" bandRow="1">
                <a:tableStyleId>{5C22544A-7EE6-4342-B048-85BDC9FD1C3A}</a:tableStyleId>
              </a:tblPr>
              <a:tblGrid>
                <a:gridCol w="1312575">
                  <a:extLst>
                    <a:ext uri="{9D8B030D-6E8A-4147-A177-3AD203B41FA5}">
                      <a16:colId xmlns:a16="http://schemas.microsoft.com/office/drawing/2014/main" val="3337584004"/>
                    </a:ext>
                  </a:extLst>
                </a:gridCol>
                <a:gridCol w="1312575">
                  <a:extLst>
                    <a:ext uri="{9D8B030D-6E8A-4147-A177-3AD203B41FA5}">
                      <a16:colId xmlns:a16="http://schemas.microsoft.com/office/drawing/2014/main" val="1801493319"/>
                    </a:ext>
                  </a:extLst>
                </a:gridCol>
                <a:gridCol w="1312575">
                  <a:extLst>
                    <a:ext uri="{9D8B030D-6E8A-4147-A177-3AD203B41FA5}">
                      <a16:colId xmlns:a16="http://schemas.microsoft.com/office/drawing/2014/main" val="2702817640"/>
                    </a:ext>
                  </a:extLst>
                </a:gridCol>
              </a:tblGrid>
              <a:tr h="370840">
                <a:tc>
                  <a:txBody>
                    <a:bodyPr/>
                    <a:lstStyle/>
                    <a:p>
                      <a:pPr algn="ctr" fontAlgn="base"/>
                      <a:r>
                        <a:rPr lang="en-US" sz="1400" b="1" dirty="0">
                          <a:effectLst/>
                        </a:rPr>
                        <a:t>Name     </a:t>
                      </a:r>
                    </a:p>
                  </a:txBody>
                  <a:tcPr marL="38100" marR="38100" marT="95250" marB="95250" anchor="ctr"/>
                </a:tc>
                <a:tc>
                  <a:txBody>
                    <a:bodyPr/>
                    <a:lstStyle/>
                    <a:p>
                      <a:pPr algn="ctr" fontAlgn="base"/>
                      <a:r>
                        <a:rPr lang="en-US" sz="1400" b="1">
                          <a:effectLst/>
                        </a:rPr>
                        <a:t>Age     </a:t>
                      </a:r>
                    </a:p>
                  </a:txBody>
                  <a:tcPr marL="95250" marR="95250" marT="95250" marB="95250" anchor="ctr"/>
                </a:tc>
                <a:tc>
                  <a:txBody>
                    <a:bodyPr/>
                    <a:lstStyle/>
                    <a:p>
                      <a:pPr algn="ctr" fontAlgn="base"/>
                      <a:r>
                        <a:rPr lang="en-US" sz="1400" b="1">
                          <a:effectLst/>
                        </a:rPr>
                        <a:t>Sex      </a:t>
                      </a:r>
                    </a:p>
                  </a:txBody>
                  <a:tcPr marL="95250" marR="95250" marT="95250" marB="95250" anchor="ctr"/>
                </a:tc>
                <a:extLst>
                  <a:ext uri="{0D108BD9-81ED-4DB2-BD59-A6C34878D82A}">
                    <a16:rowId xmlns:a16="http://schemas.microsoft.com/office/drawing/2014/main" val="1926473215"/>
                  </a:ext>
                </a:extLst>
              </a:tr>
              <a:tr h="370840">
                <a:tc>
                  <a:txBody>
                    <a:bodyPr/>
                    <a:lstStyle/>
                    <a:p>
                      <a:pPr algn="ctr" fontAlgn="ctr"/>
                      <a:r>
                        <a:rPr lang="en-US" sz="1250" b="0" dirty="0" smtClean="0">
                          <a:effectLst/>
                        </a:rPr>
                        <a:t>Ali</a:t>
                      </a:r>
                      <a:endParaRPr lang="en-US" sz="1250" b="0" dirty="0">
                        <a:effectLst/>
                      </a:endParaRPr>
                    </a:p>
                  </a:txBody>
                  <a:tcPr marL="95250" marR="95250" marT="133350" marB="133350" anchor="ctr"/>
                </a:tc>
                <a:tc>
                  <a:txBody>
                    <a:bodyPr/>
                    <a:lstStyle/>
                    <a:p>
                      <a:pPr algn="ctr" fontAlgn="ctr"/>
                      <a:r>
                        <a:rPr lang="en-US" sz="1250" b="0">
                          <a:effectLst/>
                        </a:rPr>
                        <a:t>14</a:t>
                      </a:r>
                    </a:p>
                  </a:txBody>
                  <a:tcPr marL="95250" marR="95250" marT="133350" marB="133350" anchor="ctr"/>
                </a:tc>
                <a:tc>
                  <a:txBody>
                    <a:bodyPr/>
                    <a:lstStyle/>
                    <a:p>
                      <a:pPr algn="ctr" fontAlgn="ctr"/>
                      <a:r>
                        <a:rPr lang="en-US" sz="1250" b="0">
                          <a:effectLst/>
                        </a:rPr>
                        <a:t>M</a:t>
                      </a:r>
                    </a:p>
                  </a:txBody>
                  <a:tcPr marL="95250" marR="95250" marT="133350" marB="133350" anchor="ctr"/>
                </a:tc>
                <a:extLst>
                  <a:ext uri="{0D108BD9-81ED-4DB2-BD59-A6C34878D82A}">
                    <a16:rowId xmlns:a16="http://schemas.microsoft.com/office/drawing/2014/main" val="2851065516"/>
                  </a:ext>
                </a:extLst>
              </a:tr>
              <a:tr h="370840">
                <a:tc>
                  <a:txBody>
                    <a:bodyPr/>
                    <a:lstStyle/>
                    <a:p>
                      <a:pPr algn="ctr" fontAlgn="ctr"/>
                      <a:r>
                        <a:rPr lang="en-US" sz="1250" b="0" dirty="0" smtClean="0">
                          <a:effectLst/>
                        </a:rPr>
                        <a:t>Alina</a:t>
                      </a:r>
                      <a:endParaRPr lang="en-US" sz="1250" b="0" dirty="0">
                        <a:effectLst/>
                      </a:endParaRPr>
                    </a:p>
                  </a:txBody>
                  <a:tcPr marL="95250" marR="95250" marT="133350" marB="133350" anchor="ctr"/>
                </a:tc>
                <a:tc>
                  <a:txBody>
                    <a:bodyPr/>
                    <a:lstStyle/>
                    <a:p>
                      <a:pPr algn="ctr" fontAlgn="ctr"/>
                      <a:r>
                        <a:rPr lang="en-US" sz="1250" b="0">
                          <a:effectLst/>
                        </a:rPr>
                        <a:t>15</a:t>
                      </a:r>
                    </a:p>
                  </a:txBody>
                  <a:tcPr marL="95250" marR="95250" marT="133350" marB="133350" anchor="ctr"/>
                </a:tc>
                <a:tc>
                  <a:txBody>
                    <a:bodyPr/>
                    <a:lstStyle/>
                    <a:p>
                      <a:pPr algn="ctr" fontAlgn="ctr"/>
                      <a:r>
                        <a:rPr lang="en-US" sz="1250" b="0">
                          <a:effectLst/>
                        </a:rPr>
                        <a:t>F</a:t>
                      </a:r>
                    </a:p>
                  </a:txBody>
                  <a:tcPr marL="95250" marR="95250" marT="133350" marB="133350" anchor="ctr"/>
                </a:tc>
                <a:extLst>
                  <a:ext uri="{0D108BD9-81ED-4DB2-BD59-A6C34878D82A}">
                    <a16:rowId xmlns:a16="http://schemas.microsoft.com/office/drawing/2014/main" val="1974401836"/>
                  </a:ext>
                </a:extLst>
              </a:tr>
              <a:tr h="370840">
                <a:tc>
                  <a:txBody>
                    <a:bodyPr/>
                    <a:lstStyle/>
                    <a:p>
                      <a:pPr algn="ctr" fontAlgn="ctr"/>
                      <a:r>
                        <a:rPr lang="en-US" sz="1250" b="0" dirty="0" smtClean="0">
                          <a:effectLst/>
                        </a:rPr>
                        <a:t>Hassan</a:t>
                      </a:r>
                      <a:endParaRPr lang="en-US" sz="1250" b="0" dirty="0">
                        <a:effectLst/>
                      </a:endParaRPr>
                    </a:p>
                  </a:txBody>
                  <a:tcPr marL="95250" marR="95250" marT="133350" marB="133350" anchor="ctr"/>
                </a:tc>
                <a:tc>
                  <a:txBody>
                    <a:bodyPr/>
                    <a:lstStyle/>
                    <a:p>
                      <a:pPr algn="ctr" fontAlgn="ctr"/>
                      <a:r>
                        <a:rPr lang="en-US" sz="1250" b="0">
                          <a:effectLst/>
                        </a:rPr>
                        <a:t>20</a:t>
                      </a:r>
                    </a:p>
                  </a:txBody>
                  <a:tcPr marL="95250" marR="95250" marT="133350" marB="133350" anchor="ctr"/>
                </a:tc>
                <a:tc>
                  <a:txBody>
                    <a:bodyPr/>
                    <a:lstStyle/>
                    <a:p>
                      <a:pPr algn="ctr" fontAlgn="ctr"/>
                      <a:r>
                        <a:rPr lang="en-US" sz="1250" b="0" dirty="0">
                          <a:effectLst/>
                        </a:rPr>
                        <a:t>M</a:t>
                      </a:r>
                    </a:p>
                  </a:txBody>
                  <a:tcPr marL="95250" marR="95250" marT="133350" marB="133350" anchor="ctr"/>
                </a:tc>
                <a:extLst>
                  <a:ext uri="{0D108BD9-81ED-4DB2-BD59-A6C34878D82A}">
                    <a16:rowId xmlns:a16="http://schemas.microsoft.com/office/drawing/2014/main" val="16019137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118013845"/>
              </p:ext>
            </p:extLst>
          </p:nvPr>
        </p:nvGraphicFramePr>
        <p:xfrm>
          <a:off x="5421085" y="1051136"/>
          <a:ext cx="3892734" cy="1318260"/>
        </p:xfrm>
        <a:graphic>
          <a:graphicData uri="http://schemas.openxmlformats.org/drawingml/2006/table">
            <a:tbl>
              <a:tblPr firstRow="1" bandRow="1">
                <a:tableStyleId>{5C22544A-7EE6-4342-B048-85BDC9FD1C3A}</a:tableStyleId>
              </a:tblPr>
              <a:tblGrid>
                <a:gridCol w="1946367">
                  <a:extLst>
                    <a:ext uri="{9D8B030D-6E8A-4147-A177-3AD203B41FA5}">
                      <a16:colId xmlns:a16="http://schemas.microsoft.com/office/drawing/2014/main" val="3571273950"/>
                    </a:ext>
                  </a:extLst>
                </a:gridCol>
                <a:gridCol w="1946367">
                  <a:extLst>
                    <a:ext uri="{9D8B030D-6E8A-4147-A177-3AD203B41FA5}">
                      <a16:colId xmlns:a16="http://schemas.microsoft.com/office/drawing/2014/main" val="2452724870"/>
                    </a:ext>
                  </a:extLst>
                </a:gridCol>
              </a:tblGrid>
              <a:tr h="370840">
                <a:tc>
                  <a:txBody>
                    <a:bodyPr/>
                    <a:lstStyle/>
                    <a:p>
                      <a:pPr algn="ctr" fontAlgn="base"/>
                      <a:r>
                        <a:rPr lang="en-US" sz="1400" b="1" dirty="0">
                          <a:effectLst/>
                        </a:rPr>
                        <a:t>ID     </a:t>
                      </a:r>
                    </a:p>
                  </a:txBody>
                  <a:tcPr marL="38100" marR="38100" marT="95250" marB="95250" anchor="ctr"/>
                </a:tc>
                <a:tc>
                  <a:txBody>
                    <a:bodyPr/>
                    <a:lstStyle/>
                    <a:p>
                      <a:pPr algn="ctr" fontAlgn="base"/>
                      <a:r>
                        <a:rPr lang="en-US" sz="1400" b="1">
                          <a:effectLst/>
                        </a:rPr>
                        <a:t>Course     </a:t>
                      </a:r>
                    </a:p>
                  </a:txBody>
                  <a:tcPr marL="95250" marR="95250" marT="95250" marB="95250" anchor="ctr"/>
                </a:tc>
                <a:extLst>
                  <a:ext uri="{0D108BD9-81ED-4DB2-BD59-A6C34878D82A}">
                    <a16:rowId xmlns:a16="http://schemas.microsoft.com/office/drawing/2014/main" val="912275705"/>
                  </a:ext>
                </a:extLst>
              </a:tr>
              <a:tr h="370840">
                <a:tc>
                  <a:txBody>
                    <a:bodyPr/>
                    <a:lstStyle/>
                    <a:p>
                      <a:pPr algn="ctr" fontAlgn="ctr"/>
                      <a:r>
                        <a:rPr lang="en-US" sz="1250" b="0">
                          <a:effectLst/>
                        </a:rPr>
                        <a:t>1</a:t>
                      </a:r>
                    </a:p>
                  </a:txBody>
                  <a:tcPr marL="95250" marR="95250" marT="133350" marB="133350" anchor="ctr"/>
                </a:tc>
                <a:tc>
                  <a:txBody>
                    <a:bodyPr/>
                    <a:lstStyle/>
                    <a:p>
                      <a:pPr algn="ctr" fontAlgn="ctr"/>
                      <a:r>
                        <a:rPr lang="en-US" sz="1250" b="0" dirty="0" smtClean="0">
                          <a:effectLst/>
                        </a:rPr>
                        <a:t>Computer</a:t>
                      </a:r>
                      <a:endParaRPr lang="en-US" sz="1250" b="0" dirty="0">
                        <a:effectLst/>
                      </a:endParaRPr>
                    </a:p>
                  </a:txBody>
                  <a:tcPr marL="95250" marR="95250" marT="133350" marB="133350" anchor="ctr"/>
                </a:tc>
                <a:extLst>
                  <a:ext uri="{0D108BD9-81ED-4DB2-BD59-A6C34878D82A}">
                    <a16:rowId xmlns:a16="http://schemas.microsoft.com/office/drawing/2014/main" val="3330289074"/>
                  </a:ext>
                </a:extLst>
              </a:tr>
              <a:tr h="370840">
                <a:tc>
                  <a:txBody>
                    <a:bodyPr/>
                    <a:lstStyle/>
                    <a:p>
                      <a:pPr algn="ctr" fontAlgn="ctr"/>
                      <a:r>
                        <a:rPr lang="en-US" sz="1250" b="0">
                          <a:effectLst/>
                        </a:rPr>
                        <a:t>2</a:t>
                      </a:r>
                    </a:p>
                  </a:txBody>
                  <a:tcPr marL="95250" marR="95250" marT="133350" marB="133350" anchor="ctr"/>
                </a:tc>
                <a:tc>
                  <a:txBody>
                    <a:bodyPr/>
                    <a:lstStyle/>
                    <a:p>
                      <a:pPr algn="ctr" fontAlgn="ctr"/>
                      <a:r>
                        <a:rPr lang="en-US" sz="1250" b="0" dirty="0" smtClean="0">
                          <a:effectLst/>
                        </a:rPr>
                        <a:t>Software</a:t>
                      </a:r>
                      <a:r>
                        <a:rPr lang="en-US" sz="1250" b="0" baseline="0" dirty="0" smtClean="0">
                          <a:effectLst/>
                        </a:rPr>
                        <a:t> Engineering</a:t>
                      </a:r>
                      <a:endParaRPr lang="en-US" sz="1250" b="0" dirty="0">
                        <a:effectLst/>
                      </a:endParaRPr>
                    </a:p>
                  </a:txBody>
                  <a:tcPr marL="95250" marR="95250" marT="133350" marB="133350" anchor="ctr"/>
                </a:tc>
                <a:extLst>
                  <a:ext uri="{0D108BD9-81ED-4DB2-BD59-A6C34878D82A}">
                    <a16:rowId xmlns:a16="http://schemas.microsoft.com/office/drawing/2014/main" val="32387379"/>
                  </a:ext>
                </a:extLst>
              </a:tr>
            </a:tbl>
          </a:graphicData>
        </a:graphic>
      </p:graphicFrame>
      <p:sp>
        <p:nvSpPr>
          <p:cNvPr id="4" name="TextBox 3"/>
          <p:cNvSpPr txBox="1"/>
          <p:nvPr/>
        </p:nvSpPr>
        <p:spPr>
          <a:xfrm>
            <a:off x="2808437" y="350334"/>
            <a:ext cx="320922" cy="369332"/>
          </a:xfrm>
          <a:prstGeom prst="rect">
            <a:avLst/>
          </a:prstGeom>
          <a:noFill/>
        </p:spPr>
        <p:txBody>
          <a:bodyPr wrap="none" rtlCol="0">
            <a:spAutoFit/>
          </a:bodyPr>
          <a:lstStyle/>
          <a:p>
            <a:r>
              <a:rPr lang="en-US" dirty="0" smtClean="0"/>
              <a:t>A</a:t>
            </a:r>
            <a:endParaRPr lang="en-US" dirty="0"/>
          </a:p>
        </p:txBody>
      </p:sp>
      <p:sp>
        <p:nvSpPr>
          <p:cNvPr id="5" name="TextBox 4"/>
          <p:cNvSpPr txBox="1"/>
          <p:nvPr/>
        </p:nvSpPr>
        <p:spPr>
          <a:xfrm>
            <a:off x="7210197" y="719666"/>
            <a:ext cx="314510" cy="369332"/>
          </a:xfrm>
          <a:prstGeom prst="rect">
            <a:avLst/>
          </a:prstGeom>
          <a:noFill/>
        </p:spPr>
        <p:txBody>
          <a:bodyPr wrap="none" rtlCol="0">
            <a:spAutoFit/>
          </a:bodyPr>
          <a:lstStyle/>
          <a:p>
            <a:r>
              <a:rPr lang="en-US" dirty="0" smtClean="0"/>
              <a:t>B</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375858430"/>
              </p:ext>
            </p:extLst>
          </p:nvPr>
        </p:nvGraphicFramePr>
        <p:xfrm>
          <a:off x="1000036" y="2864458"/>
          <a:ext cx="8688250" cy="3337560"/>
        </p:xfrm>
        <a:graphic>
          <a:graphicData uri="http://schemas.openxmlformats.org/drawingml/2006/table">
            <a:tbl>
              <a:tblPr firstRow="1" bandRow="1">
                <a:tableStyleId>{5C22544A-7EE6-4342-B048-85BDC9FD1C3A}</a:tableStyleId>
              </a:tblPr>
              <a:tblGrid>
                <a:gridCol w="1737650">
                  <a:extLst>
                    <a:ext uri="{9D8B030D-6E8A-4147-A177-3AD203B41FA5}">
                      <a16:colId xmlns:a16="http://schemas.microsoft.com/office/drawing/2014/main" val="730240213"/>
                    </a:ext>
                  </a:extLst>
                </a:gridCol>
                <a:gridCol w="1737650">
                  <a:extLst>
                    <a:ext uri="{9D8B030D-6E8A-4147-A177-3AD203B41FA5}">
                      <a16:colId xmlns:a16="http://schemas.microsoft.com/office/drawing/2014/main" val="3044820016"/>
                    </a:ext>
                  </a:extLst>
                </a:gridCol>
                <a:gridCol w="1737650">
                  <a:extLst>
                    <a:ext uri="{9D8B030D-6E8A-4147-A177-3AD203B41FA5}">
                      <a16:colId xmlns:a16="http://schemas.microsoft.com/office/drawing/2014/main" val="961161559"/>
                    </a:ext>
                  </a:extLst>
                </a:gridCol>
                <a:gridCol w="1737650">
                  <a:extLst>
                    <a:ext uri="{9D8B030D-6E8A-4147-A177-3AD203B41FA5}">
                      <a16:colId xmlns:a16="http://schemas.microsoft.com/office/drawing/2014/main" val="443066267"/>
                    </a:ext>
                  </a:extLst>
                </a:gridCol>
                <a:gridCol w="1737650">
                  <a:extLst>
                    <a:ext uri="{9D8B030D-6E8A-4147-A177-3AD203B41FA5}">
                      <a16:colId xmlns:a16="http://schemas.microsoft.com/office/drawing/2014/main" val="2557951936"/>
                    </a:ext>
                  </a:extLst>
                </a:gridCol>
              </a:tblGrid>
              <a:tr h="370840">
                <a:tc>
                  <a:txBody>
                    <a:bodyPr/>
                    <a:lstStyle/>
                    <a:p>
                      <a:pPr algn="ctr" fontAlgn="base"/>
                      <a:r>
                        <a:rPr lang="en-US" sz="1400" b="1" dirty="0">
                          <a:effectLst/>
                        </a:rPr>
                        <a:t>Name     </a:t>
                      </a:r>
                    </a:p>
                  </a:txBody>
                  <a:tcPr marL="38100" marR="38100" marT="95250" marB="95250" anchor="ctr"/>
                </a:tc>
                <a:tc>
                  <a:txBody>
                    <a:bodyPr/>
                    <a:lstStyle/>
                    <a:p>
                      <a:pPr algn="ctr" fontAlgn="base"/>
                      <a:r>
                        <a:rPr lang="en-US" sz="1400" b="1">
                          <a:effectLst/>
                        </a:rPr>
                        <a:t>Age     </a:t>
                      </a:r>
                    </a:p>
                  </a:txBody>
                  <a:tcPr marL="95250" marR="95250" marT="95250" marB="95250" anchor="ctr"/>
                </a:tc>
                <a:tc>
                  <a:txBody>
                    <a:bodyPr/>
                    <a:lstStyle/>
                    <a:p>
                      <a:pPr algn="ctr" fontAlgn="base"/>
                      <a:r>
                        <a:rPr lang="en-US" sz="1400" b="1">
                          <a:effectLst/>
                        </a:rPr>
                        <a:t>Sex     </a:t>
                      </a:r>
                    </a:p>
                  </a:txBody>
                  <a:tcPr marL="95250" marR="95250" marT="95250" marB="95250" anchor="ctr"/>
                </a:tc>
                <a:tc>
                  <a:txBody>
                    <a:bodyPr/>
                    <a:lstStyle/>
                    <a:p>
                      <a:pPr algn="ctr" fontAlgn="base"/>
                      <a:r>
                        <a:rPr lang="en-US" sz="1400" b="1">
                          <a:effectLst/>
                        </a:rPr>
                        <a:t>ID      </a:t>
                      </a:r>
                    </a:p>
                  </a:txBody>
                  <a:tcPr marL="95250" marR="95250" marT="95250" marB="95250" anchor="ctr"/>
                </a:tc>
                <a:tc>
                  <a:txBody>
                    <a:bodyPr/>
                    <a:lstStyle/>
                    <a:p>
                      <a:pPr algn="ctr" fontAlgn="base"/>
                      <a:r>
                        <a:rPr lang="en-US" sz="1400" b="1">
                          <a:effectLst/>
                        </a:rPr>
                        <a:t>Course     </a:t>
                      </a:r>
                    </a:p>
                  </a:txBody>
                  <a:tcPr marL="95250" marR="95250" marT="95250" marB="95250" anchor="ctr"/>
                </a:tc>
                <a:extLst>
                  <a:ext uri="{0D108BD9-81ED-4DB2-BD59-A6C34878D82A}">
                    <a16:rowId xmlns:a16="http://schemas.microsoft.com/office/drawing/2014/main" val="1561832125"/>
                  </a:ext>
                </a:extLst>
              </a:tr>
              <a:tr h="370840">
                <a:tc>
                  <a:txBody>
                    <a:bodyPr/>
                    <a:lstStyle/>
                    <a:p>
                      <a:pPr algn="ctr" fontAlgn="ctr"/>
                      <a:r>
                        <a:rPr lang="en-US" sz="1250" b="0" dirty="0" smtClean="0">
                          <a:effectLst/>
                        </a:rPr>
                        <a:t>Ali</a:t>
                      </a:r>
                      <a:endParaRPr lang="en-US" sz="1250" b="0" dirty="0">
                        <a:effectLst/>
                      </a:endParaRPr>
                    </a:p>
                  </a:txBody>
                  <a:tcPr marL="95250" marR="95250" marT="133350" marB="133350" anchor="ctr"/>
                </a:tc>
                <a:tc>
                  <a:txBody>
                    <a:bodyPr/>
                    <a:lstStyle/>
                    <a:p>
                      <a:pPr algn="ctr" fontAlgn="ctr"/>
                      <a:r>
                        <a:rPr lang="en-US" sz="1250" b="0">
                          <a:effectLst/>
                        </a:rPr>
                        <a:t>14</a:t>
                      </a:r>
                    </a:p>
                  </a:txBody>
                  <a:tcPr marL="95250" marR="95250" marT="133350" marB="133350" anchor="ctr"/>
                </a:tc>
                <a:tc>
                  <a:txBody>
                    <a:bodyPr/>
                    <a:lstStyle/>
                    <a:p>
                      <a:pPr algn="ctr" fontAlgn="ctr"/>
                      <a:r>
                        <a:rPr lang="en-US" sz="1250" b="0">
                          <a:effectLst/>
                        </a:rPr>
                        <a:t>M</a:t>
                      </a:r>
                    </a:p>
                  </a:txBody>
                  <a:tcPr marL="95250" marR="95250" marT="133350" marB="133350" anchor="ctr"/>
                </a:tc>
                <a:tc>
                  <a:txBody>
                    <a:bodyPr/>
                    <a:lstStyle/>
                    <a:p>
                      <a:pPr algn="ctr" fontAlgn="ctr"/>
                      <a:r>
                        <a:rPr lang="en-US" sz="1250" b="0">
                          <a:effectLst/>
                        </a:rPr>
                        <a:t>1</a:t>
                      </a:r>
                    </a:p>
                  </a:txBody>
                  <a:tcPr marL="95250" marR="95250" marT="133350" marB="133350" anchor="ctr"/>
                </a:tc>
                <a:tc>
                  <a:txBody>
                    <a:bodyPr/>
                    <a:lstStyle/>
                    <a:p>
                      <a:pPr algn="ctr" fontAlgn="ctr"/>
                      <a:r>
                        <a:rPr lang="en-US" sz="1250" b="0" dirty="0" smtClean="0">
                          <a:effectLst/>
                        </a:rPr>
                        <a:t>Computer</a:t>
                      </a:r>
                      <a:endParaRPr lang="en-US" sz="1250" b="0" dirty="0">
                        <a:effectLst/>
                      </a:endParaRPr>
                    </a:p>
                  </a:txBody>
                  <a:tcPr marL="95250" marR="95250" marT="133350" marB="133350" anchor="ctr"/>
                </a:tc>
                <a:extLst>
                  <a:ext uri="{0D108BD9-81ED-4DB2-BD59-A6C34878D82A}">
                    <a16:rowId xmlns:a16="http://schemas.microsoft.com/office/drawing/2014/main" val="1683666582"/>
                  </a:ext>
                </a:extLst>
              </a:tr>
              <a:tr h="370840">
                <a:tc>
                  <a:txBody>
                    <a:bodyPr/>
                    <a:lstStyle/>
                    <a:p>
                      <a:pPr algn="ctr" fontAlgn="ctr"/>
                      <a:r>
                        <a:rPr lang="en-US" sz="1250" b="0" dirty="0" smtClean="0">
                          <a:effectLst/>
                        </a:rPr>
                        <a:t>Ali</a:t>
                      </a:r>
                      <a:endParaRPr lang="en-US" sz="1250" b="0" dirty="0">
                        <a:effectLst/>
                      </a:endParaRPr>
                    </a:p>
                  </a:txBody>
                  <a:tcPr marL="95250" marR="95250" marT="133350" marB="133350" anchor="ctr"/>
                </a:tc>
                <a:tc>
                  <a:txBody>
                    <a:bodyPr/>
                    <a:lstStyle/>
                    <a:p>
                      <a:pPr algn="ctr" fontAlgn="ctr"/>
                      <a:r>
                        <a:rPr lang="en-US" sz="1250" b="0">
                          <a:effectLst/>
                        </a:rPr>
                        <a:t>14</a:t>
                      </a:r>
                    </a:p>
                  </a:txBody>
                  <a:tcPr marL="95250" marR="95250" marT="133350" marB="133350" anchor="ctr"/>
                </a:tc>
                <a:tc>
                  <a:txBody>
                    <a:bodyPr/>
                    <a:lstStyle/>
                    <a:p>
                      <a:pPr algn="ctr" fontAlgn="ctr"/>
                      <a:r>
                        <a:rPr lang="en-US" sz="1250" b="0">
                          <a:effectLst/>
                        </a:rPr>
                        <a:t>M</a:t>
                      </a:r>
                    </a:p>
                  </a:txBody>
                  <a:tcPr marL="95250" marR="95250" marT="133350" marB="133350" anchor="ctr"/>
                </a:tc>
                <a:tc>
                  <a:txBody>
                    <a:bodyPr/>
                    <a:lstStyle/>
                    <a:p>
                      <a:pPr algn="ctr" fontAlgn="ctr"/>
                      <a:r>
                        <a:rPr lang="en-US" sz="1250" b="0">
                          <a:effectLst/>
                        </a:rPr>
                        <a:t>2</a:t>
                      </a:r>
                    </a:p>
                  </a:txBody>
                  <a:tcPr marL="95250" marR="95250" marT="133350" marB="133350" anchor="ctr"/>
                </a:tc>
                <a:tc>
                  <a:txBody>
                    <a:bodyPr/>
                    <a:lstStyle/>
                    <a:p>
                      <a:pPr algn="ctr" fontAlgn="ctr"/>
                      <a:r>
                        <a:rPr lang="en-US" sz="1250" b="0" dirty="0" smtClean="0">
                          <a:effectLst/>
                        </a:rPr>
                        <a:t>Software</a:t>
                      </a:r>
                      <a:r>
                        <a:rPr lang="en-US" sz="1250" b="0" baseline="0" dirty="0" smtClean="0">
                          <a:effectLst/>
                        </a:rPr>
                        <a:t> Engineering</a:t>
                      </a:r>
                      <a:endParaRPr lang="en-US" sz="1250" b="0" dirty="0">
                        <a:effectLst/>
                      </a:endParaRPr>
                    </a:p>
                  </a:txBody>
                  <a:tcPr marL="95250" marR="95250" marT="133350" marB="133350" anchor="ctr"/>
                </a:tc>
                <a:extLst>
                  <a:ext uri="{0D108BD9-81ED-4DB2-BD59-A6C34878D82A}">
                    <a16:rowId xmlns:a16="http://schemas.microsoft.com/office/drawing/2014/main" val="2194281469"/>
                  </a:ext>
                </a:extLst>
              </a:tr>
              <a:tr h="370840">
                <a:tc>
                  <a:txBody>
                    <a:bodyPr/>
                    <a:lstStyle/>
                    <a:p>
                      <a:pPr algn="ctr" fontAlgn="ctr"/>
                      <a:r>
                        <a:rPr lang="en-US" sz="1250" b="0" dirty="0" smtClean="0">
                          <a:effectLst/>
                        </a:rPr>
                        <a:t>Alina</a:t>
                      </a:r>
                      <a:endParaRPr lang="en-US" sz="1250" b="0" dirty="0">
                        <a:effectLst/>
                      </a:endParaRPr>
                    </a:p>
                  </a:txBody>
                  <a:tcPr marL="95250" marR="95250" marT="133350" marB="133350" anchor="ctr"/>
                </a:tc>
                <a:tc>
                  <a:txBody>
                    <a:bodyPr/>
                    <a:lstStyle/>
                    <a:p>
                      <a:pPr algn="ctr" fontAlgn="ctr"/>
                      <a:r>
                        <a:rPr lang="en-US" sz="1250" b="0">
                          <a:effectLst/>
                        </a:rPr>
                        <a:t>15</a:t>
                      </a:r>
                    </a:p>
                  </a:txBody>
                  <a:tcPr marL="95250" marR="95250" marT="133350" marB="133350" anchor="ctr"/>
                </a:tc>
                <a:tc>
                  <a:txBody>
                    <a:bodyPr/>
                    <a:lstStyle/>
                    <a:p>
                      <a:pPr algn="ctr" fontAlgn="ctr"/>
                      <a:r>
                        <a:rPr lang="en-US" sz="1250" b="0">
                          <a:effectLst/>
                        </a:rPr>
                        <a:t>F</a:t>
                      </a:r>
                    </a:p>
                  </a:txBody>
                  <a:tcPr marL="95250" marR="95250" marT="133350" marB="133350" anchor="ctr"/>
                </a:tc>
                <a:tc>
                  <a:txBody>
                    <a:bodyPr/>
                    <a:lstStyle/>
                    <a:p>
                      <a:pPr algn="ctr" fontAlgn="ctr"/>
                      <a:r>
                        <a:rPr lang="en-US" sz="1250" b="0">
                          <a:effectLst/>
                        </a:rPr>
                        <a:t>1</a:t>
                      </a:r>
                    </a:p>
                  </a:txBody>
                  <a:tcPr marL="95250" marR="95250" marT="133350" marB="133350" anchor="ctr"/>
                </a:tc>
                <a:tc>
                  <a:txBody>
                    <a:bodyPr/>
                    <a:lstStyle/>
                    <a:p>
                      <a:pPr algn="ctr" fontAlgn="ctr"/>
                      <a:r>
                        <a:rPr lang="en-US" sz="1250" b="0" dirty="0" smtClean="0">
                          <a:effectLst/>
                        </a:rPr>
                        <a:t>Computer</a:t>
                      </a:r>
                      <a:endParaRPr lang="en-US" sz="1250" b="0" dirty="0">
                        <a:effectLst/>
                      </a:endParaRPr>
                    </a:p>
                  </a:txBody>
                  <a:tcPr marL="95250" marR="95250" marT="133350" marB="133350" anchor="ctr"/>
                </a:tc>
                <a:extLst>
                  <a:ext uri="{0D108BD9-81ED-4DB2-BD59-A6C34878D82A}">
                    <a16:rowId xmlns:a16="http://schemas.microsoft.com/office/drawing/2014/main" val="2043521225"/>
                  </a:ext>
                </a:extLst>
              </a:tr>
              <a:tr h="370840">
                <a:tc>
                  <a:txBody>
                    <a:bodyPr/>
                    <a:lstStyle/>
                    <a:p>
                      <a:pPr algn="ctr" fontAlgn="ctr"/>
                      <a:r>
                        <a:rPr lang="en-US" sz="1250" b="0" dirty="0" smtClean="0">
                          <a:effectLst/>
                        </a:rPr>
                        <a:t>Alina</a:t>
                      </a:r>
                      <a:endParaRPr lang="en-US" sz="1250" b="0" dirty="0">
                        <a:effectLst/>
                      </a:endParaRPr>
                    </a:p>
                  </a:txBody>
                  <a:tcPr marL="95250" marR="95250" marT="133350" marB="133350" anchor="ctr"/>
                </a:tc>
                <a:tc>
                  <a:txBody>
                    <a:bodyPr/>
                    <a:lstStyle/>
                    <a:p>
                      <a:pPr algn="ctr" fontAlgn="ctr"/>
                      <a:r>
                        <a:rPr lang="en-US" sz="1250" b="0">
                          <a:effectLst/>
                        </a:rPr>
                        <a:t>15</a:t>
                      </a:r>
                    </a:p>
                  </a:txBody>
                  <a:tcPr marL="95250" marR="95250" marT="133350" marB="133350" anchor="ctr"/>
                </a:tc>
                <a:tc>
                  <a:txBody>
                    <a:bodyPr/>
                    <a:lstStyle/>
                    <a:p>
                      <a:pPr algn="ctr" fontAlgn="ctr"/>
                      <a:r>
                        <a:rPr lang="en-US" sz="1250" b="0">
                          <a:effectLst/>
                        </a:rPr>
                        <a:t>F</a:t>
                      </a:r>
                    </a:p>
                  </a:txBody>
                  <a:tcPr marL="95250" marR="95250" marT="133350" marB="133350" anchor="ctr"/>
                </a:tc>
                <a:tc>
                  <a:txBody>
                    <a:bodyPr/>
                    <a:lstStyle/>
                    <a:p>
                      <a:pPr algn="ctr" fontAlgn="ctr"/>
                      <a:r>
                        <a:rPr lang="en-US" sz="1250" b="0">
                          <a:effectLst/>
                        </a:rPr>
                        <a:t>2</a:t>
                      </a:r>
                    </a:p>
                  </a:txBody>
                  <a:tcPr marL="95250" marR="95250" marT="133350" marB="133350" anchor="ct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250" b="0" dirty="0" smtClean="0">
                          <a:effectLst/>
                        </a:rPr>
                        <a:t>Software</a:t>
                      </a:r>
                      <a:r>
                        <a:rPr lang="en-US" sz="1250" b="0" baseline="0" dirty="0" smtClean="0">
                          <a:effectLst/>
                        </a:rPr>
                        <a:t> Engineering</a:t>
                      </a:r>
                      <a:endParaRPr lang="en-US" sz="1250" b="0" dirty="0" smtClean="0">
                        <a:effectLst/>
                      </a:endParaRPr>
                    </a:p>
                  </a:txBody>
                  <a:tcPr marL="95250" marR="95250" marT="133350" marB="133350" anchor="ctr"/>
                </a:tc>
                <a:extLst>
                  <a:ext uri="{0D108BD9-81ED-4DB2-BD59-A6C34878D82A}">
                    <a16:rowId xmlns:a16="http://schemas.microsoft.com/office/drawing/2014/main" val="1815502040"/>
                  </a:ext>
                </a:extLst>
              </a:tr>
              <a:tr h="370840">
                <a:tc>
                  <a:txBody>
                    <a:bodyPr/>
                    <a:lstStyle/>
                    <a:p>
                      <a:pPr algn="ctr" fontAlgn="ctr"/>
                      <a:r>
                        <a:rPr lang="en-US" sz="1250" b="0" dirty="0" smtClean="0">
                          <a:effectLst/>
                        </a:rPr>
                        <a:t>Hassan</a:t>
                      </a:r>
                      <a:endParaRPr lang="en-US" sz="1250" b="0" dirty="0">
                        <a:effectLst/>
                      </a:endParaRPr>
                    </a:p>
                  </a:txBody>
                  <a:tcPr marL="95250" marR="95250" marT="133350" marB="133350" anchor="ctr"/>
                </a:tc>
                <a:tc>
                  <a:txBody>
                    <a:bodyPr/>
                    <a:lstStyle/>
                    <a:p>
                      <a:pPr algn="ctr" fontAlgn="ctr"/>
                      <a:r>
                        <a:rPr lang="en-US" sz="1250" b="0">
                          <a:effectLst/>
                        </a:rPr>
                        <a:t>20</a:t>
                      </a:r>
                    </a:p>
                  </a:txBody>
                  <a:tcPr marL="95250" marR="95250" marT="133350" marB="133350" anchor="ctr"/>
                </a:tc>
                <a:tc>
                  <a:txBody>
                    <a:bodyPr/>
                    <a:lstStyle/>
                    <a:p>
                      <a:pPr algn="ctr" fontAlgn="ctr"/>
                      <a:r>
                        <a:rPr lang="en-US" sz="1250" b="0">
                          <a:effectLst/>
                        </a:rPr>
                        <a:t>M</a:t>
                      </a:r>
                    </a:p>
                  </a:txBody>
                  <a:tcPr marL="95250" marR="95250" marT="133350" marB="133350" anchor="ctr"/>
                </a:tc>
                <a:tc>
                  <a:txBody>
                    <a:bodyPr/>
                    <a:lstStyle/>
                    <a:p>
                      <a:pPr algn="ctr" fontAlgn="ctr"/>
                      <a:r>
                        <a:rPr lang="en-US" sz="1250" b="0">
                          <a:effectLst/>
                        </a:rPr>
                        <a:t>1</a:t>
                      </a:r>
                    </a:p>
                  </a:txBody>
                  <a:tcPr marL="95250" marR="95250" marT="133350" marB="133350" anchor="ctr"/>
                </a:tc>
                <a:tc>
                  <a:txBody>
                    <a:bodyPr/>
                    <a:lstStyle/>
                    <a:p>
                      <a:pPr algn="ctr" fontAlgn="ctr"/>
                      <a:r>
                        <a:rPr lang="en-US" sz="1250" b="0" dirty="0" smtClean="0">
                          <a:effectLst/>
                        </a:rPr>
                        <a:t>Computer</a:t>
                      </a:r>
                      <a:endParaRPr lang="en-US" sz="1250" b="0" dirty="0">
                        <a:effectLst/>
                      </a:endParaRPr>
                    </a:p>
                  </a:txBody>
                  <a:tcPr marL="95250" marR="95250" marT="133350" marB="133350" anchor="ctr"/>
                </a:tc>
                <a:extLst>
                  <a:ext uri="{0D108BD9-81ED-4DB2-BD59-A6C34878D82A}">
                    <a16:rowId xmlns:a16="http://schemas.microsoft.com/office/drawing/2014/main" val="1789390730"/>
                  </a:ext>
                </a:extLst>
              </a:tr>
              <a:tr h="370840">
                <a:tc>
                  <a:txBody>
                    <a:bodyPr/>
                    <a:lstStyle/>
                    <a:p>
                      <a:pPr algn="ctr" fontAlgn="ctr"/>
                      <a:r>
                        <a:rPr lang="en-US" sz="1250" b="0" dirty="0" smtClean="0">
                          <a:effectLst/>
                        </a:rPr>
                        <a:t>Hassan</a:t>
                      </a:r>
                      <a:endParaRPr lang="en-US" sz="1250" b="0" dirty="0">
                        <a:effectLst/>
                      </a:endParaRPr>
                    </a:p>
                  </a:txBody>
                  <a:tcPr marL="95250" marR="95250" marT="133350" marB="133350" anchor="ctr"/>
                </a:tc>
                <a:tc>
                  <a:txBody>
                    <a:bodyPr/>
                    <a:lstStyle/>
                    <a:p>
                      <a:pPr algn="ctr" fontAlgn="ctr"/>
                      <a:r>
                        <a:rPr lang="en-US" sz="1250" b="0">
                          <a:effectLst/>
                        </a:rPr>
                        <a:t>20</a:t>
                      </a:r>
                    </a:p>
                  </a:txBody>
                  <a:tcPr marL="95250" marR="95250" marT="133350" marB="133350" anchor="ctr"/>
                </a:tc>
                <a:tc>
                  <a:txBody>
                    <a:bodyPr/>
                    <a:lstStyle/>
                    <a:p>
                      <a:pPr algn="ctr" fontAlgn="ctr"/>
                      <a:r>
                        <a:rPr lang="en-US" sz="1250" b="0">
                          <a:effectLst/>
                        </a:rPr>
                        <a:t>M</a:t>
                      </a:r>
                    </a:p>
                  </a:txBody>
                  <a:tcPr marL="95250" marR="95250" marT="133350" marB="133350" anchor="ctr"/>
                </a:tc>
                <a:tc>
                  <a:txBody>
                    <a:bodyPr/>
                    <a:lstStyle/>
                    <a:p>
                      <a:pPr algn="ctr" fontAlgn="ctr"/>
                      <a:r>
                        <a:rPr lang="en-US" sz="1250" b="0">
                          <a:effectLst/>
                        </a:rPr>
                        <a:t>2</a:t>
                      </a:r>
                    </a:p>
                  </a:txBody>
                  <a:tcPr marL="95250" marR="95250" marT="133350" marB="133350" anchor="ctr"/>
                </a:tc>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250" b="0" dirty="0" smtClean="0">
                          <a:effectLst/>
                        </a:rPr>
                        <a:t>Software</a:t>
                      </a:r>
                      <a:r>
                        <a:rPr lang="en-US" sz="1250" b="0" baseline="0" dirty="0" smtClean="0">
                          <a:effectLst/>
                        </a:rPr>
                        <a:t> Engineering</a:t>
                      </a:r>
                      <a:endParaRPr lang="en-US" sz="1250" b="0" dirty="0" smtClean="0">
                        <a:effectLst/>
                      </a:endParaRPr>
                    </a:p>
                    <a:p>
                      <a:pPr algn="ctr" fontAlgn="ctr"/>
                      <a:endParaRPr lang="en-US" sz="1250" b="0" dirty="0">
                        <a:effectLst/>
                      </a:endParaRPr>
                    </a:p>
                  </a:txBody>
                  <a:tcPr marL="95250" marR="95250" marT="133350" marB="133350" anchor="ctr"/>
                </a:tc>
                <a:extLst>
                  <a:ext uri="{0D108BD9-81ED-4DB2-BD59-A6C34878D82A}">
                    <a16:rowId xmlns:a16="http://schemas.microsoft.com/office/drawing/2014/main" val="4239639655"/>
                  </a:ext>
                </a:extLst>
              </a:tr>
            </a:tbl>
          </a:graphicData>
        </a:graphic>
      </p:graphicFrame>
      <mc:AlternateContent xmlns:mc="http://schemas.openxmlformats.org/markup-compatibility/2006">
        <mc:Choice xmlns:a14="http://schemas.microsoft.com/office/drawing/2010/main" Requires="a14">
          <p:sp>
            <p:nvSpPr>
              <p:cNvPr id="7" name="TextBox 6"/>
              <p:cNvSpPr txBox="1"/>
              <p:nvPr/>
            </p:nvSpPr>
            <p:spPr>
              <a:xfrm>
                <a:off x="4624251" y="2557991"/>
                <a:ext cx="796834" cy="369332"/>
              </a:xfrm>
              <a:prstGeom prst="rect">
                <a:avLst/>
              </a:prstGeom>
              <a:noFill/>
            </p:spPr>
            <p:txBody>
              <a:bodyPr wrap="square" rtlCol="0">
                <a:spAutoFit/>
              </a:bodyPr>
              <a:lstStyle/>
              <a:p>
                <a:r>
                  <a:rPr lang="en-US" dirty="0" smtClean="0"/>
                  <a:t>A</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B</a:t>
                </a:r>
                <a:endParaRPr lang="en-US" dirty="0"/>
              </a:p>
            </p:txBody>
          </p:sp>
        </mc:Choice>
        <mc:Fallback>
          <p:sp>
            <p:nvSpPr>
              <p:cNvPr id="7" name="TextBox 6"/>
              <p:cNvSpPr txBox="1">
                <a:spLocks noRot="1" noChangeAspect="1" noMove="1" noResize="1" noEditPoints="1" noAdjustHandles="1" noChangeArrowheads="1" noChangeShapeType="1" noTextEdit="1"/>
              </p:cNvSpPr>
              <p:nvPr/>
            </p:nvSpPr>
            <p:spPr>
              <a:xfrm>
                <a:off x="4624251" y="2557991"/>
                <a:ext cx="796834" cy="369332"/>
              </a:xfrm>
              <a:prstGeom prst="rect">
                <a:avLst/>
              </a:prstGeom>
              <a:blipFill>
                <a:blip r:embed="rId2"/>
                <a:stretch>
                  <a:fillRect l="-6923" t="-11667" b="-25000"/>
                </a:stretch>
              </a:blipFill>
            </p:spPr>
            <p:txBody>
              <a:bodyPr/>
              <a:lstStyle/>
              <a:p>
                <a:r>
                  <a:rPr lang="en-US">
                    <a:noFill/>
                  </a:rPr>
                  <a:t> </a:t>
                </a:r>
              </a:p>
            </p:txBody>
          </p:sp>
        </mc:Fallback>
      </mc:AlternateContent>
    </p:spTree>
    <p:extLst>
      <p:ext uri="{BB962C8B-B14F-4D97-AF65-F5344CB8AC3E}">
        <p14:creationId xmlns:p14="http://schemas.microsoft.com/office/powerpoint/2010/main" val="38262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Operators</a:t>
            </a:r>
          </a:p>
        </p:txBody>
      </p:sp>
      <p:sp>
        <p:nvSpPr>
          <p:cNvPr id="3" name="Content Placeholder 2"/>
          <p:cNvSpPr>
            <a:spLocks noGrp="1"/>
          </p:cNvSpPr>
          <p:nvPr>
            <p:ph idx="1"/>
          </p:nvPr>
        </p:nvSpPr>
        <p:spPr/>
        <p:txBody>
          <a:bodyPr/>
          <a:lstStyle/>
          <a:p>
            <a:pPr marL="0" indent="0">
              <a:buNone/>
            </a:pPr>
            <a:r>
              <a:rPr lang="en-US" dirty="0"/>
              <a:t>These are some of the derived operators, which are derived from the fundamental operators</a:t>
            </a:r>
            <a:r>
              <a:rPr lang="en-US" dirty="0" smtClean="0"/>
              <a:t>.</a:t>
            </a:r>
            <a:endParaRPr lang="en-US" dirty="0"/>
          </a:p>
          <a:p>
            <a:r>
              <a:rPr lang="en-US" dirty="0"/>
              <a:t>Natural Join(⋈)</a:t>
            </a:r>
          </a:p>
          <a:p>
            <a:r>
              <a:rPr lang="en-US" dirty="0"/>
              <a:t>Conditional Join</a:t>
            </a:r>
          </a:p>
        </p:txBody>
      </p:sp>
    </p:spTree>
    <p:extLst>
      <p:ext uri="{BB962C8B-B14F-4D97-AF65-F5344CB8AC3E}">
        <p14:creationId xmlns:p14="http://schemas.microsoft.com/office/powerpoint/2010/main" val="2795780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Join(⋈):</a:t>
            </a:r>
          </a:p>
        </p:txBody>
      </p:sp>
      <p:sp>
        <p:nvSpPr>
          <p:cNvPr id="3" name="Content Placeholder 2"/>
          <p:cNvSpPr>
            <a:spLocks noGrp="1"/>
          </p:cNvSpPr>
          <p:nvPr>
            <p:ph idx="1"/>
          </p:nvPr>
        </p:nvSpPr>
        <p:spPr/>
        <p:txBody>
          <a:bodyPr/>
          <a:lstStyle/>
          <a:p>
            <a:r>
              <a:rPr lang="en-US" dirty="0"/>
              <a:t>Natural join is a binary operator. Natural join between two or more relations will result in a set of all combinations of tuples where they have an equal common attribute. </a:t>
            </a:r>
            <a:endParaRPr lang="en-US" dirty="0" smtClean="0"/>
          </a:p>
          <a:p>
            <a:r>
              <a:rPr lang="en-US" dirty="0"/>
              <a:t>Natural join between EMP and DEPT with condition :</a:t>
            </a:r>
          </a:p>
          <a:p>
            <a:pPr marL="0" indent="0">
              <a:buNone/>
            </a:pPr>
            <a:r>
              <a:rPr lang="en-US" dirty="0" smtClean="0"/>
              <a:t>           </a:t>
            </a:r>
            <a:r>
              <a:rPr lang="en-US" dirty="0" err="1" smtClean="0"/>
              <a:t>EMP.Dept_Name</a:t>
            </a:r>
            <a:r>
              <a:rPr lang="en-US" dirty="0" smtClean="0"/>
              <a:t> </a:t>
            </a:r>
            <a:r>
              <a:rPr lang="en-US" dirty="0"/>
              <a:t>= </a:t>
            </a:r>
            <a:r>
              <a:rPr lang="en-US" dirty="0" err="1"/>
              <a:t>DEPT.Dept_Name</a:t>
            </a: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4185247835"/>
              </p:ext>
            </p:extLst>
          </p:nvPr>
        </p:nvGraphicFramePr>
        <p:xfrm>
          <a:off x="1378857" y="4265902"/>
          <a:ext cx="8128000" cy="17754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891310253"/>
                    </a:ext>
                  </a:extLst>
                </a:gridCol>
                <a:gridCol w="2032000">
                  <a:extLst>
                    <a:ext uri="{9D8B030D-6E8A-4147-A177-3AD203B41FA5}">
                      <a16:colId xmlns:a16="http://schemas.microsoft.com/office/drawing/2014/main" val="2757477025"/>
                    </a:ext>
                  </a:extLst>
                </a:gridCol>
                <a:gridCol w="2032000">
                  <a:extLst>
                    <a:ext uri="{9D8B030D-6E8A-4147-A177-3AD203B41FA5}">
                      <a16:colId xmlns:a16="http://schemas.microsoft.com/office/drawing/2014/main" val="1713153657"/>
                    </a:ext>
                  </a:extLst>
                </a:gridCol>
                <a:gridCol w="2032000">
                  <a:extLst>
                    <a:ext uri="{9D8B030D-6E8A-4147-A177-3AD203B41FA5}">
                      <a16:colId xmlns:a16="http://schemas.microsoft.com/office/drawing/2014/main" val="206220654"/>
                    </a:ext>
                  </a:extLst>
                </a:gridCol>
              </a:tblGrid>
              <a:tr h="370840">
                <a:tc>
                  <a:txBody>
                    <a:bodyPr/>
                    <a:lstStyle/>
                    <a:p>
                      <a:pPr algn="ctr" fontAlgn="base"/>
                      <a:r>
                        <a:rPr lang="en-US" sz="1400" b="1" dirty="0">
                          <a:effectLst/>
                        </a:rPr>
                        <a:t>Name     </a:t>
                      </a:r>
                    </a:p>
                  </a:txBody>
                  <a:tcPr marL="38100" marR="38100" marT="95250" marB="95250" anchor="ctr"/>
                </a:tc>
                <a:tc>
                  <a:txBody>
                    <a:bodyPr/>
                    <a:lstStyle/>
                    <a:p>
                      <a:pPr algn="ctr" fontAlgn="base"/>
                      <a:r>
                        <a:rPr lang="en-US" sz="1400" b="1">
                          <a:effectLst/>
                        </a:rPr>
                        <a:t>ID         </a:t>
                      </a:r>
                    </a:p>
                  </a:txBody>
                  <a:tcPr marL="95250" marR="95250" marT="95250" marB="95250" anchor="ctr"/>
                </a:tc>
                <a:tc>
                  <a:txBody>
                    <a:bodyPr/>
                    <a:lstStyle/>
                    <a:p>
                      <a:pPr algn="ctr" fontAlgn="base"/>
                      <a:r>
                        <a:rPr lang="en-US" sz="1400" b="1">
                          <a:effectLst/>
                        </a:rPr>
                        <a:t>Dept_Name     </a:t>
                      </a:r>
                    </a:p>
                  </a:txBody>
                  <a:tcPr marL="95250" marR="95250" marT="95250" marB="95250" anchor="ctr"/>
                </a:tc>
                <a:tc>
                  <a:txBody>
                    <a:bodyPr/>
                    <a:lstStyle/>
                    <a:p>
                      <a:pPr algn="ctr" fontAlgn="base"/>
                      <a:r>
                        <a:rPr lang="en-US" sz="1400" b="1">
                          <a:effectLst/>
                        </a:rPr>
                        <a:t>Manager     </a:t>
                      </a:r>
                    </a:p>
                  </a:txBody>
                  <a:tcPr marL="95250" marR="95250" marT="95250" marB="95250" anchor="ctr"/>
                </a:tc>
                <a:extLst>
                  <a:ext uri="{0D108BD9-81ED-4DB2-BD59-A6C34878D82A}">
                    <a16:rowId xmlns:a16="http://schemas.microsoft.com/office/drawing/2014/main" val="3821614356"/>
                  </a:ext>
                </a:extLst>
              </a:tr>
              <a:tr h="370840">
                <a:tc>
                  <a:txBody>
                    <a:bodyPr/>
                    <a:lstStyle/>
                    <a:p>
                      <a:pPr algn="ctr" fontAlgn="ctr"/>
                      <a:r>
                        <a:rPr lang="en-US" sz="1250" b="0" dirty="0">
                          <a:effectLst/>
                        </a:rPr>
                        <a:t>A</a:t>
                      </a:r>
                    </a:p>
                  </a:txBody>
                  <a:tcPr marL="95250" marR="95250" marT="133350" marB="133350" anchor="ctr"/>
                </a:tc>
                <a:tc>
                  <a:txBody>
                    <a:bodyPr/>
                    <a:lstStyle/>
                    <a:p>
                      <a:pPr algn="ctr" fontAlgn="ctr"/>
                      <a:r>
                        <a:rPr lang="en-US" sz="1250" b="0">
                          <a:effectLst/>
                        </a:rPr>
                        <a:t>120</a:t>
                      </a:r>
                    </a:p>
                  </a:txBody>
                  <a:tcPr marL="95250" marR="95250" marT="133350" marB="133350" anchor="ctr"/>
                </a:tc>
                <a:tc>
                  <a:txBody>
                    <a:bodyPr/>
                    <a:lstStyle/>
                    <a:p>
                      <a:pPr algn="ctr" fontAlgn="ctr"/>
                      <a:r>
                        <a:rPr lang="en-US" sz="1250" b="0">
                          <a:effectLst/>
                        </a:rPr>
                        <a:t>IT</a:t>
                      </a:r>
                    </a:p>
                  </a:txBody>
                  <a:tcPr marL="95250" marR="95250" marT="133350" marB="133350" anchor="ctr"/>
                </a:tc>
                <a:tc>
                  <a:txBody>
                    <a:bodyPr/>
                    <a:lstStyle/>
                    <a:p>
                      <a:pPr algn="ctr" fontAlgn="ctr"/>
                      <a:r>
                        <a:rPr lang="en-US" sz="1250" b="0">
                          <a:effectLst/>
                        </a:rPr>
                        <a:t>A</a:t>
                      </a:r>
                    </a:p>
                  </a:txBody>
                  <a:tcPr marL="95250" marR="95250" marT="133350" marB="133350" anchor="ctr"/>
                </a:tc>
                <a:extLst>
                  <a:ext uri="{0D108BD9-81ED-4DB2-BD59-A6C34878D82A}">
                    <a16:rowId xmlns:a16="http://schemas.microsoft.com/office/drawing/2014/main" val="2577893795"/>
                  </a:ext>
                </a:extLst>
              </a:tr>
              <a:tr h="370840">
                <a:tc>
                  <a:txBody>
                    <a:bodyPr/>
                    <a:lstStyle/>
                    <a:p>
                      <a:pPr algn="ctr" fontAlgn="ctr"/>
                      <a:r>
                        <a:rPr lang="en-US" sz="1250" b="0">
                          <a:effectLst/>
                        </a:rPr>
                        <a:t>C</a:t>
                      </a:r>
                    </a:p>
                  </a:txBody>
                  <a:tcPr marL="95250" marR="95250" marT="133350" marB="133350" anchor="ctr"/>
                </a:tc>
                <a:tc>
                  <a:txBody>
                    <a:bodyPr/>
                    <a:lstStyle/>
                    <a:p>
                      <a:pPr algn="ctr" fontAlgn="ctr"/>
                      <a:r>
                        <a:rPr lang="en-US" sz="1250" b="0" dirty="0">
                          <a:effectLst/>
                        </a:rPr>
                        <a:t>110</a:t>
                      </a:r>
                    </a:p>
                  </a:txBody>
                  <a:tcPr marL="95250" marR="95250" marT="133350" marB="133350" anchor="ctr"/>
                </a:tc>
                <a:tc>
                  <a:txBody>
                    <a:bodyPr/>
                    <a:lstStyle/>
                    <a:p>
                      <a:pPr algn="ctr" fontAlgn="ctr"/>
                      <a:r>
                        <a:rPr lang="en-US" sz="1250" b="0" dirty="0">
                          <a:effectLst/>
                        </a:rPr>
                        <a:t>Sales</a:t>
                      </a:r>
                    </a:p>
                  </a:txBody>
                  <a:tcPr marL="95250" marR="95250" marT="133350" marB="133350" anchor="ctr"/>
                </a:tc>
                <a:tc>
                  <a:txBody>
                    <a:bodyPr/>
                    <a:lstStyle/>
                    <a:p>
                      <a:pPr algn="ctr" fontAlgn="ctr"/>
                      <a:r>
                        <a:rPr lang="en-US" sz="1250" b="0">
                          <a:effectLst/>
                        </a:rPr>
                        <a:t>Y</a:t>
                      </a:r>
                    </a:p>
                  </a:txBody>
                  <a:tcPr marL="95250" marR="95250" marT="133350" marB="133350" anchor="ctr"/>
                </a:tc>
                <a:extLst>
                  <a:ext uri="{0D108BD9-81ED-4DB2-BD59-A6C34878D82A}">
                    <a16:rowId xmlns:a16="http://schemas.microsoft.com/office/drawing/2014/main" val="844971625"/>
                  </a:ext>
                </a:extLst>
              </a:tr>
              <a:tr h="370840">
                <a:tc>
                  <a:txBody>
                    <a:bodyPr/>
                    <a:lstStyle/>
                    <a:p>
                      <a:pPr algn="ctr" fontAlgn="ctr"/>
                      <a:r>
                        <a:rPr lang="en-US" sz="1250" b="0">
                          <a:effectLst/>
                        </a:rPr>
                        <a:t>D</a:t>
                      </a:r>
                    </a:p>
                  </a:txBody>
                  <a:tcPr marL="95250" marR="95250" marT="133350" marB="133350" anchor="ctr"/>
                </a:tc>
                <a:tc>
                  <a:txBody>
                    <a:bodyPr/>
                    <a:lstStyle/>
                    <a:p>
                      <a:pPr algn="ctr" fontAlgn="ctr"/>
                      <a:r>
                        <a:rPr lang="en-US" sz="1250" b="0">
                          <a:effectLst/>
                        </a:rPr>
                        <a:t>111</a:t>
                      </a:r>
                    </a:p>
                  </a:txBody>
                  <a:tcPr marL="95250" marR="95250" marT="133350" marB="133350" anchor="ctr"/>
                </a:tc>
                <a:tc>
                  <a:txBody>
                    <a:bodyPr/>
                    <a:lstStyle/>
                    <a:p>
                      <a:pPr algn="ctr" fontAlgn="ctr"/>
                      <a:r>
                        <a:rPr lang="en-US" sz="1250" b="0">
                          <a:effectLst/>
                        </a:rPr>
                        <a:t>IT</a:t>
                      </a:r>
                    </a:p>
                  </a:txBody>
                  <a:tcPr marL="95250" marR="95250" marT="133350" marB="133350" anchor="ctr"/>
                </a:tc>
                <a:tc>
                  <a:txBody>
                    <a:bodyPr/>
                    <a:lstStyle/>
                    <a:p>
                      <a:pPr algn="ctr" fontAlgn="ctr"/>
                      <a:r>
                        <a:rPr lang="en-US" sz="1250" b="0" dirty="0">
                          <a:effectLst/>
                        </a:rPr>
                        <a:t>A</a:t>
                      </a:r>
                    </a:p>
                  </a:txBody>
                  <a:tcPr marL="95250" marR="95250" marT="133350" marB="133350" anchor="ctr"/>
                </a:tc>
                <a:extLst>
                  <a:ext uri="{0D108BD9-81ED-4DB2-BD59-A6C34878D82A}">
                    <a16:rowId xmlns:a16="http://schemas.microsoft.com/office/drawing/2014/main" val="1354774646"/>
                  </a:ext>
                </a:extLst>
              </a:tr>
            </a:tbl>
          </a:graphicData>
        </a:graphic>
      </p:graphicFrame>
      <p:sp>
        <p:nvSpPr>
          <p:cNvPr id="5" name="TextBox 4"/>
          <p:cNvSpPr txBox="1"/>
          <p:nvPr/>
        </p:nvSpPr>
        <p:spPr>
          <a:xfrm>
            <a:off x="4428310" y="3896570"/>
            <a:ext cx="1789610" cy="369332"/>
          </a:xfrm>
          <a:prstGeom prst="rect">
            <a:avLst/>
          </a:prstGeom>
          <a:noFill/>
        </p:spPr>
        <p:txBody>
          <a:bodyPr wrap="square" rtlCol="0">
            <a:spAutoFit/>
          </a:bodyPr>
          <a:lstStyle/>
          <a:p>
            <a:r>
              <a:rPr lang="en-US"/>
              <a:t> </a:t>
            </a:r>
            <a:r>
              <a:rPr lang="en-US" b="1"/>
              <a:t>EMP ⋈ DEPT</a:t>
            </a:r>
            <a:endParaRPr lang="en-US" dirty="0"/>
          </a:p>
        </p:txBody>
      </p:sp>
    </p:spTree>
    <p:extLst>
      <p:ext uri="{BB962C8B-B14F-4D97-AF65-F5344CB8AC3E}">
        <p14:creationId xmlns:p14="http://schemas.microsoft.com/office/powerpoint/2010/main" val="1214174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24557629"/>
              </p:ext>
            </p:extLst>
          </p:nvPr>
        </p:nvGraphicFramePr>
        <p:xfrm>
          <a:off x="2032001" y="719666"/>
          <a:ext cx="5348514" cy="2232660"/>
        </p:xfrm>
        <a:graphic>
          <a:graphicData uri="http://schemas.openxmlformats.org/drawingml/2006/table">
            <a:tbl>
              <a:tblPr firstRow="1" bandRow="1">
                <a:tableStyleId>{5C22544A-7EE6-4342-B048-85BDC9FD1C3A}</a:tableStyleId>
              </a:tblPr>
              <a:tblGrid>
                <a:gridCol w="1782838">
                  <a:extLst>
                    <a:ext uri="{9D8B030D-6E8A-4147-A177-3AD203B41FA5}">
                      <a16:colId xmlns:a16="http://schemas.microsoft.com/office/drawing/2014/main" val="2457599331"/>
                    </a:ext>
                  </a:extLst>
                </a:gridCol>
                <a:gridCol w="1782838">
                  <a:extLst>
                    <a:ext uri="{9D8B030D-6E8A-4147-A177-3AD203B41FA5}">
                      <a16:colId xmlns:a16="http://schemas.microsoft.com/office/drawing/2014/main" val="438073521"/>
                    </a:ext>
                  </a:extLst>
                </a:gridCol>
                <a:gridCol w="1782838">
                  <a:extLst>
                    <a:ext uri="{9D8B030D-6E8A-4147-A177-3AD203B41FA5}">
                      <a16:colId xmlns:a16="http://schemas.microsoft.com/office/drawing/2014/main" val="3067494887"/>
                    </a:ext>
                  </a:extLst>
                </a:gridCol>
              </a:tblGrid>
              <a:tr h="370840">
                <a:tc>
                  <a:txBody>
                    <a:bodyPr/>
                    <a:lstStyle/>
                    <a:p>
                      <a:pPr algn="ctr" fontAlgn="base"/>
                      <a:r>
                        <a:rPr lang="en-US" sz="1400" b="1" dirty="0">
                          <a:effectLst/>
                        </a:rPr>
                        <a:t>Name      </a:t>
                      </a:r>
                    </a:p>
                  </a:txBody>
                  <a:tcPr marL="38100" marR="38100" marT="95250" marB="95250" anchor="ctr"/>
                </a:tc>
                <a:tc>
                  <a:txBody>
                    <a:bodyPr/>
                    <a:lstStyle/>
                    <a:p>
                      <a:pPr algn="ctr" fontAlgn="base"/>
                      <a:r>
                        <a:rPr lang="en-US" sz="1400" b="1">
                          <a:effectLst/>
                        </a:rPr>
                        <a:t>ID         </a:t>
                      </a:r>
                    </a:p>
                  </a:txBody>
                  <a:tcPr marL="95250" marR="95250" marT="95250" marB="95250" anchor="ctr"/>
                </a:tc>
                <a:tc>
                  <a:txBody>
                    <a:bodyPr/>
                    <a:lstStyle/>
                    <a:p>
                      <a:pPr algn="ctr" fontAlgn="base"/>
                      <a:r>
                        <a:rPr lang="en-US" sz="1400" b="1" dirty="0">
                          <a:effectLst/>
                        </a:rPr>
                        <a:t>Dept_Name    </a:t>
                      </a:r>
                    </a:p>
                  </a:txBody>
                  <a:tcPr marL="95250" marR="95250" marT="95250" marB="95250" anchor="ctr"/>
                </a:tc>
                <a:extLst>
                  <a:ext uri="{0D108BD9-81ED-4DB2-BD59-A6C34878D82A}">
                    <a16:rowId xmlns:a16="http://schemas.microsoft.com/office/drawing/2014/main" val="3773805434"/>
                  </a:ext>
                </a:extLst>
              </a:tr>
              <a:tr h="370840">
                <a:tc>
                  <a:txBody>
                    <a:bodyPr/>
                    <a:lstStyle/>
                    <a:p>
                      <a:pPr algn="ctr" fontAlgn="ctr"/>
                      <a:r>
                        <a:rPr lang="en-US" sz="1250" b="0">
                          <a:effectLst/>
                        </a:rPr>
                        <a:t>A</a:t>
                      </a:r>
                    </a:p>
                  </a:txBody>
                  <a:tcPr marL="95250" marR="95250" marT="133350" marB="133350" anchor="ctr"/>
                </a:tc>
                <a:tc>
                  <a:txBody>
                    <a:bodyPr/>
                    <a:lstStyle/>
                    <a:p>
                      <a:pPr algn="ctr" fontAlgn="ctr"/>
                      <a:r>
                        <a:rPr lang="en-US" sz="1250" b="0">
                          <a:effectLst/>
                        </a:rPr>
                        <a:t>120</a:t>
                      </a:r>
                    </a:p>
                  </a:txBody>
                  <a:tcPr marL="95250" marR="95250" marT="133350" marB="133350" anchor="ctr"/>
                </a:tc>
                <a:tc>
                  <a:txBody>
                    <a:bodyPr/>
                    <a:lstStyle/>
                    <a:p>
                      <a:pPr algn="ctr" fontAlgn="ctr"/>
                      <a:r>
                        <a:rPr lang="en-US" sz="1250" b="0" dirty="0">
                          <a:effectLst/>
                        </a:rPr>
                        <a:t>IT</a:t>
                      </a:r>
                    </a:p>
                  </a:txBody>
                  <a:tcPr marL="95250" marR="95250" marT="133350" marB="133350" anchor="ctr"/>
                </a:tc>
                <a:extLst>
                  <a:ext uri="{0D108BD9-81ED-4DB2-BD59-A6C34878D82A}">
                    <a16:rowId xmlns:a16="http://schemas.microsoft.com/office/drawing/2014/main" val="3035721860"/>
                  </a:ext>
                </a:extLst>
              </a:tr>
              <a:tr h="370840">
                <a:tc>
                  <a:txBody>
                    <a:bodyPr/>
                    <a:lstStyle/>
                    <a:p>
                      <a:pPr algn="ctr" fontAlgn="ctr"/>
                      <a:r>
                        <a:rPr lang="en-US" sz="1250" b="0">
                          <a:effectLst/>
                        </a:rPr>
                        <a:t>B</a:t>
                      </a:r>
                    </a:p>
                  </a:txBody>
                  <a:tcPr marL="95250" marR="95250" marT="133350" marB="133350" anchor="ctr"/>
                </a:tc>
                <a:tc>
                  <a:txBody>
                    <a:bodyPr/>
                    <a:lstStyle/>
                    <a:p>
                      <a:pPr algn="ctr" fontAlgn="ctr"/>
                      <a:r>
                        <a:rPr lang="en-US" sz="1250" b="0">
                          <a:effectLst/>
                        </a:rPr>
                        <a:t>125</a:t>
                      </a:r>
                    </a:p>
                  </a:txBody>
                  <a:tcPr marL="95250" marR="95250" marT="133350" marB="133350" anchor="ctr"/>
                </a:tc>
                <a:tc>
                  <a:txBody>
                    <a:bodyPr/>
                    <a:lstStyle/>
                    <a:p>
                      <a:pPr algn="ctr" fontAlgn="ctr"/>
                      <a:r>
                        <a:rPr lang="en-US" sz="1250" b="0">
                          <a:effectLst/>
                        </a:rPr>
                        <a:t>HR</a:t>
                      </a:r>
                    </a:p>
                  </a:txBody>
                  <a:tcPr marL="95250" marR="95250" marT="133350" marB="133350" anchor="ctr"/>
                </a:tc>
                <a:extLst>
                  <a:ext uri="{0D108BD9-81ED-4DB2-BD59-A6C34878D82A}">
                    <a16:rowId xmlns:a16="http://schemas.microsoft.com/office/drawing/2014/main" val="4269858377"/>
                  </a:ext>
                </a:extLst>
              </a:tr>
              <a:tr h="370840">
                <a:tc>
                  <a:txBody>
                    <a:bodyPr/>
                    <a:lstStyle/>
                    <a:p>
                      <a:pPr algn="ctr" fontAlgn="ctr"/>
                      <a:r>
                        <a:rPr lang="en-US" sz="1250" b="0">
                          <a:effectLst/>
                        </a:rPr>
                        <a:t>C</a:t>
                      </a:r>
                    </a:p>
                  </a:txBody>
                  <a:tcPr marL="95250" marR="95250" marT="133350" marB="133350" anchor="ctr"/>
                </a:tc>
                <a:tc>
                  <a:txBody>
                    <a:bodyPr/>
                    <a:lstStyle/>
                    <a:p>
                      <a:pPr algn="ctr" fontAlgn="ctr"/>
                      <a:r>
                        <a:rPr lang="en-US" sz="1250" b="0">
                          <a:effectLst/>
                        </a:rPr>
                        <a:t>110</a:t>
                      </a:r>
                    </a:p>
                  </a:txBody>
                  <a:tcPr marL="95250" marR="95250" marT="133350" marB="133350" anchor="ctr"/>
                </a:tc>
                <a:tc>
                  <a:txBody>
                    <a:bodyPr/>
                    <a:lstStyle/>
                    <a:p>
                      <a:pPr algn="ctr" fontAlgn="ctr"/>
                      <a:r>
                        <a:rPr lang="en-US" sz="1250" b="0">
                          <a:effectLst/>
                        </a:rPr>
                        <a:t>Sales</a:t>
                      </a:r>
                    </a:p>
                  </a:txBody>
                  <a:tcPr marL="95250" marR="95250" marT="133350" marB="133350" anchor="ctr"/>
                </a:tc>
                <a:extLst>
                  <a:ext uri="{0D108BD9-81ED-4DB2-BD59-A6C34878D82A}">
                    <a16:rowId xmlns:a16="http://schemas.microsoft.com/office/drawing/2014/main" val="2626486246"/>
                  </a:ext>
                </a:extLst>
              </a:tr>
              <a:tr h="370840">
                <a:tc>
                  <a:txBody>
                    <a:bodyPr/>
                    <a:lstStyle/>
                    <a:p>
                      <a:pPr algn="ctr" fontAlgn="ctr"/>
                      <a:r>
                        <a:rPr lang="en-US" sz="1250" b="0">
                          <a:effectLst/>
                        </a:rPr>
                        <a:t>D</a:t>
                      </a:r>
                    </a:p>
                  </a:txBody>
                  <a:tcPr marL="95250" marR="95250" marT="133350" marB="133350" anchor="ctr"/>
                </a:tc>
                <a:tc>
                  <a:txBody>
                    <a:bodyPr/>
                    <a:lstStyle/>
                    <a:p>
                      <a:pPr algn="ctr" fontAlgn="ctr"/>
                      <a:r>
                        <a:rPr lang="en-US" sz="1250" b="0">
                          <a:effectLst/>
                        </a:rPr>
                        <a:t>111</a:t>
                      </a:r>
                    </a:p>
                  </a:txBody>
                  <a:tcPr marL="95250" marR="95250" marT="133350" marB="133350" anchor="ctr"/>
                </a:tc>
                <a:tc>
                  <a:txBody>
                    <a:bodyPr/>
                    <a:lstStyle/>
                    <a:p>
                      <a:pPr algn="ctr" fontAlgn="ctr"/>
                      <a:r>
                        <a:rPr lang="en-US" sz="1250" b="0" dirty="0">
                          <a:effectLst/>
                        </a:rPr>
                        <a:t>IT</a:t>
                      </a:r>
                    </a:p>
                  </a:txBody>
                  <a:tcPr marL="95250" marR="95250" marT="133350" marB="133350" anchor="ctr"/>
                </a:tc>
                <a:extLst>
                  <a:ext uri="{0D108BD9-81ED-4DB2-BD59-A6C34878D82A}">
                    <a16:rowId xmlns:a16="http://schemas.microsoft.com/office/drawing/2014/main" val="355704286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023260206"/>
              </p:ext>
            </p:extLst>
          </p:nvPr>
        </p:nvGraphicFramePr>
        <p:xfrm>
          <a:off x="2032001" y="3724123"/>
          <a:ext cx="5348514" cy="1775460"/>
        </p:xfrm>
        <a:graphic>
          <a:graphicData uri="http://schemas.openxmlformats.org/drawingml/2006/table">
            <a:tbl>
              <a:tblPr firstRow="1" bandRow="1">
                <a:tableStyleId>{5C22544A-7EE6-4342-B048-85BDC9FD1C3A}</a:tableStyleId>
              </a:tblPr>
              <a:tblGrid>
                <a:gridCol w="2674257">
                  <a:extLst>
                    <a:ext uri="{9D8B030D-6E8A-4147-A177-3AD203B41FA5}">
                      <a16:colId xmlns:a16="http://schemas.microsoft.com/office/drawing/2014/main" val="624490961"/>
                    </a:ext>
                  </a:extLst>
                </a:gridCol>
                <a:gridCol w="2674257">
                  <a:extLst>
                    <a:ext uri="{9D8B030D-6E8A-4147-A177-3AD203B41FA5}">
                      <a16:colId xmlns:a16="http://schemas.microsoft.com/office/drawing/2014/main" val="2557608141"/>
                    </a:ext>
                  </a:extLst>
                </a:gridCol>
              </a:tblGrid>
              <a:tr h="370840">
                <a:tc>
                  <a:txBody>
                    <a:bodyPr/>
                    <a:lstStyle/>
                    <a:p>
                      <a:pPr algn="ctr" fontAlgn="base"/>
                      <a:r>
                        <a:rPr lang="en-US" sz="1400" b="1" dirty="0">
                          <a:effectLst/>
                        </a:rPr>
                        <a:t>Dept_Name     </a:t>
                      </a:r>
                    </a:p>
                  </a:txBody>
                  <a:tcPr marL="38100" marR="38100" marT="95250" marB="95250" anchor="ctr"/>
                </a:tc>
                <a:tc>
                  <a:txBody>
                    <a:bodyPr/>
                    <a:lstStyle/>
                    <a:p>
                      <a:pPr algn="ctr" fontAlgn="base"/>
                      <a:r>
                        <a:rPr lang="en-US" sz="1400" b="1">
                          <a:effectLst/>
                        </a:rPr>
                        <a:t>Manager     </a:t>
                      </a:r>
                    </a:p>
                  </a:txBody>
                  <a:tcPr marL="95250" marR="95250" marT="95250" marB="95250" anchor="ctr"/>
                </a:tc>
                <a:extLst>
                  <a:ext uri="{0D108BD9-81ED-4DB2-BD59-A6C34878D82A}">
                    <a16:rowId xmlns:a16="http://schemas.microsoft.com/office/drawing/2014/main" val="2650605487"/>
                  </a:ext>
                </a:extLst>
              </a:tr>
              <a:tr h="370840">
                <a:tc>
                  <a:txBody>
                    <a:bodyPr/>
                    <a:lstStyle/>
                    <a:p>
                      <a:pPr algn="ctr" fontAlgn="ctr"/>
                      <a:r>
                        <a:rPr lang="en-US" sz="1250" b="0">
                          <a:effectLst/>
                        </a:rPr>
                        <a:t>Sales</a:t>
                      </a:r>
                    </a:p>
                  </a:txBody>
                  <a:tcPr marL="95250" marR="95250" marT="133350" marB="133350" anchor="ctr"/>
                </a:tc>
                <a:tc>
                  <a:txBody>
                    <a:bodyPr/>
                    <a:lstStyle/>
                    <a:p>
                      <a:pPr algn="ctr" fontAlgn="ctr"/>
                      <a:r>
                        <a:rPr lang="en-US" sz="1250" b="0" dirty="0">
                          <a:effectLst/>
                        </a:rPr>
                        <a:t>Y</a:t>
                      </a:r>
                    </a:p>
                  </a:txBody>
                  <a:tcPr marL="95250" marR="95250" marT="133350" marB="133350" anchor="ctr"/>
                </a:tc>
                <a:extLst>
                  <a:ext uri="{0D108BD9-81ED-4DB2-BD59-A6C34878D82A}">
                    <a16:rowId xmlns:a16="http://schemas.microsoft.com/office/drawing/2014/main" val="4093178143"/>
                  </a:ext>
                </a:extLst>
              </a:tr>
              <a:tr h="370840">
                <a:tc>
                  <a:txBody>
                    <a:bodyPr/>
                    <a:lstStyle/>
                    <a:p>
                      <a:pPr algn="ctr" fontAlgn="ctr"/>
                      <a:r>
                        <a:rPr lang="en-US" sz="1250" b="0">
                          <a:effectLst/>
                        </a:rPr>
                        <a:t>Production</a:t>
                      </a:r>
                    </a:p>
                  </a:txBody>
                  <a:tcPr marL="95250" marR="95250" marT="133350" marB="133350" anchor="ctr"/>
                </a:tc>
                <a:tc>
                  <a:txBody>
                    <a:bodyPr/>
                    <a:lstStyle/>
                    <a:p>
                      <a:pPr algn="ctr" fontAlgn="ctr"/>
                      <a:r>
                        <a:rPr lang="en-US" sz="1250" b="0">
                          <a:effectLst/>
                        </a:rPr>
                        <a:t>Z</a:t>
                      </a:r>
                    </a:p>
                  </a:txBody>
                  <a:tcPr marL="95250" marR="95250" marT="133350" marB="133350" anchor="ctr"/>
                </a:tc>
                <a:extLst>
                  <a:ext uri="{0D108BD9-81ED-4DB2-BD59-A6C34878D82A}">
                    <a16:rowId xmlns:a16="http://schemas.microsoft.com/office/drawing/2014/main" val="3594439849"/>
                  </a:ext>
                </a:extLst>
              </a:tr>
              <a:tr h="370840">
                <a:tc>
                  <a:txBody>
                    <a:bodyPr/>
                    <a:lstStyle/>
                    <a:p>
                      <a:pPr algn="ctr" fontAlgn="ctr"/>
                      <a:r>
                        <a:rPr lang="en-US" sz="1250" b="0" dirty="0">
                          <a:effectLst/>
                        </a:rPr>
                        <a:t>IT</a:t>
                      </a:r>
                    </a:p>
                  </a:txBody>
                  <a:tcPr marL="95250" marR="95250" marT="133350" marB="133350" anchor="ctr"/>
                </a:tc>
                <a:tc>
                  <a:txBody>
                    <a:bodyPr/>
                    <a:lstStyle/>
                    <a:p>
                      <a:pPr algn="ctr" fontAlgn="ctr"/>
                      <a:r>
                        <a:rPr lang="en-US" sz="1250" b="0" dirty="0">
                          <a:effectLst/>
                        </a:rPr>
                        <a:t>A</a:t>
                      </a:r>
                    </a:p>
                  </a:txBody>
                  <a:tcPr marL="95250" marR="95250" marT="133350" marB="133350" anchor="ctr"/>
                </a:tc>
                <a:extLst>
                  <a:ext uri="{0D108BD9-81ED-4DB2-BD59-A6C34878D82A}">
                    <a16:rowId xmlns:a16="http://schemas.microsoft.com/office/drawing/2014/main" val="3794875813"/>
                  </a:ext>
                </a:extLst>
              </a:tr>
            </a:tbl>
          </a:graphicData>
        </a:graphic>
      </p:graphicFrame>
      <p:sp>
        <p:nvSpPr>
          <p:cNvPr id="4" name="TextBox 3"/>
          <p:cNvSpPr txBox="1"/>
          <p:nvPr/>
        </p:nvSpPr>
        <p:spPr>
          <a:xfrm>
            <a:off x="3814355" y="350334"/>
            <a:ext cx="1240970" cy="369332"/>
          </a:xfrm>
          <a:prstGeom prst="rect">
            <a:avLst/>
          </a:prstGeom>
          <a:noFill/>
        </p:spPr>
        <p:txBody>
          <a:bodyPr wrap="square" rtlCol="0">
            <a:spAutoFit/>
          </a:bodyPr>
          <a:lstStyle/>
          <a:p>
            <a:r>
              <a:rPr lang="en-US" dirty="0" smtClean="0"/>
              <a:t>EMP</a:t>
            </a:r>
            <a:endParaRPr lang="en-US" dirty="0"/>
          </a:p>
        </p:txBody>
      </p:sp>
      <p:sp>
        <p:nvSpPr>
          <p:cNvPr id="5" name="TextBox 4"/>
          <p:cNvSpPr txBox="1"/>
          <p:nvPr/>
        </p:nvSpPr>
        <p:spPr>
          <a:xfrm>
            <a:off x="3995967" y="3354791"/>
            <a:ext cx="712054" cy="369332"/>
          </a:xfrm>
          <a:prstGeom prst="rect">
            <a:avLst/>
          </a:prstGeom>
          <a:noFill/>
        </p:spPr>
        <p:txBody>
          <a:bodyPr wrap="none" rtlCol="0">
            <a:spAutoFit/>
          </a:bodyPr>
          <a:lstStyle/>
          <a:p>
            <a:r>
              <a:rPr lang="en-US" dirty="0" smtClean="0"/>
              <a:t>DEPT</a:t>
            </a:r>
            <a:endParaRPr lang="en-US" dirty="0"/>
          </a:p>
        </p:txBody>
      </p:sp>
    </p:spTree>
    <p:extLst>
      <p:ext uri="{BB962C8B-B14F-4D97-AF65-F5344CB8AC3E}">
        <p14:creationId xmlns:p14="http://schemas.microsoft.com/office/powerpoint/2010/main" val="2278298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Join</a:t>
            </a:r>
          </a:p>
        </p:txBody>
      </p:sp>
      <p:sp>
        <p:nvSpPr>
          <p:cNvPr id="3" name="Content Placeholder 2"/>
          <p:cNvSpPr>
            <a:spLocks noGrp="1"/>
          </p:cNvSpPr>
          <p:nvPr>
            <p:ph idx="1"/>
          </p:nvPr>
        </p:nvSpPr>
        <p:spPr/>
        <p:txBody>
          <a:bodyPr/>
          <a:lstStyle/>
          <a:p>
            <a:r>
              <a:rPr lang="en-US" dirty="0"/>
              <a:t>Conditional join works similarly to natural join. In natural join, by default condition is equal between common attributes while in conditional join we can specify any condition such as greater than, less than, or not equal. </a:t>
            </a:r>
          </a:p>
        </p:txBody>
      </p:sp>
      <p:graphicFrame>
        <p:nvGraphicFramePr>
          <p:cNvPr id="4" name="Table 3"/>
          <p:cNvGraphicFramePr>
            <a:graphicFrameLocks noGrp="1"/>
          </p:cNvGraphicFramePr>
          <p:nvPr>
            <p:extLst>
              <p:ext uri="{D42A27DB-BD31-4B8C-83A1-F6EECF244321}">
                <p14:modId xmlns:p14="http://schemas.microsoft.com/office/powerpoint/2010/main" val="3483370228"/>
              </p:ext>
            </p:extLst>
          </p:nvPr>
        </p:nvGraphicFramePr>
        <p:xfrm>
          <a:off x="1129383" y="3802501"/>
          <a:ext cx="3846285" cy="1775460"/>
        </p:xfrm>
        <a:graphic>
          <a:graphicData uri="http://schemas.openxmlformats.org/drawingml/2006/table">
            <a:tbl>
              <a:tblPr firstRow="1" bandRow="1">
                <a:tableStyleId>{5C22544A-7EE6-4342-B048-85BDC9FD1C3A}</a:tableStyleId>
              </a:tblPr>
              <a:tblGrid>
                <a:gridCol w="1282095">
                  <a:extLst>
                    <a:ext uri="{9D8B030D-6E8A-4147-A177-3AD203B41FA5}">
                      <a16:colId xmlns:a16="http://schemas.microsoft.com/office/drawing/2014/main" val="1909390813"/>
                    </a:ext>
                  </a:extLst>
                </a:gridCol>
                <a:gridCol w="1282095">
                  <a:extLst>
                    <a:ext uri="{9D8B030D-6E8A-4147-A177-3AD203B41FA5}">
                      <a16:colId xmlns:a16="http://schemas.microsoft.com/office/drawing/2014/main" val="1153248633"/>
                    </a:ext>
                  </a:extLst>
                </a:gridCol>
                <a:gridCol w="1282095">
                  <a:extLst>
                    <a:ext uri="{9D8B030D-6E8A-4147-A177-3AD203B41FA5}">
                      <a16:colId xmlns:a16="http://schemas.microsoft.com/office/drawing/2014/main" val="2172980285"/>
                    </a:ext>
                  </a:extLst>
                </a:gridCol>
              </a:tblGrid>
              <a:tr h="370840">
                <a:tc>
                  <a:txBody>
                    <a:bodyPr/>
                    <a:lstStyle/>
                    <a:p>
                      <a:pPr algn="ctr" fontAlgn="base"/>
                      <a:r>
                        <a:rPr lang="en-US" sz="1400" b="1" dirty="0">
                          <a:effectLst/>
                        </a:rPr>
                        <a:t>ID     </a:t>
                      </a:r>
                    </a:p>
                  </a:txBody>
                  <a:tcPr marL="38100" marR="38100" marT="95250" marB="95250" anchor="ctr"/>
                </a:tc>
                <a:tc>
                  <a:txBody>
                    <a:bodyPr/>
                    <a:lstStyle/>
                    <a:p>
                      <a:pPr algn="ctr" fontAlgn="base"/>
                      <a:r>
                        <a:rPr lang="en-US" sz="1400" b="1">
                          <a:effectLst/>
                        </a:rPr>
                        <a:t>Sex     </a:t>
                      </a:r>
                    </a:p>
                  </a:txBody>
                  <a:tcPr marL="95250" marR="95250" marT="95250" marB="95250" anchor="ctr"/>
                </a:tc>
                <a:tc>
                  <a:txBody>
                    <a:bodyPr/>
                    <a:lstStyle/>
                    <a:p>
                      <a:pPr algn="ctr" fontAlgn="base"/>
                      <a:r>
                        <a:rPr lang="en-US" sz="1400" b="1">
                          <a:effectLst/>
                        </a:rPr>
                        <a:t>Marks    </a:t>
                      </a:r>
                    </a:p>
                  </a:txBody>
                  <a:tcPr marL="95250" marR="95250" marT="95250" marB="95250" anchor="ctr"/>
                </a:tc>
                <a:extLst>
                  <a:ext uri="{0D108BD9-81ED-4DB2-BD59-A6C34878D82A}">
                    <a16:rowId xmlns:a16="http://schemas.microsoft.com/office/drawing/2014/main" val="1494834882"/>
                  </a:ext>
                </a:extLst>
              </a:tr>
              <a:tr h="370840">
                <a:tc>
                  <a:txBody>
                    <a:bodyPr/>
                    <a:lstStyle/>
                    <a:p>
                      <a:pPr algn="ctr" fontAlgn="ctr"/>
                      <a:r>
                        <a:rPr lang="en-US" sz="1250" b="0">
                          <a:effectLst/>
                        </a:rPr>
                        <a:t>1</a:t>
                      </a:r>
                    </a:p>
                  </a:txBody>
                  <a:tcPr marL="95250" marR="95250" marT="133350" marB="133350" anchor="ctr"/>
                </a:tc>
                <a:tc>
                  <a:txBody>
                    <a:bodyPr/>
                    <a:lstStyle/>
                    <a:p>
                      <a:pPr algn="ctr" fontAlgn="ctr"/>
                      <a:r>
                        <a:rPr lang="en-US" sz="1250" b="0">
                          <a:effectLst/>
                        </a:rPr>
                        <a:t>F</a:t>
                      </a:r>
                    </a:p>
                  </a:txBody>
                  <a:tcPr marL="95250" marR="95250" marT="133350" marB="133350" anchor="ctr"/>
                </a:tc>
                <a:tc>
                  <a:txBody>
                    <a:bodyPr/>
                    <a:lstStyle/>
                    <a:p>
                      <a:pPr algn="ctr" fontAlgn="ctr"/>
                      <a:r>
                        <a:rPr lang="en-US" sz="1250" b="0">
                          <a:effectLst/>
                        </a:rPr>
                        <a:t>45</a:t>
                      </a:r>
                    </a:p>
                  </a:txBody>
                  <a:tcPr marL="95250" marR="95250" marT="133350" marB="133350" anchor="ctr"/>
                </a:tc>
                <a:extLst>
                  <a:ext uri="{0D108BD9-81ED-4DB2-BD59-A6C34878D82A}">
                    <a16:rowId xmlns:a16="http://schemas.microsoft.com/office/drawing/2014/main" val="215642630"/>
                  </a:ext>
                </a:extLst>
              </a:tr>
              <a:tr h="370840">
                <a:tc>
                  <a:txBody>
                    <a:bodyPr/>
                    <a:lstStyle/>
                    <a:p>
                      <a:pPr algn="ctr" fontAlgn="ctr"/>
                      <a:r>
                        <a:rPr lang="en-US" sz="1250" b="0">
                          <a:effectLst/>
                        </a:rPr>
                        <a:t>2</a:t>
                      </a:r>
                    </a:p>
                  </a:txBody>
                  <a:tcPr marL="95250" marR="95250" marT="133350" marB="133350" anchor="ctr"/>
                </a:tc>
                <a:tc>
                  <a:txBody>
                    <a:bodyPr/>
                    <a:lstStyle/>
                    <a:p>
                      <a:pPr algn="ctr" fontAlgn="ctr"/>
                      <a:r>
                        <a:rPr lang="en-US" sz="1250" b="0">
                          <a:effectLst/>
                        </a:rPr>
                        <a:t>F</a:t>
                      </a:r>
                    </a:p>
                  </a:txBody>
                  <a:tcPr marL="95250" marR="95250" marT="133350" marB="133350" anchor="ctr"/>
                </a:tc>
                <a:tc>
                  <a:txBody>
                    <a:bodyPr/>
                    <a:lstStyle/>
                    <a:p>
                      <a:pPr algn="ctr" fontAlgn="ctr"/>
                      <a:r>
                        <a:rPr lang="en-US" sz="1250" b="0">
                          <a:effectLst/>
                        </a:rPr>
                        <a:t>55</a:t>
                      </a:r>
                    </a:p>
                  </a:txBody>
                  <a:tcPr marL="95250" marR="95250" marT="133350" marB="133350" anchor="ctr"/>
                </a:tc>
                <a:extLst>
                  <a:ext uri="{0D108BD9-81ED-4DB2-BD59-A6C34878D82A}">
                    <a16:rowId xmlns:a16="http://schemas.microsoft.com/office/drawing/2014/main" val="1994159844"/>
                  </a:ext>
                </a:extLst>
              </a:tr>
              <a:tr h="370840">
                <a:tc>
                  <a:txBody>
                    <a:bodyPr/>
                    <a:lstStyle/>
                    <a:p>
                      <a:pPr algn="ctr" fontAlgn="ctr"/>
                      <a:r>
                        <a:rPr lang="en-US" sz="1250" b="0">
                          <a:effectLst/>
                        </a:rPr>
                        <a:t>3</a:t>
                      </a:r>
                    </a:p>
                  </a:txBody>
                  <a:tcPr marL="95250" marR="95250" marT="133350" marB="133350" anchor="ctr"/>
                </a:tc>
                <a:tc>
                  <a:txBody>
                    <a:bodyPr/>
                    <a:lstStyle/>
                    <a:p>
                      <a:pPr algn="ctr" fontAlgn="ctr"/>
                      <a:r>
                        <a:rPr lang="en-US" sz="1250" b="0">
                          <a:effectLst/>
                        </a:rPr>
                        <a:t>F</a:t>
                      </a:r>
                    </a:p>
                  </a:txBody>
                  <a:tcPr marL="95250" marR="95250" marT="133350" marB="133350" anchor="ctr"/>
                </a:tc>
                <a:tc>
                  <a:txBody>
                    <a:bodyPr/>
                    <a:lstStyle/>
                    <a:p>
                      <a:pPr algn="ctr" fontAlgn="ctr"/>
                      <a:r>
                        <a:rPr lang="en-US" sz="1250" b="0" dirty="0">
                          <a:effectLst/>
                        </a:rPr>
                        <a:t>60</a:t>
                      </a:r>
                    </a:p>
                  </a:txBody>
                  <a:tcPr marL="95250" marR="95250" marT="133350" marB="133350" anchor="ctr"/>
                </a:tc>
                <a:extLst>
                  <a:ext uri="{0D108BD9-81ED-4DB2-BD59-A6C34878D82A}">
                    <a16:rowId xmlns:a16="http://schemas.microsoft.com/office/drawing/2014/main" val="275789868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13979899"/>
              </p:ext>
            </p:extLst>
          </p:nvPr>
        </p:nvGraphicFramePr>
        <p:xfrm>
          <a:off x="5206276" y="3802501"/>
          <a:ext cx="3937725" cy="1775460"/>
        </p:xfrm>
        <a:graphic>
          <a:graphicData uri="http://schemas.openxmlformats.org/drawingml/2006/table">
            <a:tbl>
              <a:tblPr firstRow="1" bandRow="1">
                <a:tableStyleId>{5C22544A-7EE6-4342-B048-85BDC9FD1C3A}</a:tableStyleId>
              </a:tblPr>
              <a:tblGrid>
                <a:gridCol w="1312575">
                  <a:extLst>
                    <a:ext uri="{9D8B030D-6E8A-4147-A177-3AD203B41FA5}">
                      <a16:colId xmlns:a16="http://schemas.microsoft.com/office/drawing/2014/main" val="4209697335"/>
                    </a:ext>
                  </a:extLst>
                </a:gridCol>
                <a:gridCol w="1312575">
                  <a:extLst>
                    <a:ext uri="{9D8B030D-6E8A-4147-A177-3AD203B41FA5}">
                      <a16:colId xmlns:a16="http://schemas.microsoft.com/office/drawing/2014/main" val="2276191595"/>
                    </a:ext>
                  </a:extLst>
                </a:gridCol>
                <a:gridCol w="1312575">
                  <a:extLst>
                    <a:ext uri="{9D8B030D-6E8A-4147-A177-3AD203B41FA5}">
                      <a16:colId xmlns:a16="http://schemas.microsoft.com/office/drawing/2014/main" val="4079654777"/>
                    </a:ext>
                  </a:extLst>
                </a:gridCol>
              </a:tblGrid>
              <a:tr h="370840">
                <a:tc>
                  <a:txBody>
                    <a:bodyPr/>
                    <a:lstStyle/>
                    <a:p>
                      <a:pPr algn="ctr" fontAlgn="base"/>
                      <a:r>
                        <a:rPr lang="en-US" sz="1400" b="1" dirty="0">
                          <a:effectLst/>
                        </a:rPr>
                        <a:t>ID     </a:t>
                      </a:r>
                    </a:p>
                  </a:txBody>
                  <a:tcPr marL="38100" marR="38100" marT="95250" marB="95250" anchor="ctr"/>
                </a:tc>
                <a:tc>
                  <a:txBody>
                    <a:bodyPr/>
                    <a:lstStyle/>
                    <a:p>
                      <a:pPr algn="ctr" fontAlgn="base"/>
                      <a:r>
                        <a:rPr lang="en-US" sz="1400" b="1" dirty="0">
                          <a:effectLst/>
                        </a:rPr>
                        <a:t>Sex     </a:t>
                      </a:r>
                    </a:p>
                  </a:txBody>
                  <a:tcPr marL="95250" marR="95250" marT="95250" marB="95250" anchor="ctr"/>
                </a:tc>
                <a:tc>
                  <a:txBody>
                    <a:bodyPr/>
                    <a:lstStyle/>
                    <a:p>
                      <a:pPr algn="ctr" fontAlgn="base"/>
                      <a:r>
                        <a:rPr lang="en-US" sz="1400" b="1">
                          <a:effectLst/>
                        </a:rPr>
                        <a:t>Marks    </a:t>
                      </a:r>
                    </a:p>
                  </a:txBody>
                  <a:tcPr marL="95250" marR="95250" marT="95250" marB="95250" anchor="ctr"/>
                </a:tc>
                <a:extLst>
                  <a:ext uri="{0D108BD9-81ED-4DB2-BD59-A6C34878D82A}">
                    <a16:rowId xmlns:a16="http://schemas.microsoft.com/office/drawing/2014/main" val="2449508283"/>
                  </a:ext>
                </a:extLst>
              </a:tr>
              <a:tr h="370840">
                <a:tc>
                  <a:txBody>
                    <a:bodyPr/>
                    <a:lstStyle/>
                    <a:p>
                      <a:pPr algn="ctr" fontAlgn="ctr"/>
                      <a:r>
                        <a:rPr lang="en-US" sz="1250" b="0">
                          <a:effectLst/>
                        </a:rPr>
                        <a:t>10</a:t>
                      </a:r>
                    </a:p>
                  </a:txBody>
                  <a:tcPr marL="95250" marR="95250" marT="133350" marB="133350" anchor="ctr"/>
                </a:tc>
                <a:tc>
                  <a:txBody>
                    <a:bodyPr/>
                    <a:lstStyle/>
                    <a:p>
                      <a:pPr algn="ctr" fontAlgn="ctr"/>
                      <a:r>
                        <a:rPr lang="en-US" sz="1250" b="0" dirty="0">
                          <a:effectLst/>
                        </a:rPr>
                        <a:t>M</a:t>
                      </a:r>
                    </a:p>
                  </a:txBody>
                  <a:tcPr marL="95250" marR="95250" marT="133350" marB="133350" anchor="ctr"/>
                </a:tc>
                <a:tc>
                  <a:txBody>
                    <a:bodyPr/>
                    <a:lstStyle/>
                    <a:p>
                      <a:pPr algn="ctr" fontAlgn="ctr"/>
                      <a:r>
                        <a:rPr lang="en-US" sz="1250" b="0" dirty="0">
                          <a:effectLst/>
                        </a:rPr>
                        <a:t>20</a:t>
                      </a:r>
                    </a:p>
                  </a:txBody>
                  <a:tcPr marL="95250" marR="95250" marT="133350" marB="133350" anchor="ctr"/>
                </a:tc>
                <a:extLst>
                  <a:ext uri="{0D108BD9-81ED-4DB2-BD59-A6C34878D82A}">
                    <a16:rowId xmlns:a16="http://schemas.microsoft.com/office/drawing/2014/main" val="3014895757"/>
                  </a:ext>
                </a:extLst>
              </a:tr>
              <a:tr h="370840">
                <a:tc>
                  <a:txBody>
                    <a:bodyPr/>
                    <a:lstStyle/>
                    <a:p>
                      <a:pPr algn="ctr" fontAlgn="ctr"/>
                      <a:r>
                        <a:rPr lang="en-US" sz="1250" b="0">
                          <a:effectLst/>
                        </a:rPr>
                        <a:t>11</a:t>
                      </a:r>
                    </a:p>
                  </a:txBody>
                  <a:tcPr marL="95250" marR="95250" marT="133350" marB="133350" anchor="ctr"/>
                </a:tc>
                <a:tc>
                  <a:txBody>
                    <a:bodyPr/>
                    <a:lstStyle/>
                    <a:p>
                      <a:pPr algn="ctr" fontAlgn="ctr"/>
                      <a:r>
                        <a:rPr lang="en-US" sz="1250" b="0">
                          <a:effectLst/>
                        </a:rPr>
                        <a:t>M</a:t>
                      </a:r>
                    </a:p>
                  </a:txBody>
                  <a:tcPr marL="95250" marR="95250" marT="133350" marB="133350" anchor="ctr"/>
                </a:tc>
                <a:tc>
                  <a:txBody>
                    <a:bodyPr/>
                    <a:lstStyle/>
                    <a:p>
                      <a:pPr algn="ctr" fontAlgn="ctr"/>
                      <a:r>
                        <a:rPr lang="en-US" sz="1250" b="0" dirty="0">
                          <a:effectLst/>
                        </a:rPr>
                        <a:t>22</a:t>
                      </a:r>
                    </a:p>
                  </a:txBody>
                  <a:tcPr marL="95250" marR="95250" marT="133350" marB="133350" anchor="ctr"/>
                </a:tc>
                <a:extLst>
                  <a:ext uri="{0D108BD9-81ED-4DB2-BD59-A6C34878D82A}">
                    <a16:rowId xmlns:a16="http://schemas.microsoft.com/office/drawing/2014/main" val="2607983681"/>
                  </a:ext>
                </a:extLst>
              </a:tr>
              <a:tr h="370840">
                <a:tc>
                  <a:txBody>
                    <a:bodyPr/>
                    <a:lstStyle/>
                    <a:p>
                      <a:pPr algn="ctr" fontAlgn="ctr"/>
                      <a:r>
                        <a:rPr lang="en-US" sz="1250" b="0">
                          <a:effectLst/>
                        </a:rPr>
                        <a:t>12</a:t>
                      </a:r>
                    </a:p>
                  </a:txBody>
                  <a:tcPr marL="95250" marR="95250" marT="133350" marB="133350" anchor="ctr"/>
                </a:tc>
                <a:tc>
                  <a:txBody>
                    <a:bodyPr/>
                    <a:lstStyle/>
                    <a:p>
                      <a:pPr algn="ctr" fontAlgn="ctr"/>
                      <a:r>
                        <a:rPr lang="en-US" sz="1250" b="0">
                          <a:effectLst/>
                        </a:rPr>
                        <a:t>M</a:t>
                      </a:r>
                    </a:p>
                  </a:txBody>
                  <a:tcPr marL="95250" marR="95250" marT="133350" marB="133350" anchor="ctr"/>
                </a:tc>
                <a:tc>
                  <a:txBody>
                    <a:bodyPr/>
                    <a:lstStyle/>
                    <a:p>
                      <a:pPr algn="ctr" fontAlgn="ctr"/>
                      <a:r>
                        <a:rPr lang="en-US" sz="1250" b="0" dirty="0">
                          <a:effectLst/>
                        </a:rPr>
                        <a:t>59</a:t>
                      </a:r>
                    </a:p>
                  </a:txBody>
                  <a:tcPr marL="95250" marR="95250" marT="133350" marB="133350" anchor="ctr"/>
                </a:tc>
                <a:extLst>
                  <a:ext uri="{0D108BD9-81ED-4DB2-BD59-A6C34878D82A}">
                    <a16:rowId xmlns:a16="http://schemas.microsoft.com/office/drawing/2014/main" val="599127932"/>
                  </a:ext>
                </a:extLst>
              </a:tr>
            </a:tbl>
          </a:graphicData>
        </a:graphic>
      </p:graphicFrame>
      <p:sp>
        <p:nvSpPr>
          <p:cNvPr id="6" name="TextBox 5"/>
          <p:cNvSpPr txBox="1"/>
          <p:nvPr/>
        </p:nvSpPr>
        <p:spPr>
          <a:xfrm>
            <a:off x="2892064" y="3433169"/>
            <a:ext cx="320922" cy="369332"/>
          </a:xfrm>
          <a:prstGeom prst="rect">
            <a:avLst/>
          </a:prstGeom>
          <a:noFill/>
        </p:spPr>
        <p:txBody>
          <a:bodyPr wrap="none" rtlCol="0">
            <a:spAutoFit/>
          </a:bodyPr>
          <a:lstStyle/>
          <a:p>
            <a:r>
              <a:rPr lang="en-US" dirty="0" smtClean="0"/>
              <a:t>A</a:t>
            </a:r>
            <a:endParaRPr lang="en-US" dirty="0"/>
          </a:p>
        </p:txBody>
      </p:sp>
      <p:sp>
        <p:nvSpPr>
          <p:cNvPr id="7" name="TextBox 6"/>
          <p:cNvSpPr txBox="1"/>
          <p:nvPr/>
        </p:nvSpPr>
        <p:spPr>
          <a:xfrm>
            <a:off x="7017883" y="3433169"/>
            <a:ext cx="314510" cy="369332"/>
          </a:xfrm>
          <a:prstGeom prst="rect">
            <a:avLst/>
          </a:prstGeom>
          <a:noFill/>
        </p:spPr>
        <p:txBody>
          <a:bodyPr wrap="none" rtlCol="0">
            <a:spAutoFit/>
          </a:bodyPr>
          <a:lstStyle/>
          <a:p>
            <a:r>
              <a:rPr lang="en-US" dirty="0" smtClean="0"/>
              <a:t>B</a:t>
            </a:r>
            <a:endParaRPr lang="en-US" dirty="0"/>
          </a:p>
        </p:txBody>
      </p:sp>
    </p:spTree>
    <p:extLst>
      <p:ext uri="{BB962C8B-B14F-4D97-AF65-F5344CB8AC3E}">
        <p14:creationId xmlns:p14="http://schemas.microsoft.com/office/powerpoint/2010/main" val="2267242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Join</a:t>
            </a:r>
          </a:p>
        </p:txBody>
      </p:sp>
      <p:sp>
        <p:nvSpPr>
          <p:cNvPr id="3" name="Content Placeholder 2"/>
          <p:cNvSpPr>
            <a:spLocks noGrp="1"/>
          </p:cNvSpPr>
          <p:nvPr>
            <p:ph idx="1"/>
          </p:nvPr>
        </p:nvSpPr>
        <p:spPr/>
        <p:txBody>
          <a:bodyPr/>
          <a:lstStyle/>
          <a:p>
            <a:r>
              <a:rPr lang="en-US" dirty="0"/>
              <a:t>Join between R and S with condition  </a:t>
            </a:r>
            <a:r>
              <a:rPr lang="en-US" b="1" dirty="0" err="1"/>
              <a:t>R.marks</a:t>
            </a:r>
            <a:r>
              <a:rPr lang="en-US" b="1" dirty="0"/>
              <a:t> &gt;= </a:t>
            </a:r>
            <a:r>
              <a:rPr lang="en-US" b="1" dirty="0" err="1"/>
              <a:t>S.marks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45213157"/>
              </p:ext>
            </p:extLst>
          </p:nvPr>
        </p:nvGraphicFramePr>
        <p:xfrm>
          <a:off x="911667" y="2667291"/>
          <a:ext cx="8128002" cy="36042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434689030"/>
                    </a:ext>
                  </a:extLst>
                </a:gridCol>
                <a:gridCol w="1354667">
                  <a:extLst>
                    <a:ext uri="{9D8B030D-6E8A-4147-A177-3AD203B41FA5}">
                      <a16:colId xmlns:a16="http://schemas.microsoft.com/office/drawing/2014/main" val="445478068"/>
                    </a:ext>
                  </a:extLst>
                </a:gridCol>
                <a:gridCol w="1354667">
                  <a:extLst>
                    <a:ext uri="{9D8B030D-6E8A-4147-A177-3AD203B41FA5}">
                      <a16:colId xmlns:a16="http://schemas.microsoft.com/office/drawing/2014/main" val="2444978561"/>
                    </a:ext>
                  </a:extLst>
                </a:gridCol>
                <a:gridCol w="1354667">
                  <a:extLst>
                    <a:ext uri="{9D8B030D-6E8A-4147-A177-3AD203B41FA5}">
                      <a16:colId xmlns:a16="http://schemas.microsoft.com/office/drawing/2014/main" val="3921280526"/>
                    </a:ext>
                  </a:extLst>
                </a:gridCol>
                <a:gridCol w="1354667">
                  <a:extLst>
                    <a:ext uri="{9D8B030D-6E8A-4147-A177-3AD203B41FA5}">
                      <a16:colId xmlns:a16="http://schemas.microsoft.com/office/drawing/2014/main" val="3398366744"/>
                    </a:ext>
                  </a:extLst>
                </a:gridCol>
                <a:gridCol w="1354667">
                  <a:extLst>
                    <a:ext uri="{9D8B030D-6E8A-4147-A177-3AD203B41FA5}">
                      <a16:colId xmlns:a16="http://schemas.microsoft.com/office/drawing/2014/main" val="539654910"/>
                    </a:ext>
                  </a:extLst>
                </a:gridCol>
              </a:tblGrid>
              <a:tr h="370840">
                <a:tc>
                  <a:txBody>
                    <a:bodyPr/>
                    <a:lstStyle/>
                    <a:p>
                      <a:pPr algn="ctr" fontAlgn="base"/>
                      <a:r>
                        <a:rPr lang="en-US" sz="1400" b="1" dirty="0">
                          <a:effectLst/>
                        </a:rPr>
                        <a:t>R.ID   </a:t>
                      </a:r>
                    </a:p>
                  </a:txBody>
                  <a:tcPr marL="38100" marR="38100" marT="95250" marB="95250" anchor="ctr"/>
                </a:tc>
                <a:tc>
                  <a:txBody>
                    <a:bodyPr/>
                    <a:lstStyle/>
                    <a:p>
                      <a:pPr algn="ctr" fontAlgn="base"/>
                      <a:r>
                        <a:rPr lang="en-US" sz="1400" b="1">
                          <a:effectLst/>
                        </a:rPr>
                        <a:t>R.Sex   </a:t>
                      </a:r>
                    </a:p>
                  </a:txBody>
                  <a:tcPr marL="95250" marR="95250" marT="95250" marB="95250" anchor="ctr"/>
                </a:tc>
                <a:tc>
                  <a:txBody>
                    <a:bodyPr/>
                    <a:lstStyle/>
                    <a:p>
                      <a:pPr algn="ctr" fontAlgn="base"/>
                      <a:r>
                        <a:rPr lang="en-US" sz="1400" b="1">
                          <a:effectLst/>
                        </a:rPr>
                        <a:t>R.Marks   </a:t>
                      </a:r>
                    </a:p>
                  </a:txBody>
                  <a:tcPr marL="95250" marR="95250" marT="95250" marB="95250" anchor="ctr"/>
                </a:tc>
                <a:tc>
                  <a:txBody>
                    <a:bodyPr/>
                    <a:lstStyle/>
                    <a:p>
                      <a:pPr algn="ctr" fontAlgn="base"/>
                      <a:r>
                        <a:rPr lang="en-US" sz="1400" b="1">
                          <a:effectLst/>
                        </a:rPr>
                        <a:t>S.ID   </a:t>
                      </a:r>
                    </a:p>
                  </a:txBody>
                  <a:tcPr marL="95250" marR="95250" marT="95250" marB="95250" anchor="ctr"/>
                </a:tc>
                <a:tc>
                  <a:txBody>
                    <a:bodyPr/>
                    <a:lstStyle/>
                    <a:p>
                      <a:pPr algn="ctr" fontAlgn="base"/>
                      <a:r>
                        <a:rPr lang="en-US" sz="1400" b="1">
                          <a:effectLst/>
                        </a:rPr>
                        <a:t>S.Sex   </a:t>
                      </a:r>
                    </a:p>
                  </a:txBody>
                  <a:tcPr marL="95250" marR="95250" marT="95250" marB="95250" anchor="ctr"/>
                </a:tc>
                <a:tc>
                  <a:txBody>
                    <a:bodyPr/>
                    <a:lstStyle/>
                    <a:p>
                      <a:pPr algn="ctr" fontAlgn="base"/>
                      <a:r>
                        <a:rPr lang="en-US" sz="1400" b="1">
                          <a:effectLst/>
                        </a:rPr>
                        <a:t>S.Marks   </a:t>
                      </a:r>
                    </a:p>
                  </a:txBody>
                  <a:tcPr marL="95250" marR="95250" marT="95250" marB="95250" anchor="ctr"/>
                </a:tc>
                <a:extLst>
                  <a:ext uri="{0D108BD9-81ED-4DB2-BD59-A6C34878D82A}">
                    <a16:rowId xmlns:a16="http://schemas.microsoft.com/office/drawing/2014/main" val="1814426552"/>
                  </a:ext>
                </a:extLst>
              </a:tr>
              <a:tr h="370840">
                <a:tc>
                  <a:txBody>
                    <a:bodyPr/>
                    <a:lstStyle/>
                    <a:p>
                      <a:pPr algn="ctr" fontAlgn="ctr"/>
                      <a:r>
                        <a:rPr lang="en-US" sz="1250" b="0">
                          <a:effectLst/>
                        </a:rPr>
                        <a:t>1</a:t>
                      </a:r>
                    </a:p>
                  </a:txBody>
                  <a:tcPr marL="95250" marR="95250" marT="133350" marB="133350" anchor="ctr"/>
                </a:tc>
                <a:tc>
                  <a:txBody>
                    <a:bodyPr/>
                    <a:lstStyle/>
                    <a:p>
                      <a:pPr algn="ctr" fontAlgn="ctr"/>
                      <a:r>
                        <a:rPr lang="en-US" sz="1250" b="0">
                          <a:effectLst/>
                        </a:rPr>
                        <a:t>F</a:t>
                      </a:r>
                    </a:p>
                  </a:txBody>
                  <a:tcPr marL="95250" marR="95250" marT="133350" marB="133350" anchor="ctr"/>
                </a:tc>
                <a:tc>
                  <a:txBody>
                    <a:bodyPr/>
                    <a:lstStyle/>
                    <a:p>
                      <a:pPr algn="ctr" fontAlgn="ctr"/>
                      <a:r>
                        <a:rPr lang="en-US" sz="1250" b="0">
                          <a:effectLst/>
                        </a:rPr>
                        <a:t>45</a:t>
                      </a:r>
                    </a:p>
                  </a:txBody>
                  <a:tcPr marL="95250" marR="95250" marT="133350" marB="133350" anchor="ctr"/>
                </a:tc>
                <a:tc>
                  <a:txBody>
                    <a:bodyPr/>
                    <a:lstStyle/>
                    <a:p>
                      <a:pPr algn="ctr" fontAlgn="ctr"/>
                      <a:r>
                        <a:rPr lang="en-US" sz="1250" b="0">
                          <a:effectLst/>
                        </a:rPr>
                        <a:t>10</a:t>
                      </a:r>
                    </a:p>
                  </a:txBody>
                  <a:tcPr marL="95250" marR="95250" marT="133350" marB="133350" anchor="ctr"/>
                </a:tc>
                <a:tc>
                  <a:txBody>
                    <a:bodyPr/>
                    <a:lstStyle/>
                    <a:p>
                      <a:pPr algn="ctr" fontAlgn="ctr"/>
                      <a:r>
                        <a:rPr lang="en-US" sz="1250" b="0">
                          <a:effectLst/>
                        </a:rPr>
                        <a:t>M</a:t>
                      </a:r>
                    </a:p>
                  </a:txBody>
                  <a:tcPr marL="95250" marR="95250" marT="133350" marB="133350" anchor="ctr"/>
                </a:tc>
                <a:tc>
                  <a:txBody>
                    <a:bodyPr/>
                    <a:lstStyle/>
                    <a:p>
                      <a:pPr algn="ctr" fontAlgn="ctr"/>
                      <a:r>
                        <a:rPr lang="en-US" sz="1250" b="0">
                          <a:effectLst/>
                        </a:rPr>
                        <a:t>20</a:t>
                      </a:r>
                    </a:p>
                  </a:txBody>
                  <a:tcPr marL="95250" marR="95250" marT="133350" marB="133350" anchor="ctr"/>
                </a:tc>
                <a:extLst>
                  <a:ext uri="{0D108BD9-81ED-4DB2-BD59-A6C34878D82A}">
                    <a16:rowId xmlns:a16="http://schemas.microsoft.com/office/drawing/2014/main" val="3560390864"/>
                  </a:ext>
                </a:extLst>
              </a:tr>
              <a:tr h="370840">
                <a:tc>
                  <a:txBody>
                    <a:bodyPr/>
                    <a:lstStyle/>
                    <a:p>
                      <a:pPr algn="ctr" fontAlgn="ctr"/>
                      <a:r>
                        <a:rPr lang="en-US" sz="1250" b="0">
                          <a:effectLst/>
                        </a:rPr>
                        <a:t>1</a:t>
                      </a:r>
                    </a:p>
                  </a:txBody>
                  <a:tcPr marL="95250" marR="95250" marT="133350" marB="133350" anchor="ctr"/>
                </a:tc>
                <a:tc>
                  <a:txBody>
                    <a:bodyPr/>
                    <a:lstStyle/>
                    <a:p>
                      <a:pPr algn="ctr" fontAlgn="ctr"/>
                      <a:r>
                        <a:rPr lang="en-US" sz="1250" b="0">
                          <a:effectLst/>
                        </a:rPr>
                        <a:t>F</a:t>
                      </a:r>
                    </a:p>
                  </a:txBody>
                  <a:tcPr marL="95250" marR="95250" marT="133350" marB="133350" anchor="ctr"/>
                </a:tc>
                <a:tc>
                  <a:txBody>
                    <a:bodyPr/>
                    <a:lstStyle/>
                    <a:p>
                      <a:pPr algn="ctr" fontAlgn="ctr"/>
                      <a:r>
                        <a:rPr lang="en-US" sz="1250" b="0">
                          <a:effectLst/>
                        </a:rPr>
                        <a:t>45</a:t>
                      </a:r>
                    </a:p>
                  </a:txBody>
                  <a:tcPr marL="95250" marR="95250" marT="133350" marB="133350" anchor="ctr"/>
                </a:tc>
                <a:tc>
                  <a:txBody>
                    <a:bodyPr/>
                    <a:lstStyle/>
                    <a:p>
                      <a:pPr algn="ctr" fontAlgn="ctr"/>
                      <a:r>
                        <a:rPr lang="en-US" sz="1250" b="0">
                          <a:effectLst/>
                        </a:rPr>
                        <a:t>11</a:t>
                      </a:r>
                    </a:p>
                  </a:txBody>
                  <a:tcPr marL="95250" marR="95250" marT="133350" marB="133350" anchor="ctr"/>
                </a:tc>
                <a:tc>
                  <a:txBody>
                    <a:bodyPr/>
                    <a:lstStyle/>
                    <a:p>
                      <a:pPr algn="ctr" fontAlgn="ctr"/>
                      <a:r>
                        <a:rPr lang="en-US" sz="1250" b="0">
                          <a:effectLst/>
                        </a:rPr>
                        <a:t>M</a:t>
                      </a:r>
                    </a:p>
                  </a:txBody>
                  <a:tcPr marL="95250" marR="95250" marT="133350" marB="133350" anchor="ctr"/>
                </a:tc>
                <a:tc>
                  <a:txBody>
                    <a:bodyPr/>
                    <a:lstStyle/>
                    <a:p>
                      <a:pPr algn="ctr" fontAlgn="ctr"/>
                      <a:r>
                        <a:rPr lang="en-US" sz="1250" b="0">
                          <a:effectLst/>
                        </a:rPr>
                        <a:t>22</a:t>
                      </a:r>
                    </a:p>
                  </a:txBody>
                  <a:tcPr marL="95250" marR="95250" marT="133350" marB="133350" anchor="ctr"/>
                </a:tc>
                <a:extLst>
                  <a:ext uri="{0D108BD9-81ED-4DB2-BD59-A6C34878D82A}">
                    <a16:rowId xmlns:a16="http://schemas.microsoft.com/office/drawing/2014/main" val="2274889457"/>
                  </a:ext>
                </a:extLst>
              </a:tr>
              <a:tr h="370840">
                <a:tc>
                  <a:txBody>
                    <a:bodyPr/>
                    <a:lstStyle/>
                    <a:p>
                      <a:pPr algn="ctr" fontAlgn="ctr"/>
                      <a:r>
                        <a:rPr lang="en-US" sz="1250" b="0">
                          <a:effectLst/>
                        </a:rPr>
                        <a:t>2</a:t>
                      </a:r>
                    </a:p>
                  </a:txBody>
                  <a:tcPr marL="95250" marR="95250" marT="133350" marB="133350" anchor="ctr"/>
                </a:tc>
                <a:tc>
                  <a:txBody>
                    <a:bodyPr/>
                    <a:lstStyle/>
                    <a:p>
                      <a:pPr algn="ctr" fontAlgn="ctr"/>
                      <a:r>
                        <a:rPr lang="en-US" sz="1250" b="0">
                          <a:effectLst/>
                        </a:rPr>
                        <a:t>F</a:t>
                      </a:r>
                    </a:p>
                  </a:txBody>
                  <a:tcPr marL="95250" marR="95250" marT="133350" marB="133350" anchor="ctr"/>
                </a:tc>
                <a:tc>
                  <a:txBody>
                    <a:bodyPr/>
                    <a:lstStyle/>
                    <a:p>
                      <a:pPr algn="ctr" fontAlgn="ctr"/>
                      <a:r>
                        <a:rPr lang="en-US" sz="1250" b="0">
                          <a:effectLst/>
                        </a:rPr>
                        <a:t>55</a:t>
                      </a:r>
                    </a:p>
                  </a:txBody>
                  <a:tcPr marL="95250" marR="95250" marT="133350" marB="133350" anchor="ctr"/>
                </a:tc>
                <a:tc>
                  <a:txBody>
                    <a:bodyPr/>
                    <a:lstStyle/>
                    <a:p>
                      <a:pPr algn="ctr" fontAlgn="ctr"/>
                      <a:r>
                        <a:rPr lang="en-US" sz="1250" b="0">
                          <a:effectLst/>
                        </a:rPr>
                        <a:t>10</a:t>
                      </a:r>
                    </a:p>
                  </a:txBody>
                  <a:tcPr marL="95250" marR="95250" marT="133350" marB="133350" anchor="ctr"/>
                </a:tc>
                <a:tc>
                  <a:txBody>
                    <a:bodyPr/>
                    <a:lstStyle/>
                    <a:p>
                      <a:pPr algn="ctr" fontAlgn="ctr"/>
                      <a:r>
                        <a:rPr lang="en-US" sz="1250" b="0">
                          <a:effectLst/>
                        </a:rPr>
                        <a:t>M</a:t>
                      </a:r>
                    </a:p>
                  </a:txBody>
                  <a:tcPr marL="95250" marR="95250" marT="133350" marB="133350" anchor="ctr"/>
                </a:tc>
                <a:tc>
                  <a:txBody>
                    <a:bodyPr/>
                    <a:lstStyle/>
                    <a:p>
                      <a:pPr algn="ctr" fontAlgn="ctr"/>
                      <a:r>
                        <a:rPr lang="en-US" sz="1250" b="0">
                          <a:effectLst/>
                        </a:rPr>
                        <a:t>20</a:t>
                      </a:r>
                    </a:p>
                  </a:txBody>
                  <a:tcPr marL="95250" marR="95250" marT="133350" marB="133350" anchor="ctr"/>
                </a:tc>
                <a:extLst>
                  <a:ext uri="{0D108BD9-81ED-4DB2-BD59-A6C34878D82A}">
                    <a16:rowId xmlns:a16="http://schemas.microsoft.com/office/drawing/2014/main" val="750840774"/>
                  </a:ext>
                </a:extLst>
              </a:tr>
              <a:tr h="370840">
                <a:tc>
                  <a:txBody>
                    <a:bodyPr/>
                    <a:lstStyle/>
                    <a:p>
                      <a:pPr algn="ctr" fontAlgn="ctr"/>
                      <a:r>
                        <a:rPr lang="en-US" sz="1250" b="0">
                          <a:effectLst/>
                        </a:rPr>
                        <a:t>2</a:t>
                      </a:r>
                    </a:p>
                  </a:txBody>
                  <a:tcPr marL="95250" marR="95250" marT="133350" marB="133350" anchor="ctr"/>
                </a:tc>
                <a:tc>
                  <a:txBody>
                    <a:bodyPr/>
                    <a:lstStyle/>
                    <a:p>
                      <a:pPr algn="ctr" fontAlgn="ctr"/>
                      <a:r>
                        <a:rPr lang="en-US" sz="1250" b="0">
                          <a:effectLst/>
                        </a:rPr>
                        <a:t>F</a:t>
                      </a:r>
                    </a:p>
                  </a:txBody>
                  <a:tcPr marL="95250" marR="95250" marT="133350" marB="133350" anchor="ctr"/>
                </a:tc>
                <a:tc>
                  <a:txBody>
                    <a:bodyPr/>
                    <a:lstStyle/>
                    <a:p>
                      <a:pPr algn="ctr" fontAlgn="ctr"/>
                      <a:r>
                        <a:rPr lang="en-US" sz="1250" b="0">
                          <a:effectLst/>
                        </a:rPr>
                        <a:t>55</a:t>
                      </a:r>
                    </a:p>
                  </a:txBody>
                  <a:tcPr marL="95250" marR="95250" marT="133350" marB="133350" anchor="ctr"/>
                </a:tc>
                <a:tc>
                  <a:txBody>
                    <a:bodyPr/>
                    <a:lstStyle/>
                    <a:p>
                      <a:pPr algn="ctr" fontAlgn="ctr"/>
                      <a:r>
                        <a:rPr lang="en-US" sz="1250" b="0">
                          <a:effectLst/>
                        </a:rPr>
                        <a:t>11</a:t>
                      </a:r>
                    </a:p>
                  </a:txBody>
                  <a:tcPr marL="95250" marR="95250" marT="133350" marB="133350" anchor="ctr"/>
                </a:tc>
                <a:tc>
                  <a:txBody>
                    <a:bodyPr/>
                    <a:lstStyle/>
                    <a:p>
                      <a:pPr algn="ctr" fontAlgn="ctr"/>
                      <a:r>
                        <a:rPr lang="en-US" sz="1250" b="0">
                          <a:effectLst/>
                        </a:rPr>
                        <a:t>M</a:t>
                      </a:r>
                    </a:p>
                  </a:txBody>
                  <a:tcPr marL="95250" marR="95250" marT="133350" marB="133350" anchor="ctr"/>
                </a:tc>
                <a:tc>
                  <a:txBody>
                    <a:bodyPr/>
                    <a:lstStyle/>
                    <a:p>
                      <a:pPr algn="ctr" fontAlgn="ctr"/>
                      <a:r>
                        <a:rPr lang="en-US" sz="1250" b="0">
                          <a:effectLst/>
                        </a:rPr>
                        <a:t>22</a:t>
                      </a:r>
                    </a:p>
                  </a:txBody>
                  <a:tcPr marL="95250" marR="95250" marT="133350" marB="133350" anchor="ctr"/>
                </a:tc>
                <a:extLst>
                  <a:ext uri="{0D108BD9-81ED-4DB2-BD59-A6C34878D82A}">
                    <a16:rowId xmlns:a16="http://schemas.microsoft.com/office/drawing/2014/main" val="2540778286"/>
                  </a:ext>
                </a:extLst>
              </a:tr>
              <a:tr h="370840">
                <a:tc>
                  <a:txBody>
                    <a:bodyPr/>
                    <a:lstStyle/>
                    <a:p>
                      <a:pPr algn="ctr" fontAlgn="ctr"/>
                      <a:r>
                        <a:rPr lang="en-US" sz="1250" b="0">
                          <a:effectLst/>
                        </a:rPr>
                        <a:t>3</a:t>
                      </a:r>
                    </a:p>
                  </a:txBody>
                  <a:tcPr marL="95250" marR="95250" marT="133350" marB="133350" anchor="ctr"/>
                </a:tc>
                <a:tc>
                  <a:txBody>
                    <a:bodyPr/>
                    <a:lstStyle/>
                    <a:p>
                      <a:pPr algn="ctr" fontAlgn="ctr"/>
                      <a:r>
                        <a:rPr lang="en-US" sz="1250" b="0">
                          <a:effectLst/>
                        </a:rPr>
                        <a:t>F</a:t>
                      </a:r>
                    </a:p>
                  </a:txBody>
                  <a:tcPr marL="95250" marR="95250" marT="133350" marB="133350" anchor="ctr"/>
                </a:tc>
                <a:tc>
                  <a:txBody>
                    <a:bodyPr/>
                    <a:lstStyle/>
                    <a:p>
                      <a:pPr algn="ctr" fontAlgn="ctr"/>
                      <a:r>
                        <a:rPr lang="en-US" sz="1250" b="0">
                          <a:effectLst/>
                        </a:rPr>
                        <a:t>60</a:t>
                      </a:r>
                    </a:p>
                  </a:txBody>
                  <a:tcPr marL="95250" marR="95250" marT="133350" marB="133350" anchor="ctr"/>
                </a:tc>
                <a:tc>
                  <a:txBody>
                    <a:bodyPr/>
                    <a:lstStyle/>
                    <a:p>
                      <a:pPr algn="ctr" fontAlgn="ctr"/>
                      <a:r>
                        <a:rPr lang="en-US" sz="1250" b="0">
                          <a:effectLst/>
                        </a:rPr>
                        <a:t>10</a:t>
                      </a:r>
                    </a:p>
                  </a:txBody>
                  <a:tcPr marL="95250" marR="95250" marT="133350" marB="133350" anchor="ctr"/>
                </a:tc>
                <a:tc>
                  <a:txBody>
                    <a:bodyPr/>
                    <a:lstStyle/>
                    <a:p>
                      <a:pPr algn="ctr" fontAlgn="ctr"/>
                      <a:r>
                        <a:rPr lang="en-US" sz="1250" b="0">
                          <a:effectLst/>
                        </a:rPr>
                        <a:t>M</a:t>
                      </a:r>
                    </a:p>
                  </a:txBody>
                  <a:tcPr marL="95250" marR="95250" marT="133350" marB="133350" anchor="ctr"/>
                </a:tc>
                <a:tc>
                  <a:txBody>
                    <a:bodyPr/>
                    <a:lstStyle/>
                    <a:p>
                      <a:pPr algn="ctr" fontAlgn="ctr"/>
                      <a:r>
                        <a:rPr lang="en-US" sz="1250" b="0">
                          <a:effectLst/>
                        </a:rPr>
                        <a:t>20</a:t>
                      </a:r>
                    </a:p>
                  </a:txBody>
                  <a:tcPr marL="95250" marR="95250" marT="133350" marB="133350" anchor="ctr"/>
                </a:tc>
                <a:extLst>
                  <a:ext uri="{0D108BD9-81ED-4DB2-BD59-A6C34878D82A}">
                    <a16:rowId xmlns:a16="http://schemas.microsoft.com/office/drawing/2014/main" val="4013296550"/>
                  </a:ext>
                </a:extLst>
              </a:tr>
              <a:tr h="370840">
                <a:tc>
                  <a:txBody>
                    <a:bodyPr/>
                    <a:lstStyle/>
                    <a:p>
                      <a:pPr algn="ctr" fontAlgn="ctr"/>
                      <a:r>
                        <a:rPr lang="en-US" sz="1250" b="0">
                          <a:effectLst/>
                        </a:rPr>
                        <a:t>3</a:t>
                      </a:r>
                    </a:p>
                  </a:txBody>
                  <a:tcPr marL="95250" marR="95250" marT="133350" marB="133350" anchor="ctr"/>
                </a:tc>
                <a:tc>
                  <a:txBody>
                    <a:bodyPr/>
                    <a:lstStyle/>
                    <a:p>
                      <a:pPr algn="ctr" fontAlgn="ctr"/>
                      <a:r>
                        <a:rPr lang="en-US" sz="1250" b="0">
                          <a:effectLst/>
                        </a:rPr>
                        <a:t>F</a:t>
                      </a:r>
                    </a:p>
                  </a:txBody>
                  <a:tcPr marL="95250" marR="95250" marT="133350" marB="133350" anchor="ctr"/>
                </a:tc>
                <a:tc>
                  <a:txBody>
                    <a:bodyPr/>
                    <a:lstStyle/>
                    <a:p>
                      <a:pPr algn="ctr" fontAlgn="ctr"/>
                      <a:r>
                        <a:rPr lang="en-US" sz="1250" b="0">
                          <a:effectLst/>
                        </a:rPr>
                        <a:t>60</a:t>
                      </a:r>
                    </a:p>
                  </a:txBody>
                  <a:tcPr marL="95250" marR="95250" marT="133350" marB="133350" anchor="ctr"/>
                </a:tc>
                <a:tc>
                  <a:txBody>
                    <a:bodyPr/>
                    <a:lstStyle/>
                    <a:p>
                      <a:pPr algn="ctr" fontAlgn="ctr"/>
                      <a:r>
                        <a:rPr lang="en-US" sz="1250" b="0">
                          <a:effectLst/>
                        </a:rPr>
                        <a:t>11</a:t>
                      </a:r>
                    </a:p>
                  </a:txBody>
                  <a:tcPr marL="95250" marR="95250" marT="133350" marB="133350" anchor="ctr"/>
                </a:tc>
                <a:tc>
                  <a:txBody>
                    <a:bodyPr/>
                    <a:lstStyle/>
                    <a:p>
                      <a:pPr algn="ctr" fontAlgn="ctr"/>
                      <a:r>
                        <a:rPr lang="en-US" sz="1250" b="0">
                          <a:effectLst/>
                        </a:rPr>
                        <a:t>M</a:t>
                      </a:r>
                    </a:p>
                  </a:txBody>
                  <a:tcPr marL="95250" marR="95250" marT="133350" marB="133350" anchor="ctr"/>
                </a:tc>
                <a:tc>
                  <a:txBody>
                    <a:bodyPr/>
                    <a:lstStyle/>
                    <a:p>
                      <a:pPr algn="ctr" fontAlgn="ctr"/>
                      <a:r>
                        <a:rPr lang="en-US" sz="1250" b="0">
                          <a:effectLst/>
                        </a:rPr>
                        <a:t>22</a:t>
                      </a:r>
                    </a:p>
                  </a:txBody>
                  <a:tcPr marL="95250" marR="95250" marT="133350" marB="133350" anchor="ctr"/>
                </a:tc>
                <a:extLst>
                  <a:ext uri="{0D108BD9-81ED-4DB2-BD59-A6C34878D82A}">
                    <a16:rowId xmlns:a16="http://schemas.microsoft.com/office/drawing/2014/main" val="1492555378"/>
                  </a:ext>
                </a:extLst>
              </a:tr>
              <a:tr h="370840">
                <a:tc>
                  <a:txBody>
                    <a:bodyPr/>
                    <a:lstStyle/>
                    <a:p>
                      <a:pPr algn="ctr" fontAlgn="ctr"/>
                      <a:r>
                        <a:rPr lang="en-US" sz="1250" b="0">
                          <a:effectLst/>
                        </a:rPr>
                        <a:t>3</a:t>
                      </a:r>
                    </a:p>
                  </a:txBody>
                  <a:tcPr marL="95250" marR="95250" marT="133350" marB="133350" anchor="ctr"/>
                </a:tc>
                <a:tc>
                  <a:txBody>
                    <a:bodyPr/>
                    <a:lstStyle/>
                    <a:p>
                      <a:pPr algn="ctr" fontAlgn="ctr"/>
                      <a:r>
                        <a:rPr lang="en-US" sz="1250" b="0">
                          <a:effectLst/>
                        </a:rPr>
                        <a:t>F</a:t>
                      </a:r>
                    </a:p>
                  </a:txBody>
                  <a:tcPr marL="95250" marR="95250" marT="133350" marB="133350" anchor="ctr"/>
                </a:tc>
                <a:tc>
                  <a:txBody>
                    <a:bodyPr/>
                    <a:lstStyle/>
                    <a:p>
                      <a:pPr algn="ctr" fontAlgn="ctr"/>
                      <a:r>
                        <a:rPr lang="en-US" sz="1250" b="0">
                          <a:effectLst/>
                        </a:rPr>
                        <a:t>60</a:t>
                      </a:r>
                    </a:p>
                  </a:txBody>
                  <a:tcPr marL="95250" marR="95250" marT="133350" marB="133350" anchor="ctr"/>
                </a:tc>
                <a:tc>
                  <a:txBody>
                    <a:bodyPr/>
                    <a:lstStyle/>
                    <a:p>
                      <a:pPr algn="ctr" fontAlgn="ctr"/>
                      <a:r>
                        <a:rPr lang="en-US" sz="1250" b="0">
                          <a:effectLst/>
                        </a:rPr>
                        <a:t>12</a:t>
                      </a:r>
                    </a:p>
                  </a:txBody>
                  <a:tcPr marL="95250" marR="95250" marT="133350" marB="133350" anchor="ctr"/>
                </a:tc>
                <a:tc>
                  <a:txBody>
                    <a:bodyPr/>
                    <a:lstStyle/>
                    <a:p>
                      <a:pPr algn="ctr" fontAlgn="ctr"/>
                      <a:r>
                        <a:rPr lang="en-US" sz="1250" b="0">
                          <a:effectLst/>
                        </a:rPr>
                        <a:t>M</a:t>
                      </a:r>
                    </a:p>
                  </a:txBody>
                  <a:tcPr marL="95250" marR="95250" marT="133350" marB="133350" anchor="ctr"/>
                </a:tc>
                <a:tc>
                  <a:txBody>
                    <a:bodyPr/>
                    <a:lstStyle/>
                    <a:p>
                      <a:pPr algn="ctr" fontAlgn="ctr"/>
                      <a:r>
                        <a:rPr lang="en-US" sz="1250" b="0" dirty="0">
                          <a:effectLst/>
                        </a:rPr>
                        <a:t>59</a:t>
                      </a:r>
                    </a:p>
                  </a:txBody>
                  <a:tcPr marL="95250" marR="95250" marT="133350" marB="133350" anchor="ctr"/>
                </a:tc>
                <a:extLst>
                  <a:ext uri="{0D108BD9-81ED-4DB2-BD59-A6C34878D82A}">
                    <a16:rowId xmlns:a16="http://schemas.microsoft.com/office/drawing/2014/main" val="642059762"/>
                  </a:ext>
                </a:extLst>
              </a:tr>
            </a:tbl>
          </a:graphicData>
        </a:graphic>
      </p:graphicFrame>
    </p:spTree>
    <p:extLst>
      <p:ext uri="{BB962C8B-B14F-4D97-AF65-F5344CB8AC3E}">
        <p14:creationId xmlns:p14="http://schemas.microsoft.com/office/powerpoint/2010/main" val="1742286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Relational Algebra</a:t>
            </a:r>
            <a:r>
              <a:rPr lang="en-US" b="1" dirty="0"/>
              <a:t/>
            </a:r>
            <a:br>
              <a:rPr lang="en-US" b="1" dirty="0"/>
            </a:br>
            <a:endParaRPr lang="en-US" dirty="0"/>
          </a:p>
        </p:txBody>
      </p:sp>
      <p:sp>
        <p:nvSpPr>
          <p:cNvPr id="3" name="Content Placeholder 2"/>
          <p:cNvSpPr>
            <a:spLocks noGrp="1"/>
          </p:cNvSpPr>
          <p:nvPr>
            <p:ph idx="1"/>
          </p:nvPr>
        </p:nvSpPr>
        <p:spPr>
          <a:xfrm>
            <a:off x="761616" y="2130109"/>
            <a:ext cx="8596668" cy="3880773"/>
          </a:xfrm>
        </p:spPr>
        <p:txBody>
          <a:bodyPr/>
          <a:lstStyle/>
          <a:p>
            <a:r>
              <a:rPr lang="en-US" dirty="0"/>
              <a:t>Relational Algebra is a procedural query language</a:t>
            </a:r>
            <a:r>
              <a:rPr lang="en-US" dirty="0" smtClean="0"/>
              <a:t>.</a:t>
            </a:r>
          </a:p>
          <a:p>
            <a:r>
              <a:rPr lang="en-US" dirty="0" smtClean="0"/>
              <a:t> </a:t>
            </a:r>
            <a:r>
              <a:rPr lang="en-US" dirty="0"/>
              <a:t>Relational algebra mainly provides a theoretical foundation for relational databases and </a:t>
            </a:r>
            <a:r>
              <a:rPr lang="en-US" u="sng" dirty="0">
                <a:hlinkClick r:id="rId2"/>
              </a:rPr>
              <a:t>SQL</a:t>
            </a:r>
            <a:r>
              <a:rPr lang="en-US" dirty="0"/>
              <a:t>. </a:t>
            </a:r>
            <a:endParaRPr lang="en-US" dirty="0" smtClean="0"/>
          </a:p>
          <a:p>
            <a:r>
              <a:rPr lang="en-US" dirty="0" smtClean="0"/>
              <a:t>The </a:t>
            </a:r>
            <a:r>
              <a:rPr lang="en-US" dirty="0"/>
              <a:t>main purpose of using Relational Algebra is to define operators that transform one or more input relations into an output relation.</a:t>
            </a:r>
            <a:endParaRPr lang="en-US" dirty="0" smtClean="0"/>
          </a:p>
        </p:txBody>
      </p:sp>
    </p:spTree>
    <p:extLst>
      <p:ext uri="{BB962C8B-B14F-4D97-AF65-F5344CB8AC3E}">
        <p14:creationId xmlns:p14="http://schemas.microsoft.com/office/powerpoint/2010/main" val="1500006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Fundamental Operators</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These are the basic/fundamental operators used in Relational Algebra</a:t>
            </a:r>
            <a:r>
              <a:rPr lang="en-US" dirty="0" smtClean="0"/>
              <a:t>.</a:t>
            </a:r>
          </a:p>
          <a:p>
            <a:r>
              <a:rPr lang="en-US" dirty="0"/>
              <a:t>Selection(σ)</a:t>
            </a:r>
          </a:p>
          <a:p>
            <a:r>
              <a:rPr lang="en-US" dirty="0"/>
              <a:t>Projection(π)</a:t>
            </a:r>
          </a:p>
          <a:p>
            <a:r>
              <a:rPr lang="en-US" dirty="0"/>
              <a:t>Union(U)</a:t>
            </a:r>
          </a:p>
          <a:p>
            <a:r>
              <a:rPr lang="en-US" dirty="0"/>
              <a:t>Set Difference(-)</a:t>
            </a:r>
          </a:p>
          <a:p>
            <a:r>
              <a:rPr lang="en-US" dirty="0"/>
              <a:t>Set Intersection(∩)</a:t>
            </a:r>
          </a:p>
          <a:p>
            <a:r>
              <a:rPr lang="en-US" dirty="0"/>
              <a:t>Rename(ρ)</a:t>
            </a:r>
          </a:p>
          <a:p>
            <a:r>
              <a:rPr lang="en-US" dirty="0" smtClean="0"/>
              <a:t>Cross </a:t>
            </a:r>
            <a:r>
              <a:rPr lang="en-US" dirty="0"/>
              <a:t>Product(X)</a:t>
            </a:r>
          </a:p>
        </p:txBody>
      </p:sp>
    </p:spTree>
    <p:extLst>
      <p:ext uri="{BB962C8B-B14F-4D97-AF65-F5344CB8AC3E}">
        <p14:creationId xmlns:p14="http://schemas.microsoft.com/office/powerpoint/2010/main" val="1883625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a:t>
            </a:r>
            <a:r>
              <a:rPr lang="el-GR" dirty="0"/>
              <a:t>σ):</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 It is used to select required tuples of the relations.</a:t>
                </a:r>
              </a:p>
              <a:p>
                <a:r>
                  <a:rPr lang="en-US" dirty="0"/>
                  <a:t>Select operation chooses the subset of tuples from the relation that satisfies the given condition mentioned in the syntax of selection. The selection operation is also known as horizontal partitioning since it partitions the table or relation horizontally. </a:t>
                </a:r>
                <a:endParaRPr lang="en-US" dirty="0" smtClean="0"/>
              </a:p>
              <a:p>
                <a:pPr marL="0" indent="0">
                  <a:buNone/>
                </a:pPr>
                <a:r>
                  <a:rPr lang="en-US" dirty="0"/>
                  <a:t> </a:t>
                </a:r>
                <a:r>
                  <a:rPr lang="en-US" dirty="0" smtClean="0"/>
                  <a:t>                                        Notation: </a:t>
                </a:r>
                <a14:m>
                  <m:oMath xmlns:m="http://schemas.openxmlformats.org/officeDocument/2006/math">
                    <m:sSub>
                      <m:sSubPr>
                        <m:ctrlPr>
                          <a:rPr lang="el-GR" i="1" smtClean="0">
                            <a:latin typeface="Cambria Math" panose="02040503050406030204" pitchFamily="18" charset="0"/>
                          </a:rPr>
                        </m:ctrlPr>
                      </m:sSubPr>
                      <m:e>
                        <m:r>
                          <a:rPr lang="el-GR"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𝑐</m:t>
                        </m:r>
                      </m:sub>
                    </m:sSub>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oMath>
                </a14:m>
                <a:endParaRPr lang="en-US" dirty="0" smtClean="0"/>
              </a:p>
              <a:p>
                <a:pPr marL="0" indent="0">
                  <a:buNone/>
                </a:pPr>
                <a:r>
                  <a:rPr lang="en-US" dirty="0"/>
                  <a:t>where ‘c’ is the selection condition which is a </a:t>
                </a:r>
                <a:r>
                  <a:rPr lang="en-US" dirty="0" err="1"/>
                  <a:t>boolean</a:t>
                </a:r>
                <a:r>
                  <a:rPr lang="en-US" dirty="0"/>
                  <a:t> expression(condition), we can have a single condition like Roll= 3 or a combination of conditions like X&gt;2 AND Y&lt;1, and symbol ‘σ (sigma)’ is used to denote select(choose) </a:t>
                </a:r>
                <a:r>
                  <a:rPr lang="en-US" dirty="0" smtClean="0"/>
                  <a:t>operator, R </a:t>
                </a:r>
                <a:r>
                  <a:rPr lang="en-US" dirty="0"/>
                  <a:t>is a relational algebra expression, whose result is a relation.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567" t="-942" r="-567"/>
                </a:stretch>
              </a:blipFill>
            </p:spPr>
            <p:txBody>
              <a:bodyPr/>
              <a:lstStyle/>
              <a:p>
                <a:r>
                  <a:rPr lang="en-US">
                    <a:noFill/>
                  </a:rPr>
                  <a:t> </a:t>
                </a:r>
              </a:p>
            </p:txBody>
          </p:sp>
        </mc:Fallback>
      </mc:AlternateContent>
    </p:spTree>
    <p:extLst>
      <p:ext uri="{BB962C8B-B14F-4D97-AF65-F5344CB8AC3E}">
        <p14:creationId xmlns:p14="http://schemas.microsoft.com/office/powerpoint/2010/main" val="1838589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Projection(</a:t>
            </a:r>
            <a:r>
              <a:rPr lang="el-GR" dirty="0"/>
              <a:t>π</a:t>
            </a:r>
            <a:r>
              <a:rPr lang="el-GR"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It is used to project required column data from a relation.</a:t>
                </a:r>
              </a:p>
              <a:p>
                <a:r>
                  <a:rPr lang="en-US" dirty="0"/>
                  <a:t>This operation selects certain required attributes, while discarding other attributes. Projection in DBMS is a process of selecting some specific attribute/columns from a table while excluding the other attributes/columns from a selected table. It is useful for selecting a set of required attributes of the data</a:t>
                </a:r>
                <a:r>
                  <a:rPr lang="en-US" dirty="0" smtClean="0"/>
                  <a:t>.</a:t>
                </a:r>
              </a:p>
              <a:p>
                <a:pPr marL="0" indent="0">
                  <a:buNone/>
                </a:pPr>
                <a:r>
                  <a:rPr lang="en-US" dirty="0"/>
                  <a:t> </a:t>
                </a:r>
                <a:r>
                  <a:rPr lang="en-US" dirty="0" smtClean="0"/>
                  <a:t>                                            Notation</a:t>
                </a:r>
                <a:r>
                  <a:rPr lang="en-US" dirty="0"/>
                  <a:t>: </a:t>
                </a:r>
                <a14:m>
                  <m:oMath xmlns:m="http://schemas.openxmlformats.org/officeDocument/2006/math">
                    <m:sSub>
                      <m:sSubPr>
                        <m:ctrlPr>
                          <a:rPr lang="el-GR" i="1" smtClean="0">
                            <a:latin typeface="Cambria Math" panose="02040503050406030204" pitchFamily="18" charset="0"/>
                          </a:rPr>
                        </m:ctrlPr>
                      </m:sSubPr>
                      <m:e>
                        <m:r>
                          <a:rPr lang="el-GR" i="1" smtClean="0">
                            <a:latin typeface="Cambria Math" panose="02040503050406030204" pitchFamily="18" charset="0"/>
                            <a:ea typeface="Cambria Math" panose="02040503050406030204" pitchFamily="18" charset="0"/>
                          </a:rPr>
                          <m:t>𝜋</m:t>
                        </m:r>
                      </m:e>
                      <m:sub>
                        <m:r>
                          <a:rPr lang="en-US" b="0" i="1" smtClean="0">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rPr>
                      <m:t>(</m:t>
                    </m:r>
                    <m:r>
                      <a:rPr lang="en-US" i="1">
                        <a:latin typeface="Cambria Math" panose="02040503050406030204" pitchFamily="18" charset="0"/>
                      </a:rPr>
                      <m:t>𝑅</m:t>
                    </m:r>
                    <m:r>
                      <a:rPr lang="en-US" i="1">
                        <a:latin typeface="Cambria Math" panose="02040503050406030204" pitchFamily="18" charset="0"/>
                      </a:rPr>
                      <m:t>)</m:t>
                    </m:r>
                  </m:oMath>
                </a14:m>
                <a:endParaRPr lang="en-US" dirty="0" smtClean="0"/>
              </a:p>
              <a:p>
                <a:pPr marL="0" indent="0">
                  <a:buNone/>
                </a:pPr>
                <a:r>
                  <a:rPr lang="en-US" dirty="0"/>
                  <a:t>where ‘A’ is the attribute list, it is the desired set of attributes from the attributes of relation(R), symbol ‘π(pi)’  is used to denote the Project operator, R is generally a relational algebra expression, which results in a relation.</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67" t="-942" r="-1064"/>
                </a:stretch>
              </a:blipFill>
            </p:spPr>
            <p:txBody>
              <a:bodyPr/>
              <a:lstStyle/>
              <a:p>
                <a:r>
                  <a:rPr lang="en-US">
                    <a:noFill/>
                  </a:rPr>
                  <a:t> </a:t>
                </a:r>
              </a:p>
            </p:txBody>
          </p:sp>
        </mc:Fallback>
      </mc:AlternateContent>
    </p:spTree>
    <p:extLst>
      <p:ext uri="{BB962C8B-B14F-4D97-AF65-F5344CB8AC3E}">
        <p14:creationId xmlns:p14="http://schemas.microsoft.com/office/powerpoint/2010/main" val="106440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Union(U)</a:t>
            </a:r>
          </a:p>
        </p:txBody>
      </p:sp>
      <p:sp>
        <p:nvSpPr>
          <p:cNvPr id="3" name="Content Placeholder 2"/>
          <p:cNvSpPr>
            <a:spLocks noGrp="1"/>
          </p:cNvSpPr>
          <p:nvPr>
            <p:ph idx="1"/>
          </p:nvPr>
        </p:nvSpPr>
        <p:spPr/>
        <p:txBody>
          <a:bodyPr/>
          <a:lstStyle/>
          <a:p>
            <a:r>
              <a:rPr lang="en-US" dirty="0"/>
              <a:t>Union operation in relational algebra is the same as union operation in set theory</a:t>
            </a:r>
            <a:r>
              <a:rPr lang="en-US" dirty="0" smtClean="0"/>
              <a:t>.</a:t>
            </a:r>
          </a:p>
          <a:p>
            <a:r>
              <a:rPr lang="en-US" b="1" dirty="0"/>
              <a:t>Example</a:t>
            </a:r>
            <a:r>
              <a:rPr lang="en-US" b="1" dirty="0"/>
              <a:t>: Consider the following table of Students having different optional subjects in their course</a:t>
            </a:r>
            <a:r>
              <a:rPr lang="en-US" b="1" dirty="0" smtClean="0"/>
              <a:t>.</a:t>
            </a:r>
          </a:p>
          <a:p>
            <a:endParaRPr lang="en-US" dirty="0"/>
          </a:p>
        </p:txBody>
      </p:sp>
      <p:pic>
        <p:nvPicPr>
          <p:cNvPr id="4" name="Picture 3"/>
          <p:cNvPicPr>
            <a:picLocks noChangeAspect="1"/>
          </p:cNvPicPr>
          <p:nvPr/>
        </p:nvPicPr>
        <p:blipFill>
          <a:blip r:embed="rId2"/>
          <a:stretch>
            <a:fillRect/>
          </a:stretch>
        </p:blipFill>
        <p:spPr>
          <a:xfrm>
            <a:off x="2633514" y="3615132"/>
            <a:ext cx="4077269" cy="485843"/>
          </a:xfrm>
          <a:prstGeom prst="rect">
            <a:avLst/>
          </a:prstGeom>
        </p:spPr>
      </p:pic>
    </p:spTree>
    <p:extLst>
      <p:ext uri="{BB962C8B-B14F-4D97-AF65-F5344CB8AC3E}">
        <p14:creationId xmlns:p14="http://schemas.microsoft.com/office/powerpoint/2010/main" val="560610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353398628"/>
              </p:ext>
            </p:extLst>
          </p:nvPr>
        </p:nvGraphicFramePr>
        <p:xfrm>
          <a:off x="3207657" y="902546"/>
          <a:ext cx="3676469" cy="2232660"/>
        </p:xfrm>
        <a:graphic>
          <a:graphicData uri="http://schemas.openxmlformats.org/drawingml/2006/table">
            <a:tbl>
              <a:tblPr firstRow="1" bandRow="1">
                <a:tableStyleId>{5C22544A-7EE6-4342-B048-85BDC9FD1C3A}</a:tableStyleId>
              </a:tblPr>
              <a:tblGrid>
                <a:gridCol w="1814937">
                  <a:extLst>
                    <a:ext uri="{9D8B030D-6E8A-4147-A177-3AD203B41FA5}">
                      <a16:colId xmlns:a16="http://schemas.microsoft.com/office/drawing/2014/main" val="2843890008"/>
                    </a:ext>
                  </a:extLst>
                </a:gridCol>
                <a:gridCol w="1861532">
                  <a:extLst>
                    <a:ext uri="{9D8B030D-6E8A-4147-A177-3AD203B41FA5}">
                      <a16:colId xmlns:a16="http://schemas.microsoft.com/office/drawing/2014/main" val="2113925398"/>
                    </a:ext>
                  </a:extLst>
                </a:gridCol>
              </a:tblGrid>
              <a:tr h="370840">
                <a:tc>
                  <a:txBody>
                    <a:bodyPr/>
                    <a:lstStyle/>
                    <a:p>
                      <a:pPr algn="ctr" fontAlgn="base"/>
                      <a:r>
                        <a:rPr lang="en-US" sz="1400" b="1" dirty="0">
                          <a:effectLst/>
                        </a:rPr>
                        <a:t>Student_Name    </a:t>
                      </a:r>
                    </a:p>
                  </a:txBody>
                  <a:tcPr marL="38100" marR="38100" marT="95250" marB="95250" anchor="ctr"/>
                </a:tc>
                <a:tc>
                  <a:txBody>
                    <a:bodyPr/>
                    <a:lstStyle/>
                    <a:p>
                      <a:pPr algn="ctr" fontAlgn="base"/>
                      <a:r>
                        <a:rPr lang="en-US" sz="1400" b="1">
                          <a:effectLst/>
                        </a:rPr>
                        <a:t>Roll_Number    </a:t>
                      </a:r>
                    </a:p>
                  </a:txBody>
                  <a:tcPr marL="95250" marR="95250" marT="95250" marB="95250" anchor="ctr"/>
                </a:tc>
                <a:extLst>
                  <a:ext uri="{0D108BD9-81ED-4DB2-BD59-A6C34878D82A}">
                    <a16:rowId xmlns:a16="http://schemas.microsoft.com/office/drawing/2014/main" val="4093701437"/>
                  </a:ext>
                </a:extLst>
              </a:tr>
              <a:tr h="370840">
                <a:tc>
                  <a:txBody>
                    <a:bodyPr/>
                    <a:lstStyle/>
                    <a:p>
                      <a:pPr algn="ctr" fontAlgn="ctr"/>
                      <a:r>
                        <a:rPr lang="en-US" sz="1250" b="0" dirty="0" smtClean="0">
                          <a:effectLst/>
                        </a:rPr>
                        <a:t>Ali</a:t>
                      </a:r>
                      <a:endParaRPr lang="en-US" sz="1250" b="0" dirty="0">
                        <a:effectLst/>
                      </a:endParaRPr>
                    </a:p>
                  </a:txBody>
                  <a:tcPr marL="95250" marR="95250" marT="133350" marB="133350" anchor="ctr"/>
                </a:tc>
                <a:tc>
                  <a:txBody>
                    <a:bodyPr/>
                    <a:lstStyle/>
                    <a:p>
                      <a:pPr algn="ctr" fontAlgn="ctr"/>
                      <a:r>
                        <a:rPr lang="en-US" sz="1250" b="0" dirty="0">
                          <a:effectLst/>
                        </a:rPr>
                        <a:t>01</a:t>
                      </a:r>
                    </a:p>
                  </a:txBody>
                  <a:tcPr marL="95250" marR="95250" marT="133350" marB="133350" anchor="ctr"/>
                </a:tc>
                <a:extLst>
                  <a:ext uri="{0D108BD9-81ED-4DB2-BD59-A6C34878D82A}">
                    <a16:rowId xmlns:a16="http://schemas.microsoft.com/office/drawing/2014/main" val="3074271390"/>
                  </a:ext>
                </a:extLst>
              </a:tr>
              <a:tr h="370840">
                <a:tc>
                  <a:txBody>
                    <a:bodyPr/>
                    <a:lstStyle/>
                    <a:p>
                      <a:pPr algn="ctr" fontAlgn="ctr"/>
                      <a:r>
                        <a:rPr lang="en-US" sz="1250" b="0" dirty="0" smtClean="0">
                          <a:effectLst/>
                        </a:rPr>
                        <a:t>Hamza</a:t>
                      </a:r>
                      <a:endParaRPr lang="en-US" sz="1250" b="0" dirty="0">
                        <a:effectLst/>
                      </a:endParaRPr>
                    </a:p>
                  </a:txBody>
                  <a:tcPr marL="95250" marR="95250" marT="133350" marB="133350" anchor="ctr"/>
                </a:tc>
                <a:tc>
                  <a:txBody>
                    <a:bodyPr/>
                    <a:lstStyle/>
                    <a:p>
                      <a:pPr algn="ctr" fontAlgn="ctr"/>
                      <a:r>
                        <a:rPr lang="en-US" sz="1250" b="0" dirty="0">
                          <a:effectLst/>
                        </a:rPr>
                        <a:t>02</a:t>
                      </a:r>
                    </a:p>
                  </a:txBody>
                  <a:tcPr marL="95250" marR="95250" marT="133350" marB="133350" anchor="ctr"/>
                </a:tc>
                <a:extLst>
                  <a:ext uri="{0D108BD9-81ED-4DB2-BD59-A6C34878D82A}">
                    <a16:rowId xmlns:a16="http://schemas.microsoft.com/office/drawing/2014/main" val="2453379828"/>
                  </a:ext>
                </a:extLst>
              </a:tr>
              <a:tr h="370840">
                <a:tc>
                  <a:txBody>
                    <a:bodyPr/>
                    <a:lstStyle/>
                    <a:p>
                      <a:pPr algn="ctr" fontAlgn="ctr"/>
                      <a:r>
                        <a:rPr lang="en-US" sz="1250" b="0" dirty="0" smtClean="0">
                          <a:effectLst/>
                        </a:rPr>
                        <a:t>Umar</a:t>
                      </a:r>
                      <a:endParaRPr lang="en-US" sz="1250" b="0" dirty="0">
                        <a:effectLst/>
                      </a:endParaRPr>
                    </a:p>
                  </a:txBody>
                  <a:tcPr marL="95250" marR="95250" marT="133350" marB="133350" anchor="ctr"/>
                </a:tc>
                <a:tc>
                  <a:txBody>
                    <a:bodyPr/>
                    <a:lstStyle/>
                    <a:p>
                      <a:pPr algn="ctr" fontAlgn="ctr"/>
                      <a:r>
                        <a:rPr lang="en-US" sz="1250" b="0" dirty="0">
                          <a:effectLst/>
                        </a:rPr>
                        <a:t>13</a:t>
                      </a:r>
                    </a:p>
                  </a:txBody>
                  <a:tcPr marL="95250" marR="95250" marT="133350" marB="133350" anchor="ctr"/>
                </a:tc>
                <a:extLst>
                  <a:ext uri="{0D108BD9-81ED-4DB2-BD59-A6C34878D82A}">
                    <a16:rowId xmlns:a16="http://schemas.microsoft.com/office/drawing/2014/main" val="1475309108"/>
                  </a:ext>
                </a:extLst>
              </a:tr>
              <a:tr h="370840">
                <a:tc>
                  <a:txBody>
                    <a:bodyPr/>
                    <a:lstStyle/>
                    <a:p>
                      <a:pPr algn="ctr" fontAlgn="ctr"/>
                      <a:r>
                        <a:rPr lang="en-US" sz="1250" b="0" dirty="0" smtClean="0">
                          <a:effectLst/>
                        </a:rPr>
                        <a:t>Bilal</a:t>
                      </a:r>
                      <a:endParaRPr lang="en-US" sz="1250" b="0" dirty="0">
                        <a:effectLst/>
                      </a:endParaRPr>
                    </a:p>
                  </a:txBody>
                  <a:tcPr marL="95250" marR="95250" marT="133350" marB="133350" anchor="ctr"/>
                </a:tc>
                <a:tc>
                  <a:txBody>
                    <a:bodyPr/>
                    <a:lstStyle/>
                    <a:p>
                      <a:pPr algn="ctr" fontAlgn="ctr"/>
                      <a:r>
                        <a:rPr lang="en-US" sz="1250" b="0" dirty="0">
                          <a:effectLst/>
                        </a:rPr>
                        <a:t>17</a:t>
                      </a:r>
                    </a:p>
                  </a:txBody>
                  <a:tcPr marL="95250" marR="95250" marT="133350" marB="133350" anchor="ctr"/>
                </a:tc>
                <a:extLst>
                  <a:ext uri="{0D108BD9-81ED-4DB2-BD59-A6C34878D82A}">
                    <a16:rowId xmlns:a16="http://schemas.microsoft.com/office/drawing/2014/main" val="1377590594"/>
                  </a:ext>
                </a:extLst>
              </a:tr>
            </a:tbl>
          </a:graphicData>
        </a:graphic>
      </p:graphicFrame>
      <p:sp>
        <p:nvSpPr>
          <p:cNvPr id="10" name="TextBox 9"/>
          <p:cNvSpPr txBox="1"/>
          <p:nvPr/>
        </p:nvSpPr>
        <p:spPr>
          <a:xfrm>
            <a:off x="4594485" y="533214"/>
            <a:ext cx="902811" cy="369332"/>
          </a:xfrm>
          <a:prstGeom prst="rect">
            <a:avLst/>
          </a:prstGeom>
          <a:noFill/>
        </p:spPr>
        <p:txBody>
          <a:bodyPr wrap="none" rtlCol="0">
            <a:spAutoFit/>
          </a:bodyPr>
          <a:lstStyle/>
          <a:p>
            <a:r>
              <a:rPr lang="en-US" dirty="0"/>
              <a:t>French</a:t>
            </a:r>
          </a:p>
        </p:txBody>
      </p:sp>
      <p:graphicFrame>
        <p:nvGraphicFramePr>
          <p:cNvPr id="11" name="Table 10"/>
          <p:cNvGraphicFramePr>
            <a:graphicFrameLocks noGrp="1"/>
          </p:cNvGraphicFramePr>
          <p:nvPr>
            <p:extLst>
              <p:ext uri="{D42A27DB-BD31-4B8C-83A1-F6EECF244321}">
                <p14:modId xmlns:p14="http://schemas.microsoft.com/office/powerpoint/2010/main" val="721783271"/>
              </p:ext>
            </p:extLst>
          </p:nvPr>
        </p:nvGraphicFramePr>
        <p:xfrm>
          <a:off x="3207656" y="3645746"/>
          <a:ext cx="3676470" cy="2232660"/>
        </p:xfrm>
        <a:graphic>
          <a:graphicData uri="http://schemas.openxmlformats.org/drawingml/2006/table">
            <a:tbl>
              <a:tblPr firstRow="1" bandRow="1">
                <a:tableStyleId>{5C22544A-7EE6-4342-B048-85BDC9FD1C3A}</a:tableStyleId>
              </a:tblPr>
              <a:tblGrid>
                <a:gridCol w="1838235">
                  <a:extLst>
                    <a:ext uri="{9D8B030D-6E8A-4147-A177-3AD203B41FA5}">
                      <a16:colId xmlns:a16="http://schemas.microsoft.com/office/drawing/2014/main" val="1428968624"/>
                    </a:ext>
                  </a:extLst>
                </a:gridCol>
                <a:gridCol w="1838235">
                  <a:extLst>
                    <a:ext uri="{9D8B030D-6E8A-4147-A177-3AD203B41FA5}">
                      <a16:colId xmlns:a16="http://schemas.microsoft.com/office/drawing/2014/main" val="422650684"/>
                    </a:ext>
                  </a:extLst>
                </a:gridCol>
              </a:tblGrid>
              <a:tr h="370840">
                <a:tc>
                  <a:txBody>
                    <a:bodyPr/>
                    <a:lstStyle/>
                    <a:p>
                      <a:pPr algn="ctr" fontAlgn="base"/>
                      <a:r>
                        <a:rPr lang="en-US" sz="1400" b="1" dirty="0" smtClean="0">
                          <a:effectLst/>
                        </a:rPr>
                        <a:t>Student_Name </a:t>
                      </a:r>
                      <a:r>
                        <a:rPr lang="en-US" sz="1400" b="1" dirty="0">
                          <a:effectLst/>
                        </a:rPr>
                        <a:t>   </a:t>
                      </a:r>
                    </a:p>
                  </a:txBody>
                  <a:tcPr marL="38100" marR="38100" marT="95250" marB="95250" anchor="ctr"/>
                </a:tc>
                <a:tc>
                  <a:txBody>
                    <a:bodyPr/>
                    <a:lstStyle/>
                    <a:p>
                      <a:pPr algn="ctr" fontAlgn="base"/>
                      <a:r>
                        <a:rPr lang="en-US" sz="1400" b="1">
                          <a:effectLst/>
                        </a:rPr>
                        <a:t>Roll_Number    </a:t>
                      </a:r>
                    </a:p>
                  </a:txBody>
                  <a:tcPr marL="95250" marR="95250" marT="95250" marB="95250" anchor="ctr"/>
                </a:tc>
                <a:extLst>
                  <a:ext uri="{0D108BD9-81ED-4DB2-BD59-A6C34878D82A}">
                    <a16:rowId xmlns:a16="http://schemas.microsoft.com/office/drawing/2014/main" val="2207935447"/>
                  </a:ext>
                </a:extLst>
              </a:tr>
              <a:tr h="370840">
                <a:tc>
                  <a:txBody>
                    <a:bodyPr/>
                    <a:lstStyle/>
                    <a:p>
                      <a:pPr algn="ctr" fontAlgn="ctr"/>
                      <a:r>
                        <a:rPr lang="en-US" sz="1250" b="0" dirty="0" smtClean="0">
                          <a:effectLst/>
                        </a:rPr>
                        <a:t>Umar</a:t>
                      </a:r>
                      <a:endParaRPr lang="en-US" sz="1250" b="0" dirty="0">
                        <a:effectLst/>
                      </a:endParaRPr>
                    </a:p>
                  </a:txBody>
                  <a:tcPr marL="95250" marR="95250" marT="133350" marB="133350" anchor="ctr"/>
                </a:tc>
                <a:tc>
                  <a:txBody>
                    <a:bodyPr/>
                    <a:lstStyle/>
                    <a:p>
                      <a:pPr algn="ctr" fontAlgn="ctr"/>
                      <a:r>
                        <a:rPr lang="en-US" sz="1250" b="0">
                          <a:effectLst/>
                        </a:rPr>
                        <a:t>13</a:t>
                      </a:r>
                    </a:p>
                  </a:txBody>
                  <a:tcPr marL="95250" marR="95250" marT="133350" marB="133350" anchor="ctr"/>
                </a:tc>
                <a:extLst>
                  <a:ext uri="{0D108BD9-81ED-4DB2-BD59-A6C34878D82A}">
                    <a16:rowId xmlns:a16="http://schemas.microsoft.com/office/drawing/2014/main" val="2106747762"/>
                  </a:ext>
                </a:extLst>
              </a:tr>
              <a:tr h="370840">
                <a:tc>
                  <a:txBody>
                    <a:bodyPr/>
                    <a:lstStyle/>
                    <a:p>
                      <a:pPr algn="ctr" fontAlgn="ctr"/>
                      <a:r>
                        <a:rPr lang="en-US" sz="1250" b="0" dirty="0" smtClean="0">
                          <a:effectLst/>
                        </a:rPr>
                        <a:t>Bilal</a:t>
                      </a:r>
                      <a:endParaRPr lang="en-US" sz="1250" b="0" dirty="0">
                        <a:effectLst/>
                      </a:endParaRPr>
                    </a:p>
                  </a:txBody>
                  <a:tcPr marL="95250" marR="95250" marT="133350" marB="133350" anchor="ctr"/>
                </a:tc>
                <a:tc>
                  <a:txBody>
                    <a:bodyPr/>
                    <a:lstStyle/>
                    <a:p>
                      <a:pPr algn="ctr" fontAlgn="ctr"/>
                      <a:r>
                        <a:rPr lang="en-US" sz="1250" b="0">
                          <a:effectLst/>
                        </a:rPr>
                        <a:t>17</a:t>
                      </a:r>
                    </a:p>
                  </a:txBody>
                  <a:tcPr marL="95250" marR="95250" marT="133350" marB="133350" anchor="ctr"/>
                </a:tc>
                <a:extLst>
                  <a:ext uri="{0D108BD9-81ED-4DB2-BD59-A6C34878D82A}">
                    <a16:rowId xmlns:a16="http://schemas.microsoft.com/office/drawing/2014/main" val="1980677784"/>
                  </a:ext>
                </a:extLst>
              </a:tr>
              <a:tr h="370840">
                <a:tc>
                  <a:txBody>
                    <a:bodyPr/>
                    <a:lstStyle/>
                    <a:p>
                      <a:pPr algn="ctr" fontAlgn="ctr"/>
                      <a:r>
                        <a:rPr lang="en-US" sz="1250" b="0" dirty="0" smtClean="0">
                          <a:effectLst/>
                        </a:rPr>
                        <a:t>Hiba</a:t>
                      </a:r>
                      <a:endParaRPr lang="en-US" sz="1250" b="0" dirty="0">
                        <a:effectLst/>
                      </a:endParaRPr>
                    </a:p>
                  </a:txBody>
                  <a:tcPr marL="95250" marR="95250" marT="133350" marB="133350" anchor="ctr"/>
                </a:tc>
                <a:tc>
                  <a:txBody>
                    <a:bodyPr/>
                    <a:lstStyle/>
                    <a:p>
                      <a:pPr algn="ctr" fontAlgn="ctr"/>
                      <a:r>
                        <a:rPr lang="en-US" sz="1250" b="0">
                          <a:effectLst/>
                        </a:rPr>
                        <a:t>21</a:t>
                      </a:r>
                    </a:p>
                  </a:txBody>
                  <a:tcPr marL="95250" marR="95250" marT="133350" marB="133350" anchor="ctr"/>
                </a:tc>
                <a:extLst>
                  <a:ext uri="{0D108BD9-81ED-4DB2-BD59-A6C34878D82A}">
                    <a16:rowId xmlns:a16="http://schemas.microsoft.com/office/drawing/2014/main" val="1185064786"/>
                  </a:ext>
                </a:extLst>
              </a:tr>
              <a:tr h="370840">
                <a:tc>
                  <a:txBody>
                    <a:bodyPr/>
                    <a:lstStyle/>
                    <a:p>
                      <a:pPr algn="ctr" fontAlgn="ctr"/>
                      <a:r>
                        <a:rPr lang="en-US" sz="1250" b="0" dirty="0" smtClean="0">
                          <a:effectLst/>
                        </a:rPr>
                        <a:t>Sana</a:t>
                      </a:r>
                      <a:endParaRPr lang="en-US" sz="1250" b="0" dirty="0">
                        <a:effectLst/>
                      </a:endParaRPr>
                    </a:p>
                  </a:txBody>
                  <a:tcPr marL="95250" marR="95250" marT="133350" marB="133350" anchor="ctr"/>
                </a:tc>
                <a:tc>
                  <a:txBody>
                    <a:bodyPr/>
                    <a:lstStyle/>
                    <a:p>
                      <a:pPr algn="ctr" fontAlgn="ctr"/>
                      <a:r>
                        <a:rPr lang="en-US" sz="1250" b="0" dirty="0">
                          <a:effectLst/>
                        </a:rPr>
                        <a:t>25</a:t>
                      </a:r>
                    </a:p>
                  </a:txBody>
                  <a:tcPr marL="95250" marR="95250" marT="133350" marB="133350" anchor="ctr"/>
                </a:tc>
                <a:extLst>
                  <a:ext uri="{0D108BD9-81ED-4DB2-BD59-A6C34878D82A}">
                    <a16:rowId xmlns:a16="http://schemas.microsoft.com/office/drawing/2014/main" val="1414187039"/>
                  </a:ext>
                </a:extLst>
              </a:tr>
            </a:tbl>
          </a:graphicData>
        </a:graphic>
      </p:graphicFrame>
      <p:sp>
        <p:nvSpPr>
          <p:cNvPr id="14" name="TextBox 13"/>
          <p:cNvSpPr txBox="1"/>
          <p:nvPr/>
        </p:nvSpPr>
        <p:spPr>
          <a:xfrm>
            <a:off x="4594485" y="3319872"/>
            <a:ext cx="997389" cy="369332"/>
          </a:xfrm>
          <a:prstGeom prst="rect">
            <a:avLst/>
          </a:prstGeom>
          <a:noFill/>
        </p:spPr>
        <p:txBody>
          <a:bodyPr wrap="none" rtlCol="0">
            <a:spAutoFit/>
          </a:bodyPr>
          <a:lstStyle/>
          <a:p>
            <a:r>
              <a:rPr lang="en-US" dirty="0" smtClean="0"/>
              <a:t>German</a:t>
            </a:r>
            <a:endParaRPr lang="en-US" dirty="0"/>
          </a:p>
        </p:txBody>
      </p:sp>
    </p:spTree>
    <p:extLst>
      <p:ext uri="{BB962C8B-B14F-4D97-AF65-F5344CB8AC3E}">
        <p14:creationId xmlns:p14="http://schemas.microsoft.com/office/powerpoint/2010/main" val="1791923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Difference(-)</a:t>
            </a:r>
          </a:p>
        </p:txBody>
      </p:sp>
      <p:sp>
        <p:nvSpPr>
          <p:cNvPr id="3" name="Content Placeholder 2"/>
          <p:cNvSpPr>
            <a:spLocks noGrp="1"/>
          </p:cNvSpPr>
          <p:nvPr>
            <p:ph idx="1"/>
          </p:nvPr>
        </p:nvSpPr>
        <p:spPr/>
        <p:txBody>
          <a:bodyPr/>
          <a:lstStyle/>
          <a:p>
            <a:r>
              <a:rPr lang="en-US" dirty="0"/>
              <a:t> Set Difference in relational algebra is the same set difference operation as in set theory</a:t>
            </a:r>
            <a:r>
              <a:rPr lang="en-US" dirty="0" smtClean="0"/>
              <a:t>.</a:t>
            </a:r>
          </a:p>
          <a:p>
            <a:r>
              <a:rPr lang="en-US" dirty="0"/>
              <a:t>Example: From the above table of FRENCH and GERMAN, Set Difference is used as </a:t>
            </a:r>
            <a:r>
              <a:rPr lang="en-US" dirty="0" smtClean="0"/>
              <a:t>follows</a:t>
            </a:r>
          </a:p>
          <a:p>
            <a:endParaRPr lang="en-US" dirty="0"/>
          </a:p>
        </p:txBody>
      </p:sp>
      <p:pic>
        <p:nvPicPr>
          <p:cNvPr id="4" name="Picture 3"/>
          <p:cNvPicPr>
            <a:picLocks noChangeAspect="1"/>
          </p:cNvPicPr>
          <p:nvPr/>
        </p:nvPicPr>
        <p:blipFill>
          <a:blip r:embed="rId2"/>
          <a:stretch>
            <a:fillRect/>
          </a:stretch>
        </p:blipFill>
        <p:spPr>
          <a:xfrm>
            <a:off x="2454171" y="3858053"/>
            <a:ext cx="4096322" cy="485843"/>
          </a:xfrm>
          <a:prstGeom prst="rect">
            <a:avLst/>
          </a:prstGeom>
        </p:spPr>
      </p:pic>
    </p:spTree>
    <p:extLst>
      <p:ext uri="{BB962C8B-B14F-4D97-AF65-F5344CB8AC3E}">
        <p14:creationId xmlns:p14="http://schemas.microsoft.com/office/powerpoint/2010/main" val="1306733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Intersection(∩)</a:t>
            </a:r>
          </a:p>
        </p:txBody>
      </p:sp>
      <p:sp>
        <p:nvSpPr>
          <p:cNvPr id="3" name="Content Placeholder 2"/>
          <p:cNvSpPr>
            <a:spLocks noGrp="1"/>
          </p:cNvSpPr>
          <p:nvPr>
            <p:ph idx="1"/>
          </p:nvPr>
        </p:nvSpPr>
        <p:spPr/>
        <p:txBody>
          <a:bodyPr/>
          <a:lstStyle/>
          <a:p>
            <a:r>
              <a:rPr lang="en-US" dirty="0"/>
              <a:t>Set Intersection in relational algebra is the same set intersection operation in set theory</a:t>
            </a:r>
            <a:r>
              <a:rPr lang="en-US" dirty="0" smtClean="0"/>
              <a:t>.</a:t>
            </a:r>
          </a:p>
          <a:p>
            <a:r>
              <a:rPr lang="en-US" dirty="0"/>
              <a:t>Example: From the above table of FRENCH and GERMAN, the Set Intersection is used as </a:t>
            </a:r>
            <a:r>
              <a:rPr lang="en-US" dirty="0" smtClean="0"/>
              <a:t>follows</a:t>
            </a:r>
          </a:p>
          <a:p>
            <a:endParaRPr lang="en-US" dirty="0"/>
          </a:p>
        </p:txBody>
      </p:sp>
      <p:pic>
        <p:nvPicPr>
          <p:cNvPr id="4" name="Picture 3"/>
          <p:cNvPicPr>
            <a:picLocks noChangeAspect="1"/>
          </p:cNvPicPr>
          <p:nvPr/>
        </p:nvPicPr>
        <p:blipFill>
          <a:blip r:embed="rId2"/>
          <a:stretch>
            <a:fillRect/>
          </a:stretch>
        </p:blipFill>
        <p:spPr>
          <a:xfrm>
            <a:off x="2562210" y="3853290"/>
            <a:ext cx="4115374" cy="495369"/>
          </a:xfrm>
          <a:prstGeom prst="rect">
            <a:avLst/>
          </a:prstGeom>
        </p:spPr>
      </p:pic>
    </p:spTree>
    <p:extLst>
      <p:ext uri="{BB962C8B-B14F-4D97-AF65-F5344CB8AC3E}">
        <p14:creationId xmlns:p14="http://schemas.microsoft.com/office/powerpoint/2010/main" val="2108266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1701</TotalTime>
  <Words>681</Words>
  <Application>Microsoft Office PowerPoint</Application>
  <PresentationFormat>Widescreen</PresentationFormat>
  <Paragraphs>244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 Math</vt:lpstr>
      <vt:lpstr>Trebuchet MS</vt:lpstr>
      <vt:lpstr>Wingdings 3</vt:lpstr>
      <vt:lpstr>Facet</vt:lpstr>
      <vt:lpstr>Database System</vt:lpstr>
      <vt:lpstr>Relational Algebra </vt:lpstr>
      <vt:lpstr>Fundamental Operators </vt:lpstr>
      <vt:lpstr>Selection(σ):</vt:lpstr>
      <vt:lpstr> Projection(π)</vt:lpstr>
      <vt:lpstr>Union(U)</vt:lpstr>
      <vt:lpstr>PowerPoint Presentation</vt:lpstr>
      <vt:lpstr>Set Difference(-)</vt:lpstr>
      <vt:lpstr>Set Intersection(∩)</vt:lpstr>
      <vt:lpstr>Rename(ρ)</vt:lpstr>
      <vt:lpstr>Cross Product(X)</vt:lpstr>
      <vt:lpstr>PowerPoint Presentation</vt:lpstr>
      <vt:lpstr>Derived Operators</vt:lpstr>
      <vt:lpstr>Natural Join(⋈):</vt:lpstr>
      <vt:lpstr>PowerPoint Presentation</vt:lpstr>
      <vt:lpstr>Conditional Join</vt:lpstr>
      <vt:lpstr>Conditional Join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Sidra Khatoon</dc:creator>
  <cp:lastModifiedBy>Sidra Khatoon</cp:lastModifiedBy>
  <cp:revision>25</cp:revision>
  <cp:lastPrinted>2024-10-29T07:46:25Z</cp:lastPrinted>
  <dcterms:created xsi:type="dcterms:W3CDTF">2024-10-24T07:00:58Z</dcterms:created>
  <dcterms:modified xsi:type="dcterms:W3CDTF">2024-11-05T09:01:30Z</dcterms:modified>
</cp:coreProperties>
</file>