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6"/>
  </p:notesMasterIdLst>
  <p:handoutMasterIdLst>
    <p:handoutMasterId r:id="rId17"/>
  </p:handoutMasterIdLst>
  <p:sldIdLst>
    <p:sldId id="256" r:id="rId2"/>
    <p:sldId id="264" r:id="rId3"/>
    <p:sldId id="265" r:id="rId4"/>
    <p:sldId id="267" r:id="rId5"/>
    <p:sldId id="266" r:id="rId6"/>
    <p:sldId id="268" r:id="rId7"/>
    <p:sldId id="269" r:id="rId8"/>
    <p:sldId id="270" r:id="rId9"/>
    <p:sldId id="271" r:id="rId10"/>
    <p:sldId id="272" r:id="rId11"/>
    <p:sldId id="273" r:id="rId12"/>
    <p:sldId id="274" r:id="rId13"/>
    <p:sldId id="275" r:id="rId14"/>
    <p:sldId id="276" r:id="rId15"/>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86545" autoAdjust="0"/>
  </p:normalViewPr>
  <p:slideViewPr>
    <p:cSldViewPr snapToGrid="0">
      <p:cViewPr varScale="1">
        <p:scale>
          <a:sx n="73" d="100"/>
          <a:sy n="73" d="100"/>
        </p:scale>
        <p:origin x="5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9BFC1533-4D66-4A6A-BDFA-C558DD64FF06}" type="datetimeFigureOut">
              <a:rPr lang="en-US" smtClean="0"/>
              <a:t>11/26/2024</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01BF4244-A877-4872-9CA4-37B03DF007BE}" type="slidenum">
              <a:rPr lang="en-US" smtClean="0"/>
              <a:t>‹#›</a:t>
            </a:fld>
            <a:endParaRPr lang="en-US"/>
          </a:p>
        </p:txBody>
      </p:sp>
    </p:spTree>
    <p:extLst>
      <p:ext uri="{BB962C8B-B14F-4D97-AF65-F5344CB8AC3E}">
        <p14:creationId xmlns:p14="http://schemas.microsoft.com/office/powerpoint/2010/main" val="1293422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34EE2938-D065-4567-87E7-D6CDB3A22379}" type="datetimeFigureOut">
              <a:rPr lang="en-US" smtClean="0"/>
              <a:t>11/26/2024</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6C3A62DC-44E7-4CFB-A5DE-4AD6FA451F11}" type="slidenum">
              <a:rPr lang="en-US" smtClean="0"/>
              <a:t>‹#›</a:t>
            </a:fld>
            <a:endParaRPr lang="en-US"/>
          </a:p>
        </p:txBody>
      </p:sp>
    </p:spTree>
    <p:extLst>
      <p:ext uri="{BB962C8B-B14F-4D97-AF65-F5344CB8AC3E}">
        <p14:creationId xmlns:p14="http://schemas.microsoft.com/office/powerpoint/2010/main" val="338867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34130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584094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57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541363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12209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89966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45463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72381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702456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4EB5638-39FD-4566-8F65-E8B23231143F}"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399885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4EB5638-39FD-4566-8F65-E8B23231143F}"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817444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4EB5638-39FD-4566-8F65-E8B23231143F}"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417509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4EB5638-39FD-4566-8F65-E8B23231143F}"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283659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EB5638-39FD-4566-8F65-E8B23231143F}"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404234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1535709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4EB5638-39FD-4566-8F65-E8B23231143F}"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820CB-6D01-45D1-8A66-314D6A50E80E}" type="slidenum">
              <a:rPr lang="en-US" smtClean="0"/>
              <a:t>‹#›</a:t>
            </a:fld>
            <a:endParaRPr lang="en-US"/>
          </a:p>
        </p:txBody>
      </p:sp>
    </p:spTree>
    <p:extLst>
      <p:ext uri="{BB962C8B-B14F-4D97-AF65-F5344CB8AC3E}">
        <p14:creationId xmlns:p14="http://schemas.microsoft.com/office/powerpoint/2010/main" val="2004865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4EB5638-39FD-4566-8F65-E8B23231143F}" type="datetimeFigureOut">
              <a:rPr lang="en-US" smtClean="0"/>
              <a:t>11/26/2024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F820CB-6D01-45D1-8A66-314D6A50E80E}" type="slidenum">
              <a:rPr lang="en-US" smtClean="0"/>
              <a:t>‹#›</a:t>
            </a:fld>
            <a:endParaRPr lang="en-US"/>
          </a:p>
        </p:txBody>
      </p:sp>
    </p:spTree>
    <p:extLst>
      <p:ext uri="{BB962C8B-B14F-4D97-AF65-F5344CB8AC3E}">
        <p14:creationId xmlns:p14="http://schemas.microsoft.com/office/powerpoint/2010/main" val="220356744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Database System</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8</a:t>
            </a:r>
            <a:endParaRPr lang="en-US" dirty="0"/>
          </a:p>
        </p:txBody>
      </p:sp>
    </p:spTree>
    <p:extLst>
      <p:ext uri="{BB962C8B-B14F-4D97-AF65-F5344CB8AC3E}">
        <p14:creationId xmlns:p14="http://schemas.microsoft.com/office/powerpoint/2010/main" val="96135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Imagine we're building a restaurant management application. That application needs to store data about the company's employees and it starts out by creating the following table of employees:</a:t>
            </a:r>
          </a:p>
        </p:txBody>
      </p:sp>
      <p:pic>
        <p:nvPicPr>
          <p:cNvPr id="4" name="Picture 3"/>
          <p:cNvPicPr>
            <a:picLocks noChangeAspect="1"/>
          </p:cNvPicPr>
          <p:nvPr/>
        </p:nvPicPr>
        <p:blipFill>
          <a:blip r:embed="rId2"/>
          <a:stretch>
            <a:fillRect/>
          </a:stretch>
        </p:blipFill>
        <p:spPr>
          <a:xfrm>
            <a:off x="2217795" y="3012964"/>
            <a:ext cx="5515745" cy="2896004"/>
          </a:xfrm>
          <a:prstGeom prst="rect">
            <a:avLst/>
          </a:prstGeom>
        </p:spPr>
      </p:pic>
    </p:spTree>
    <p:extLst>
      <p:ext uri="{BB962C8B-B14F-4D97-AF65-F5344CB8AC3E}">
        <p14:creationId xmlns:p14="http://schemas.microsoft.com/office/powerpoint/2010/main" val="3377383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Second Normal Form (2NF</a:t>
            </a:r>
            <a:r>
              <a:rPr lang="en-US" b="1" dirty="0" smtClean="0"/>
              <a:t>)</a:t>
            </a:r>
            <a:endParaRPr lang="en-US" dirty="0"/>
          </a:p>
        </p:txBody>
      </p:sp>
      <p:sp>
        <p:nvSpPr>
          <p:cNvPr id="3" name="Content Placeholder 2"/>
          <p:cNvSpPr>
            <a:spLocks noGrp="1"/>
          </p:cNvSpPr>
          <p:nvPr>
            <p:ph idx="1"/>
          </p:nvPr>
        </p:nvSpPr>
        <p:spPr/>
        <p:txBody>
          <a:bodyPr/>
          <a:lstStyle/>
          <a:p>
            <a:r>
              <a:rPr lang="en-US" dirty="0"/>
              <a:t>All the entries are atomic and there is a composite primary key (</a:t>
            </a:r>
            <a:r>
              <a:rPr lang="en-US" dirty="0" err="1"/>
              <a:t>employee_id</a:t>
            </a:r>
            <a:r>
              <a:rPr lang="en-US" dirty="0"/>
              <a:t>, </a:t>
            </a:r>
            <a:r>
              <a:rPr lang="en-US" dirty="0" err="1"/>
              <a:t>job_code</a:t>
            </a:r>
            <a:r>
              <a:rPr lang="en-US" dirty="0"/>
              <a:t>) so the table is in the </a:t>
            </a:r>
            <a:r>
              <a:rPr lang="en-US" b="1" dirty="0"/>
              <a:t>first normal form (1NF</a:t>
            </a:r>
            <a:r>
              <a:rPr lang="en-US" b="1" dirty="0" smtClean="0"/>
              <a:t>)</a:t>
            </a:r>
            <a:r>
              <a:rPr lang="en-US" dirty="0" smtClean="0"/>
              <a:t>.</a:t>
            </a:r>
          </a:p>
          <a:p>
            <a:r>
              <a:rPr lang="en-US" dirty="0"/>
              <a:t>But even if you only know someone's </a:t>
            </a:r>
            <a:r>
              <a:rPr lang="en-US" dirty="0" err="1"/>
              <a:t>employee_id</a:t>
            </a:r>
            <a:r>
              <a:rPr lang="en-US" dirty="0"/>
              <a:t>, then you can determine their name, </a:t>
            </a:r>
            <a:r>
              <a:rPr lang="en-US" dirty="0" err="1"/>
              <a:t>home_state</a:t>
            </a:r>
            <a:r>
              <a:rPr lang="en-US" dirty="0"/>
              <a:t>, and </a:t>
            </a:r>
            <a:r>
              <a:rPr lang="en-US" dirty="0" err="1"/>
              <a:t>state_code</a:t>
            </a:r>
            <a:r>
              <a:rPr lang="en-US" dirty="0"/>
              <a:t> (because they should be the same person). This means name, </a:t>
            </a:r>
            <a:r>
              <a:rPr lang="en-US" dirty="0" err="1"/>
              <a:t>home_state</a:t>
            </a:r>
            <a:r>
              <a:rPr lang="en-US" dirty="0"/>
              <a:t>, and </a:t>
            </a:r>
            <a:r>
              <a:rPr lang="en-US" dirty="0" err="1"/>
              <a:t>state_code</a:t>
            </a:r>
            <a:r>
              <a:rPr lang="en-US" dirty="0"/>
              <a:t> are dependent on </a:t>
            </a:r>
            <a:r>
              <a:rPr lang="en-US" dirty="0" err="1"/>
              <a:t>employee_id</a:t>
            </a:r>
            <a:r>
              <a:rPr lang="en-US" dirty="0"/>
              <a:t> (a part of primary composite key). So, the table is not in 2NF. We should separate them to a different table to make it 2NF.</a:t>
            </a:r>
          </a:p>
        </p:txBody>
      </p:sp>
    </p:spTree>
    <p:extLst>
      <p:ext uri="{BB962C8B-B14F-4D97-AF65-F5344CB8AC3E}">
        <p14:creationId xmlns:p14="http://schemas.microsoft.com/office/powerpoint/2010/main" val="2684153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Second Normal Form (2NF</a:t>
            </a:r>
            <a:r>
              <a:rPr lang="en-US" b="1" dirty="0" smtClean="0"/>
              <a:t>)</a:t>
            </a:r>
            <a:endParaRPr lang="en-US" dirty="0"/>
          </a:p>
        </p:txBody>
      </p:sp>
      <p:pic>
        <p:nvPicPr>
          <p:cNvPr id="4" name="Content Placeholder 3"/>
          <p:cNvPicPr>
            <a:picLocks noGrp="1" noChangeAspect="1"/>
          </p:cNvPicPr>
          <p:nvPr>
            <p:ph idx="1"/>
          </p:nvPr>
        </p:nvPicPr>
        <p:blipFill>
          <a:blip r:embed="rId2"/>
          <a:stretch>
            <a:fillRect/>
          </a:stretch>
        </p:blipFill>
        <p:spPr>
          <a:xfrm>
            <a:off x="835762" y="2148616"/>
            <a:ext cx="2114845" cy="2886478"/>
          </a:xfrm>
          <a:prstGeom prst="rect">
            <a:avLst/>
          </a:prstGeom>
        </p:spPr>
      </p:pic>
      <p:pic>
        <p:nvPicPr>
          <p:cNvPr id="5" name="Picture 4"/>
          <p:cNvPicPr>
            <a:picLocks noChangeAspect="1"/>
          </p:cNvPicPr>
          <p:nvPr/>
        </p:nvPicPr>
        <p:blipFill>
          <a:blip r:embed="rId3"/>
          <a:stretch>
            <a:fillRect/>
          </a:stretch>
        </p:blipFill>
        <p:spPr>
          <a:xfrm>
            <a:off x="3027533" y="2577301"/>
            <a:ext cx="3896269" cy="2029108"/>
          </a:xfrm>
          <a:prstGeom prst="rect">
            <a:avLst/>
          </a:prstGeom>
        </p:spPr>
      </p:pic>
      <p:pic>
        <p:nvPicPr>
          <p:cNvPr id="6" name="Picture 5"/>
          <p:cNvPicPr>
            <a:picLocks noChangeAspect="1"/>
          </p:cNvPicPr>
          <p:nvPr/>
        </p:nvPicPr>
        <p:blipFill>
          <a:blip r:embed="rId4"/>
          <a:stretch>
            <a:fillRect/>
          </a:stretch>
        </p:blipFill>
        <p:spPr>
          <a:xfrm>
            <a:off x="7000728" y="2482037"/>
            <a:ext cx="2038635" cy="2219635"/>
          </a:xfrm>
          <a:prstGeom prst="rect">
            <a:avLst/>
          </a:prstGeom>
        </p:spPr>
      </p:pic>
      <p:sp>
        <p:nvSpPr>
          <p:cNvPr id="7" name="TextBox 6"/>
          <p:cNvSpPr txBox="1"/>
          <p:nvPr/>
        </p:nvSpPr>
        <p:spPr>
          <a:xfrm>
            <a:off x="756590" y="1854842"/>
            <a:ext cx="2270943" cy="369332"/>
          </a:xfrm>
          <a:prstGeom prst="rect">
            <a:avLst/>
          </a:prstGeom>
          <a:noFill/>
        </p:spPr>
        <p:txBody>
          <a:bodyPr wrap="none" rtlCol="0">
            <a:spAutoFit/>
          </a:bodyPr>
          <a:lstStyle/>
          <a:p>
            <a:r>
              <a:rPr lang="en-US" dirty="0" smtClean="0"/>
              <a:t>Employee roll Table</a:t>
            </a:r>
            <a:endParaRPr lang="en-US" dirty="0"/>
          </a:p>
        </p:txBody>
      </p:sp>
      <p:sp>
        <p:nvSpPr>
          <p:cNvPr id="9" name="TextBox 8"/>
          <p:cNvSpPr txBox="1"/>
          <p:nvPr/>
        </p:nvSpPr>
        <p:spPr>
          <a:xfrm>
            <a:off x="3840196" y="2283527"/>
            <a:ext cx="1801262" cy="369332"/>
          </a:xfrm>
          <a:prstGeom prst="rect">
            <a:avLst/>
          </a:prstGeom>
          <a:noFill/>
        </p:spPr>
        <p:txBody>
          <a:bodyPr wrap="none" rtlCol="0">
            <a:spAutoFit/>
          </a:bodyPr>
          <a:lstStyle/>
          <a:p>
            <a:r>
              <a:rPr lang="en-US" dirty="0" smtClean="0"/>
              <a:t>Employee Table</a:t>
            </a:r>
            <a:endParaRPr lang="en-US" dirty="0"/>
          </a:p>
        </p:txBody>
      </p:sp>
      <p:sp>
        <p:nvSpPr>
          <p:cNvPr id="10" name="TextBox 9"/>
          <p:cNvSpPr txBox="1"/>
          <p:nvPr/>
        </p:nvSpPr>
        <p:spPr>
          <a:xfrm>
            <a:off x="7439212" y="2297371"/>
            <a:ext cx="1161665" cy="369332"/>
          </a:xfrm>
          <a:prstGeom prst="rect">
            <a:avLst/>
          </a:prstGeom>
          <a:noFill/>
        </p:spPr>
        <p:txBody>
          <a:bodyPr wrap="none" rtlCol="0">
            <a:spAutoFit/>
          </a:bodyPr>
          <a:lstStyle/>
          <a:p>
            <a:r>
              <a:rPr lang="en-US" dirty="0" smtClean="0"/>
              <a:t>Job Table</a:t>
            </a:r>
            <a:endParaRPr lang="en-US" dirty="0"/>
          </a:p>
        </p:txBody>
      </p:sp>
    </p:spTree>
    <p:extLst>
      <p:ext uri="{BB962C8B-B14F-4D97-AF65-F5344CB8AC3E}">
        <p14:creationId xmlns:p14="http://schemas.microsoft.com/office/powerpoint/2010/main" val="36295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Third Normal Form</a:t>
            </a:r>
            <a:br>
              <a:rPr lang="en-US" b="1" dirty="0"/>
            </a:br>
            <a:endParaRPr lang="en-US" dirty="0"/>
          </a:p>
        </p:txBody>
      </p:sp>
      <p:sp>
        <p:nvSpPr>
          <p:cNvPr id="3" name="Content Placeholder 2"/>
          <p:cNvSpPr>
            <a:spLocks noGrp="1"/>
          </p:cNvSpPr>
          <p:nvPr>
            <p:ph idx="1"/>
          </p:nvPr>
        </p:nvSpPr>
        <p:spPr/>
        <p:txBody>
          <a:bodyPr/>
          <a:lstStyle/>
          <a:p>
            <a:r>
              <a:rPr lang="en-US" dirty="0"/>
              <a:t>A relation is said to be in third normal form, if we did not have any transitive dependency for non-prime attributes. </a:t>
            </a:r>
            <a:endParaRPr lang="en-US" dirty="0" smtClean="0"/>
          </a:p>
          <a:p>
            <a:r>
              <a:rPr lang="en-US" dirty="0" smtClean="0"/>
              <a:t>The </a:t>
            </a:r>
            <a:r>
              <a:rPr lang="en-US" dirty="0"/>
              <a:t>basic condition with the Third Normal Form is that, the relation must be in Second Normal Form.</a:t>
            </a:r>
            <a:endParaRPr lang="en-US" dirty="0"/>
          </a:p>
        </p:txBody>
      </p:sp>
    </p:spTree>
    <p:extLst>
      <p:ext uri="{BB962C8B-B14F-4D97-AF65-F5344CB8AC3E}">
        <p14:creationId xmlns:p14="http://schemas.microsoft.com/office/powerpoint/2010/main" val="2418999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of </a:t>
            </a:r>
            <a:r>
              <a:rPr lang="en-US" b="1" dirty="0" smtClean="0"/>
              <a:t>Third </a:t>
            </a:r>
            <a:r>
              <a:rPr lang="en-US" b="1" dirty="0"/>
              <a:t>Normal Form </a:t>
            </a:r>
            <a:r>
              <a:rPr lang="en-US" b="1" dirty="0" smtClean="0"/>
              <a:t>(3NF)</a:t>
            </a:r>
            <a:endParaRPr lang="en-US" dirty="0"/>
          </a:p>
        </p:txBody>
      </p:sp>
      <p:pic>
        <p:nvPicPr>
          <p:cNvPr id="4" name="Content Placeholder 3"/>
          <p:cNvPicPr>
            <a:picLocks noGrp="1" noChangeAspect="1"/>
          </p:cNvPicPr>
          <p:nvPr>
            <p:ph idx="1"/>
          </p:nvPr>
        </p:nvPicPr>
        <p:blipFill>
          <a:blip r:embed="rId2"/>
          <a:stretch>
            <a:fillRect/>
          </a:stretch>
        </p:blipFill>
        <p:spPr>
          <a:xfrm>
            <a:off x="366081" y="2271121"/>
            <a:ext cx="2114845" cy="2886478"/>
          </a:xfrm>
          <a:prstGeom prst="rect">
            <a:avLst/>
          </a:prstGeom>
        </p:spPr>
      </p:pic>
      <p:pic>
        <p:nvPicPr>
          <p:cNvPr id="6" name="Picture 5"/>
          <p:cNvPicPr>
            <a:picLocks noChangeAspect="1"/>
          </p:cNvPicPr>
          <p:nvPr/>
        </p:nvPicPr>
        <p:blipFill>
          <a:blip r:embed="rId3"/>
          <a:stretch>
            <a:fillRect/>
          </a:stretch>
        </p:blipFill>
        <p:spPr>
          <a:xfrm>
            <a:off x="7797562" y="2604542"/>
            <a:ext cx="2038635" cy="2219635"/>
          </a:xfrm>
          <a:prstGeom prst="rect">
            <a:avLst/>
          </a:prstGeom>
        </p:spPr>
      </p:pic>
      <p:sp>
        <p:nvSpPr>
          <p:cNvPr id="7" name="TextBox 6"/>
          <p:cNvSpPr txBox="1"/>
          <p:nvPr/>
        </p:nvSpPr>
        <p:spPr>
          <a:xfrm>
            <a:off x="366081" y="1901789"/>
            <a:ext cx="2270943" cy="369332"/>
          </a:xfrm>
          <a:prstGeom prst="rect">
            <a:avLst/>
          </a:prstGeom>
          <a:noFill/>
        </p:spPr>
        <p:txBody>
          <a:bodyPr wrap="none" rtlCol="0">
            <a:spAutoFit/>
          </a:bodyPr>
          <a:lstStyle/>
          <a:p>
            <a:r>
              <a:rPr lang="en-US" dirty="0" smtClean="0"/>
              <a:t>Employee roll Table</a:t>
            </a:r>
            <a:endParaRPr lang="en-US" dirty="0"/>
          </a:p>
        </p:txBody>
      </p:sp>
      <p:sp>
        <p:nvSpPr>
          <p:cNvPr id="9" name="TextBox 8"/>
          <p:cNvSpPr txBox="1"/>
          <p:nvPr/>
        </p:nvSpPr>
        <p:spPr>
          <a:xfrm>
            <a:off x="3174868" y="2297371"/>
            <a:ext cx="1801262" cy="369332"/>
          </a:xfrm>
          <a:prstGeom prst="rect">
            <a:avLst/>
          </a:prstGeom>
          <a:noFill/>
        </p:spPr>
        <p:txBody>
          <a:bodyPr wrap="none" rtlCol="0">
            <a:spAutoFit/>
          </a:bodyPr>
          <a:lstStyle/>
          <a:p>
            <a:r>
              <a:rPr lang="en-US" dirty="0" smtClean="0"/>
              <a:t>Employee Table</a:t>
            </a:r>
            <a:endParaRPr lang="en-US" dirty="0"/>
          </a:p>
        </p:txBody>
      </p:sp>
      <p:sp>
        <p:nvSpPr>
          <p:cNvPr id="10" name="TextBox 9"/>
          <p:cNvSpPr txBox="1"/>
          <p:nvPr/>
        </p:nvSpPr>
        <p:spPr>
          <a:xfrm>
            <a:off x="8236046" y="2419876"/>
            <a:ext cx="1161665" cy="369332"/>
          </a:xfrm>
          <a:prstGeom prst="rect">
            <a:avLst/>
          </a:prstGeom>
          <a:noFill/>
        </p:spPr>
        <p:txBody>
          <a:bodyPr wrap="none" rtlCol="0">
            <a:spAutoFit/>
          </a:bodyPr>
          <a:lstStyle/>
          <a:p>
            <a:r>
              <a:rPr lang="en-US" dirty="0" smtClean="0"/>
              <a:t>Job Table</a:t>
            </a:r>
            <a:endParaRPr lang="en-US" dirty="0"/>
          </a:p>
        </p:txBody>
      </p:sp>
      <p:pic>
        <p:nvPicPr>
          <p:cNvPr id="3" name="Picture 2"/>
          <p:cNvPicPr>
            <a:picLocks noChangeAspect="1"/>
          </p:cNvPicPr>
          <p:nvPr/>
        </p:nvPicPr>
        <p:blipFill>
          <a:blip r:embed="rId4"/>
          <a:stretch>
            <a:fillRect/>
          </a:stretch>
        </p:blipFill>
        <p:spPr>
          <a:xfrm>
            <a:off x="2637024" y="2666703"/>
            <a:ext cx="2876951" cy="2172003"/>
          </a:xfrm>
          <a:prstGeom prst="rect">
            <a:avLst/>
          </a:prstGeom>
        </p:spPr>
      </p:pic>
      <p:pic>
        <p:nvPicPr>
          <p:cNvPr id="8" name="Picture 7"/>
          <p:cNvPicPr>
            <a:picLocks noChangeAspect="1"/>
          </p:cNvPicPr>
          <p:nvPr/>
        </p:nvPicPr>
        <p:blipFill>
          <a:blip r:embed="rId5"/>
          <a:stretch>
            <a:fillRect/>
          </a:stretch>
        </p:blipFill>
        <p:spPr>
          <a:xfrm>
            <a:off x="5486701" y="2899858"/>
            <a:ext cx="2200582" cy="1629002"/>
          </a:xfrm>
          <a:prstGeom prst="rect">
            <a:avLst/>
          </a:prstGeom>
        </p:spPr>
      </p:pic>
      <p:sp>
        <p:nvSpPr>
          <p:cNvPr id="11" name="TextBox 10"/>
          <p:cNvSpPr txBox="1"/>
          <p:nvPr/>
        </p:nvSpPr>
        <p:spPr>
          <a:xfrm>
            <a:off x="5894725" y="2666703"/>
            <a:ext cx="1341201" cy="369332"/>
          </a:xfrm>
          <a:prstGeom prst="rect">
            <a:avLst/>
          </a:prstGeom>
          <a:noFill/>
        </p:spPr>
        <p:txBody>
          <a:bodyPr wrap="none" rtlCol="0">
            <a:spAutoFit/>
          </a:bodyPr>
          <a:lstStyle/>
          <a:p>
            <a:r>
              <a:rPr lang="en-US" dirty="0" smtClean="0"/>
              <a:t>State Table</a:t>
            </a:r>
            <a:endParaRPr lang="en-US" dirty="0"/>
          </a:p>
        </p:txBody>
      </p:sp>
    </p:spTree>
    <p:extLst>
      <p:ext uri="{BB962C8B-B14F-4D97-AF65-F5344CB8AC3E}">
        <p14:creationId xmlns:p14="http://schemas.microsoft.com/office/powerpoint/2010/main" val="200754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 Forms in DBMS</a:t>
            </a:r>
          </a:p>
        </p:txBody>
      </p:sp>
      <p:sp>
        <p:nvSpPr>
          <p:cNvPr id="3" name="Content Placeholder 2"/>
          <p:cNvSpPr>
            <a:spLocks noGrp="1"/>
          </p:cNvSpPr>
          <p:nvPr>
            <p:ph idx="1"/>
          </p:nvPr>
        </p:nvSpPr>
        <p:spPr>
          <a:xfrm>
            <a:off x="677334" y="2090057"/>
            <a:ext cx="8596668" cy="3951305"/>
          </a:xfrm>
        </p:spPr>
        <p:txBody>
          <a:bodyPr>
            <a:normAutofit/>
          </a:bodyPr>
          <a:lstStyle/>
          <a:p>
            <a:r>
              <a:rPr lang="en-US" dirty="0"/>
              <a:t>Normalization is the process of minimizing redundancy from a relation or set of relations. </a:t>
            </a:r>
            <a:endParaRPr lang="en-US" dirty="0" smtClean="0"/>
          </a:p>
          <a:p>
            <a:r>
              <a:rPr lang="en-US" dirty="0" smtClean="0"/>
              <a:t>Redundancy </a:t>
            </a:r>
            <a:r>
              <a:rPr lang="en-US" dirty="0"/>
              <a:t>in relation may cause insertion, deletion, and update anomalies. So, it helps to minimize the redundancy in relations. </a:t>
            </a:r>
            <a:endParaRPr lang="en-US" dirty="0" smtClean="0"/>
          </a:p>
          <a:p>
            <a:r>
              <a:rPr lang="en-US" dirty="0" smtClean="0"/>
              <a:t>Normal </a:t>
            </a:r>
            <a:r>
              <a:rPr lang="en-US" dirty="0"/>
              <a:t>forms are used to eliminate or reduce redundancy in database tables.</a:t>
            </a:r>
          </a:p>
        </p:txBody>
      </p:sp>
    </p:spTree>
    <p:extLst>
      <p:ext uri="{BB962C8B-B14F-4D97-AF65-F5344CB8AC3E}">
        <p14:creationId xmlns:p14="http://schemas.microsoft.com/office/powerpoint/2010/main" val="1187891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Normalization of DBMS</a:t>
            </a:r>
          </a:p>
        </p:txBody>
      </p:sp>
      <p:sp>
        <p:nvSpPr>
          <p:cNvPr id="3" name="Content Placeholder 2"/>
          <p:cNvSpPr>
            <a:spLocks noGrp="1"/>
          </p:cNvSpPr>
          <p:nvPr>
            <p:ph idx="1"/>
          </p:nvPr>
        </p:nvSpPr>
        <p:spPr/>
        <p:txBody>
          <a:bodyPr/>
          <a:lstStyle/>
          <a:p>
            <a:r>
              <a:rPr lang="en-US" dirty="0"/>
              <a:t>In database management systems (DBMS), normal forms are a series of guidelines that help to ensure that the design of a database is efficient, organized, and free from data anomalies. </a:t>
            </a:r>
            <a:endParaRPr lang="en-US" dirty="0" smtClean="0"/>
          </a:p>
          <a:p>
            <a:r>
              <a:rPr lang="en-US" dirty="0" smtClean="0"/>
              <a:t>There </a:t>
            </a:r>
            <a:r>
              <a:rPr lang="en-US" dirty="0"/>
              <a:t>are several levels of normalization, each with its own set of guidelines, known as normal forms.</a:t>
            </a:r>
          </a:p>
        </p:txBody>
      </p:sp>
    </p:spTree>
    <p:extLst>
      <p:ext uri="{BB962C8B-B14F-4D97-AF65-F5344CB8AC3E}">
        <p14:creationId xmlns:p14="http://schemas.microsoft.com/office/powerpoint/2010/main" val="848891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 Regarding Normal Forms in DBMS</a:t>
            </a:r>
          </a:p>
        </p:txBody>
      </p:sp>
      <p:sp>
        <p:nvSpPr>
          <p:cNvPr id="3" name="Content Placeholder 2"/>
          <p:cNvSpPr>
            <a:spLocks noGrp="1"/>
          </p:cNvSpPr>
          <p:nvPr>
            <p:ph idx="1"/>
          </p:nvPr>
        </p:nvSpPr>
        <p:spPr>
          <a:xfrm>
            <a:off x="677334" y="1750423"/>
            <a:ext cx="8596668" cy="4290939"/>
          </a:xfrm>
        </p:spPr>
        <p:txBody>
          <a:bodyPr>
            <a:normAutofit lnSpcReduction="10000"/>
          </a:bodyPr>
          <a:lstStyle/>
          <a:p>
            <a:pPr algn="just"/>
            <a:r>
              <a:rPr lang="en-US" dirty="0"/>
              <a:t>First Normal Form (1NF): This is the most basic level of normalization. In 1NF, each table cell should contain only a single value, and each column should have a unique name. The first normal form helps to eliminate duplicate data and simplify queries.</a:t>
            </a:r>
          </a:p>
          <a:p>
            <a:pPr algn="just"/>
            <a:r>
              <a:rPr lang="en-US" dirty="0"/>
              <a:t>Second Normal Form (2NF): 2NF eliminates redundant data by requiring that each non-key attribute be dependent on the primary key. This means that each column should be directly related to the primary key, and not to other columns.</a:t>
            </a:r>
          </a:p>
          <a:p>
            <a:pPr algn="just"/>
            <a:r>
              <a:rPr lang="en-US" dirty="0"/>
              <a:t>Third Normal Form (3NF): 3NF builds on 2NF by requiring that all non-key attributes are independent of each other. This means that each column should be directly related to the primary key, and not to any other columns in the same table.</a:t>
            </a:r>
          </a:p>
          <a:p>
            <a:pPr algn="just"/>
            <a:r>
              <a:rPr lang="en-US" dirty="0"/>
              <a:t>Boyce-</a:t>
            </a:r>
            <a:r>
              <a:rPr lang="en-US" dirty="0" err="1"/>
              <a:t>Codd</a:t>
            </a:r>
            <a:r>
              <a:rPr lang="en-US" dirty="0"/>
              <a:t> Normal Form (BCNF): BCNF is a stricter form of 3NF that ensures that each determinant in a table is a candidate key. In other words, BCNF ensures that each non-key attribute is dependent only on the candidate key</a:t>
            </a:r>
            <a:r>
              <a:rPr lang="en-US" dirty="0" smtClean="0"/>
              <a:t>.</a:t>
            </a:r>
            <a:endParaRPr lang="en-US" dirty="0"/>
          </a:p>
        </p:txBody>
      </p:sp>
    </p:spTree>
    <p:extLst>
      <p:ext uri="{BB962C8B-B14F-4D97-AF65-F5344CB8AC3E}">
        <p14:creationId xmlns:p14="http://schemas.microsoft.com/office/powerpoint/2010/main" val="2524829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Points Regarding Normal Forms in DBMS</a:t>
            </a:r>
          </a:p>
        </p:txBody>
      </p:sp>
      <p:sp>
        <p:nvSpPr>
          <p:cNvPr id="3" name="Content Placeholder 2"/>
          <p:cNvSpPr>
            <a:spLocks noGrp="1"/>
          </p:cNvSpPr>
          <p:nvPr>
            <p:ph idx="1"/>
          </p:nvPr>
        </p:nvSpPr>
        <p:spPr>
          <a:xfrm>
            <a:off x="677334" y="1750423"/>
            <a:ext cx="8596668" cy="4290939"/>
          </a:xfrm>
        </p:spPr>
        <p:txBody>
          <a:bodyPr>
            <a:normAutofit/>
          </a:bodyPr>
          <a:lstStyle/>
          <a:p>
            <a:pPr algn="just"/>
            <a:r>
              <a:rPr lang="en-US" dirty="0" smtClean="0"/>
              <a:t>Fourth </a:t>
            </a:r>
            <a:r>
              <a:rPr lang="en-US" dirty="0"/>
              <a:t>Normal Form (4NF): 4NF is a further refinement of BCNF that ensures that a table does not contain any multi-valued dependencies.</a:t>
            </a:r>
          </a:p>
          <a:p>
            <a:pPr algn="just"/>
            <a:r>
              <a:rPr lang="en-US" dirty="0"/>
              <a:t>Fifth Normal Form (5NF): 5NF is the highest level of normalization and involves decomposing a table into smaller tables to remove data redundancy and improve data integrity</a:t>
            </a:r>
            <a:r>
              <a:rPr lang="en-US" dirty="0" smtClean="0"/>
              <a:t>.</a:t>
            </a:r>
          </a:p>
          <a:p>
            <a:pPr marL="0" indent="0" algn="just">
              <a:buNone/>
            </a:pPr>
            <a:r>
              <a:rPr lang="en-US" dirty="0"/>
              <a:t>Normal forms help to reduce data redundancy, increase data consistency, and improve database performance. However, higher levels of normalization can lead to more complex database designs and queries. It is important to strike a balance between normalization and practicality when designing a database.</a:t>
            </a:r>
          </a:p>
        </p:txBody>
      </p:sp>
    </p:spTree>
    <p:extLst>
      <p:ext uri="{BB962C8B-B14F-4D97-AF65-F5344CB8AC3E}">
        <p14:creationId xmlns:p14="http://schemas.microsoft.com/office/powerpoint/2010/main" val="2207672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Normal Form</a:t>
            </a:r>
          </a:p>
        </p:txBody>
      </p:sp>
      <p:sp>
        <p:nvSpPr>
          <p:cNvPr id="3" name="Content Placeholder 2"/>
          <p:cNvSpPr>
            <a:spLocks noGrp="1"/>
          </p:cNvSpPr>
          <p:nvPr>
            <p:ph idx="1"/>
          </p:nvPr>
        </p:nvSpPr>
        <p:spPr/>
        <p:txBody>
          <a:bodyPr>
            <a:normAutofit fontScale="92500" lnSpcReduction="10000"/>
          </a:bodyPr>
          <a:lstStyle/>
          <a:p>
            <a:r>
              <a:rPr lang="en-US" b="1" dirty="0"/>
              <a:t>Reduced data redundancy: </a:t>
            </a:r>
            <a:r>
              <a:rPr lang="en-US" dirty="0"/>
              <a:t>Normalization helps to eliminate duplicate data in tables, reducing the amount of storage space needed and improving database efficiency.</a:t>
            </a:r>
          </a:p>
          <a:p>
            <a:r>
              <a:rPr lang="en-US" b="1" dirty="0"/>
              <a:t>Improved data consistency: </a:t>
            </a:r>
            <a:r>
              <a:rPr lang="en-US" dirty="0"/>
              <a:t>Normalization ensures that data is stored in a consistent and organized manner, reducing the risk of data inconsistencies and errors.</a:t>
            </a:r>
          </a:p>
          <a:p>
            <a:r>
              <a:rPr lang="en-US" b="1" dirty="0"/>
              <a:t>Simplified database design: </a:t>
            </a:r>
            <a:r>
              <a:rPr lang="en-US" dirty="0"/>
              <a:t>Normalization provides guidelines for organizing tables and data relationships, making it easier to design and maintain a database.</a:t>
            </a:r>
          </a:p>
          <a:p>
            <a:r>
              <a:rPr lang="en-US" b="1" dirty="0"/>
              <a:t>Improved query performance: </a:t>
            </a:r>
            <a:r>
              <a:rPr lang="en-US" dirty="0"/>
              <a:t>Normalized tables are typically easier to search and retrieve data from, resulting in faster query performance.</a:t>
            </a:r>
          </a:p>
          <a:p>
            <a:r>
              <a:rPr lang="en-US" b="1" dirty="0"/>
              <a:t>Easier database maintenance: </a:t>
            </a:r>
            <a:r>
              <a:rPr lang="en-US" dirty="0"/>
              <a:t>Normalization reduces the complexity of a database by breaking it down into smaller, more manageable tables, making it easier to add, modify, and delete data.</a:t>
            </a:r>
          </a:p>
        </p:txBody>
      </p:sp>
    </p:spTree>
    <p:extLst>
      <p:ext uri="{BB962C8B-B14F-4D97-AF65-F5344CB8AC3E}">
        <p14:creationId xmlns:p14="http://schemas.microsoft.com/office/powerpoint/2010/main" val="1967834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677334" y="1502229"/>
            <a:ext cx="8596668" cy="4539133"/>
          </a:xfrm>
        </p:spPr>
        <p:txBody>
          <a:bodyPr/>
          <a:lstStyle/>
          <a:p>
            <a:r>
              <a:rPr lang="en-US" dirty="0"/>
              <a:t>If a relation contain composite or multi-valued attribute, it violates first normal form or a relation is in first normal form if it does not contain any composite or multi-valued attribute. </a:t>
            </a:r>
            <a:endParaRPr lang="en-US" dirty="0" smtClean="0"/>
          </a:p>
          <a:p>
            <a:r>
              <a:rPr lang="en-US" dirty="0" smtClean="0"/>
              <a:t>A </a:t>
            </a:r>
            <a:r>
              <a:rPr lang="en-US" dirty="0"/>
              <a:t>relation is in first normal form if every attribute in that relation is singled valued attribute</a:t>
            </a:r>
            <a:r>
              <a:rPr lang="en-US" dirty="0" smtClean="0"/>
              <a:t>.</a:t>
            </a:r>
          </a:p>
          <a:p>
            <a:r>
              <a:rPr lang="en-US" dirty="0"/>
              <a:t>Every table should have primary key and relationship between the table should be formed using foreign key.</a:t>
            </a:r>
          </a:p>
          <a:p>
            <a:endParaRPr lang="en-US" dirty="0" smtClean="0"/>
          </a:p>
          <a:p>
            <a:r>
              <a:rPr lang="en-US" dirty="0" smtClean="0"/>
              <a:t>Example 1: Relation </a:t>
            </a:r>
            <a:r>
              <a:rPr lang="en-US" dirty="0"/>
              <a:t>STUDENT in table 1 is not in 1NF because of multi-valued attribute STUD_PHONE. Its decomposition into 1NF has been shown in table 2.</a:t>
            </a:r>
            <a:endParaRPr lang="en-US" dirty="0"/>
          </a:p>
        </p:txBody>
      </p:sp>
    </p:spTree>
    <p:extLst>
      <p:ext uri="{BB962C8B-B14F-4D97-AF65-F5344CB8AC3E}">
        <p14:creationId xmlns:p14="http://schemas.microsoft.com/office/powerpoint/2010/main" val="1910146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a:t>
            </a:r>
          </a:p>
        </p:txBody>
      </p:sp>
      <p:sp>
        <p:nvSpPr>
          <p:cNvPr id="3" name="Content Placeholder 2"/>
          <p:cNvSpPr>
            <a:spLocks noGrp="1"/>
          </p:cNvSpPr>
          <p:nvPr>
            <p:ph idx="1"/>
          </p:nvPr>
        </p:nvSpPr>
        <p:spPr>
          <a:xfrm>
            <a:off x="677334" y="1502229"/>
            <a:ext cx="8596668" cy="4539133"/>
          </a:xfrm>
        </p:spPr>
        <p:txBody>
          <a:bodyPr/>
          <a:lstStyle/>
          <a:p>
            <a:r>
              <a:rPr lang="en-US" dirty="0" smtClean="0"/>
              <a:t>Example 1: Relation </a:t>
            </a:r>
            <a:r>
              <a:rPr lang="en-US" dirty="0"/>
              <a:t>STUDENT in table 1 is not in 1NF because of multi-valued attribute STUD_PHONE. Its decomposition into 1NF has been shown in table 2</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56988647"/>
              </p:ext>
            </p:extLst>
          </p:nvPr>
        </p:nvGraphicFramePr>
        <p:xfrm>
          <a:off x="1284285" y="4754448"/>
          <a:ext cx="6502400" cy="1849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29632538"/>
                    </a:ext>
                  </a:extLst>
                </a:gridCol>
                <a:gridCol w="1625600">
                  <a:extLst>
                    <a:ext uri="{9D8B030D-6E8A-4147-A177-3AD203B41FA5}">
                      <a16:colId xmlns:a16="http://schemas.microsoft.com/office/drawing/2014/main" val="1182215987"/>
                    </a:ext>
                  </a:extLst>
                </a:gridCol>
                <a:gridCol w="1647201">
                  <a:extLst>
                    <a:ext uri="{9D8B030D-6E8A-4147-A177-3AD203B41FA5}">
                      <a16:colId xmlns:a16="http://schemas.microsoft.com/office/drawing/2014/main" val="2306079216"/>
                    </a:ext>
                  </a:extLst>
                </a:gridCol>
                <a:gridCol w="1603999">
                  <a:extLst>
                    <a:ext uri="{9D8B030D-6E8A-4147-A177-3AD203B41FA5}">
                      <a16:colId xmlns:a16="http://schemas.microsoft.com/office/drawing/2014/main" val="2547859000"/>
                    </a:ext>
                  </a:extLst>
                </a:gridCol>
              </a:tblGrid>
              <a:tr h="0">
                <a:tc>
                  <a:txBody>
                    <a:bodyPr/>
                    <a:lstStyle/>
                    <a:p>
                      <a:r>
                        <a:rPr lang="en-US" dirty="0" smtClean="0"/>
                        <a:t>STUD_NO</a:t>
                      </a:r>
                      <a:endParaRPr lang="en-US" dirty="0"/>
                    </a:p>
                  </a:txBody>
                  <a:tcPr/>
                </a:tc>
                <a:tc>
                  <a:txBody>
                    <a:bodyPr/>
                    <a:lstStyle/>
                    <a:p>
                      <a:r>
                        <a:rPr lang="en-US" dirty="0" smtClean="0"/>
                        <a:t>STUD_NAME</a:t>
                      </a:r>
                      <a:endParaRPr lang="en-US" dirty="0"/>
                    </a:p>
                  </a:txBody>
                  <a:tcPr/>
                </a:tc>
                <a:tc>
                  <a:txBody>
                    <a:bodyPr/>
                    <a:lstStyle/>
                    <a:p>
                      <a:r>
                        <a:rPr lang="en-US" dirty="0" smtClean="0"/>
                        <a:t>STUD_PHONE</a:t>
                      </a:r>
                      <a:endParaRPr lang="en-US" dirty="0"/>
                    </a:p>
                  </a:txBody>
                  <a:tcPr/>
                </a:tc>
                <a:tc>
                  <a:txBody>
                    <a:bodyPr/>
                    <a:lstStyle/>
                    <a:p>
                      <a:r>
                        <a:rPr lang="en-US" dirty="0" smtClean="0"/>
                        <a:t>STUD_CITY</a:t>
                      </a:r>
                      <a:endParaRPr lang="en-US" dirty="0"/>
                    </a:p>
                  </a:txBody>
                  <a:tcPr/>
                </a:tc>
                <a:extLst>
                  <a:ext uri="{0D108BD9-81ED-4DB2-BD59-A6C34878D82A}">
                    <a16:rowId xmlns:a16="http://schemas.microsoft.com/office/drawing/2014/main" val="466432544"/>
                  </a:ext>
                </a:extLst>
              </a:tr>
              <a:tr h="370840">
                <a:tc>
                  <a:txBody>
                    <a:bodyPr/>
                    <a:lstStyle/>
                    <a:p>
                      <a:r>
                        <a:rPr lang="en-US" dirty="0" smtClean="0"/>
                        <a:t>1</a:t>
                      </a:r>
                      <a:endParaRPr lang="en-US" dirty="0"/>
                    </a:p>
                  </a:txBody>
                  <a:tcPr/>
                </a:tc>
                <a:tc>
                  <a:txBody>
                    <a:bodyPr/>
                    <a:lstStyle/>
                    <a:p>
                      <a:r>
                        <a:rPr lang="en-US" dirty="0" smtClean="0"/>
                        <a:t>Humair</a:t>
                      </a:r>
                      <a:endParaRPr lang="en-US" dirty="0"/>
                    </a:p>
                  </a:txBody>
                  <a:tcPr/>
                </a:tc>
                <a:tc>
                  <a:txBody>
                    <a:bodyPr/>
                    <a:lstStyle/>
                    <a:p>
                      <a:r>
                        <a:rPr lang="en-US" dirty="0" smtClean="0"/>
                        <a:t>0333-876542,</a:t>
                      </a:r>
                    </a:p>
                  </a:txBody>
                  <a:tcPr/>
                </a:tc>
                <a:tc>
                  <a:txBody>
                    <a:bodyPr/>
                    <a:lstStyle/>
                    <a:p>
                      <a:r>
                        <a:rPr lang="en-US" dirty="0" smtClean="0"/>
                        <a:t>Karachi</a:t>
                      </a:r>
                      <a:endParaRPr lang="en-US" dirty="0"/>
                    </a:p>
                  </a:txBody>
                  <a:tcPr/>
                </a:tc>
                <a:extLst>
                  <a:ext uri="{0D108BD9-81ED-4DB2-BD59-A6C34878D82A}">
                    <a16:rowId xmlns:a16="http://schemas.microsoft.com/office/drawing/2014/main" val="449096116"/>
                  </a:ext>
                </a:extLst>
              </a:tr>
              <a:tr h="370840">
                <a:tc>
                  <a:txBody>
                    <a:bodyPr/>
                    <a:lstStyle/>
                    <a:p>
                      <a:r>
                        <a:rPr lang="en-US" dirty="0" smtClean="0"/>
                        <a:t>1</a:t>
                      </a:r>
                      <a:endParaRPr lang="en-US" dirty="0"/>
                    </a:p>
                  </a:txBody>
                  <a:tcPr/>
                </a:tc>
                <a:tc>
                  <a:txBody>
                    <a:bodyPr/>
                    <a:lstStyle/>
                    <a:p>
                      <a:r>
                        <a:rPr lang="en-US" dirty="0" smtClean="0"/>
                        <a:t>Humair</a:t>
                      </a:r>
                      <a:endParaRPr lang="en-US" dirty="0"/>
                    </a:p>
                  </a:txBody>
                  <a:tcPr/>
                </a:tc>
                <a:tc>
                  <a:txBody>
                    <a:bodyPr/>
                    <a:lstStyle/>
                    <a:p>
                      <a:r>
                        <a:rPr lang="en-US" dirty="0" smtClean="0"/>
                        <a:t>0306-8869890</a:t>
                      </a:r>
                      <a:endParaRPr lang="en-US" dirty="0"/>
                    </a:p>
                  </a:txBody>
                  <a:tcPr/>
                </a:tc>
                <a:tc>
                  <a:txBody>
                    <a:bodyPr/>
                    <a:lstStyle/>
                    <a:p>
                      <a:r>
                        <a:rPr lang="en-US" dirty="0" smtClean="0"/>
                        <a:t>Karachi</a:t>
                      </a:r>
                      <a:endParaRPr lang="en-US" dirty="0"/>
                    </a:p>
                  </a:txBody>
                  <a:tcPr/>
                </a:tc>
                <a:extLst>
                  <a:ext uri="{0D108BD9-81ED-4DB2-BD59-A6C34878D82A}">
                    <a16:rowId xmlns:a16="http://schemas.microsoft.com/office/drawing/2014/main" val="1747221468"/>
                  </a:ext>
                </a:extLst>
              </a:tr>
              <a:tr h="370840">
                <a:tc>
                  <a:txBody>
                    <a:bodyPr/>
                    <a:lstStyle/>
                    <a:p>
                      <a:r>
                        <a:rPr lang="en-US" dirty="0" smtClean="0"/>
                        <a:t>2</a:t>
                      </a:r>
                      <a:endParaRPr lang="en-US" dirty="0"/>
                    </a:p>
                  </a:txBody>
                  <a:tcPr/>
                </a:tc>
                <a:tc>
                  <a:txBody>
                    <a:bodyPr/>
                    <a:lstStyle/>
                    <a:p>
                      <a:r>
                        <a:rPr lang="en-US" dirty="0" smtClean="0"/>
                        <a:t>Ali</a:t>
                      </a:r>
                      <a:endParaRPr lang="en-US" dirty="0"/>
                    </a:p>
                  </a:txBody>
                  <a:tcPr/>
                </a:tc>
                <a:tc>
                  <a:txBody>
                    <a:bodyPr/>
                    <a:lstStyle/>
                    <a:p>
                      <a:r>
                        <a:rPr lang="en-US" dirty="0" smtClean="0"/>
                        <a:t>0300-7872892</a:t>
                      </a:r>
                      <a:endParaRPr lang="en-US" dirty="0"/>
                    </a:p>
                  </a:txBody>
                  <a:tcPr/>
                </a:tc>
                <a:tc>
                  <a:txBody>
                    <a:bodyPr/>
                    <a:lstStyle/>
                    <a:p>
                      <a:r>
                        <a:rPr lang="en-US" dirty="0" smtClean="0"/>
                        <a:t>Islamabad</a:t>
                      </a:r>
                      <a:endParaRPr lang="en-US" dirty="0"/>
                    </a:p>
                  </a:txBody>
                  <a:tcPr/>
                </a:tc>
                <a:extLst>
                  <a:ext uri="{0D108BD9-81ED-4DB2-BD59-A6C34878D82A}">
                    <a16:rowId xmlns:a16="http://schemas.microsoft.com/office/drawing/2014/main" val="2060879045"/>
                  </a:ext>
                </a:extLst>
              </a:tr>
              <a:tr h="370840">
                <a:tc>
                  <a:txBody>
                    <a:bodyPr/>
                    <a:lstStyle/>
                    <a:p>
                      <a:r>
                        <a:rPr lang="en-US" dirty="0" smtClean="0"/>
                        <a:t>3</a:t>
                      </a:r>
                      <a:endParaRPr lang="en-US" dirty="0"/>
                    </a:p>
                  </a:txBody>
                  <a:tcPr/>
                </a:tc>
                <a:tc>
                  <a:txBody>
                    <a:bodyPr/>
                    <a:lstStyle/>
                    <a:p>
                      <a:r>
                        <a:rPr lang="en-US" dirty="0" smtClean="0"/>
                        <a:t>Hira</a:t>
                      </a:r>
                      <a:endParaRPr lang="en-US" dirty="0"/>
                    </a:p>
                  </a:txBody>
                  <a:tcPr/>
                </a:tc>
                <a:tc>
                  <a:txBody>
                    <a:bodyPr/>
                    <a:lstStyle/>
                    <a:p>
                      <a:r>
                        <a:rPr lang="en-US" dirty="0" smtClean="0"/>
                        <a:t>0333-8876789</a:t>
                      </a:r>
                      <a:endParaRPr lang="en-US" dirty="0"/>
                    </a:p>
                  </a:txBody>
                  <a:tcPr/>
                </a:tc>
                <a:tc>
                  <a:txBody>
                    <a:bodyPr/>
                    <a:lstStyle/>
                    <a:p>
                      <a:r>
                        <a:rPr lang="en-US" dirty="0" smtClean="0"/>
                        <a:t>Lahore</a:t>
                      </a:r>
                      <a:endParaRPr lang="en-US" dirty="0"/>
                    </a:p>
                  </a:txBody>
                  <a:tcPr/>
                </a:tc>
                <a:extLst>
                  <a:ext uri="{0D108BD9-81ED-4DB2-BD59-A6C34878D82A}">
                    <a16:rowId xmlns:a16="http://schemas.microsoft.com/office/drawing/2014/main" val="565688881"/>
                  </a:ext>
                </a:extLst>
              </a:tr>
            </a:tbl>
          </a:graphicData>
        </a:graphic>
      </p:graphicFrame>
      <p:sp>
        <p:nvSpPr>
          <p:cNvPr id="5" name="TextBox 4"/>
          <p:cNvSpPr txBox="1"/>
          <p:nvPr/>
        </p:nvSpPr>
        <p:spPr>
          <a:xfrm>
            <a:off x="3199259" y="4354914"/>
            <a:ext cx="1880771" cy="369332"/>
          </a:xfrm>
          <a:prstGeom prst="rect">
            <a:avLst/>
          </a:prstGeom>
          <a:noFill/>
        </p:spPr>
        <p:txBody>
          <a:bodyPr wrap="none" rtlCol="0">
            <a:spAutoFit/>
          </a:bodyPr>
          <a:lstStyle/>
          <a:p>
            <a:r>
              <a:rPr lang="en-US" dirty="0" smtClean="0"/>
              <a:t>Table 2: Student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12509973"/>
              </p:ext>
            </p:extLst>
          </p:nvPr>
        </p:nvGraphicFramePr>
        <p:xfrm>
          <a:off x="1284285" y="2612098"/>
          <a:ext cx="6502400" cy="1747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929632538"/>
                    </a:ext>
                  </a:extLst>
                </a:gridCol>
                <a:gridCol w="1625600">
                  <a:extLst>
                    <a:ext uri="{9D8B030D-6E8A-4147-A177-3AD203B41FA5}">
                      <a16:colId xmlns:a16="http://schemas.microsoft.com/office/drawing/2014/main" val="1182215987"/>
                    </a:ext>
                  </a:extLst>
                </a:gridCol>
                <a:gridCol w="1647201">
                  <a:extLst>
                    <a:ext uri="{9D8B030D-6E8A-4147-A177-3AD203B41FA5}">
                      <a16:colId xmlns:a16="http://schemas.microsoft.com/office/drawing/2014/main" val="2306079216"/>
                    </a:ext>
                  </a:extLst>
                </a:gridCol>
                <a:gridCol w="1603999">
                  <a:extLst>
                    <a:ext uri="{9D8B030D-6E8A-4147-A177-3AD203B41FA5}">
                      <a16:colId xmlns:a16="http://schemas.microsoft.com/office/drawing/2014/main" val="2547859000"/>
                    </a:ext>
                  </a:extLst>
                </a:gridCol>
              </a:tblGrid>
              <a:tr h="0">
                <a:tc>
                  <a:txBody>
                    <a:bodyPr/>
                    <a:lstStyle/>
                    <a:p>
                      <a:r>
                        <a:rPr lang="en-US" dirty="0" smtClean="0"/>
                        <a:t>STUD_NO</a:t>
                      </a:r>
                      <a:endParaRPr lang="en-US" dirty="0"/>
                    </a:p>
                  </a:txBody>
                  <a:tcPr/>
                </a:tc>
                <a:tc>
                  <a:txBody>
                    <a:bodyPr/>
                    <a:lstStyle/>
                    <a:p>
                      <a:r>
                        <a:rPr lang="en-US" dirty="0" smtClean="0"/>
                        <a:t>STUD_NAME</a:t>
                      </a:r>
                      <a:endParaRPr lang="en-US" dirty="0"/>
                    </a:p>
                  </a:txBody>
                  <a:tcPr/>
                </a:tc>
                <a:tc>
                  <a:txBody>
                    <a:bodyPr/>
                    <a:lstStyle/>
                    <a:p>
                      <a:r>
                        <a:rPr lang="en-US" dirty="0" smtClean="0"/>
                        <a:t>STUD_PHONE</a:t>
                      </a:r>
                      <a:endParaRPr lang="en-US" dirty="0"/>
                    </a:p>
                  </a:txBody>
                  <a:tcPr/>
                </a:tc>
                <a:tc>
                  <a:txBody>
                    <a:bodyPr/>
                    <a:lstStyle/>
                    <a:p>
                      <a:r>
                        <a:rPr lang="en-US" dirty="0" smtClean="0"/>
                        <a:t>STUD_CITY</a:t>
                      </a:r>
                      <a:endParaRPr lang="en-US" dirty="0"/>
                    </a:p>
                  </a:txBody>
                  <a:tcPr/>
                </a:tc>
                <a:extLst>
                  <a:ext uri="{0D108BD9-81ED-4DB2-BD59-A6C34878D82A}">
                    <a16:rowId xmlns:a16="http://schemas.microsoft.com/office/drawing/2014/main" val="466432544"/>
                  </a:ext>
                </a:extLst>
              </a:tr>
              <a:tr h="370840">
                <a:tc>
                  <a:txBody>
                    <a:bodyPr/>
                    <a:lstStyle/>
                    <a:p>
                      <a:r>
                        <a:rPr lang="en-US" dirty="0" smtClean="0"/>
                        <a:t>1</a:t>
                      </a:r>
                      <a:endParaRPr lang="en-US" dirty="0"/>
                    </a:p>
                  </a:txBody>
                  <a:tcPr/>
                </a:tc>
                <a:tc>
                  <a:txBody>
                    <a:bodyPr/>
                    <a:lstStyle/>
                    <a:p>
                      <a:r>
                        <a:rPr lang="en-US" dirty="0" smtClean="0"/>
                        <a:t>Humair</a:t>
                      </a:r>
                      <a:endParaRPr lang="en-US" dirty="0"/>
                    </a:p>
                  </a:txBody>
                  <a:tcPr/>
                </a:tc>
                <a:tc>
                  <a:txBody>
                    <a:bodyPr/>
                    <a:lstStyle/>
                    <a:p>
                      <a:r>
                        <a:rPr lang="en-US" dirty="0" smtClean="0"/>
                        <a:t>0333-876542,</a:t>
                      </a:r>
                    </a:p>
                    <a:p>
                      <a:r>
                        <a:rPr lang="en-US" dirty="0" smtClean="0"/>
                        <a:t>0306-8869890</a:t>
                      </a:r>
                      <a:endParaRPr lang="en-US" dirty="0"/>
                    </a:p>
                  </a:txBody>
                  <a:tcPr/>
                </a:tc>
                <a:tc>
                  <a:txBody>
                    <a:bodyPr/>
                    <a:lstStyle/>
                    <a:p>
                      <a:r>
                        <a:rPr lang="en-US" dirty="0" smtClean="0"/>
                        <a:t>Karachi</a:t>
                      </a:r>
                      <a:endParaRPr lang="en-US" dirty="0"/>
                    </a:p>
                  </a:txBody>
                  <a:tcPr/>
                </a:tc>
                <a:extLst>
                  <a:ext uri="{0D108BD9-81ED-4DB2-BD59-A6C34878D82A}">
                    <a16:rowId xmlns:a16="http://schemas.microsoft.com/office/drawing/2014/main" val="449096116"/>
                  </a:ext>
                </a:extLst>
              </a:tr>
              <a:tr h="370840">
                <a:tc>
                  <a:txBody>
                    <a:bodyPr/>
                    <a:lstStyle/>
                    <a:p>
                      <a:r>
                        <a:rPr lang="en-US" dirty="0" smtClean="0"/>
                        <a:t>2</a:t>
                      </a:r>
                      <a:endParaRPr lang="en-US" dirty="0"/>
                    </a:p>
                  </a:txBody>
                  <a:tcPr/>
                </a:tc>
                <a:tc>
                  <a:txBody>
                    <a:bodyPr/>
                    <a:lstStyle/>
                    <a:p>
                      <a:r>
                        <a:rPr lang="en-US" dirty="0" smtClean="0"/>
                        <a:t>Ali</a:t>
                      </a:r>
                      <a:endParaRPr lang="en-US" dirty="0"/>
                    </a:p>
                  </a:txBody>
                  <a:tcPr/>
                </a:tc>
                <a:tc>
                  <a:txBody>
                    <a:bodyPr/>
                    <a:lstStyle/>
                    <a:p>
                      <a:r>
                        <a:rPr lang="en-US" dirty="0" smtClean="0"/>
                        <a:t>0300-7872892</a:t>
                      </a:r>
                      <a:endParaRPr lang="en-US" dirty="0"/>
                    </a:p>
                  </a:txBody>
                  <a:tcPr/>
                </a:tc>
                <a:tc>
                  <a:txBody>
                    <a:bodyPr/>
                    <a:lstStyle/>
                    <a:p>
                      <a:r>
                        <a:rPr lang="en-US" dirty="0" smtClean="0"/>
                        <a:t>Islamabad</a:t>
                      </a:r>
                      <a:endParaRPr lang="en-US" dirty="0"/>
                    </a:p>
                  </a:txBody>
                  <a:tcPr/>
                </a:tc>
                <a:extLst>
                  <a:ext uri="{0D108BD9-81ED-4DB2-BD59-A6C34878D82A}">
                    <a16:rowId xmlns:a16="http://schemas.microsoft.com/office/drawing/2014/main" val="2060879045"/>
                  </a:ext>
                </a:extLst>
              </a:tr>
              <a:tr h="370840">
                <a:tc>
                  <a:txBody>
                    <a:bodyPr/>
                    <a:lstStyle/>
                    <a:p>
                      <a:r>
                        <a:rPr lang="en-US" dirty="0" smtClean="0"/>
                        <a:t>3</a:t>
                      </a:r>
                      <a:endParaRPr lang="en-US" dirty="0"/>
                    </a:p>
                  </a:txBody>
                  <a:tcPr/>
                </a:tc>
                <a:tc>
                  <a:txBody>
                    <a:bodyPr/>
                    <a:lstStyle/>
                    <a:p>
                      <a:r>
                        <a:rPr lang="en-US" dirty="0" smtClean="0"/>
                        <a:t>Hira</a:t>
                      </a:r>
                      <a:endParaRPr lang="en-US" dirty="0"/>
                    </a:p>
                  </a:txBody>
                  <a:tcPr/>
                </a:tc>
                <a:tc>
                  <a:txBody>
                    <a:bodyPr/>
                    <a:lstStyle/>
                    <a:p>
                      <a:r>
                        <a:rPr lang="en-US" dirty="0" smtClean="0"/>
                        <a:t>0333-8876789</a:t>
                      </a:r>
                      <a:endParaRPr lang="en-US" dirty="0"/>
                    </a:p>
                  </a:txBody>
                  <a:tcPr/>
                </a:tc>
                <a:tc>
                  <a:txBody>
                    <a:bodyPr/>
                    <a:lstStyle/>
                    <a:p>
                      <a:r>
                        <a:rPr lang="en-US" dirty="0" smtClean="0"/>
                        <a:t>Lahore</a:t>
                      </a:r>
                      <a:endParaRPr lang="en-US" dirty="0"/>
                    </a:p>
                  </a:txBody>
                  <a:tcPr/>
                </a:tc>
                <a:extLst>
                  <a:ext uri="{0D108BD9-81ED-4DB2-BD59-A6C34878D82A}">
                    <a16:rowId xmlns:a16="http://schemas.microsoft.com/office/drawing/2014/main" val="565688881"/>
                  </a:ext>
                </a:extLst>
              </a:tr>
            </a:tbl>
          </a:graphicData>
        </a:graphic>
      </p:graphicFrame>
      <p:sp>
        <p:nvSpPr>
          <p:cNvPr id="7" name="TextBox 6"/>
          <p:cNvSpPr txBox="1"/>
          <p:nvPr/>
        </p:nvSpPr>
        <p:spPr>
          <a:xfrm>
            <a:off x="3199259" y="2275881"/>
            <a:ext cx="1880771" cy="369332"/>
          </a:xfrm>
          <a:prstGeom prst="rect">
            <a:avLst/>
          </a:prstGeom>
          <a:noFill/>
        </p:spPr>
        <p:txBody>
          <a:bodyPr wrap="none" rtlCol="0">
            <a:spAutoFit/>
          </a:bodyPr>
          <a:lstStyle/>
          <a:p>
            <a:r>
              <a:rPr lang="en-US" dirty="0" smtClean="0"/>
              <a:t>Table 1: Student</a:t>
            </a:r>
            <a:endParaRPr lang="en-US" dirty="0"/>
          </a:p>
        </p:txBody>
      </p:sp>
    </p:spTree>
    <p:extLst>
      <p:ext uri="{BB962C8B-B14F-4D97-AF65-F5344CB8AC3E}">
        <p14:creationId xmlns:p14="http://schemas.microsoft.com/office/powerpoint/2010/main" val="65250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a:t>
            </a:r>
          </a:p>
        </p:txBody>
      </p:sp>
      <p:sp>
        <p:nvSpPr>
          <p:cNvPr id="3" name="Content Placeholder 2"/>
          <p:cNvSpPr>
            <a:spLocks noGrp="1"/>
          </p:cNvSpPr>
          <p:nvPr>
            <p:ph idx="1"/>
          </p:nvPr>
        </p:nvSpPr>
        <p:spPr/>
        <p:txBody>
          <a:bodyPr/>
          <a:lstStyle/>
          <a:p>
            <a:r>
              <a:rPr lang="en-US" dirty="0" smtClean="0"/>
              <a:t>It’s </a:t>
            </a:r>
            <a:r>
              <a:rPr lang="en-US" dirty="0"/>
              <a:t>already in 1NF</a:t>
            </a:r>
          </a:p>
          <a:p>
            <a:r>
              <a:rPr lang="en-US" dirty="0" smtClean="0"/>
              <a:t>It has </a:t>
            </a:r>
            <a:r>
              <a:rPr lang="en-US" dirty="0"/>
              <a:t>no partial dependency. That is, all non-key attributes are fully dependent on a primary key.</a:t>
            </a:r>
            <a:endParaRPr lang="en-US" dirty="0" smtClean="0"/>
          </a:p>
        </p:txBody>
      </p:sp>
    </p:spTree>
    <p:extLst>
      <p:ext uri="{BB962C8B-B14F-4D97-AF65-F5344CB8AC3E}">
        <p14:creationId xmlns:p14="http://schemas.microsoft.com/office/powerpoint/2010/main" val="2113011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1843</TotalTime>
  <Words>902</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Database System</vt:lpstr>
      <vt:lpstr>Normal Forms in DBMS</vt:lpstr>
      <vt:lpstr>Normalization of DBMS</vt:lpstr>
      <vt:lpstr>Important Points Regarding Normal Forms in DBMS</vt:lpstr>
      <vt:lpstr>Important Points Regarding Normal Forms in DBMS</vt:lpstr>
      <vt:lpstr>Advantages of Normal Form</vt:lpstr>
      <vt:lpstr>First Normal Form</vt:lpstr>
      <vt:lpstr>First Normal Form</vt:lpstr>
      <vt:lpstr>Second Normal Form</vt:lpstr>
      <vt:lpstr>Example</vt:lpstr>
      <vt:lpstr>Example of Second Normal Form (2NF)</vt:lpstr>
      <vt:lpstr>Example of Second Normal Form (2NF)</vt:lpstr>
      <vt:lpstr>Third Normal Form </vt:lpstr>
      <vt:lpstr>Example of Third Normal Form (3NF)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dc:title>
  <dc:creator>Sidra Khatoon</dc:creator>
  <cp:lastModifiedBy>Sidra Khatoon</cp:lastModifiedBy>
  <cp:revision>33</cp:revision>
  <cp:lastPrinted>2024-10-29T07:46:25Z</cp:lastPrinted>
  <dcterms:created xsi:type="dcterms:W3CDTF">2024-10-24T07:00:58Z</dcterms:created>
  <dcterms:modified xsi:type="dcterms:W3CDTF">2024-11-26T09:50:36Z</dcterms:modified>
</cp:coreProperties>
</file>