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86545" autoAdjust="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FC1533-4D66-4A6A-BDFA-C558DD64FF0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BF4244-A877-4872-9CA4-37B03DF00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2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4EE2938-D065-4567-87E7-D6CDB3A2237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3A62DC-44E7-4CFB-A5DE-4AD6FA451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574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209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66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3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1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0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5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5638-39FD-4566-8F65-E8B23231143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F820CB-6D01-45D1-8A66-314D6A50E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35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Convert to Second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relations ORDER LINE and PRODUCT are </a:t>
            </a:r>
            <a:r>
              <a:rPr lang="en-US" dirty="0" smtClean="0"/>
              <a:t>in third </a:t>
            </a:r>
            <a:r>
              <a:rPr lang="en-US" dirty="0"/>
              <a:t>normal form. However, CUSTOMER ORDER contains transitive </a:t>
            </a:r>
            <a:r>
              <a:rPr lang="en-US" dirty="0" smtClean="0"/>
              <a:t>dependencies and </a:t>
            </a:r>
            <a:r>
              <a:rPr lang="en-US" dirty="0"/>
              <a:t>therefore (although in second normal form) is not yet in third normal form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19" y="3242822"/>
            <a:ext cx="7699397" cy="302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5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Convert to Second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relation that is in first normal form will be in second normal form if any one of the following conditions applies: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The primary key consists of only one attribute (e.g., the attribute </a:t>
            </a:r>
            <a:r>
              <a:rPr lang="en-US" dirty="0" err="1"/>
              <a:t>ProductID</a:t>
            </a:r>
            <a:r>
              <a:rPr lang="en-US" dirty="0"/>
              <a:t> in the PRODUCT relation in Figure 4-28). By definition, there cannot be a partial dependency in such a relation.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No </a:t>
            </a:r>
            <a:r>
              <a:rPr lang="en-US" dirty="0" err="1"/>
              <a:t>nonkey</a:t>
            </a:r>
            <a:r>
              <a:rPr lang="en-US" dirty="0"/>
              <a:t> attributes exist in the relation (thus all of the attributes in the relation are components of the primary key). There are no functional dependencies in such a relation</a:t>
            </a:r>
            <a:r>
              <a:rPr lang="en-US" dirty="0" smtClean="0"/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Every </a:t>
            </a:r>
            <a:r>
              <a:rPr lang="en-US" dirty="0" err="1"/>
              <a:t>nonkey</a:t>
            </a:r>
            <a:r>
              <a:rPr lang="en-US" dirty="0"/>
              <a:t> attribute is functionally dependent on the full set of primary </a:t>
            </a:r>
            <a:r>
              <a:rPr lang="en-US" dirty="0" smtClean="0"/>
              <a:t>key attributes </a:t>
            </a:r>
            <a:r>
              <a:rPr lang="en-US" dirty="0"/>
              <a:t>(e.g., the attribute </a:t>
            </a:r>
            <a:r>
              <a:rPr lang="en-US" dirty="0" err="1"/>
              <a:t>OrderedQuantity</a:t>
            </a:r>
            <a:r>
              <a:rPr lang="en-US" dirty="0"/>
              <a:t> in the ORDER LINE </a:t>
            </a:r>
            <a:r>
              <a:rPr lang="en-US" dirty="0" smtClean="0"/>
              <a:t>relation).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3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Convert to Third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relation is in third normal form (3NF) if it is in second normal form and no </a:t>
            </a:r>
            <a:r>
              <a:rPr lang="en-US" dirty="0" smtClean="0"/>
              <a:t>transitive dependencies </a:t>
            </a:r>
            <a:r>
              <a:rPr lang="en-US" dirty="0"/>
              <a:t>exist.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transitive dependency in a relation is a functional </a:t>
            </a:r>
            <a:r>
              <a:rPr lang="en-US" dirty="0" smtClean="0"/>
              <a:t>dependency between </a:t>
            </a:r>
            <a:r>
              <a:rPr lang="en-US" dirty="0"/>
              <a:t>the primary key and one or more </a:t>
            </a:r>
            <a:r>
              <a:rPr lang="en-US" dirty="0" err="1"/>
              <a:t>nonkey</a:t>
            </a:r>
            <a:r>
              <a:rPr lang="en-US" dirty="0"/>
              <a:t> attributes that are dependent </a:t>
            </a:r>
            <a:r>
              <a:rPr lang="en-US" dirty="0" smtClean="0"/>
              <a:t>on the </a:t>
            </a:r>
            <a:r>
              <a:rPr lang="en-US" dirty="0"/>
              <a:t>primary key via another </a:t>
            </a:r>
            <a:r>
              <a:rPr lang="en-US" dirty="0" err="1"/>
              <a:t>nonkey</a:t>
            </a:r>
            <a:r>
              <a:rPr lang="en-US" dirty="0"/>
              <a:t> attribute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For example, there are two </a:t>
            </a:r>
            <a:r>
              <a:rPr lang="en-US" dirty="0" smtClean="0"/>
              <a:t>transitive dependencies </a:t>
            </a:r>
            <a:r>
              <a:rPr lang="en-US" dirty="0"/>
              <a:t>in the CUSTOMER ORDER </a:t>
            </a:r>
            <a:r>
              <a:rPr lang="en-US" dirty="0" smtClean="0"/>
              <a:t>relation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Transitive dependencies create unnecessary redundancy that may lead to the 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anomalies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61" y="4596724"/>
            <a:ext cx="537285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4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Convert to Third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You can easily remove transitive </a:t>
            </a:r>
            <a:r>
              <a:rPr lang="en-US" dirty="0" smtClean="0"/>
              <a:t>dependencies from </a:t>
            </a:r>
            <a:r>
              <a:rPr lang="en-US" dirty="0"/>
              <a:t>a relation by means of a three-step procedure:</a:t>
            </a:r>
          </a:p>
          <a:p>
            <a:pPr lvl="1" algn="just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/>
              <a:t>each </a:t>
            </a:r>
            <a:r>
              <a:rPr lang="en-US" dirty="0" err="1"/>
              <a:t>nonkey</a:t>
            </a:r>
            <a:r>
              <a:rPr lang="en-US" dirty="0"/>
              <a:t> attribute (or set of attributes) that is a determinant in a </a:t>
            </a:r>
            <a:r>
              <a:rPr lang="en-US" dirty="0" smtClean="0"/>
              <a:t>relation, create </a:t>
            </a:r>
            <a:r>
              <a:rPr lang="en-US" dirty="0"/>
              <a:t>a new relation. That attribute (or set of attributes) becomes the primary </a:t>
            </a:r>
            <a:r>
              <a:rPr lang="en-US" dirty="0" smtClean="0"/>
              <a:t>key of </a:t>
            </a:r>
            <a:r>
              <a:rPr lang="en-US" dirty="0"/>
              <a:t>the new relation.</a:t>
            </a:r>
          </a:p>
          <a:p>
            <a:pPr lvl="1" algn="just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dirty="0"/>
              <a:t>all of the attributes that are functionally dependent only on the primary </a:t>
            </a:r>
            <a:r>
              <a:rPr lang="en-US" dirty="0" smtClean="0"/>
              <a:t>key of </a:t>
            </a:r>
            <a:r>
              <a:rPr lang="en-US" dirty="0"/>
              <a:t>the new relation from the old to the new relation.</a:t>
            </a:r>
          </a:p>
          <a:p>
            <a:pPr lvl="1" algn="just">
              <a:buFont typeface="+mj-lt"/>
              <a:buAutoNum type="arabicPeriod"/>
            </a:pPr>
            <a:r>
              <a:rPr lang="en-US" dirty="0" smtClean="0"/>
              <a:t>Leave </a:t>
            </a:r>
            <a:r>
              <a:rPr lang="en-US" dirty="0"/>
              <a:t>the attribute that serves as a primary key in the new relation in the </a:t>
            </a:r>
            <a:r>
              <a:rPr lang="en-US" dirty="0" smtClean="0"/>
              <a:t>old relation to </a:t>
            </a:r>
            <a:r>
              <a:rPr lang="en-US" dirty="0"/>
              <a:t>serve as a foreign key that allows you to associate the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53836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Convert to Third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new </a:t>
            </a:r>
            <a:r>
              <a:rPr lang="en-US" dirty="0"/>
              <a:t>relation named CUSTOMER has been created to </a:t>
            </a:r>
            <a:r>
              <a:rPr lang="en-US" dirty="0" smtClean="0"/>
              <a:t>receive the </a:t>
            </a:r>
            <a:r>
              <a:rPr lang="en-US" dirty="0"/>
              <a:t>components of the transitive dependency. The determinant </a:t>
            </a:r>
            <a:r>
              <a:rPr lang="en-US" dirty="0" err="1"/>
              <a:t>CustomerID</a:t>
            </a:r>
            <a:r>
              <a:rPr lang="en-US" dirty="0"/>
              <a:t> </a:t>
            </a:r>
            <a:r>
              <a:rPr lang="en-US" dirty="0" smtClean="0"/>
              <a:t>becomes the primary key </a:t>
            </a:r>
            <a:r>
              <a:rPr lang="en-US" dirty="0"/>
              <a:t>of this relation, and the attributes </a:t>
            </a:r>
            <a:r>
              <a:rPr lang="en-US" dirty="0" err="1"/>
              <a:t>CustomerName</a:t>
            </a:r>
            <a:r>
              <a:rPr lang="en-US" dirty="0"/>
              <a:t> and </a:t>
            </a:r>
            <a:r>
              <a:rPr lang="en-US" dirty="0" err="1" smtClean="0"/>
              <a:t>CustomerAddress</a:t>
            </a:r>
            <a:r>
              <a:rPr lang="en-US" dirty="0" smtClean="0"/>
              <a:t> are </a:t>
            </a:r>
            <a:r>
              <a:rPr lang="en-US" dirty="0"/>
              <a:t>moved to the relation. CUSTOMER ORDER is renamed ORDER, and the </a:t>
            </a:r>
            <a:r>
              <a:rPr lang="en-US" dirty="0" smtClean="0"/>
              <a:t>attribute </a:t>
            </a:r>
            <a:r>
              <a:rPr lang="en-US" dirty="0" err="1" smtClean="0"/>
              <a:t>CustomerID</a:t>
            </a:r>
            <a:r>
              <a:rPr lang="en-US" dirty="0" smtClean="0"/>
              <a:t> </a:t>
            </a:r>
            <a:r>
              <a:rPr lang="en-US" dirty="0"/>
              <a:t>remains as a foreign key in that </a:t>
            </a:r>
            <a:r>
              <a:rPr lang="en-US" dirty="0" smtClean="0"/>
              <a:t>relation.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4100975"/>
            <a:ext cx="5087060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4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Example: Pine </a:t>
            </a:r>
            <a:r>
              <a:rPr lang="en-US" dirty="0" smtClean="0"/>
              <a:t>Valley </a:t>
            </a:r>
            <a:r>
              <a:rPr lang="en-US" dirty="0"/>
              <a:t>Furniture </a:t>
            </a:r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simple illustration, we use a customer invoice from Pine Valley </a:t>
            </a:r>
            <a:r>
              <a:rPr lang="en-US" dirty="0" smtClean="0"/>
              <a:t>Furniture Company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84" y="2926252"/>
            <a:ext cx="506800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Represent the View in Tabular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(preliminary to normalization) is to represent the user view (in </a:t>
            </a:r>
            <a:r>
              <a:rPr lang="en-US" dirty="0" smtClean="0"/>
              <a:t>this case</a:t>
            </a:r>
            <a:r>
              <a:rPr lang="en-US" dirty="0"/>
              <a:t>, an invoice) as a single table, or relation, with the attributes recorded as </a:t>
            </a:r>
            <a:r>
              <a:rPr lang="en-US" dirty="0" smtClean="0"/>
              <a:t>column headings.</a:t>
            </a:r>
          </a:p>
          <a:p>
            <a:r>
              <a:rPr lang="en-US" dirty="0" smtClean="0"/>
              <a:t> Sample </a:t>
            </a:r>
            <a:r>
              <a:rPr lang="en-US" dirty="0"/>
              <a:t>data should be recorded in the rows of the table, including </a:t>
            </a:r>
            <a:r>
              <a:rPr lang="en-US" dirty="0" smtClean="0"/>
              <a:t>any repeating </a:t>
            </a:r>
            <a:r>
              <a:rPr lang="en-US" dirty="0"/>
              <a:t>groups that are present in 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New data </a:t>
            </a:r>
            <a:r>
              <a:rPr lang="en-US" dirty="0"/>
              <a:t>for a second order (</a:t>
            </a:r>
            <a:r>
              <a:rPr lang="en-US" dirty="0" err="1"/>
              <a:t>OrderID</a:t>
            </a:r>
            <a:r>
              <a:rPr lang="en-US" dirty="0"/>
              <a:t> 1007) are </a:t>
            </a:r>
            <a:r>
              <a:rPr lang="en-US" dirty="0" smtClean="0"/>
              <a:t>included in table </a:t>
            </a:r>
            <a:r>
              <a:rPr lang="en-US" dirty="0"/>
              <a:t>to clarify further the structure of this data.</a:t>
            </a:r>
          </a:p>
        </p:txBody>
      </p:sp>
    </p:spTree>
    <p:extLst>
      <p:ext uri="{BB962C8B-B14F-4D97-AF65-F5344CB8AC3E}">
        <p14:creationId xmlns:p14="http://schemas.microsoft.com/office/powerpoint/2010/main" val="170999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7" y="1449977"/>
            <a:ext cx="798140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7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Convert to First Normal </a:t>
            </a:r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744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 relation is in </a:t>
            </a:r>
            <a:r>
              <a:rPr lang="en-US" b="1" dirty="0"/>
              <a:t>first normal form (1NF) </a:t>
            </a:r>
            <a:r>
              <a:rPr lang="en-US" dirty="0"/>
              <a:t>if the following two constraints both apply: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There </a:t>
            </a:r>
            <a:r>
              <a:rPr lang="en-US" dirty="0"/>
              <a:t>are no repeating groups in the relation (thus, there is a single fact at </a:t>
            </a:r>
            <a:r>
              <a:rPr lang="en-US" dirty="0" smtClean="0"/>
              <a:t>the intersection </a:t>
            </a:r>
            <a:r>
              <a:rPr lang="en-US" dirty="0"/>
              <a:t>of each row and column of the table).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primary key has been defined, which uniquely identifies each row in the relation</a:t>
            </a:r>
            <a:r>
              <a:rPr lang="en-US" dirty="0" smtClean="0"/>
              <a:t>.</a:t>
            </a:r>
          </a:p>
          <a:p>
            <a:r>
              <a:rPr lang="en-US" b="1" dirty="0"/>
              <a:t>Remove Repeating </a:t>
            </a:r>
            <a:r>
              <a:rPr lang="en-US" b="1" dirty="0" smtClean="0"/>
              <a:t>Groups: </a:t>
            </a:r>
            <a:r>
              <a:rPr lang="en-US" dirty="0" smtClean="0"/>
              <a:t>The </a:t>
            </a:r>
            <a:r>
              <a:rPr lang="en-US" dirty="0"/>
              <a:t>invoice data in </a:t>
            </a:r>
            <a:r>
              <a:rPr lang="en-US" dirty="0" smtClean="0"/>
              <a:t>invoice table contain a </a:t>
            </a:r>
            <a:r>
              <a:rPr lang="en-US" dirty="0"/>
              <a:t>repeating group for each product that appears on a particular order. Thus, </a:t>
            </a:r>
            <a:r>
              <a:rPr lang="en-US" dirty="0" err="1" smtClean="0"/>
              <a:t>OrderID</a:t>
            </a:r>
            <a:r>
              <a:rPr lang="en-US" dirty="0"/>
              <a:t> </a:t>
            </a:r>
            <a:r>
              <a:rPr lang="en-US" dirty="0" smtClean="0"/>
              <a:t>1006 </a:t>
            </a:r>
            <a:r>
              <a:rPr lang="en-US" dirty="0"/>
              <a:t>contains three repeating groups, corresponding to the three products on that order</a:t>
            </a:r>
            <a:r>
              <a:rPr lang="en-US" dirty="0" smtClean="0"/>
              <a:t>.</a:t>
            </a:r>
          </a:p>
          <a:p>
            <a:r>
              <a:rPr lang="en-US" b="1" dirty="0"/>
              <a:t>Select the Primary </a:t>
            </a:r>
            <a:r>
              <a:rPr lang="en-US" b="1" dirty="0" smtClean="0"/>
              <a:t>Key: </a:t>
            </a:r>
            <a:r>
              <a:rPr lang="en-US" dirty="0" smtClean="0"/>
              <a:t>There </a:t>
            </a:r>
            <a:r>
              <a:rPr lang="en-US" dirty="0"/>
              <a:t>are four determinants in INVOICE, and their </a:t>
            </a:r>
            <a:r>
              <a:rPr lang="en-US" dirty="0" smtClean="0"/>
              <a:t>functional dependencies </a:t>
            </a:r>
            <a:r>
              <a:rPr lang="en-US" dirty="0"/>
              <a:t>are the following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771" y="5388219"/>
            <a:ext cx="529663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1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Convert to First Normal 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solidFill>
                  <a:schemeClr val="tx1"/>
                </a:solidFill>
              </a:rPr>
              <a:t>INVOICE </a:t>
            </a:r>
            <a:r>
              <a:rPr lang="en-US" sz="2800" dirty="0">
                <a:solidFill>
                  <a:schemeClr val="tx1"/>
                </a:solidFill>
              </a:rPr>
              <a:t>relation (1NF</a:t>
            </a:r>
            <a:r>
              <a:rPr lang="en-US" sz="2800" dirty="0" smtClean="0">
                <a:solidFill>
                  <a:schemeClr val="tx1"/>
                </a:solidFill>
              </a:rPr>
              <a:t>)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930400"/>
            <a:ext cx="7748209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6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1: Convert to First Normal Form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Functional </a:t>
            </a:r>
            <a:r>
              <a:rPr lang="en-US" sz="2800" dirty="0">
                <a:solidFill>
                  <a:schemeClr val="tx1"/>
                </a:solidFill>
              </a:rPr>
              <a:t>dependency diagram for INVOICE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dirty="0"/>
              <a:t>A diagram that shows these functional dependencies for the INVOICE relation </a:t>
            </a:r>
            <a:r>
              <a:rPr lang="en-US" sz="1600" dirty="0" smtClean="0"/>
              <a:t>is shown </a:t>
            </a:r>
            <a:r>
              <a:rPr lang="en-US" sz="1600" dirty="0"/>
              <a:t>in </a:t>
            </a:r>
            <a:r>
              <a:rPr lang="en-US" sz="1600" dirty="0" smtClean="0"/>
              <a:t>below figure. </a:t>
            </a:r>
            <a:r>
              <a:rPr lang="en-US" sz="1600" dirty="0"/>
              <a:t>This diagram is a horizontal list of all the attributes in </a:t>
            </a:r>
            <a:r>
              <a:rPr lang="en-US" sz="1600" dirty="0" smtClean="0"/>
              <a:t>INVOICE, with </a:t>
            </a:r>
            <a:r>
              <a:rPr lang="en-US" sz="1600" dirty="0"/>
              <a:t>the primary key attributes (</a:t>
            </a:r>
            <a:r>
              <a:rPr lang="en-US" sz="1600" dirty="0" err="1"/>
              <a:t>OrderID</a:t>
            </a:r>
            <a:r>
              <a:rPr lang="en-US" sz="1600" dirty="0"/>
              <a:t> and </a:t>
            </a:r>
            <a:r>
              <a:rPr lang="en-US" sz="1600" dirty="0" err="1"/>
              <a:t>ProductID</a:t>
            </a:r>
            <a:r>
              <a:rPr lang="en-US" sz="1600" dirty="0"/>
              <a:t>) underlined. Notice that </a:t>
            </a:r>
            <a:r>
              <a:rPr lang="en-US" sz="1600" dirty="0" smtClean="0"/>
              <a:t>the only </a:t>
            </a:r>
            <a:r>
              <a:rPr lang="en-US" sz="1600" dirty="0"/>
              <a:t>attribute that depends on the full key is </a:t>
            </a:r>
            <a:r>
              <a:rPr lang="en-US" sz="1600" dirty="0" err="1"/>
              <a:t>OrderedQuantity</a:t>
            </a:r>
            <a:r>
              <a:rPr lang="en-US" sz="1600" dirty="0"/>
              <a:t>. All of the other </a:t>
            </a:r>
            <a:r>
              <a:rPr lang="en-US" sz="1600" dirty="0" smtClean="0"/>
              <a:t>functional dependencies </a:t>
            </a:r>
            <a:r>
              <a:rPr lang="en-US" sz="1600" dirty="0"/>
              <a:t>are either partial dependencies or transitive dependencies (</a:t>
            </a:r>
            <a:r>
              <a:rPr lang="en-US" sz="1600" dirty="0" smtClean="0"/>
              <a:t>both are </a:t>
            </a:r>
            <a:r>
              <a:rPr lang="en-US" sz="1600" dirty="0"/>
              <a:t>defined next).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74" y="3886214"/>
            <a:ext cx="8513549" cy="199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0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 1: Convert to First Normal Form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Anomalies </a:t>
            </a:r>
            <a:r>
              <a:rPr lang="en-US" sz="2800" dirty="0">
                <a:solidFill>
                  <a:schemeClr val="tx1"/>
                </a:solidFill>
              </a:rPr>
              <a:t>in 1NF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Insertion </a:t>
            </a:r>
            <a:r>
              <a:rPr lang="en-US" b="1" dirty="0" smtClean="0"/>
              <a:t>anomaly: </a:t>
            </a:r>
            <a:r>
              <a:rPr lang="en-US" dirty="0"/>
              <a:t>With this table structure, the company is not able to </a:t>
            </a:r>
            <a:r>
              <a:rPr lang="en-US" dirty="0" smtClean="0"/>
              <a:t>introduce a </a:t>
            </a:r>
            <a:r>
              <a:rPr lang="en-US" dirty="0"/>
              <a:t>new product (say, Breakfast Table with </a:t>
            </a:r>
            <a:r>
              <a:rPr lang="en-US" dirty="0" err="1"/>
              <a:t>ProductID</a:t>
            </a:r>
            <a:r>
              <a:rPr lang="en-US" dirty="0"/>
              <a:t> 8) and add it to the </a:t>
            </a:r>
            <a:r>
              <a:rPr lang="en-US" dirty="0" smtClean="0"/>
              <a:t>database before </a:t>
            </a:r>
            <a:r>
              <a:rPr lang="en-US" dirty="0"/>
              <a:t>it is ordered the first time: No entries can be added to the table </a:t>
            </a:r>
            <a:r>
              <a:rPr lang="en-US" dirty="0" smtClean="0"/>
              <a:t>without both </a:t>
            </a:r>
            <a:r>
              <a:rPr lang="en-US" dirty="0" err="1"/>
              <a:t>ProductID</a:t>
            </a:r>
            <a:r>
              <a:rPr lang="en-US" dirty="0"/>
              <a:t> and </a:t>
            </a:r>
            <a:r>
              <a:rPr lang="en-US" dirty="0" err="1"/>
              <a:t>OrderID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Deletion anomaly: </a:t>
            </a:r>
            <a:r>
              <a:rPr lang="en-US" dirty="0"/>
              <a:t>If a customer calls and requests that the Dining Table </a:t>
            </a:r>
            <a:r>
              <a:rPr lang="en-US" dirty="0" smtClean="0"/>
              <a:t>be deleted </a:t>
            </a:r>
            <a:r>
              <a:rPr lang="en-US" dirty="0"/>
              <a:t>from her </a:t>
            </a:r>
            <a:r>
              <a:rPr lang="en-US" dirty="0" err="1"/>
              <a:t>OrderID</a:t>
            </a:r>
            <a:r>
              <a:rPr lang="en-US" dirty="0"/>
              <a:t> 1006, this row must be deleted from the relation, and </a:t>
            </a:r>
            <a:r>
              <a:rPr lang="en-US" dirty="0" smtClean="0"/>
              <a:t>we lose </a:t>
            </a:r>
            <a:r>
              <a:rPr lang="en-US" dirty="0"/>
              <a:t>the information concerning this item’s finish (Natural Ash) and price ($800.00).</a:t>
            </a:r>
          </a:p>
          <a:p>
            <a:r>
              <a:rPr lang="en-US" b="1" dirty="0" smtClean="0"/>
              <a:t>Update anomaly: </a:t>
            </a:r>
            <a:r>
              <a:rPr lang="en-US" dirty="0"/>
              <a:t>If Pine Valley Furniture (as part of a price adjustment) </a:t>
            </a:r>
            <a:r>
              <a:rPr lang="en-US" dirty="0" smtClean="0"/>
              <a:t>increases the </a:t>
            </a:r>
            <a:r>
              <a:rPr lang="en-US" dirty="0"/>
              <a:t>price of the Entertainment Center (</a:t>
            </a:r>
            <a:r>
              <a:rPr lang="en-US" dirty="0" err="1"/>
              <a:t>ProductID</a:t>
            </a:r>
            <a:r>
              <a:rPr lang="en-US" dirty="0"/>
              <a:t> 4) to $750.00, this change must be</a:t>
            </a:r>
          </a:p>
        </p:txBody>
      </p:sp>
    </p:spTree>
    <p:extLst>
      <p:ext uri="{BB962C8B-B14F-4D97-AF65-F5344CB8AC3E}">
        <p14:creationId xmlns:p14="http://schemas.microsoft.com/office/powerpoint/2010/main" val="252413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Convert to Second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convert a relation with partial dependencies to second normal form, the </a:t>
            </a:r>
            <a:r>
              <a:rPr lang="en-US" dirty="0" smtClean="0"/>
              <a:t>following steps </a:t>
            </a:r>
            <a:r>
              <a:rPr lang="en-US" dirty="0"/>
              <a:t>are required: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new relation for each primary key attribute (or combination of </a:t>
            </a:r>
            <a:r>
              <a:rPr lang="en-US" dirty="0" smtClean="0"/>
              <a:t>attributes) that </a:t>
            </a:r>
            <a:r>
              <a:rPr lang="en-US" dirty="0"/>
              <a:t>is a determinant in a partial dependency. That attribute is the primary key </a:t>
            </a:r>
            <a:r>
              <a:rPr lang="en-US" dirty="0" smtClean="0"/>
              <a:t>in the </a:t>
            </a:r>
            <a:r>
              <a:rPr lang="en-US" dirty="0"/>
              <a:t>new relation.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Move </a:t>
            </a:r>
            <a:r>
              <a:rPr lang="en-US" dirty="0"/>
              <a:t>the </a:t>
            </a:r>
            <a:r>
              <a:rPr lang="en-US" dirty="0" err="1"/>
              <a:t>nonkey</a:t>
            </a:r>
            <a:r>
              <a:rPr lang="en-US" dirty="0"/>
              <a:t> attributes that are only dependent on this primary key </a:t>
            </a:r>
            <a:r>
              <a:rPr lang="en-US" dirty="0" smtClean="0"/>
              <a:t>attribute (or </a:t>
            </a:r>
            <a:r>
              <a:rPr lang="en-US" dirty="0"/>
              <a:t>attributes) from the old relation to the new relation</a:t>
            </a:r>
            <a:r>
              <a:rPr lang="en-US" dirty="0" smtClean="0"/>
              <a:t>.</a:t>
            </a:r>
          </a:p>
          <a:p>
            <a:r>
              <a:rPr lang="en-US" dirty="0"/>
              <a:t>Removal of the partial dependencies results in the formation of two new relations: PRODUCT and CUSTOMER ORDER. The INVOICE relation is now left with just the primary key attributes (</a:t>
            </a:r>
            <a:r>
              <a:rPr lang="en-US" dirty="0" err="1"/>
              <a:t>OrderID</a:t>
            </a:r>
            <a:r>
              <a:rPr lang="en-US" dirty="0"/>
              <a:t> and </a:t>
            </a:r>
            <a:r>
              <a:rPr lang="en-US" dirty="0" err="1"/>
              <a:t>ProductID</a:t>
            </a:r>
            <a:r>
              <a:rPr lang="en-US" dirty="0"/>
              <a:t>) and </a:t>
            </a:r>
            <a:r>
              <a:rPr lang="en-US" dirty="0" err="1"/>
              <a:t>OrderedQuantity</a:t>
            </a:r>
            <a:r>
              <a:rPr lang="en-US" dirty="0"/>
              <a:t>, which is functionally dependent on the whole key. We rename this relation ORDER LINE, because each row in this table represents one line item on an order.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4873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1956</TotalTime>
  <Words>1090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Database System</vt:lpstr>
      <vt:lpstr>Normalization Example: Pine Valley Furniture Company</vt:lpstr>
      <vt:lpstr>Step 0: Represent the View in Tabular Form</vt:lpstr>
      <vt:lpstr>PowerPoint Presentation</vt:lpstr>
      <vt:lpstr>Step 1: Convert to First Normal Form</vt:lpstr>
      <vt:lpstr>Step 1: Convert to First Normal Form INVOICE relation (1NF) </vt:lpstr>
      <vt:lpstr>Step 1: Convert to First Normal Form Functional dependency diagram for INVOICE</vt:lpstr>
      <vt:lpstr>Step 1: Convert to First Normal Form Anomalies in 1NF</vt:lpstr>
      <vt:lpstr>Step 2: Convert to Second Normal Form</vt:lpstr>
      <vt:lpstr>Step 2: Convert to Second Normal Form</vt:lpstr>
      <vt:lpstr>Step 2: Convert to Second Normal Form</vt:lpstr>
      <vt:lpstr>Step 3: Convert to Third Normal Form</vt:lpstr>
      <vt:lpstr>Step 3: Convert to Third Normal Form</vt:lpstr>
      <vt:lpstr>Step 3: Convert to Third Normal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</dc:title>
  <dc:creator>Sidra Khatoon</dc:creator>
  <cp:lastModifiedBy>Sidra Khatoon</cp:lastModifiedBy>
  <cp:revision>41</cp:revision>
  <cp:lastPrinted>2024-10-29T07:46:25Z</cp:lastPrinted>
  <dcterms:created xsi:type="dcterms:W3CDTF">2024-10-24T07:00:58Z</dcterms:created>
  <dcterms:modified xsi:type="dcterms:W3CDTF">2024-12-03T09:36:25Z</dcterms:modified>
</cp:coreProperties>
</file>