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sldIdLst>
    <p:sldId id="442" r:id="rId2"/>
    <p:sldId id="543" r:id="rId3"/>
    <p:sldId id="544" r:id="rId4"/>
    <p:sldId id="545" r:id="rId5"/>
    <p:sldId id="546" r:id="rId6"/>
    <p:sldId id="569" r:id="rId7"/>
    <p:sldId id="552" r:id="rId8"/>
    <p:sldId id="548" r:id="rId9"/>
    <p:sldId id="553" r:id="rId10"/>
    <p:sldId id="570" r:id="rId11"/>
    <p:sldId id="550" r:id="rId12"/>
    <p:sldId id="551" r:id="rId13"/>
    <p:sldId id="444" r:id="rId14"/>
    <p:sldId id="447" r:id="rId15"/>
    <p:sldId id="448" r:id="rId16"/>
    <p:sldId id="449" r:id="rId17"/>
    <p:sldId id="450" r:id="rId18"/>
    <p:sldId id="451" r:id="rId19"/>
    <p:sldId id="554" r:id="rId20"/>
    <p:sldId id="454" r:id="rId21"/>
    <p:sldId id="455" r:id="rId22"/>
    <p:sldId id="456" r:id="rId23"/>
    <p:sldId id="457" r:id="rId24"/>
    <p:sldId id="458" r:id="rId25"/>
    <p:sldId id="459" r:id="rId26"/>
    <p:sldId id="460" r:id="rId27"/>
    <p:sldId id="461" r:id="rId28"/>
    <p:sldId id="561" r:id="rId29"/>
    <p:sldId id="562" r:id="rId30"/>
    <p:sldId id="563" r:id="rId31"/>
    <p:sldId id="564" r:id="rId32"/>
    <p:sldId id="462" r:id="rId33"/>
    <p:sldId id="463" r:id="rId34"/>
    <p:sldId id="567" r:id="rId35"/>
    <p:sldId id="568" r:id="rId36"/>
    <p:sldId id="464" r:id="rId37"/>
    <p:sldId id="465" r:id="rId38"/>
    <p:sldId id="565" r:id="rId39"/>
    <p:sldId id="566" r:id="rId40"/>
    <p:sldId id="466" r:id="rId41"/>
    <p:sldId id="467" r:id="rId42"/>
    <p:sldId id="571" r:id="rId43"/>
    <p:sldId id="572" r:id="rId44"/>
    <p:sldId id="573" r:id="rId45"/>
    <p:sldId id="574" r:id="rId46"/>
    <p:sldId id="468" r:id="rId47"/>
    <p:sldId id="469" r:id="rId48"/>
    <p:sldId id="560" r:id="rId49"/>
    <p:sldId id="470" r:id="rId50"/>
    <p:sldId id="471" r:id="rId51"/>
    <p:sldId id="558" r:id="rId52"/>
    <p:sldId id="559" r:id="rId53"/>
    <p:sldId id="555" r:id="rId54"/>
    <p:sldId id="556" r:id="rId55"/>
    <p:sldId id="557" r:id="rId56"/>
    <p:sldId id="542" r:id="rId57"/>
    <p:sldId id="575" r:id="rId58"/>
  </p:sldIdLst>
  <p:sldSz cx="9144000" cy="6858000" type="overhead"/>
  <p:notesSz cx="7048500" cy="92964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400"/>
    <a:srgbClr val="FF0000"/>
    <a:srgbClr val="FFFFFF"/>
    <a:srgbClr val="FF00FF"/>
    <a:srgbClr val="FFFF66"/>
    <a:srgbClr val="022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69394" autoAdjust="0"/>
  </p:normalViewPr>
  <p:slideViewPr>
    <p:cSldViewPr>
      <p:cViewPr varScale="1">
        <p:scale>
          <a:sx n="63" d="100"/>
          <a:sy n="63" d="100"/>
        </p:scale>
        <p:origin x="165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74"/>
    </p:cViewPr>
  </p:sorterViewPr>
  <p:notesViewPr>
    <p:cSldViewPr>
      <p:cViewPr>
        <p:scale>
          <a:sx n="100" d="100"/>
          <a:sy n="100" d="100"/>
        </p:scale>
        <p:origin x="-144" y="1368"/>
      </p:cViewPr>
      <p:guideLst>
        <p:guide orient="horz" pos="2928"/>
        <p:guide pos="222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820863" y="774700"/>
            <a:ext cx="3408362" cy="2555875"/>
          </a:xfrm>
          <a:prstGeom prst="rect">
            <a:avLst/>
          </a:prstGeom>
          <a:noFill/>
          <a:ln w="9525">
            <a:solidFill>
              <a:srgbClr val="000000"/>
            </a:solidFill>
            <a:miter lim="800000"/>
            <a:headEnd/>
            <a:tailEnd/>
          </a:ln>
          <a:effectLst>
            <a:outerShdw dist="107763" dir="2700000" algn="ctr" rotWithShape="0">
              <a:srgbClr val="808080"/>
            </a:outerShdw>
          </a:effectLst>
        </p:spPr>
      </p:sp>
      <p:sp>
        <p:nvSpPr>
          <p:cNvPr id="4101" name="Rectangle 5"/>
          <p:cNvSpPr>
            <a:spLocks noGrp="1" noChangeArrowheads="1"/>
          </p:cNvSpPr>
          <p:nvPr>
            <p:ph type="body" sz="quarter" idx="3"/>
          </p:nvPr>
        </p:nvSpPr>
        <p:spPr bwMode="auto">
          <a:xfrm>
            <a:off x="1252538" y="3563938"/>
            <a:ext cx="4778375" cy="5035550"/>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Rot="1" noChangeAspect="1" noChangeArrowheads="1" noTextEdit="1"/>
          </p:cNvSpPr>
          <p:nvPr>
            <p:ph type="sldImg"/>
          </p:nvPr>
        </p:nvSpPr>
        <p:spPr>
          <a:xfrm>
            <a:off x="1549400" y="930275"/>
            <a:ext cx="3949700" cy="2962275"/>
          </a:xfrm>
          <a:ln/>
        </p:spPr>
      </p:sp>
      <p:sp>
        <p:nvSpPr>
          <p:cNvPr id="62467"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9720B00F-F6E6-4FA9-B1F6-7475FB19AC55}" type="slidenum">
              <a:rPr lang="en-US" altLang="en-US"/>
              <a:pPr/>
              <a:t>12</a:t>
            </a:fld>
            <a:endParaRPr lang="en-US" altLang="en-US"/>
          </a:p>
        </p:txBody>
      </p:sp>
      <p:sp>
        <p:nvSpPr>
          <p:cNvPr id="23555"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Rot="1" noChangeAspect="1" noChangeArrowheads="1" noTextEdit="1"/>
          </p:cNvSpPr>
          <p:nvPr>
            <p:ph type="sldImg"/>
          </p:nvPr>
        </p:nvSpPr>
        <p:spPr>
          <a:xfrm>
            <a:off x="1549400" y="930275"/>
            <a:ext cx="3949700" cy="2962275"/>
          </a:xfrm>
          <a:ln/>
        </p:spPr>
      </p:sp>
      <p:sp>
        <p:nvSpPr>
          <p:cNvPr id="72707"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050"/>
          <p:cNvSpPr>
            <a:spLocks noGrp="1" noRot="1" noChangeAspect="1" noChangeArrowheads="1" noTextEdit="1"/>
          </p:cNvSpPr>
          <p:nvPr>
            <p:ph type="sldImg"/>
          </p:nvPr>
        </p:nvSpPr>
        <p:spPr>
          <a:xfrm>
            <a:off x="1549400" y="930275"/>
            <a:ext cx="3949700" cy="2962275"/>
          </a:xfrm>
          <a:ln/>
        </p:spPr>
      </p:sp>
      <p:sp>
        <p:nvSpPr>
          <p:cNvPr id="73731" name="Rectangle 2051"/>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050"/>
          <p:cNvSpPr>
            <a:spLocks noGrp="1" noRot="1" noChangeAspect="1" noChangeArrowheads="1" noTextEdit="1"/>
          </p:cNvSpPr>
          <p:nvPr>
            <p:ph type="sldImg"/>
          </p:nvPr>
        </p:nvSpPr>
        <p:spPr>
          <a:xfrm>
            <a:off x="1549400" y="930275"/>
            <a:ext cx="3949700" cy="2962275"/>
          </a:xfrm>
          <a:ln/>
        </p:spPr>
      </p:sp>
      <p:sp>
        <p:nvSpPr>
          <p:cNvPr id="74755" name="Rectangle 2051"/>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026"/>
          <p:cNvSpPr>
            <a:spLocks noGrp="1" noRot="1" noChangeAspect="1" noChangeArrowheads="1" noTextEdit="1"/>
          </p:cNvSpPr>
          <p:nvPr>
            <p:ph type="sldImg"/>
          </p:nvPr>
        </p:nvSpPr>
        <p:spPr>
          <a:xfrm>
            <a:off x="1549400" y="930275"/>
            <a:ext cx="3949700" cy="2962275"/>
          </a:xfrm>
          <a:ln/>
        </p:spPr>
      </p:sp>
      <p:sp>
        <p:nvSpPr>
          <p:cNvPr id="75779" name="Rectangle 1027"/>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b="1" smtClean="0"/>
              <a:t>Class </a:t>
            </a:r>
            <a:r>
              <a:rPr lang="it-IT" altLang="en-US" smtClean="0"/>
              <a:t>Normal</a:t>
            </a:r>
          </a:p>
          <a:p>
            <a:r>
              <a:rPr lang="it-IT" altLang="en-US" b="1" smtClean="0"/>
              <a:t>Object </a:t>
            </a:r>
            <a:r>
              <a:rPr lang="it-IT" altLang="en-US" smtClean="0"/>
              <a:t>Underlined</a:t>
            </a:r>
          </a:p>
          <a:p>
            <a:r>
              <a:rPr lang="it-IT" altLang="en-US" b="1" smtClean="0"/>
              <a:t>Abstract class </a:t>
            </a:r>
            <a:r>
              <a:rPr lang="it-IT" altLang="en-US" smtClean="0"/>
              <a:t>Italic</a:t>
            </a:r>
          </a:p>
          <a:p>
            <a:r>
              <a:rPr lang="it-IT" altLang="en-US" b="1" smtClean="0"/>
              <a:t>Visibility</a:t>
            </a:r>
          </a:p>
          <a:p>
            <a:r>
              <a:rPr lang="it-IT" altLang="en-US" smtClean="0"/>
              <a:t># protected</a:t>
            </a:r>
          </a:p>
          <a:p>
            <a:r>
              <a:rPr lang="it-IT" altLang="en-US" smtClean="0"/>
              <a:t>+ Public</a:t>
            </a:r>
          </a:p>
          <a:p>
            <a:pPr>
              <a:buFontTx/>
              <a:buChar char="-"/>
            </a:pPr>
            <a:r>
              <a:rPr lang="it-IT" altLang="en-US" smtClean="0"/>
              <a:t>Private</a:t>
            </a:r>
          </a:p>
          <a:p>
            <a:r>
              <a:rPr lang="it-IT" altLang="en-US" b="1" smtClean="0"/>
              <a:t>Interface</a:t>
            </a:r>
            <a:r>
              <a:rPr lang="it-IT" altLang="en-US" smtClean="0"/>
              <a:t> is a collection of operation that are used to specify  a service of a class or a component</a:t>
            </a:r>
          </a:p>
          <a:p>
            <a:r>
              <a:rPr lang="it-IT" altLang="en-US" smtClean="0"/>
              <a:t>In an operation’s</a:t>
            </a:r>
            <a:r>
              <a:rPr lang="it-IT" altLang="en-US" b="1" smtClean="0"/>
              <a:t> signature</a:t>
            </a:r>
            <a:r>
              <a:rPr lang="it-IT" altLang="en-US" smtClean="0"/>
              <a:t> , you may provide zero or more parameters and/or return type, each of which follows the syntax  set( n:name , s: string) :Status</a:t>
            </a:r>
          </a:p>
          <a:p>
            <a:endParaRPr lang="it-IT"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1026"/>
          <p:cNvSpPr>
            <a:spLocks noGrp="1" noRot="1" noChangeAspect="1" noChangeArrowheads="1" noTextEdit="1"/>
          </p:cNvSpPr>
          <p:nvPr>
            <p:ph type="sldImg"/>
          </p:nvPr>
        </p:nvSpPr>
        <p:spPr>
          <a:xfrm>
            <a:off x="1549400" y="930275"/>
            <a:ext cx="3949700" cy="2962275"/>
          </a:xfrm>
          <a:ln/>
        </p:spPr>
      </p:sp>
      <p:sp>
        <p:nvSpPr>
          <p:cNvPr id="76803" name="Rectangle 1027"/>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b="1" smtClean="0"/>
              <a:t>Association</a:t>
            </a:r>
            <a:r>
              <a:rPr lang="it-IT" altLang="en-US" smtClean="0"/>
              <a:t> is a structured relationship, specifing that Object od one thing that are connected to object of another, there are four basic adornment that apply to an association</a:t>
            </a:r>
          </a:p>
          <a:p>
            <a:endParaRPr lang="it-IT" altLang="en-US" b="1" smtClean="0"/>
          </a:p>
          <a:p>
            <a:r>
              <a:rPr lang="it-IT" altLang="en-US" b="1" smtClean="0"/>
              <a:t>Name </a:t>
            </a:r>
            <a:r>
              <a:rPr lang="it-IT" altLang="en-US" smtClean="0"/>
              <a:t>what you call  athing, relationship, or diagram; a string used to identify an element</a:t>
            </a:r>
          </a:p>
          <a:p>
            <a:r>
              <a:rPr lang="it-IT" altLang="en-US" smtClean="0"/>
              <a:t>The behaviour of an entity participating in a prticular context is known as </a:t>
            </a:r>
            <a:r>
              <a:rPr lang="it-IT" altLang="en-US" b="1" smtClean="0"/>
              <a:t>Role</a:t>
            </a:r>
            <a:r>
              <a:rPr lang="it-IT" altLang="en-US" smtClean="0"/>
              <a:t> at each end of association</a:t>
            </a:r>
          </a:p>
          <a:p>
            <a:r>
              <a:rPr lang="it-IT" altLang="en-US" smtClean="0"/>
              <a:t>The number of instance a class may have is called it’s </a:t>
            </a:r>
            <a:r>
              <a:rPr lang="it-IT" altLang="en-US" b="1" smtClean="0"/>
              <a:t>Multiplicity</a:t>
            </a:r>
            <a:r>
              <a:rPr lang="it-IT" altLang="en-US" smtClean="0"/>
              <a:t> at each end</a:t>
            </a:r>
          </a:p>
          <a:p>
            <a:r>
              <a:rPr lang="it-IT" altLang="en-US" smtClean="0"/>
              <a:t>Unfilled diamond for </a:t>
            </a:r>
            <a:r>
              <a:rPr lang="it-IT" altLang="en-US" b="1" smtClean="0"/>
              <a:t>Aggregation </a:t>
            </a:r>
            <a:r>
              <a:rPr lang="it-IT" altLang="en-US" smtClean="0"/>
              <a:t>( A special form of association that specifies a wholw-part relationship between the aggregate(the whole) and a component (the part))</a:t>
            </a:r>
          </a:p>
          <a:p>
            <a:endParaRPr lang="it-IT" altLang="en-US" smtClean="0"/>
          </a:p>
          <a:p>
            <a:endParaRPr lang="it-IT" altLang="en-US" smtClean="0"/>
          </a:p>
          <a:p>
            <a:r>
              <a:rPr lang="it-IT" altLang="en-US" smtClean="0"/>
              <a:t>For advance uses</a:t>
            </a:r>
          </a:p>
          <a:p>
            <a:r>
              <a:rPr lang="it-IT" altLang="en-US" b="1" smtClean="0"/>
              <a:t>Navigation  </a:t>
            </a:r>
            <a:r>
              <a:rPr lang="it-IT" altLang="en-US" smtClean="0"/>
              <a:t>is</a:t>
            </a:r>
            <a:r>
              <a:rPr lang="it-IT" altLang="en-US" b="1" smtClean="0"/>
              <a:t> </a:t>
            </a:r>
            <a:r>
              <a:rPr lang="it-IT" altLang="en-US" smtClean="0"/>
              <a:t>by default bidirectional, However there are circumstances  in which you’ll want to limit navigation to just one direction ( USER to PASSWORD, Given USER you will be able to find the corresponding PASSWORD, but given the PASSWORD don’t want to able to find the corresponding USER)</a:t>
            </a:r>
          </a:p>
          <a:p>
            <a:r>
              <a:rPr lang="it-IT" altLang="en-US" b="1" smtClean="0"/>
              <a:t>Qualification</a:t>
            </a:r>
          </a:p>
          <a:p>
            <a:r>
              <a:rPr lang="it-IT" altLang="en-US" b="1" smtClean="0"/>
              <a:t>Various flavours of aggregation</a:t>
            </a:r>
            <a:r>
              <a:rPr lang="it-IT" altLang="en-US" smtClean="0"/>
              <a:t>,filled diamond for composition  </a:t>
            </a:r>
          </a:p>
          <a:p>
            <a:r>
              <a:rPr lang="it-IT" altLang="en-US" smtClean="0"/>
              <a:t>Composition , 1) an object may be  apart of only one composite at a time,in contrast to simple aggregation, in which a part may be shared by several wholes. 2)the whole is responsible for  the disposition of its parts, which means that the composition must manage the creation and destruction of its parts</a:t>
            </a:r>
          </a:p>
          <a:p>
            <a:r>
              <a:rPr lang="it-IT" altLang="en-US" b="1" smtClean="0"/>
              <a:t>Interface</a:t>
            </a:r>
            <a:r>
              <a:rPr lang="it-IT" altLang="en-US" smtClean="0"/>
              <a:t> is a collection of operation that are used to specify  a service of a class or a component</a:t>
            </a:r>
          </a:p>
          <a:p>
            <a:endParaRPr lang="it-IT"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1026"/>
          <p:cNvSpPr>
            <a:spLocks noGrp="1" noRot="1" noChangeAspect="1" noChangeArrowheads="1" noTextEdit="1"/>
          </p:cNvSpPr>
          <p:nvPr>
            <p:ph type="sldImg"/>
          </p:nvPr>
        </p:nvSpPr>
        <p:spPr>
          <a:xfrm>
            <a:off x="1549400" y="930275"/>
            <a:ext cx="3949700" cy="2962275"/>
          </a:xfrm>
          <a:ln/>
        </p:spPr>
      </p:sp>
      <p:sp>
        <p:nvSpPr>
          <p:cNvPr id="77827" name="Rectangle 1027"/>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b="1" smtClean="0"/>
              <a:t>Stereotype </a:t>
            </a:r>
            <a:r>
              <a:rPr lang="it-IT" altLang="en-US" smtClean="0"/>
              <a:t>An extension to the vocabulary of the UML. Which allows you to creaaat new kind of building blocks that are derived from existing ones  but that aare specific to your problem</a:t>
            </a:r>
          </a:p>
          <a:p>
            <a:r>
              <a:rPr lang="it-IT" altLang="en-US" smtClean="0"/>
              <a:t>A stereotype is rendered as a name enclosed by guillemets (for example &lt;&lt; name&gt;&gt; ) and placed above the name of another element.</a:t>
            </a:r>
          </a:p>
          <a:p>
            <a:r>
              <a:rPr lang="it-IT" altLang="en-US" smtClean="0"/>
              <a:t>You may define as icon for the  stereotype and render that icon to the right of the name</a:t>
            </a:r>
          </a:p>
          <a:p>
            <a:r>
              <a:rPr lang="it-IT" altLang="en-US" smtClean="0"/>
              <a:t>Or can use icon as the basic symbol for the stereotype item.</a:t>
            </a:r>
          </a:p>
          <a:p>
            <a:endParaRPr lang="it-IT" altLang="en-US" smtClean="0"/>
          </a:p>
          <a:p>
            <a:r>
              <a:rPr lang="it-IT" altLang="en-US" b="1" smtClean="0"/>
              <a:t>Tagged values</a:t>
            </a:r>
            <a:r>
              <a:rPr lang="it-IT" altLang="en-US" smtClean="0"/>
              <a:t> an extension of the properties of a UML element, which allows you to creat new information in that element’s specifications..</a:t>
            </a:r>
          </a:p>
          <a:p>
            <a:r>
              <a:rPr lang="it-IT" altLang="en-US" smtClean="0"/>
              <a:t>Im most caes, aa tagged value is rendered by palcing the tag naame and its valuebelow the naaame of the element to which itis attaached and  enclosing the tagged vaalue in the breces, as in {Location = Client}</a:t>
            </a:r>
          </a:p>
          <a:p>
            <a:endParaRPr lang="it-IT" altLang="en-US" smtClean="0"/>
          </a:p>
          <a:p>
            <a:r>
              <a:rPr lang="it-IT" altLang="en-US" b="1" smtClean="0"/>
              <a:t>Constraint</a:t>
            </a:r>
            <a:r>
              <a:rPr lang="it-IT" altLang="en-US" smtClean="0"/>
              <a:t> an extension of the semantic of a UML element, allowing you to add new rules or modify existing rules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391E15E9-8DF7-435D-84F0-88E10FF2FA55}" type="slidenum">
              <a:rPr lang="en-US" altLang="en-US"/>
              <a:pPr/>
              <a:t>19</a:t>
            </a:fld>
            <a:endParaRPr lang="en-US" altLang="en-US"/>
          </a:p>
        </p:txBody>
      </p:sp>
      <p:sp>
        <p:nvSpPr>
          <p:cNvPr id="72707"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Rot="1" noChangeAspect="1" noChangeArrowheads="1" noTextEdit="1"/>
          </p:cNvSpPr>
          <p:nvPr>
            <p:ph type="sldImg"/>
          </p:nvPr>
        </p:nvSpPr>
        <p:spPr>
          <a:xfrm>
            <a:off x="1549400" y="930275"/>
            <a:ext cx="3949700" cy="2962275"/>
          </a:xfrm>
          <a:ln/>
        </p:spPr>
      </p:sp>
      <p:sp>
        <p:nvSpPr>
          <p:cNvPr id="79875"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b="1" smtClean="0"/>
              <a:t>Actor</a:t>
            </a:r>
            <a:r>
              <a:rPr lang="it-IT" altLang="en-US" smtClean="0"/>
              <a:t>  A coherent set of role that users of of usecaases play when interacting with the usecaases</a:t>
            </a:r>
          </a:p>
          <a:p>
            <a:r>
              <a:rPr lang="it-IT" altLang="en-US" smtClean="0"/>
              <a:t>Use case A description of a set of sequences of aactions, including variants, that a system perform that yields an abseraable result of value to an actor</a:t>
            </a:r>
          </a:p>
          <a:p>
            <a:endParaRPr lang="it-IT" altLang="en-US" smtClean="0"/>
          </a:p>
          <a:p>
            <a:r>
              <a:rPr lang="it-IT" altLang="en-US" b="1" smtClean="0"/>
              <a:t>Extends</a:t>
            </a:r>
            <a:r>
              <a:rPr lang="it-IT" altLang="en-US" smtClean="0"/>
              <a:t> specifies that the target use case extends the behaviour of the source</a:t>
            </a:r>
          </a:p>
          <a:p>
            <a:r>
              <a:rPr lang="it-IT" altLang="en-US" smtClean="0"/>
              <a:t>Includes specifies that the source  usecase explicitly incorporates the behaviour of another use case at a location specified by the source</a:t>
            </a:r>
          </a:p>
          <a:p>
            <a:endParaRPr lang="it-IT"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470019" name="Rectangle 1027"/>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D743C0E0-31F9-48FE-B085-44DB8D69EBB9}" type="slidenum">
              <a:rPr lang="en-US" altLang="en-US"/>
              <a:pPr/>
              <a:t>2</a:t>
            </a:fld>
            <a:endParaRPr lang="en-US" altLang="en-US"/>
          </a:p>
        </p:txBody>
      </p:sp>
      <p:sp>
        <p:nvSpPr>
          <p:cNvPr id="717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Rot="1" noChangeAspect="1" noChangeArrowheads="1" noTextEdit="1"/>
          </p:cNvSpPr>
          <p:nvPr>
            <p:ph type="sldImg"/>
          </p:nvPr>
        </p:nvSpPr>
        <p:spPr>
          <a:xfrm>
            <a:off x="1549400" y="930275"/>
            <a:ext cx="3949700" cy="2962275"/>
          </a:xfrm>
          <a:ln/>
        </p:spPr>
      </p:sp>
      <p:sp>
        <p:nvSpPr>
          <p:cNvPr id="81923"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b="1" smtClean="0"/>
              <a:t>Dependency</a:t>
            </a:r>
            <a:r>
              <a:rPr lang="it-IT" altLang="en-US" smtClean="0"/>
              <a:t> A semantic relationship between two things in which  achange to one thing( the independent thing) may effect the sementics of the other thing (the dependent thing).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474115" name="Rectangle 3"/>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050"/>
          <p:cNvSpPr>
            <a:spLocks noGrp="1" noRot="1" noChangeAspect="1" noChangeArrowheads="1" noTextEdit="1"/>
          </p:cNvSpPr>
          <p:nvPr>
            <p:ph type="sldImg"/>
          </p:nvPr>
        </p:nvSpPr>
        <p:spPr>
          <a:xfrm>
            <a:off x="1549400" y="930275"/>
            <a:ext cx="3949700" cy="2962275"/>
          </a:xfrm>
          <a:ln/>
        </p:spPr>
      </p:sp>
      <p:sp>
        <p:nvSpPr>
          <p:cNvPr id="83971" name="Rectangle 2051"/>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b="1" smtClean="0"/>
              <a:t>Object Diagram</a:t>
            </a:r>
            <a:r>
              <a:rPr lang="it-IT" altLang="en-US" smtClean="0"/>
              <a:t> shows  a set of objects and their relationship at a point in time : object diagrams aaddress the static  design view or static process view of the system</a:t>
            </a:r>
          </a:p>
          <a:p>
            <a:endParaRPr lang="it-IT" altLang="en-US" smtClean="0"/>
          </a:p>
          <a:p>
            <a:endParaRPr lang="it-IT"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478211" name="Rectangle 1027"/>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1026"/>
          <p:cNvSpPr>
            <a:spLocks noGrp="1" noRot="1" noChangeAspect="1" noChangeArrowheads="1" noTextEdit="1"/>
          </p:cNvSpPr>
          <p:nvPr>
            <p:ph type="sldImg"/>
          </p:nvPr>
        </p:nvSpPr>
        <p:spPr>
          <a:xfrm>
            <a:off x="1549400" y="930275"/>
            <a:ext cx="3949700" cy="2962275"/>
          </a:xfrm>
          <a:ln/>
        </p:spPr>
      </p:sp>
      <p:sp>
        <p:nvSpPr>
          <p:cNvPr id="86019" name="Rectangle 1027"/>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482307" name="Rectangle 1027"/>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CA6BAD85-7181-4C55-87B4-FE1D29378E76}" type="slidenum">
              <a:rPr lang="en-US" altLang="en-US"/>
              <a:pPr/>
              <a:t>28</a:t>
            </a:fld>
            <a:endParaRPr lang="en-US" altLang="en-US"/>
          </a:p>
        </p:txBody>
      </p:sp>
      <p:sp>
        <p:nvSpPr>
          <p:cNvPr id="128003"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DAB8D0BE-687A-4E9A-820A-4F6712832F3A}" type="slidenum">
              <a:rPr lang="en-US" altLang="en-US"/>
              <a:pPr/>
              <a:t>29</a:t>
            </a:fld>
            <a:endParaRPr lang="en-US" altLang="en-US"/>
          </a:p>
        </p:txBody>
      </p:sp>
      <p:sp>
        <p:nvSpPr>
          <p:cNvPr id="13005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A2B730A7-1671-44EE-BC56-DEC34A8E3F2A}" type="slidenum">
              <a:rPr lang="en-US" altLang="en-US"/>
              <a:pPr/>
              <a:t>30</a:t>
            </a:fld>
            <a:endParaRPr lang="en-US" altLang="en-US"/>
          </a:p>
        </p:txBody>
      </p:sp>
      <p:sp>
        <p:nvSpPr>
          <p:cNvPr id="132099"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31E9C035-2FF6-4492-8F90-0D1A3C8B52C6}" type="slidenum">
              <a:rPr lang="en-US" altLang="en-US"/>
              <a:pPr/>
              <a:t>31</a:t>
            </a:fld>
            <a:endParaRPr lang="en-US" altLang="en-US"/>
          </a:p>
        </p:txBody>
      </p:sp>
      <p:sp>
        <p:nvSpPr>
          <p:cNvPr id="134147"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24DAD617-DBD6-42DC-96E6-D38D22AA18F8}" type="slidenum">
              <a:rPr lang="en-US" altLang="en-US"/>
              <a:pPr/>
              <a:t>3</a:t>
            </a:fld>
            <a:endParaRPr lang="en-US" altLang="en-US"/>
          </a:p>
        </p:txBody>
      </p:sp>
      <p:sp>
        <p:nvSpPr>
          <p:cNvPr id="9219"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Rot="1" noChangeAspect="1" noChangeArrowheads="1" noTextEdit="1"/>
          </p:cNvSpPr>
          <p:nvPr>
            <p:ph type="sldImg"/>
          </p:nvPr>
        </p:nvSpPr>
        <p:spPr>
          <a:xfrm>
            <a:off x="1549400" y="930275"/>
            <a:ext cx="3949700" cy="2962275"/>
          </a:xfrm>
          <a:ln/>
        </p:spPr>
      </p:sp>
      <p:sp>
        <p:nvSpPr>
          <p:cNvPr id="92163"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486403" name="Rectangle 3"/>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xfrm>
            <a:off x="1549400" y="930275"/>
            <a:ext cx="3949700" cy="2962275"/>
          </a:xfrm>
          <a:ln/>
        </p:spPr>
      </p:sp>
      <p:sp>
        <p:nvSpPr>
          <p:cNvPr id="94211"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b="1" smtClean="0"/>
              <a:t>Focus of contrrol</a:t>
            </a:r>
            <a:r>
              <a:rPr lang="it-IT" altLang="en-US" smtClean="0"/>
              <a:t> Aa symbol on a sequence diagraam that shows the period of time during which an object is performing  an action directly or through a subordinate operation</a:t>
            </a:r>
          </a:p>
          <a:p>
            <a:endParaRPr lang="it-IT" altLang="en-US" smtClean="0"/>
          </a:p>
          <a:p>
            <a:r>
              <a:rPr lang="it-IT" altLang="en-US" smtClean="0"/>
              <a:t>In UML you can model several kind of actions</a:t>
            </a:r>
          </a:p>
          <a:p>
            <a:r>
              <a:rPr lang="it-IT" altLang="en-US" b="1" smtClean="0"/>
              <a:t>Call</a:t>
            </a:r>
            <a:r>
              <a:rPr lang="it-IT" altLang="en-US" smtClean="0"/>
              <a:t>	 	Invoke an operation on an object; an object may send amessage to it self, resulting in the local invocation of an operation</a:t>
            </a:r>
          </a:p>
          <a:p>
            <a:r>
              <a:rPr lang="it-IT" altLang="en-US" b="1" smtClean="0"/>
              <a:t>Return</a:t>
            </a:r>
            <a:r>
              <a:rPr lang="it-IT" altLang="en-US" smtClean="0"/>
              <a:t> 	return a value to the caller</a:t>
            </a:r>
          </a:p>
          <a:p>
            <a:r>
              <a:rPr lang="it-IT" altLang="en-US" b="1" smtClean="0"/>
              <a:t>Send</a:t>
            </a:r>
            <a:r>
              <a:rPr lang="it-IT" altLang="en-US" smtClean="0"/>
              <a:t>		send a signal to an object</a:t>
            </a:r>
          </a:p>
          <a:p>
            <a:r>
              <a:rPr lang="it-IT" altLang="en-US" b="1" smtClean="0"/>
              <a:t>Creat</a:t>
            </a:r>
            <a:r>
              <a:rPr lang="it-IT" altLang="en-US" smtClean="0"/>
              <a:t>		creat an object</a:t>
            </a:r>
          </a:p>
          <a:p>
            <a:r>
              <a:rPr lang="it-IT" altLang="en-US" b="1" smtClean="0"/>
              <a:t>Destroy</a:t>
            </a:r>
            <a:r>
              <a:rPr lang="it-IT" altLang="en-US" smtClean="0"/>
              <a:t>	Destroy an object; an object may commit suicide by destroying itself</a:t>
            </a:r>
          </a:p>
          <a:p>
            <a:endParaRPr lang="it-IT" altLang="en-US" smtClean="0"/>
          </a:p>
          <a:p>
            <a:r>
              <a:rPr lang="it-IT" altLang="en-US" smtClean="0"/>
              <a:t>Objects may  be created during the interaction. Their </a:t>
            </a:r>
            <a:r>
              <a:rPr lang="it-IT" altLang="en-US" b="1" smtClean="0"/>
              <a:t>lifelines</a:t>
            </a:r>
            <a:r>
              <a:rPr lang="it-IT" altLang="en-US" smtClean="0"/>
              <a:t> starts with the reciept of  the message stereotyped as creat.</a:t>
            </a:r>
          </a:p>
          <a:p>
            <a:r>
              <a:rPr lang="it-IT" altLang="en-US" smtClean="0"/>
              <a:t>Objects may be destroyed during the interaction. Their lifeline end with the reciept of the message stereotypeed as destroy( and are given the visual cue of a large </a:t>
            </a:r>
            <a:r>
              <a:rPr lang="it-IT" altLang="en-US" b="1" smtClean="0"/>
              <a:t>X</a:t>
            </a:r>
            <a:r>
              <a:rPr lang="it-IT" altLang="en-US" smtClean="0"/>
              <a:t>, marking the end of their lives)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490499" name="Rectangle 3"/>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4294967295"/>
          </p:nvPr>
        </p:nvSpPr>
        <p:spPr bwMode="auto">
          <a:xfrm>
            <a:off x="3992563" y="8829675"/>
            <a:ext cx="3054350"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68" tIns="44984" rIns="89968" bIns="44984"/>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141D5EA5-B42D-4C13-8016-E25F76EAFE11}" type="slidenum">
              <a:rPr lang="en-US" altLang="en-US"/>
              <a:pPr/>
              <a:t>38</a:t>
            </a:fld>
            <a:endParaRPr lang="en-US" altLang="en-US"/>
          </a:p>
        </p:txBody>
      </p:sp>
      <p:sp>
        <p:nvSpPr>
          <p:cNvPr id="859138" name="Rectangle 2"/>
          <p:cNvSpPr>
            <a:spLocks noGrp="1" noRot="1" noChangeAspect="1" noChangeArrowheads="1" noTextEdit="1"/>
          </p:cNvSpPr>
          <p:nvPr>
            <p:ph type="sldImg"/>
          </p:nvPr>
        </p:nvSpPr>
        <p:spPr>
          <a:xfrm>
            <a:off x="1201738" y="696913"/>
            <a:ext cx="4649787" cy="3487737"/>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spect="1" noChangeArrowheads="1" noTextEdit="1"/>
          </p:cNvSpPr>
          <p:nvPr>
            <p:ph type="sldImg"/>
          </p:nvPr>
        </p:nvSpPr>
        <p:spPr>
          <a:xfrm>
            <a:off x="1549400" y="930275"/>
            <a:ext cx="3949700" cy="2962275"/>
          </a:xfrm>
          <a:ln/>
        </p:spPr>
      </p:sp>
      <p:sp>
        <p:nvSpPr>
          <p:cNvPr id="97283"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smtClean="0"/>
              <a:t>A link specifies the path along with one object can dispatch a message to another (or the same ) object. Most ofthe time, it is sufficient to  specify that such a path exixts. If you need to be moor precise about how that path exixts, you can adorn the appropriate end of the link with any of the following standard stereotype.</a:t>
            </a:r>
          </a:p>
          <a:p>
            <a:endParaRPr lang="it-IT" altLang="en-US" smtClean="0"/>
          </a:p>
          <a:p>
            <a:r>
              <a:rPr lang="it-IT" altLang="en-US" smtClean="0"/>
              <a:t>Association 		specifies that the corresponding  object is visible by association</a:t>
            </a:r>
          </a:p>
          <a:p>
            <a:r>
              <a:rPr lang="it-IT" altLang="en-US" smtClean="0"/>
              <a:t>Self			specifies that the corresponding object is visible because it is the dispatcher of 				the operation</a:t>
            </a:r>
          </a:p>
          <a:p>
            <a:r>
              <a:rPr lang="it-IT" altLang="en-US" smtClean="0"/>
              <a:t>Global			specifies that the corresponding object is visible because it is in an enclosing 				scope</a:t>
            </a:r>
          </a:p>
          <a:p>
            <a:r>
              <a:rPr lang="it-IT" altLang="en-US" smtClean="0"/>
              <a:t>Local			specifies that the corresponding object is visible because it is in a local scope</a:t>
            </a:r>
          </a:p>
          <a:p>
            <a:r>
              <a:rPr lang="it-IT" altLang="en-US" smtClean="0"/>
              <a:t>Parameter		specifies that the corresponding object is visible because it is a parameter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494595" name="Rectangle 3"/>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4294967295"/>
          </p:nvPr>
        </p:nvSpPr>
        <p:spPr bwMode="auto">
          <a:xfrm>
            <a:off x="3992563" y="8829675"/>
            <a:ext cx="3054350"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68" tIns="44984" rIns="89968" bIns="44984"/>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58874DF9-E84E-4ED1-97D6-A03F8092A9E6}" type="slidenum">
              <a:rPr lang="en-US" altLang="en-US"/>
              <a:pPr/>
              <a:t>42</a:t>
            </a:fld>
            <a:endParaRPr lang="en-US" altLang="en-US"/>
          </a:p>
        </p:txBody>
      </p:sp>
      <p:sp>
        <p:nvSpPr>
          <p:cNvPr id="461826"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4294967295"/>
          </p:nvPr>
        </p:nvSpPr>
        <p:spPr bwMode="auto">
          <a:xfrm>
            <a:off x="3992563" y="8829675"/>
            <a:ext cx="3054350"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68" tIns="44984" rIns="89968" bIns="44984"/>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EFCF1ED2-4686-44D7-90D1-5CA4D0BD5F16}" type="slidenum">
              <a:rPr lang="en-US" altLang="en-US"/>
              <a:pPr/>
              <a:t>44</a:t>
            </a:fld>
            <a:endParaRPr lang="en-US" altLang="en-US"/>
          </a:p>
        </p:txBody>
      </p:sp>
      <p:sp>
        <p:nvSpPr>
          <p:cNvPr id="473090"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Rot="1" noChangeAspect="1" noChangeArrowheads="1" noTextEdit="1"/>
          </p:cNvSpPr>
          <p:nvPr>
            <p:ph type="sldImg"/>
          </p:nvPr>
        </p:nvSpPr>
        <p:spPr>
          <a:xfrm>
            <a:off x="1549400" y="930275"/>
            <a:ext cx="3949700" cy="2962275"/>
          </a:xfrm>
          <a:ln/>
        </p:spPr>
      </p:sp>
      <p:sp>
        <p:nvSpPr>
          <p:cNvPr id="101379"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2167AC3F-C440-4FEE-BC6A-32A763889222}" type="slidenum">
              <a:rPr lang="en-US" altLang="en-US"/>
              <a:pPr/>
              <a:t>4</a:t>
            </a:fld>
            <a:endParaRPr lang="en-US" altLang="en-US"/>
          </a:p>
        </p:txBody>
      </p:sp>
      <p:sp>
        <p:nvSpPr>
          <p:cNvPr id="11267"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498691" name="Rectangle 3"/>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BAD31A77-7F91-4053-B9AE-B82588268B65}" type="slidenum">
              <a:rPr lang="en-US" altLang="en-US"/>
              <a:pPr/>
              <a:t>48</a:t>
            </a:fld>
            <a:endParaRPr lang="en-US" altLang="en-US"/>
          </a:p>
        </p:txBody>
      </p:sp>
      <p:sp>
        <p:nvSpPr>
          <p:cNvPr id="121859"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1026"/>
          <p:cNvSpPr>
            <a:spLocks noGrp="1" noRot="1" noChangeAspect="1" noChangeArrowheads="1" noTextEdit="1"/>
          </p:cNvSpPr>
          <p:nvPr>
            <p:ph type="sldImg"/>
          </p:nvPr>
        </p:nvSpPr>
        <p:spPr>
          <a:xfrm>
            <a:off x="1549400" y="930275"/>
            <a:ext cx="3949700" cy="2962275"/>
          </a:xfrm>
          <a:ln/>
        </p:spPr>
      </p:sp>
      <p:sp>
        <p:nvSpPr>
          <p:cNvPr id="104451" name="Rectangle 1027"/>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body" idx="1"/>
          </p:nvPr>
        </p:nvSpPr>
        <p:spPr>
          <a:xfrm>
            <a:off x="390525" y="4105275"/>
            <a:ext cx="6267450" cy="4648200"/>
          </a:xfrm>
          <a:noFill/>
          <a:ln w="12700">
            <a:solidFill>
              <a:srgbClr val="000066"/>
            </a:solidFill>
          </a:ln>
          <a:extLst>
            <a:ext uri="{909E8E84-426E-40DD-AFC4-6F175D3DCCD1}">
              <a14:hiddenFill xmlns:a14="http://schemas.microsoft.com/office/drawing/2010/main">
                <a:solidFill>
                  <a:srgbClr val="FFFFFF"/>
                </a:solidFill>
              </a14:hiddenFill>
            </a:ext>
          </a:extLst>
        </p:spPr>
        <p:txBody>
          <a:bodyPr lIns="93824" tIns="46913" rIns="93824" bIns="46913"/>
          <a:lstStyle/>
          <a:p>
            <a:endParaRPr lang="it-IT" altLang="en-US" smtClean="0"/>
          </a:p>
        </p:txBody>
      </p:sp>
      <p:sp>
        <p:nvSpPr>
          <p:cNvPr id="502787" name="Rectangle 1027"/>
          <p:cNvSpPr>
            <a:spLocks noGrp="1" noRot="1" noChangeAspect="1" noChangeArrowheads="1" noTextEdit="1"/>
          </p:cNvSpPr>
          <p:nvPr>
            <p:ph type="sldImg"/>
          </p:nvPr>
        </p:nvSpPr>
        <p:spPr>
          <a:xfrm>
            <a:off x="1549400" y="930275"/>
            <a:ext cx="3949700" cy="2962275"/>
          </a:xfr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A1A04A0D-B107-4B97-B58D-4D65A4D16F7B}" type="slidenum">
              <a:rPr lang="en-US" altLang="en-US"/>
              <a:pPr/>
              <a:t>51</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3247F78E-37D9-4045-93AD-51D758572819}" type="slidenum">
              <a:rPr lang="en-US" altLang="en-US"/>
              <a:pPr/>
              <a:t>52</a:t>
            </a:fld>
            <a:endParaRPr lang="en-US" altLang="en-US"/>
          </a:p>
        </p:txBody>
      </p:sp>
      <p:sp>
        <p:nvSpPr>
          <p:cNvPr id="108547"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31526AE4-A367-46AD-9579-0612DF8AF890}" type="slidenum">
              <a:rPr lang="en-US" altLang="en-US"/>
              <a:pPr/>
              <a:t>53</a:t>
            </a:fld>
            <a:endParaRPr lang="en-US" altLang="en-US"/>
          </a:p>
        </p:txBody>
      </p:sp>
      <p:sp>
        <p:nvSpPr>
          <p:cNvPr id="80899"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59595E0C-7B20-4CB1-B971-102272359F9C}" type="slidenum">
              <a:rPr lang="en-US" altLang="en-US"/>
              <a:pPr/>
              <a:t>54</a:t>
            </a:fld>
            <a:endParaRPr lang="en-US" altLang="en-US"/>
          </a:p>
        </p:txBody>
      </p:sp>
      <p:sp>
        <p:nvSpPr>
          <p:cNvPr id="82947"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B8C4571F-EB7C-44BA-883A-EEAC78B7EF21}" type="slidenum">
              <a:rPr lang="en-US" altLang="en-US"/>
              <a:pPr/>
              <a:t>55</a:t>
            </a:fld>
            <a:endParaRPr lang="en-US" altLang="en-US"/>
          </a:p>
        </p:txBody>
      </p:sp>
      <p:sp>
        <p:nvSpPr>
          <p:cNvPr id="849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C01F01C5-E2AB-4B59-8432-4674F423BD6F}" type="slidenum">
              <a:rPr lang="en-US" altLang="en-US"/>
              <a:pPr/>
              <a:t>5</a:t>
            </a:fld>
            <a:endParaRPr lang="en-US" altLang="en-US"/>
          </a:p>
        </p:txBody>
      </p:sp>
      <p:sp>
        <p:nvSpPr>
          <p:cNvPr id="13315"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Rot="1" noChangeAspect="1" noChangeArrowheads="1" noTextEdit="1"/>
          </p:cNvSpPr>
          <p:nvPr>
            <p:ph type="sldImg"/>
          </p:nvPr>
        </p:nvSpPr>
        <p:spPr>
          <a:xfrm>
            <a:off x="1549400" y="930275"/>
            <a:ext cx="3949700" cy="2962275"/>
          </a:xfrm>
          <a:ln/>
        </p:spPr>
      </p:sp>
      <p:sp>
        <p:nvSpPr>
          <p:cNvPr id="67587"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D7E03894-56B6-448F-B1B1-6DC3776A1020}" type="slidenum">
              <a:rPr lang="en-US" altLang="en-US"/>
              <a:pPr/>
              <a:t>8</a:t>
            </a:fld>
            <a:endParaRPr lang="en-US" altLang="en-US"/>
          </a:p>
        </p:txBody>
      </p:sp>
      <p:sp>
        <p:nvSpPr>
          <p:cNvPr id="174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Rot="1" noChangeAspect="1" noChangeArrowheads="1" noTextEdit="1"/>
          </p:cNvSpPr>
          <p:nvPr>
            <p:ph type="sldImg"/>
          </p:nvPr>
        </p:nvSpPr>
        <p:spPr>
          <a:xfrm>
            <a:off x="1549400" y="930275"/>
            <a:ext cx="3949700" cy="2962275"/>
          </a:xfrm>
          <a:ln/>
        </p:spPr>
      </p:sp>
      <p:sp>
        <p:nvSpPr>
          <p:cNvPr id="69635"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4294967295"/>
          </p:nvPr>
        </p:nvSpPr>
        <p:spPr bwMode="auto">
          <a:xfrm>
            <a:off x="3992563" y="8831263"/>
            <a:ext cx="305435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49" tIns="44175" rIns="88349" bIns="44175"/>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ED2C87D8-586C-4C22-8C1A-2A5FA4285C41}" type="slidenum">
              <a:rPr lang="en-US" altLang="en-US"/>
              <a:pPr/>
              <a:t>11</a:t>
            </a:fld>
            <a:endParaRPr lang="en-US" altLang="en-US"/>
          </a:p>
        </p:txBody>
      </p:sp>
      <p:sp>
        <p:nvSpPr>
          <p:cNvPr id="21507"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7"/>
          <p:cNvSpPr>
            <a:spLocks noChangeArrowheads="1"/>
          </p:cNvSpPr>
          <p:nvPr/>
        </p:nvSpPr>
        <p:spPr bwMode="auto">
          <a:xfrm>
            <a:off x="7065963" y="6621463"/>
            <a:ext cx="827087" cy="234950"/>
          </a:xfrm>
          <a:prstGeom prst="rect">
            <a:avLst/>
          </a:prstGeom>
          <a:noFill/>
          <a:ln w="9525">
            <a:noFill/>
            <a:miter lim="800000"/>
            <a:headEnd/>
            <a:tailEnd/>
          </a:ln>
          <a:effectLst/>
        </p:spPr>
        <p:txBody>
          <a:bodyPr wrap="none" anchor="ctr"/>
          <a:lstStyle/>
          <a:p>
            <a:pPr>
              <a:defRPr/>
            </a:pPr>
            <a:endParaRPr lang="en-US">
              <a:latin typeface="Arial" charset="0"/>
            </a:endParaRPr>
          </a:p>
        </p:txBody>
      </p:sp>
      <p:grpSp>
        <p:nvGrpSpPr>
          <p:cNvPr id="5" name="Group 1035"/>
          <p:cNvGrpSpPr>
            <a:grpSpLocks/>
          </p:cNvGrpSpPr>
          <p:nvPr/>
        </p:nvGrpSpPr>
        <p:grpSpPr bwMode="auto">
          <a:xfrm>
            <a:off x="457200" y="3292475"/>
            <a:ext cx="8229600" cy="98425"/>
            <a:chOff x="288" y="2129"/>
            <a:chExt cx="5184" cy="62"/>
          </a:xfrm>
        </p:grpSpPr>
        <p:sp>
          <p:nvSpPr>
            <p:cNvPr id="6" name="Rectangle 1036"/>
            <p:cNvSpPr>
              <a:spLocks noChangeArrowheads="1"/>
            </p:cNvSpPr>
            <p:nvPr/>
          </p:nvSpPr>
          <p:spPr bwMode="auto">
            <a:xfrm>
              <a:off x="288" y="2136"/>
              <a:ext cx="5184" cy="48"/>
            </a:xfrm>
            <a:prstGeom prst="rect">
              <a:avLst/>
            </a:prstGeom>
            <a:gradFill rotWithShape="0">
              <a:gsLst>
                <a:gs pos="0">
                  <a:srgbClr val="FF00FF">
                    <a:gamma/>
                    <a:shade val="40000"/>
                    <a:invGamma/>
                  </a:srgbClr>
                </a:gs>
                <a:gs pos="50000">
                  <a:srgbClr val="FF00FF"/>
                </a:gs>
                <a:gs pos="100000">
                  <a:srgbClr val="FF00FF">
                    <a:gamma/>
                    <a:shade val="40000"/>
                    <a:invGamma/>
                  </a:srgbClr>
                </a:gs>
              </a:gsLst>
              <a:lin ang="0" scaled="1"/>
            </a:gradFill>
            <a:ln w="9525">
              <a:noFill/>
              <a:miter lim="800000"/>
              <a:headEnd/>
              <a:tailEnd/>
            </a:ln>
            <a:effectLst/>
          </p:spPr>
          <p:txBody>
            <a:bodyPr wrap="none" anchor="ctr"/>
            <a:lstStyle/>
            <a:p>
              <a:pPr>
                <a:defRPr/>
              </a:pPr>
              <a:endParaRPr lang="en-US">
                <a:latin typeface="Arial" charset="0"/>
              </a:endParaRPr>
            </a:p>
          </p:txBody>
        </p:sp>
        <p:sp>
          <p:nvSpPr>
            <p:cNvPr id="7" name="AutoShape 1037"/>
            <p:cNvSpPr>
              <a:spLocks noChangeArrowheads="1"/>
            </p:cNvSpPr>
            <p:nvPr/>
          </p:nvSpPr>
          <p:spPr bwMode="auto">
            <a:xfrm rot="5400000">
              <a:off x="2849" y="2132"/>
              <a:ext cx="62" cy="55"/>
            </a:xfrm>
            <a:prstGeom prst="triangle">
              <a:avLst>
                <a:gd name="adj" fmla="val 49995"/>
              </a:avLst>
            </a:prstGeom>
            <a:gradFill rotWithShape="0">
              <a:gsLst>
                <a:gs pos="0">
                  <a:srgbClr val="FF00FF"/>
                </a:gs>
                <a:gs pos="100000">
                  <a:srgbClr val="FF00FF">
                    <a:gamma/>
                    <a:shade val="21176"/>
                    <a:invGamma/>
                  </a:srgbClr>
                </a:gs>
              </a:gsLst>
              <a:lin ang="5400000" scaled="1"/>
            </a:gradFill>
            <a:ln w="73025">
              <a:solidFill>
                <a:srgbClr val="037C03"/>
              </a:solidFill>
              <a:miter lim="800000"/>
              <a:headEnd/>
              <a:tailEnd/>
            </a:ln>
            <a:effectLst/>
          </p:spPr>
          <p:txBody>
            <a:bodyPr wrap="none" anchor="ctr"/>
            <a:lstStyle/>
            <a:p>
              <a:pPr>
                <a:defRPr/>
              </a:pPr>
              <a:endParaRPr lang="en-US">
                <a:latin typeface="Arial" charset="0"/>
              </a:endParaRPr>
            </a:p>
          </p:txBody>
        </p:sp>
      </p:grpSp>
      <p:sp>
        <p:nvSpPr>
          <p:cNvPr id="64514" name="Rectangle 1026"/>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64516" name="Rectangle 1028"/>
          <p:cNvSpPr>
            <a:spLocks noGrp="1" noChangeArrowheads="1"/>
          </p:cNvSpPr>
          <p:nvPr>
            <p:ph type="subTitle" idx="1"/>
          </p:nvPr>
        </p:nvSpPr>
        <p:spPr>
          <a:xfrm>
            <a:off x="1371600" y="3886200"/>
            <a:ext cx="6400800" cy="1752600"/>
          </a:xfrm>
        </p:spPr>
        <p:txBody>
          <a:bodyPr lIns="92075" tIns="46038" rIns="92075" bIns="46038"/>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74792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396581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228600"/>
            <a:ext cx="2033587"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5948363"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248291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174284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113047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9906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65021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393798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101249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97866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387854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Monotype Sorts" pitchFamily="2" charset="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6"/>
          <p:cNvSpPr>
            <a:spLocks noGrp="1" noChangeArrowheads="1"/>
          </p:cNvSpPr>
          <p:nvPr>
            <p:ph type="ftr" sz="quarter" idx="10"/>
          </p:nvPr>
        </p:nvSpPr>
        <p:spPr>
          <a:ln/>
        </p:spPr>
        <p:txBody>
          <a:bodyPr/>
          <a:lstStyle>
            <a:lvl1pPr>
              <a:defRPr/>
            </a:lvl1pPr>
          </a:lstStyle>
          <a:p>
            <a:pPr>
              <a:defRPr/>
            </a:pPr>
            <a:r>
              <a:rPr lang="en-US"/>
              <a:t>Updated by Usman Waheed</a:t>
            </a:r>
          </a:p>
        </p:txBody>
      </p:sp>
    </p:spTree>
    <p:extLst>
      <p:ext uri="{BB962C8B-B14F-4D97-AF65-F5344CB8AC3E}">
        <p14:creationId xmlns:p14="http://schemas.microsoft.com/office/powerpoint/2010/main" val="395348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
          <p:cNvSpPr>
            <a:spLocks noGrp="1" noChangeArrowheads="1"/>
          </p:cNvSpPr>
          <p:nvPr>
            <p:ph type="title"/>
          </p:nvPr>
        </p:nvSpPr>
        <p:spPr bwMode="auto">
          <a:xfrm>
            <a:off x="381000" y="228600"/>
            <a:ext cx="813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Slide Title</a:t>
            </a:r>
          </a:p>
        </p:txBody>
      </p:sp>
      <p:sp>
        <p:nvSpPr>
          <p:cNvPr id="1035" name="Rectangle 11"/>
          <p:cNvSpPr>
            <a:spLocks noChangeArrowheads="1"/>
          </p:cNvSpPr>
          <p:nvPr/>
        </p:nvSpPr>
        <p:spPr bwMode="auto">
          <a:xfrm>
            <a:off x="7065963" y="6621463"/>
            <a:ext cx="827087" cy="234950"/>
          </a:xfrm>
          <a:prstGeom prst="rect">
            <a:avLst/>
          </a:prstGeom>
          <a:noFill/>
          <a:ln w="9525">
            <a:noFill/>
            <a:miter lim="800000"/>
            <a:headEnd/>
            <a:tailEnd/>
          </a:ln>
          <a:effectLst/>
        </p:spPr>
        <p:txBody>
          <a:bodyPr wrap="none" anchor="ctr"/>
          <a:lstStyle/>
          <a:p>
            <a:pPr>
              <a:defRPr/>
            </a:pPr>
            <a:endParaRPr lang="en-US">
              <a:latin typeface="Arial" charset="0"/>
            </a:endParaRPr>
          </a:p>
        </p:txBody>
      </p:sp>
      <p:grpSp>
        <p:nvGrpSpPr>
          <p:cNvPr id="4100" name="Group 13"/>
          <p:cNvGrpSpPr>
            <a:grpSpLocks/>
          </p:cNvGrpSpPr>
          <p:nvPr/>
        </p:nvGrpSpPr>
        <p:grpSpPr bwMode="auto">
          <a:xfrm>
            <a:off x="449263" y="762000"/>
            <a:ext cx="8161337" cy="98425"/>
            <a:chOff x="90" y="434"/>
            <a:chExt cx="6264" cy="62"/>
          </a:xfrm>
        </p:grpSpPr>
        <p:sp>
          <p:nvSpPr>
            <p:cNvPr id="1038" name="Line 14"/>
            <p:cNvSpPr>
              <a:spLocks noChangeShapeType="1"/>
            </p:cNvSpPr>
            <p:nvPr/>
          </p:nvSpPr>
          <p:spPr bwMode="auto">
            <a:xfrm>
              <a:off x="90" y="465"/>
              <a:ext cx="6264" cy="0"/>
            </a:xfrm>
            <a:prstGeom prst="line">
              <a:avLst/>
            </a:prstGeom>
            <a:noFill/>
            <a:ln w="12700">
              <a:solidFill>
                <a:srgbClr val="FF01FF"/>
              </a:solidFill>
              <a:round/>
              <a:headEnd type="none" w="sm" len="sm"/>
              <a:tailEnd type="none" w="sm" len="sm"/>
            </a:ln>
            <a:effectLst/>
          </p:spPr>
          <p:txBody>
            <a:bodyPr wrap="none" anchor="ctr"/>
            <a:lstStyle/>
            <a:p>
              <a:pPr>
                <a:defRPr/>
              </a:pPr>
              <a:endParaRPr lang="en-US">
                <a:latin typeface="Arial" charset="0"/>
              </a:endParaRPr>
            </a:p>
          </p:txBody>
        </p:sp>
        <p:sp>
          <p:nvSpPr>
            <p:cNvPr id="1039" name="AutoShape 15"/>
            <p:cNvSpPr>
              <a:spLocks noChangeArrowheads="1"/>
            </p:cNvSpPr>
            <p:nvPr/>
          </p:nvSpPr>
          <p:spPr bwMode="auto">
            <a:xfrm rot="5400000">
              <a:off x="3208" y="431"/>
              <a:ext cx="62" cy="67"/>
            </a:xfrm>
            <a:prstGeom prst="triangle">
              <a:avLst>
                <a:gd name="adj" fmla="val 49995"/>
              </a:avLst>
            </a:prstGeom>
            <a:solidFill>
              <a:srgbClr val="00FF00"/>
            </a:solidFill>
            <a:ln w="12700">
              <a:solidFill>
                <a:srgbClr val="037C03"/>
              </a:solidFill>
              <a:miter lim="800000"/>
              <a:headEnd/>
              <a:tailEnd/>
            </a:ln>
            <a:effectLst/>
          </p:spPr>
          <p:txBody>
            <a:bodyPr wrap="none" anchor="ctr"/>
            <a:lstStyle/>
            <a:p>
              <a:pPr>
                <a:defRPr/>
              </a:pPr>
              <a:endParaRPr lang="en-US">
                <a:latin typeface="Arial" charset="0"/>
              </a:endParaRPr>
            </a:p>
          </p:txBody>
        </p:sp>
      </p:grpSp>
      <p:sp>
        <p:nvSpPr>
          <p:cNvPr id="1056" name="Rectangle 32"/>
          <p:cNvSpPr>
            <a:spLocks noChangeArrowheads="1"/>
          </p:cNvSpPr>
          <p:nvPr/>
        </p:nvSpPr>
        <p:spPr bwMode="auto">
          <a:xfrm>
            <a:off x="4483100" y="6521450"/>
            <a:ext cx="469900" cy="336550"/>
          </a:xfrm>
          <a:prstGeom prst="rect">
            <a:avLst/>
          </a:prstGeom>
          <a:noFill/>
          <a:ln w="9525">
            <a:noFill/>
            <a:miter lim="800000"/>
            <a:headEnd/>
            <a:tailEnd/>
          </a:ln>
          <a:effec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en-US" altLang="en-US" sz="800">
                <a:solidFill>
                  <a:srgbClr val="FFFF66"/>
                </a:solidFill>
                <a:sym typeface="Symbol" panose="05050102010706020507" pitchFamily="18" charset="2"/>
              </a:rPr>
              <a:t>	   </a:t>
            </a:r>
            <a:r>
              <a:rPr lang="en-US" altLang="en-US" sz="800">
                <a:solidFill>
                  <a:schemeClr val="bg1"/>
                </a:solidFill>
              </a:rPr>
              <a:t>                                                                                                                                                       </a:t>
            </a:r>
            <a:fld id="{CBD50B55-2259-468F-A4E2-742FF3E0FA88}" type="slidenum">
              <a:rPr lang="en-US" altLang="en-US" sz="800">
                <a:solidFill>
                  <a:srgbClr val="FFFF66"/>
                </a:solidFill>
              </a:rPr>
              <a:pPr algn="ctr"/>
              <a:t>‹#›</a:t>
            </a:fld>
            <a:r>
              <a:rPr lang="en-US" altLang="en-US" sz="800">
                <a:solidFill>
                  <a:schemeClr val="bg1"/>
                </a:solidFill>
              </a:rPr>
              <a:t> </a:t>
            </a:r>
          </a:p>
        </p:txBody>
      </p:sp>
      <p:sp>
        <p:nvSpPr>
          <p:cNvPr id="4102" name="Rectangle 51"/>
          <p:cNvSpPr>
            <a:spLocks noGrp="1" noChangeArrowheads="1"/>
          </p:cNvSpPr>
          <p:nvPr>
            <p:ph type="body" idx="1"/>
          </p:nvPr>
        </p:nvSpPr>
        <p:spPr bwMode="auto">
          <a:xfrm>
            <a:off x="457200" y="9906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sym typeface="Monotype Sorts" pitchFamily="2" charset="2"/>
              </a:rPr>
              <a:t>Click to edit Master text styles</a:t>
            </a:r>
          </a:p>
        </p:txBody>
      </p:sp>
      <p:pic>
        <p:nvPicPr>
          <p:cNvPr id="4103" name="Picture 55" descr="C:\My Documents\RatLogo_rgb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72400" y="6523038"/>
            <a:ext cx="1371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0" name="Rectangle 5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r>
              <a:rPr lang="en-US"/>
              <a:t>Updated by Usman Waheed</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l" rtl="0" eaLnBrk="0" fontAlgn="base" hangingPunct="0">
        <a:spcBef>
          <a:spcPct val="0"/>
        </a:spcBef>
        <a:spcAft>
          <a:spcPct val="0"/>
        </a:spcAft>
        <a:defRPr sz="3400" b="1">
          <a:solidFill>
            <a:schemeClr val="tx1"/>
          </a:solidFill>
          <a:latin typeface="+mj-lt"/>
          <a:ea typeface="+mj-ea"/>
          <a:cs typeface="+mj-cs"/>
        </a:defRPr>
      </a:lvl1pPr>
      <a:lvl2pPr algn="l" rtl="0" eaLnBrk="0" fontAlgn="base" hangingPunct="0">
        <a:spcBef>
          <a:spcPct val="0"/>
        </a:spcBef>
        <a:spcAft>
          <a:spcPct val="0"/>
        </a:spcAft>
        <a:defRPr sz="3400" b="1">
          <a:solidFill>
            <a:schemeClr val="tx1"/>
          </a:solidFill>
          <a:latin typeface="Arial" charset="0"/>
        </a:defRPr>
      </a:lvl2pPr>
      <a:lvl3pPr algn="l" rtl="0" eaLnBrk="0" fontAlgn="base" hangingPunct="0">
        <a:spcBef>
          <a:spcPct val="0"/>
        </a:spcBef>
        <a:spcAft>
          <a:spcPct val="0"/>
        </a:spcAft>
        <a:defRPr sz="3400" b="1">
          <a:solidFill>
            <a:schemeClr val="tx1"/>
          </a:solidFill>
          <a:latin typeface="Arial" charset="0"/>
        </a:defRPr>
      </a:lvl3pPr>
      <a:lvl4pPr algn="l" rtl="0" eaLnBrk="0" fontAlgn="base" hangingPunct="0">
        <a:spcBef>
          <a:spcPct val="0"/>
        </a:spcBef>
        <a:spcAft>
          <a:spcPct val="0"/>
        </a:spcAft>
        <a:defRPr sz="3400" b="1">
          <a:solidFill>
            <a:schemeClr val="tx1"/>
          </a:solidFill>
          <a:latin typeface="Arial" charset="0"/>
        </a:defRPr>
      </a:lvl4pPr>
      <a:lvl5pPr algn="l" rtl="0" eaLnBrk="0" fontAlgn="base" hangingPunct="0">
        <a:spcBef>
          <a:spcPct val="0"/>
        </a:spcBef>
        <a:spcAft>
          <a:spcPct val="0"/>
        </a:spcAft>
        <a:defRPr sz="3400" b="1">
          <a:solidFill>
            <a:schemeClr val="tx1"/>
          </a:solidFill>
          <a:latin typeface="Arial" charset="0"/>
        </a:defRPr>
      </a:lvl5pPr>
      <a:lvl6pPr marL="457200" algn="l" rtl="0" eaLnBrk="0" fontAlgn="base" hangingPunct="0">
        <a:spcBef>
          <a:spcPct val="0"/>
        </a:spcBef>
        <a:spcAft>
          <a:spcPct val="0"/>
        </a:spcAft>
        <a:defRPr sz="3400" b="1">
          <a:solidFill>
            <a:schemeClr val="tx1"/>
          </a:solidFill>
          <a:latin typeface="Arial" charset="0"/>
        </a:defRPr>
      </a:lvl6pPr>
      <a:lvl7pPr marL="914400" algn="l" rtl="0" eaLnBrk="0" fontAlgn="base" hangingPunct="0">
        <a:spcBef>
          <a:spcPct val="0"/>
        </a:spcBef>
        <a:spcAft>
          <a:spcPct val="0"/>
        </a:spcAft>
        <a:defRPr sz="3400" b="1">
          <a:solidFill>
            <a:schemeClr val="tx1"/>
          </a:solidFill>
          <a:latin typeface="Arial" charset="0"/>
        </a:defRPr>
      </a:lvl7pPr>
      <a:lvl8pPr marL="1371600" algn="l" rtl="0" eaLnBrk="0" fontAlgn="base" hangingPunct="0">
        <a:spcBef>
          <a:spcPct val="0"/>
        </a:spcBef>
        <a:spcAft>
          <a:spcPct val="0"/>
        </a:spcAft>
        <a:defRPr sz="3400" b="1">
          <a:solidFill>
            <a:schemeClr val="tx1"/>
          </a:solidFill>
          <a:latin typeface="Arial" charset="0"/>
        </a:defRPr>
      </a:lvl8pPr>
      <a:lvl9pPr marL="1828800" algn="l" rtl="0" eaLnBrk="0" fontAlgn="base" hangingPunct="0">
        <a:spcBef>
          <a:spcPct val="0"/>
        </a:spcBef>
        <a:spcAft>
          <a:spcPct val="0"/>
        </a:spcAft>
        <a:defRPr sz="3400" b="1">
          <a:solidFill>
            <a:schemeClr val="tx1"/>
          </a:solidFill>
          <a:latin typeface="Arial" charset="0"/>
        </a:defRPr>
      </a:lvl9pPr>
    </p:titleStyle>
    <p:bodyStyle>
      <a:lvl1pPr marL="463550" indent="-463550" algn="l" rtl="0" eaLnBrk="0" fontAlgn="base" hangingPunct="0">
        <a:spcBef>
          <a:spcPct val="50000"/>
        </a:spcBef>
        <a:spcAft>
          <a:spcPct val="0"/>
        </a:spcAft>
        <a:buClr>
          <a:schemeClr val="bg1"/>
        </a:buClr>
        <a:buFont typeface="Wingdings" panose="05000000000000000000" pitchFamily="2" charset="2"/>
        <a:buChar char="Ø"/>
        <a:defRPr sz="3000">
          <a:solidFill>
            <a:schemeClr val="bg1"/>
          </a:solidFill>
          <a:latin typeface="+mn-lt"/>
          <a:ea typeface="+mn-ea"/>
          <a:cs typeface="+mn-cs"/>
          <a:sym typeface="Monotype Sorts" pitchFamily="2" charset="2"/>
        </a:defRPr>
      </a:lvl1pPr>
      <a:lvl2pPr marL="863600" indent="-285750" algn="l" rtl="0" eaLnBrk="0" fontAlgn="base" hangingPunct="0">
        <a:spcBef>
          <a:spcPct val="20000"/>
        </a:spcBef>
        <a:spcAft>
          <a:spcPct val="0"/>
        </a:spcAft>
        <a:buChar char="­"/>
        <a:defRPr sz="2600">
          <a:solidFill>
            <a:schemeClr val="bg1"/>
          </a:solidFill>
          <a:latin typeface="+mn-lt"/>
          <a:sym typeface="Monotype Sorts" pitchFamily="2" charset="2"/>
        </a:defRPr>
      </a:lvl2pPr>
      <a:lvl3pPr marL="1479550" indent="-228600" algn="l" rtl="0" eaLnBrk="0" fontAlgn="base" hangingPunct="0">
        <a:spcBef>
          <a:spcPct val="20000"/>
        </a:spcBef>
        <a:spcAft>
          <a:spcPct val="0"/>
        </a:spcAft>
        <a:buFont typeface="Wingdings" panose="05000000000000000000" pitchFamily="2" charset="2"/>
        <a:buChar char=" "/>
        <a:defRPr sz="2200">
          <a:solidFill>
            <a:schemeClr val="bg1"/>
          </a:solidFill>
          <a:latin typeface="+mn-lt"/>
          <a:sym typeface="Monotype Sorts" pitchFamily="2" charset="2"/>
        </a:defRPr>
      </a:lvl3pPr>
      <a:lvl4pPr marL="1822450" indent="-228600" algn="l" rtl="0" eaLnBrk="0" fontAlgn="base" hangingPunct="0">
        <a:spcBef>
          <a:spcPct val="20000"/>
        </a:spcBef>
        <a:spcAft>
          <a:spcPct val="0"/>
        </a:spcAft>
        <a:buChar char="–"/>
        <a:defRPr sz="2000">
          <a:solidFill>
            <a:schemeClr val="bg1"/>
          </a:solidFill>
          <a:latin typeface="+mn-lt"/>
          <a:sym typeface="Monotype Sorts" pitchFamily="2" charset="2"/>
        </a:defRPr>
      </a:lvl4pPr>
      <a:lvl5pPr marL="2165350" indent="-228600" algn="l" rtl="0" eaLnBrk="0" fontAlgn="base" hangingPunct="0">
        <a:spcBef>
          <a:spcPct val="20000"/>
        </a:spcBef>
        <a:spcAft>
          <a:spcPct val="0"/>
        </a:spcAft>
        <a:buChar char="»"/>
        <a:defRPr sz="2000">
          <a:solidFill>
            <a:schemeClr val="bg1"/>
          </a:solidFill>
          <a:latin typeface="+mn-lt"/>
          <a:sym typeface="Monotype Sorts" pitchFamily="2" charset="2"/>
        </a:defRPr>
      </a:lvl5pPr>
      <a:lvl6pPr marL="2622550" indent="-228600" algn="l" rtl="0" eaLnBrk="0" fontAlgn="base" hangingPunct="0">
        <a:spcBef>
          <a:spcPct val="20000"/>
        </a:spcBef>
        <a:spcAft>
          <a:spcPct val="0"/>
        </a:spcAft>
        <a:buChar char="»"/>
        <a:defRPr>
          <a:solidFill>
            <a:schemeClr val="bg1"/>
          </a:solidFill>
          <a:latin typeface="+mn-lt"/>
          <a:sym typeface="Monotype Sorts" pitchFamily="2" charset="2"/>
        </a:defRPr>
      </a:lvl6pPr>
      <a:lvl7pPr marL="3079750" indent="-228600" algn="l" rtl="0" eaLnBrk="0" fontAlgn="base" hangingPunct="0">
        <a:spcBef>
          <a:spcPct val="20000"/>
        </a:spcBef>
        <a:spcAft>
          <a:spcPct val="0"/>
        </a:spcAft>
        <a:buChar char="»"/>
        <a:defRPr>
          <a:solidFill>
            <a:schemeClr val="bg1"/>
          </a:solidFill>
          <a:latin typeface="+mn-lt"/>
          <a:sym typeface="Monotype Sorts" pitchFamily="2" charset="2"/>
        </a:defRPr>
      </a:lvl7pPr>
      <a:lvl8pPr marL="3536950" indent="-228600" algn="l" rtl="0" eaLnBrk="0" fontAlgn="base" hangingPunct="0">
        <a:spcBef>
          <a:spcPct val="20000"/>
        </a:spcBef>
        <a:spcAft>
          <a:spcPct val="0"/>
        </a:spcAft>
        <a:buChar char="»"/>
        <a:defRPr>
          <a:solidFill>
            <a:schemeClr val="bg1"/>
          </a:solidFill>
          <a:latin typeface="+mn-lt"/>
          <a:sym typeface="Monotype Sorts" pitchFamily="2" charset="2"/>
        </a:defRPr>
      </a:lvl8pPr>
      <a:lvl9pPr marL="3994150" indent="-228600" algn="l" rtl="0" eaLnBrk="0" fontAlgn="base" hangingPunct="0">
        <a:spcBef>
          <a:spcPct val="20000"/>
        </a:spcBef>
        <a:spcAft>
          <a:spcPct val="0"/>
        </a:spcAft>
        <a:buChar char="»"/>
        <a:defRPr>
          <a:solidFill>
            <a:schemeClr val="bg1"/>
          </a:solidFill>
          <a:latin typeface="+mn-lt"/>
          <a:sym typeface="Monotype Sorts" pitchFamily="2" charset="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Object_diagram" TargetMode="External"/><Relationship Id="rId13" Type="http://schemas.openxmlformats.org/officeDocument/2006/relationships/hyperlink" Target="https://en.wikipedia.org/wiki/Interaction_overview_diagram" TargetMode="External"/><Relationship Id="rId3" Type="http://schemas.openxmlformats.org/officeDocument/2006/relationships/hyperlink" Target="https://en.wikipedia.org/wiki/Unified_Modeling_Language" TargetMode="External"/><Relationship Id="rId7" Type="http://schemas.openxmlformats.org/officeDocument/2006/relationships/hyperlink" Target="https://en.wikipedia.org/wiki/Deployment_diagram" TargetMode="External"/><Relationship Id="rId12" Type="http://schemas.openxmlformats.org/officeDocument/2006/relationships/hyperlink" Target="https://en.wikipedia.org/wiki/Communication_diagram" TargetMode="External"/><Relationship Id="rId17" Type="http://schemas.openxmlformats.org/officeDocument/2006/relationships/hyperlink" Target="https://en.wikipedia.org/wiki/Use_Case_Diagram" TargetMode="External"/><Relationship Id="rId2" Type="http://schemas.openxmlformats.org/officeDocument/2006/relationships/notesSlide" Target="../notesSlides/notesSlide10.xml"/><Relationship Id="rId16" Type="http://schemas.openxmlformats.org/officeDocument/2006/relationships/hyperlink" Target="https://en.wikipedia.org/wiki/Timing_diagram_(Unified_Model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posite_structure_diagram" TargetMode="External"/><Relationship Id="rId11" Type="http://schemas.openxmlformats.org/officeDocument/2006/relationships/hyperlink" Target="https://en.wikipedia.org/wiki/Activity_diagram" TargetMode="External"/><Relationship Id="rId5" Type="http://schemas.openxmlformats.org/officeDocument/2006/relationships/hyperlink" Target="https://en.wikipedia.org/wiki/Component_diagram" TargetMode="External"/><Relationship Id="rId15" Type="http://schemas.openxmlformats.org/officeDocument/2006/relationships/hyperlink" Target="https://en.wikipedia.org/wiki/State_diagram_(UML)" TargetMode="External"/><Relationship Id="rId10" Type="http://schemas.openxmlformats.org/officeDocument/2006/relationships/hyperlink" Target="https://en.wikipedia.org/wiki/Profile_diagram" TargetMode="External"/><Relationship Id="rId4" Type="http://schemas.openxmlformats.org/officeDocument/2006/relationships/hyperlink" Target="https://en.wikipedia.org/wiki/Class_diagram" TargetMode="External"/><Relationship Id="rId9" Type="http://schemas.openxmlformats.org/officeDocument/2006/relationships/hyperlink" Target="https://en.wikipedia.org/wiki/Package_diagram" TargetMode="External"/><Relationship Id="rId14" Type="http://schemas.openxmlformats.org/officeDocument/2006/relationships/hyperlink" Target="https://en.wikipedia.org/wiki/Sequence_diagra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agilemodeling.com/artifacts/interactionOverviewDiagram.htm" TargetMode="External"/><Relationship Id="rId7" Type="http://schemas.openxmlformats.org/officeDocument/2006/relationships/hyperlink" Target="http://www.agilemodeling.com/artifacts/timingDiagram.ht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agilemodeling.com/artifacts/communicationDiagram.htm" TargetMode="External"/><Relationship Id="rId5" Type="http://schemas.openxmlformats.org/officeDocument/2006/relationships/hyperlink" Target="http://www.agilemodeling.com/artifacts/sequenceDiagram.htm" TargetMode="External"/><Relationship Id="rId4" Type="http://schemas.openxmlformats.org/officeDocument/2006/relationships/hyperlink" Target="http://www.agilemodeling.com/artifacts/activityDiagram.ht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9.xml"/><Relationship Id="rId7" Type="http://schemas.openxmlformats.org/officeDocument/2006/relationships/image" Target="../media/image3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3.wmf"/><Relationship Id="rId10" Type="http://schemas.openxmlformats.org/officeDocument/2006/relationships/image" Target="../media/image35.w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6147" name="Rectangle 2"/>
          <p:cNvSpPr>
            <a:spLocks noGrp="1" noChangeArrowheads="1"/>
          </p:cNvSpPr>
          <p:nvPr>
            <p:ph type="title"/>
          </p:nvPr>
        </p:nvSpPr>
        <p:spPr/>
        <p:txBody>
          <a:bodyPr/>
          <a:lstStyle/>
          <a:p>
            <a:r>
              <a:rPr lang="en-US" altLang="en-US" b="0" smtClean="0"/>
              <a:t>The Value of the UML</a:t>
            </a:r>
            <a:endParaRPr lang="en-US" altLang="en-US" smtClean="0"/>
          </a:p>
        </p:txBody>
      </p:sp>
      <p:sp>
        <p:nvSpPr>
          <p:cNvPr id="6148" name="Rectangle 3"/>
          <p:cNvSpPr>
            <a:spLocks noGrp="1" noChangeArrowheads="1"/>
          </p:cNvSpPr>
          <p:nvPr>
            <p:ph type="body" idx="1"/>
          </p:nvPr>
        </p:nvSpPr>
        <p:spPr/>
        <p:txBody>
          <a:bodyPr/>
          <a:lstStyle/>
          <a:p>
            <a:r>
              <a:rPr lang="en-US" altLang="en-US" smtClean="0">
                <a:solidFill>
                  <a:schemeClr val="tx1"/>
                </a:solidFill>
              </a:rPr>
              <a:t>Is an open standard</a:t>
            </a:r>
          </a:p>
          <a:p>
            <a:r>
              <a:rPr lang="en-US" altLang="en-US" smtClean="0">
                <a:solidFill>
                  <a:schemeClr val="tx1"/>
                </a:solidFill>
              </a:rPr>
              <a:t>Supports the entire software development lifecycle</a:t>
            </a:r>
          </a:p>
          <a:p>
            <a:r>
              <a:rPr lang="en-US" altLang="en-US" smtClean="0">
                <a:solidFill>
                  <a:schemeClr val="tx1"/>
                </a:solidFill>
              </a:rPr>
              <a:t>Supports diverse applications areas</a:t>
            </a:r>
          </a:p>
          <a:p>
            <a:r>
              <a:rPr lang="en-US" altLang="en-US" smtClean="0">
                <a:solidFill>
                  <a:schemeClr val="tx1"/>
                </a:solidFill>
              </a:rPr>
              <a:t>Is based on experience and needs of the user community</a:t>
            </a:r>
          </a:p>
          <a:p>
            <a:r>
              <a:rPr lang="en-US" altLang="en-US" smtClean="0">
                <a:solidFill>
                  <a:schemeClr val="tx1"/>
                </a:solidFill>
              </a:rPr>
              <a:t>Supported by many tools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b="0" smtClean="0"/>
              <a:t>Models, Views, and Diagrams (updated)</a:t>
            </a:r>
            <a:endParaRPr lang="en-US" altLang="en-US" smtClean="0"/>
          </a:p>
        </p:txBody>
      </p:sp>
      <p:sp>
        <p:nvSpPr>
          <p:cNvPr id="14339" name="Content Placeholder 2"/>
          <p:cNvSpPr>
            <a:spLocks noGrp="1"/>
          </p:cNvSpPr>
          <p:nvPr>
            <p:ph idx="1"/>
          </p:nvPr>
        </p:nvSpPr>
        <p:spPr/>
        <p:txBody>
          <a:bodyPr/>
          <a:lstStyle/>
          <a:p>
            <a:endParaRPr lang="en-US" altLang="en-US" smtClean="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pic>
        <p:nvPicPr>
          <p:cNvPr id="14341" name="Picture 2" descr="Hierarchy of UML 2.2 Diagrams, shown as a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UML: First Pass	</a:t>
            </a:r>
          </a:p>
        </p:txBody>
      </p:sp>
      <p:sp>
        <p:nvSpPr>
          <p:cNvPr id="15363" name="Rectangle 3"/>
          <p:cNvSpPr>
            <a:spLocks noGrp="1" noChangeArrowheads="1"/>
          </p:cNvSpPr>
          <p:nvPr>
            <p:ph type="body" idx="1"/>
          </p:nvPr>
        </p:nvSpPr>
        <p:spPr/>
        <p:txBody>
          <a:bodyPr/>
          <a:lstStyle/>
          <a:p>
            <a:pPr eaLnBrk="1" hangingPunct="1"/>
            <a:r>
              <a:rPr lang="en-US" altLang="en-US" smtClean="0">
                <a:solidFill>
                  <a:schemeClr val="tx1"/>
                </a:solidFill>
              </a:rPr>
              <a:t>You can model 80% of most problems by using about 20 % UML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UML Baseline (Most frequently used)</a:t>
            </a:r>
          </a:p>
        </p:txBody>
      </p:sp>
      <p:sp>
        <p:nvSpPr>
          <p:cNvPr id="16387" name="Rectangle 3"/>
          <p:cNvSpPr>
            <a:spLocks noGrp="1" noChangeArrowheads="1"/>
          </p:cNvSpPr>
          <p:nvPr>
            <p:ph type="body" idx="1"/>
          </p:nvPr>
        </p:nvSpPr>
        <p:spPr>
          <a:xfrm>
            <a:off x="457200" y="990600"/>
            <a:ext cx="4648200" cy="5029200"/>
          </a:xfrm>
        </p:spPr>
        <p:txBody>
          <a:bodyPr/>
          <a:lstStyle/>
          <a:p>
            <a:pPr eaLnBrk="1" hangingPunct="1"/>
            <a:r>
              <a:rPr lang="en-US" altLang="en-US" sz="2800" smtClean="0">
                <a:solidFill>
                  <a:schemeClr val="tx1"/>
                </a:solidFill>
              </a:rPr>
              <a:t>Use Case Diagrams</a:t>
            </a:r>
          </a:p>
          <a:p>
            <a:pPr eaLnBrk="1" hangingPunct="1"/>
            <a:r>
              <a:rPr lang="en-US" altLang="en-US" sz="2800" smtClean="0">
                <a:solidFill>
                  <a:schemeClr val="tx1"/>
                </a:solidFill>
              </a:rPr>
              <a:t>Class Diagrams</a:t>
            </a:r>
          </a:p>
          <a:p>
            <a:pPr eaLnBrk="1" hangingPunct="1"/>
            <a:r>
              <a:rPr lang="en-US" altLang="en-US" sz="2800" smtClean="0">
                <a:solidFill>
                  <a:schemeClr val="tx1"/>
                </a:solidFill>
              </a:rPr>
              <a:t>Package Diagrams</a:t>
            </a:r>
          </a:p>
          <a:p>
            <a:pPr eaLnBrk="1" hangingPunct="1"/>
            <a:r>
              <a:rPr lang="en-US" altLang="en-US" sz="2800" smtClean="0">
                <a:solidFill>
                  <a:schemeClr val="tx1"/>
                </a:solidFill>
              </a:rPr>
              <a:t>Interaction Diagrams</a:t>
            </a:r>
          </a:p>
          <a:p>
            <a:pPr lvl="1" eaLnBrk="1" hangingPunct="1"/>
            <a:r>
              <a:rPr lang="en-US" altLang="en-US" sz="2400" smtClean="0">
                <a:solidFill>
                  <a:schemeClr val="tx1"/>
                </a:solidFill>
              </a:rPr>
              <a:t>Sequence</a:t>
            </a:r>
          </a:p>
          <a:p>
            <a:pPr lvl="1" eaLnBrk="1" hangingPunct="1"/>
            <a:r>
              <a:rPr lang="en-US" altLang="en-US" sz="2400" smtClean="0">
                <a:solidFill>
                  <a:schemeClr val="tx1"/>
                </a:solidFill>
              </a:rPr>
              <a:t>Collaboration</a:t>
            </a:r>
          </a:p>
          <a:p>
            <a:pPr eaLnBrk="1" hangingPunct="1"/>
            <a:r>
              <a:rPr lang="en-US" altLang="en-US" sz="2800" smtClean="0">
                <a:solidFill>
                  <a:schemeClr val="tx1"/>
                </a:solidFill>
              </a:rPr>
              <a:t>Activity Diagrams</a:t>
            </a:r>
          </a:p>
          <a:p>
            <a:pPr eaLnBrk="1" hangingPunct="1"/>
            <a:r>
              <a:rPr lang="en-US" altLang="en-US" sz="2800" smtClean="0">
                <a:solidFill>
                  <a:schemeClr val="tx1"/>
                </a:solidFill>
              </a:rPr>
              <a:t>State Transition Diagrams</a:t>
            </a:r>
          </a:p>
          <a:p>
            <a:pPr eaLnBrk="1" hangingPunct="1"/>
            <a:r>
              <a:rPr lang="en-US" altLang="en-US" sz="2800" smtClean="0">
                <a:solidFill>
                  <a:schemeClr val="tx1"/>
                </a:solidFill>
              </a:rPr>
              <a:t>Deployment Diagrams</a:t>
            </a:r>
          </a:p>
        </p:txBody>
      </p:sp>
      <p:graphicFrame>
        <p:nvGraphicFramePr>
          <p:cNvPr id="4" name="Table 3"/>
          <p:cNvGraphicFramePr>
            <a:graphicFrameLocks noGrp="1"/>
          </p:cNvGraphicFramePr>
          <p:nvPr/>
        </p:nvGraphicFramePr>
        <p:xfrm>
          <a:off x="5410200" y="914400"/>
          <a:ext cx="3733800" cy="5772150"/>
        </p:xfrm>
        <a:graphic>
          <a:graphicData uri="http://schemas.openxmlformats.org/drawingml/2006/table">
            <a:tbl>
              <a:tblPr/>
              <a:tblGrid>
                <a:gridCol w="3733800">
                  <a:extLst>
                    <a:ext uri="{9D8B030D-6E8A-4147-A177-3AD203B41FA5}">
                      <a16:colId xmlns:a16="http://schemas.microsoft.com/office/drawing/2014/main" val="20000"/>
                    </a:ext>
                  </a:extLst>
                </a:gridCol>
              </a:tblGrid>
              <a:tr h="375892">
                <a:tc>
                  <a:txBody>
                    <a:bodyPr/>
                    <a:lstStyle/>
                    <a:p>
                      <a:r>
                        <a:rPr lang="en-US" sz="1600" u="none" strike="noStrike" dirty="0">
                          <a:solidFill>
                            <a:srgbClr val="0B0080"/>
                          </a:solidFill>
                          <a:hlinkClick r:id="rId3" tooltip="Unified Modeling Language"/>
                        </a:rPr>
                        <a:t>UML diagrams</a:t>
                      </a:r>
                      <a:endParaRPr lang="en-US" sz="1600" dirty="0"/>
                    </a:p>
                  </a:txBody>
                  <a:tcPr marL="67733" marR="67733" marT="33865" marB="3386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CD9C"/>
                    </a:solidFill>
                  </a:tcPr>
                </a:tc>
                <a:extLst>
                  <a:ext uri="{0D108BD9-81ED-4DB2-BD59-A6C34878D82A}">
                    <a16:rowId xmlns:a16="http://schemas.microsoft.com/office/drawing/2014/main" val="10000"/>
                  </a:ext>
                </a:extLst>
              </a:tr>
              <a:tr h="375892">
                <a:tc>
                  <a:txBody>
                    <a:bodyPr/>
                    <a:lstStyle/>
                    <a:p>
                      <a:r>
                        <a:rPr lang="en-US" sz="1600"/>
                        <a:t>Structural UML diagrams</a:t>
                      </a:r>
                    </a:p>
                  </a:txBody>
                  <a:tcPr marL="67733" marR="67733" marT="33865" marB="3386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DEAD"/>
                    </a:solidFill>
                  </a:tcPr>
                </a:tc>
                <a:extLst>
                  <a:ext uri="{0D108BD9-81ED-4DB2-BD59-A6C34878D82A}">
                    <a16:rowId xmlns:a16="http://schemas.microsoft.com/office/drawing/2014/main" val="10001"/>
                  </a:ext>
                </a:extLst>
              </a:tr>
              <a:tr h="2201173">
                <a:tc>
                  <a:txBody>
                    <a:bodyPr/>
                    <a:lstStyle/>
                    <a:p>
                      <a:pPr algn="l">
                        <a:buFont typeface="Arial"/>
                        <a:buChar char="•"/>
                      </a:pPr>
                      <a:r>
                        <a:rPr lang="pt-BR" sz="1600" u="none" strike="noStrike" dirty="0">
                          <a:solidFill>
                            <a:srgbClr val="0B0080"/>
                          </a:solidFill>
                          <a:hlinkClick r:id="rId4" tooltip="Class diagram"/>
                        </a:rPr>
                        <a:t>Class diagram</a:t>
                      </a:r>
                      <a:endParaRPr lang="pt-BR" sz="1600" dirty="0"/>
                    </a:p>
                    <a:p>
                      <a:pPr algn="l">
                        <a:buFont typeface="Arial"/>
                        <a:buChar char="•"/>
                      </a:pPr>
                      <a:r>
                        <a:rPr lang="pt-BR" sz="1600" u="none" strike="noStrike" dirty="0">
                          <a:solidFill>
                            <a:srgbClr val="0B0080"/>
                          </a:solidFill>
                          <a:hlinkClick r:id="rId5" tooltip="Component diagram"/>
                        </a:rPr>
                        <a:t>Component diagram</a:t>
                      </a:r>
                      <a:endParaRPr lang="pt-BR" sz="1600" dirty="0"/>
                    </a:p>
                    <a:p>
                      <a:pPr algn="l">
                        <a:buFont typeface="Arial"/>
                        <a:buChar char="•"/>
                      </a:pPr>
                      <a:r>
                        <a:rPr lang="pt-BR" sz="2000" b="1" u="none" strike="noStrike" dirty="0">
                          <a:solidFill>
                            <a:srgbClr val="0B0080"/>
                          </a:solidFill>
                          <a:hlinkClick r:id="rId6" tooltip="Composite structure diagram"/>
                        </a:rPr>
                        <a:t>Composite structure diagram</a:t>
                      </a:r>
                      <a:endParaRPr lang="pt-BR" sz="2000" b="1" dirty="0"/>
                    </a:p>
                    <a:p>
                      <a:pPr algn="l">
                        <a:buFont typeface="Arial"/>
                        <a:buChar char="•"/>
                      </a:pPr>
                      <a:r>
                        <a:rPr lang="pt-BR" sz="1600" u="none" strike="noStrike" dirty="0">
                          <a:solidFill>
                            <a:srgbClr val="0B0080"/>
                          </a:solidFill>
                          <a:hlinkClick r:id="rId7" tooltip="Deployment diagram"/>
                        </a:rPr>
                        <a:t>Deployment diagram</a:t>
                      </a:r>
                      <a:endParaRPr lang="pt-BR" sz="1600" dirty="0"/>
                    </a:p>
                    <a:p>
                      <a:pPr algn="l">
                        <a:buFont typeface="Arial"/>
                        <a:buChar char="•"/>
                      </a:pPr>
                      <a:r>
                        <a:rPr lang="pt-BR" sz="1600" u="none" strike="noStrike" dirty="0">
                          <a:solidFill>
                            <a:srgbClr val="0B0080"/>
                          </a:solidFill>
                          <a:hlinkClick r:id="rId8" tooltip="Object diagram"/>
                        </a:rPr>
                        <a:t>Object diagram</a:t>
                      </a:r>
                      <a:endParaRPr lang="pt-BR" sz="1600" dirty="0"/>
                    </a:p>
                    <a:p>
                      <a:pPr algn="l">
                        <a:buFont typeface="Arial"/>
                        <a:buChar char="•"/>
                      </a:pPr>
                      <a:r>
                        <a:rPr lang="pt-BR" sz="1600" u="none" strike="noStrike" dirty="0">
                          <a:solidFill>
                            <a:srgbClr val="0B0080"/>
                          </a:solidFill>
                          <a:hlinkClick r:id="rId9" tooltip="Package diagram"/>
                        </a:rPr>
                        <a:t>Package diagram</a:t>
                      </a:r>
                      <a:endParaRPr lang="pt-BR" sz="1600" dirty="0"/>
                    </a:p>
                    <a:p>
                      <a:pPr algn="l">
                        <a:buFont typeface="Arial"/>
                        <a:buChar char="•"/>
                      </a:pPr>
                      <a:r>
                        <a:rPr lang="pt-BR" sz="2000" b="1" u="none" strike="noStrike" dirty="0">
                          <a:solidFill>
                            <a:srgbClr val="0B0080"/>
                          </a:solidFill>
                          <a:hlinkClick r:id="rId10" tooltip="Profile diagram"/>
                        </a:rPr>
                        <a:t>Profile diagram</a:t>
                      </a:r>
                      <a:endParaRPr lang="pt-BR" sz="2000" b="1" dirty="0"/>
                    </a:p>
                  </a:txBody>
                  <a:tcPr marL="67733" marR="67733" marT="33865" marB="3386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75892">
                <a:tc>
                  <a:txBody>
                    <a:bodyPr/>
                    <a:lstStyle/>
                    <a:p>
                      <a:r>
                        <a:rPr lang="en-US" sz="1600"/>
                        <a:t>Behavioral UML diagrams</a:t>
                      </a:r>
                    </a:p>
                  </a:txBody>
                  <a:tcPr marL="67733" marR="67733" marT="33865" marB="3386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DEAD"/>
                    </a:solidFill>
                  </a:tcPr>
                </a:tc>
                <a:extLst>
                  <a:ext uri="{0D108BD9-81ED-4DB2-BD59-A6C34878D82A}">
                    <a16:rowId xmlns:a16="http://schemas.microsoft.com/office/drawing/2014/main" val="10003"/>
                  </a:ext>
                </a:extLst>
              </a:tr>
              <a:tr h="2067410">
                <a:tc>
                  <a:txBody>
                    <a:bodyPr/>
                    <a:lstStyle/>
                    <a:p>
                      <a:pPr algn="l">
                        <a:buFont typeface="Arial"/>
                        <a:buChar char="•"/>
                      </a:pPr>
                      <a:r>
                        <a:rPr lang="en-US" sz="1600" u="none" strike="noStrike" dirty="0">
                          <a:solidFill>
                            <a:srgbClr val="0B0080"/>
                          </a:solidFill>
                          <a:hlinkClick r:id="rId11" tooltip="Activity diagram"/>
                        </a:rPr>
                        <a:t>Activity diagram</a:t>
                      </a:r>
                      <a:endParaRPr lang="en-US" sz="1600" dirty="0"/>
                    </a:p>
                    <a:p>
                      <a:pPr algn="l">
                        <a:buFont typeface="Arial"/>
                        <a:buChar char="•"/>
                      </a:pPr>
                      <a:r>
                        <a:rPr lang="en-US" sz="2000" b="1" u="none" strike="noStrike" dirty="0">
                          <a:solidFill>
                            <a:srgbClr val="0B0080"/>
                          </a:solidFill>
                          <a:hlinkClick r:id="rId12" tooltip="Communication diagram"/>
                        </a:rPr>
                        <a:t>Communication diagram</a:t>
                      </a:r>
                      <a:endParaRPr lang="en-US" sz="2000" b="1" dirty="0"/>
                    </a:p>
                    <a:p>
                      <a:pPr algn="l">
                        <a:buFont typeface="Arial"/>
                        <a:buChar char="•"/>
                      </a:pPr>
                      <a:r>
                        <a:rPr lang="en-US" sz="1800" b="1" u="none" strike="noStrike" dirty="0">
                          <a:solidFill>
                            <a:srgbClr val="0B0080"/>
                          </a:solidFill>
                          <a:hlinkClick r:id="rId13" tooltip="Interaction overview diagram"/>
                        </a:rPr>
                        <a:t>Interaction overview diagram</a:t>
                      </a:r>
                      <a:endParaRPr lang="en-US" sz="1800" b="1" dirty="0"/>
                    </a:p>
                    <a:p>
                      <a:pPr algn="l">
                        <a:buFont typeface="Arial"/>
                        <a:buChar char="•"/>
                      </a:pPr>
                      <a:r>
                        <a:rPr lang="en-US" sz="1600" u="none" strike="noStrike" dirty="0">
                          <a:solidFill>
                            <a:srgbClr val="0B0080"/>
                          </a:solidFill>
                          <a:hlinkClick r:id="rId14" tooltip="Sequence diagram"/>
                        </a:rPr>
                        <a:t>Sequence diagram</a:t>
                      </a:r>
                      <a:endParaRPr lang="en-US" sz="1600" dirty="0"/>
                    </a:p>
                    <a:p>
                      <a:pPr algn="l">
                        <a:buFont typeface="Arial"/>
                        <a:buChar char="•"/>
                      </a:pPr>
                      <a:r>
                        <a:rPr lang="en-US" sz="1600" u="none" strike="noStrike" dirty="0">
                          <a:solidFill>
                            <a:srgbClr val="0B0080"/>
                          </a:solidFill>
                          <a:hlinkClick r:id="rId15" tooltip="State diagram (UML)"/>
                        </a:rPr>
                        <a:t>State diagram</a:t>
                      </a:r>
                      <a:endParaRPr lang="en-US" sz="1600" dirty="0"/>
                    </a:p>
                    <a:p>
                      <a:pPr algn="l">
                        <a:buFont typeface="Arial"/>
                        <a:buChar char="•"/>
                      </a:pPr>
                      <a:r>
                        <a:rPr lang="en-US" sz="2000" b="1" u="none" strike="noStrike" dirty="0">
                          <a:solidFill>
                            <a:srgbClr val="0B0080"/>
                          </a:solidFill>
                          <a:hlinkClick r:id="rId16" tooltip="Timing diagram (Unified Modeling Language)"/>
                        </a:rPr>
                        <a:t>Timing diagram</a:t>
                      </a:r>
                      <a:endParaRPr lang="en-US" sz="2000" b="1" dirty="0"/>
                    </a:p>
                    <a:p>
                      <a:pPr algn="l">
                        <a:buFont typeface="Arial"/>
                        <a:buChar char="•"/>
                      </a:pPr>
                      <a:r>
                        <a:rPr lang="en-US" sz="1600" u="none" strike="noStrike" dirty="0">
                          <a:solidFill>
                            <a:srgbClr val="0B0080"/>
                          </a:solidFill>
                          <a:hlinkClick r:id="rId17" tooltip="Use Case Diagram"/>
                        </a:rPr>
                        <a:t>Use case diagram</a:t>
                      </a:r>
                      <a:endParaRPr lang="en-US" sz="1600" dirty="0"/>
                    </a:p>
                  </a:txBody>
                  <a:tcPr marL="67733" marR="67733" marT="33865" marB="3386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75892">
                <a:tc>
                  <a:txBody>
                    <a:bodyPr/>
                    <a:lstStyle/>
                    <a:p>
                      <a:endParaRPr lang="en-US" sz="1600" dirty="0"/>
                    </a:p>
                  </a:txBody>
                  <a:tcPr marL="67733" marR="67733" marT="33865" marB="33865">
                    <a:lnT w="9525" cap="flat" cmpd="sng" algn="ctr">
                      <a:solidFill>
                        <a:srgbClr val="AAAAAA"/>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6406" name="Rectangle 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b="0">
                <a:latin typeface="Times New Roman" panose="02020603050405020304" pitchFamily="18" charset="0"/>
              </a:rPr>
              <a:t/>
            </a:r>
            <a:br>
              <a:rPr lang="en-US" altLang="en-US" b="0">
                <a:latin typeface="Times New Roman" panose="02020603050405020304" pitchFamily="18" charset="0"/>
              </a:rPr>
            </a:br>
            <a:endParaRPr lang="en-US" altLang="en-US" b="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17411" name="Rectangle 2"/>
          <p:cNvSpPr>
            <a:spLocks noGrp="1" noChangeArrowheads="1"/>
          </p:cNvSpPr>
          <p:nvPr>
            <p:ph type="title"/>
          </p:nvPr>
        </p:nvSpPr>
        <p:spPr/>
        <p:txBody>
          <a:bodyPr/>
          <a:lstStyle/>
          <a:p>
            <a:r>
              <a:rPr lang="en-US" altLang="en-US" b="0" smtClean="0"/>
              <a:t>UML Partners</a:t>
            </a:r>
          </a:p>
        </p:txBody>
      </p:sp>
      <p:sp>
        <p:nvSpPr>
          <p:cNvPr id="17412" name="Rectangle 3"/>
          <p:cNvSpPr>
            <a:spLocks noGrp="1" noChangeArrowheads="1"/>
          </p:cNvSpPr>
          <p:nvPr>
            <p:ph type="body" idx="1"/>
          </p:nvPr>
        </p:nvSpPr>
        <p:spPr/>
        <p:txBody>
          <a:bodyPr/>
          <a:lstStyle/>
          <a:p>
            <a:pPr>
              <a:lnSpc>
                <a:spcPct val="77000"/>
              </a:lnSpc>
            </a:pPr>
            <a:r>
              <a:rPr lang="en-US" altLang="en-US" sz="2100" smtClean="0">
                <a:solidFill>
                  <a:schemeClr val="tx1"/>
                </a:solidFill>
              </a:rPr>
              <a:t>Rational Software Corporation</a:t>
            </a:r>
          </a:p>
          <a:p>
            <a:pPr>
              <a:lnSpc>
                <a:spcPct val="77000"/>
              </a:lnSpc>
            </a:pPr>
            <a:r>
              <a:rPr lang="en-US" altLang="en-US" sz="2100" smtClean="0">
                <a:solidFill>
                  <a:schemeClr val="tx1"/>
                </a:solidFill>
              </a:rPr>
              <a:t>Hewlett-Packard</a:t>
            </a:r>
          </a:p>
          <a:p>
            <a:pPr>
              <a:lnSpc>
                <a:spcPct val="77000"/>
              </a:lnSpc>
            </a:pPr>
            <a:r>
              <a:rPr lang="en-US" altLang="en-US" sz="2100" smtClean="0">
                <a:solidFill>
                  <a:schemeClr val="tx1"/>
                </a:solidFill>
              </a:rPr>
              <a:t>I-Logix</a:t>
            </a:r>
          </a:p>
          <a:p>
            <a:pPr>
              <a:lnSpc>
                <a:spcPct val="77000"/>
              </a:lnSpc>
            </a:pPr>
            <a:r>
              <a:rPr lang="en-US" altLang="en-US" sz="2100" smtClean="0">
                <a:solidFill>
                  <a:schemeClr val="tx1"/>
                </a:solidFill>
              </a:rPr>
              <a:t>IBM</a:t>
            </a:r>
          </a:p>
          <a:p>
            <a:pPr>
              <a:lnSpc>
                <a:spcPct val="77000"/>
              </a:lnSpc>
            </a:pPr>
            <a:r>
              <a:rPr lang="en-US" altLang="en-US" sz="2100" smtClean="0">
                <a:solidFill>
                  <a:schemeClr val="tx1"/>
                </a:solidFill>
              </a:rPr>
              <a:t>ICON Computing</a:t>
            </a:r>
          </a:p>
          <a:p>
            <a:pPr>
              <a:lnSpc>
                <a:spcPct val="77000"/>
              </a:lnSpc>
            </a:pPr>
            <a:r>
              <a:rPr lang="en-US" altLang="en-US" sz="2100" smtClean="0">
                <a:solidFill>
                  <a:schemeClr val="tx1"/>
                </a:solidFill>
              </a:rPr>
              <a:t>Intellicorp</a:t>
            </a:r>
          </a:p>
          <a:p>
            <a:pPr>
              <a:lnSpc>
                <a:spcPct val="77000"/>
              </a:lnSpc>
            </a:pPr>
            <a:r>
              <a:rPr lang="en-US" altLang="en-US" sz="2100" smtClean="0">
                <a:solidFill>
                  <a:schemeClr val="tx1"/>
                </a:solidFill>
              </a:rPr>
              <a:t>MCI Systemhouse</a:t>
            </a:r>
          </a:p>
          <a:p>
            <a:pPr>
              <a:lnSpc>
                <a:spcPct val="77000"/>
              </a:lnSpc>
            </a:pPr>
            <a:r>
              <a:rPr lang="en-US" altLang="en-US" sz="2100" smtClean="0">
                <a:solidFill>
                  <a:schemeClr val="tx1"/>
                </a:solidFill>
              </a:rPr>
              <a:t>Microsoft</a:t>
            </a:r>
          </a:p>
          <a:p>
            <a:pPr>
              <a:lnSpc>
                <a:spcPct val="77000"/>
              </a:lnSpc>
            </a:pPr>
            <a:r>
              <a:rPr lang="en-US" altLang="en-US" sz="2100" smtClean="0">
                <a:solidFill>
                  <a:schemeClr val="tx1"/>
                </a:solidFill>
              </a:rPr>
              <a:t>ObjecTime</a:t>
            </a:r>
          </a:p>
          <a:p>
            <a:pPr>
              <a:lnSpc>
                <a:spcPct val="77000"/>
              </a:lnSpc>
            </a:pPr>
            <a:r>
              <a:rPr lang="en-US" altLang="en-US" sz="2100" smtClean="0">
                <a:solidFill>
                  <a:schemeClr val="tx1"/>
                </a:solidFill>
              </a:rPr>
              <a:t>Oracle</a:t>
            </a:r>
          </a:p>
          <a:p>
            <a:pPr>
              <a:lnSpc>
                <a:spcPct val="77000"/>
              </a:lnSpc>
            </a:pPr>
            <a:r>
              <a:rPr lang="en-US" altLang="en-US" sz="2100" smtClean="0">
                <a:solidFill>
                  <a:schemeClr val="tx1"/>
                </a:solidFill>
              </a:rPr>
              <a:t>Platinum Technology</a:t>
            </a:r>
          </a:p>
          <a:p>
            <a:pPr>
              <a:lnSpc>
                <a:spcPct val="77000"/>
              </a:lnSpc>
            </a:pPr>
            <a:r>
              <a:rPr lang="en-US" altLang="en-US" sz="2100" smtClean="0">
                <a:solidFill>
                  <a:schemeClr val="tx1"/>
                </a:solidFill>
              </a:rPr>
              <a:t>Taskon</a:t>
            </a:r>
          </a:p>
          <a:p>
            <a:pPr>
              <a:lnSpc>
                <a:spcPct val="77000"/>
              </a:lnSpc>
            </a:pPr>
            <a:r>
              <a:rPr lang="en-US" altLang="en-US" sz="2100" smtClean="0">
                <a:solidFill>
                  <a:schemeClr val="tx1"/>
                </a:solidFill>
              </a:rPr>
              <a:t>Texas Instruments/Sterling Software</a:t>
            </a:r>
          </a:p>
          <a:p>
            <a:pPr>
              <a:lnSpc>
                <a:spcPct val="77000"/>
              </a:lnSpc>
            </a:pPr>
            <a:r>
              <a:rPr lang="en-US" altLang="en-US" sz="2100" smtClean="0">
                <a:solidFill>
                  <a:schemeClr val="tx1"/>
                </a:solidFill>
              </a:rPr>
              <a:t>Unisys</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052" name="Rectangle 2"/>
          <p:cNvSpPr>
            <a:spLocks noGrp="1" noChangeArrowheads="1"/>
          </p:cNvSpPr>
          <p:nvPr>
            <p:ph type="title"/>
          </p:nvPr>
        </p:nvSpPr>
        <p:spPr/>
        <p:txBody>
          <a:bodyPr/>
          <a:lstStyle/>
          <a:p>
            <a:r>
              <a:rPr lang="en-US" altLang="en-US" b="0" smtClean="0"/>
              <a:t>Overview of the UML</a:t>
            </a:r>
          </a:p>
        </p:txBody>
      </p:sp>
      <p:sp>
        <p:nvSpPr>
          <p:cNvPr id="2053" name="Rectangle 3"/>
          <p:cNvSpPr>
            <a:spLocks noGrp="1" noChangeArrowheads="1"/>
          </p:cNvSpPr>
          <p:nvPr>
            <p:ph type="body" idx="1"/>
          </p:nvPr>
        </p:nvSpPr>
        <p:spPr/>
        <p:txBody>
          <a:bodyPr/>
          <a:lstStyle/>
          <a:p>
            <a:r>
              <a:rPr lang="en-US" altLang="en-US" smtClean="0">
                <a:solidFill>
                  <a:schemeClr val="tx1"/>
                </a:solidFill>
              </a:rPr>
              <a:t>The UML is a language for</a:t>
            </a:r>
          </a:p>
          <a:p>
            <a:pPr lvl="1"/>
            <a:r>
              <a:rPr lang="en-US" altLang="en-US" smtClean="0">
                <a:solidFill>
                  <a:schemeClr val="tx1"/>
                </a:solidFill>
              </a:rPr>
              <a:t>visualizing</a:t>
            </a:r>
          </a:p>
          <a:p>
            <a:pPr lvl="1"/>
            <a:r>
              <a:rPr lang="en-US" altLang="en-US" smtClean="0">
                <a:solidFill>
                  <a:schemeClr val="tx1"/>
                </a:solidFill>
              </a:rPr>
              <a:t>specifying</a:t>
            </a:r>
          </a:p>
          <a:p>
            <a:pPr lvl="1"/>
            <a:r>
              <a:rPr lang="en-US" altLang="en-US" smtClean="0">
                <a:solidFill>
                  <a:schemeClr val="tx1"/>
                </a:solidFill>
              </a:rPr>
              <a:t>constructing</a:t>
            </a:r>
          </a:p>
          <a:p>
            <a:pPr lvl="1"/>
            <a:r>
              <a:rPr lang="en-US" altLang="en-US" smtClean="0">
                <a:solidFill>
                  <a:schemeClr val="tx1"/>
                </a:solidFill>
              </a:rPr>
              <a:t>documenting</a:t>
            </a:r>
          </a:p>
          <a:p>
            <a:pPr>
              <a:buFont typeface="Wingdings" panose="05000000000000000000" pitchFamily="2" charset="2"/>
              <a:buNone/>
            </a:pPr>
            <a:r>
              <a:rPr lang="en-US" altLang="en-US" smtClean="0">
                <a:solidFill>
                  <a:schemeClr val="tx1"/>
                </a:solidFill>
              </a:rPr>
              <a:t>	the artifacts of a software-intensive system</a:t>
            </a:r>
          </a:p>
        </p:txBody>
      </p:sp>
      <p:graphicFrame>
        <p:nvGraphicFramePr>
          <p:cNvPr id="2050" name="Object 4"/>
          <p:cNvGraphicFramePr>
            <a:graphicFrameLocks/>
          </p:cNvGraphicFramePr>
          <p:nvPr/>
        </p:nvGraphicFramePr>
        <p:xfrm>
          <a:off x="4267200" y="1835150"/>
          <a:ext cx="3276600" cy="1809750"/>
        </p:xfrm>
        <a:graphic>
          <a:graphicData uri="http://schemas.openxmlformats.org/presentationml/2006/ole">
            <mc:AlternateContent xmlns:mc="http://schemas.openxmlformats.org/markup-compatibility/2006">
              <mc:Choice xmlns:v="urn:schemas-microsoft-com:vml" Requires="v">
                <p:oleObj spid="_x0000_s2054" name="Immagine bitmap" r:id="rId4" imgW="3914939" imgH="3047877" progId="Paint.Picture">
                  <p:embed/>
                </p:oleObj>
              </mc:Choice>
              <mc:Fallback>
                <p:oleObj name="Immagine bitmap" r:id="rId4" imgW="3914939" imgH="3047877" progId="Paint.Pictur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4267200" y="1835150"/>
                        <a:ext cx="32766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18435" name="Rectangle 1026"/>
          <p:cNvSpPr>
            <a:spLocks noGrp="1" noChangeArrowheads="1"/>
          </p:cNvSpPr>
          <p:nvPr>
            <p:ph type="title"/>
          </p:nvPr>
        </p:nvSpPr>
        <p:spPr/>
        <p:txBody>
          <a:bodyPr/>
          <a:lstStyle/>
          <a:p>
            <a:r>
              <a:rPr lang="en-US" altLang="en-US" b="0" smtClean="0"/>
              <a:t>Overview of the UML</a:t>
            </a:r>
            <a:endParaRPr lang="en-US" altLang="en-US" sz="1800" b="0" smtClean="0"/>
          </a:p>
        </p:txBody>
      </p:sp>
      <p:sp>
        <p:nvSpPr>
          <p:cNvPr id="18436" name="Rectangle 1027"/>
          <p:cNvSpPr>
            <a:spLocks noGrp="1" noChangeArrowheads="1"/>
          </p:cNvSpPr>
          <p:nvPr>
            <p:ph type="body" idx="1"/>
          </p:nvPr>
        </p:nvSpPr>
        <p:spPr/>
        <p:txBody>
          <a:bodyPr/>
          <a:lstStyle/>
          <a:p>
            <a:r>
              <a:rPr lang="en-US" altLang="en-US" smtClean="0">
                <a:solidFill>
                  <a:schemeClr val="tx1"/>
                </a:solidFill>
              </a:rPr>
              <a:t>Modeling elements</a:t>
            </a:r>
          </a:p>
          <a:p>
            <a:r>
              <a:rPr lang="en-US" altLang="en-US" smtClean="0">
                <a:solidFill>
                  <a:schemeClr val="tx1"/>
                </a:solidFill>
              </a:rPr>
              <a:t>Relationships</a:t>
            </a:r>
          </a:p>
          <a:p>
            <a:r>
              <a:rPr lang="en-US" altLang="en-US" smtClean="0">
                <a:solidFill>
                  <a:schemeClr val="tx1"/>
                </a:solidFill>
              </a:rPr>
              <a:t>Extensibility Mechanisms</a:t>
            </a:r>
          </a:p>
          <a:p>
            <a:r>
              <a:rPr lang="en-US" altLang="en-US" smtClean="0">
                <a:solidFill>
                  <a:schemeClr val="tx1"/>
                </a:solidFill>
              </a:rPr>
              <a:t>Diagrams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19459" name="Rectangle 2"/>
          <p:cNvSpPr>
            <a:spLocks noGrp="1" noChangeArrowheads="1"/>
          </p:cNvSpPr>
          <p:nvPr>
            <p:ph type="title"/>
          </p:nvPr>
        </p:nvSpPr>
        <p:spPr/>
        <p:txBody>
          <a:bodyPr/>
          <a:lstStyle/>
          <a:p>
            <a:r>
              <a:rPr lang="en-US" altLang="en-US" b="0" smtClean="0"/>
              <a:t>Modeling Elements</a:t>
            </a:r>
          </a:p>
        </p:txBody>
      </p:sp>
      <p:sp>
        <p:nvSpPr>
          <p:cNvPr id="19460" name="Rectangle 3"/>
          <p:cNvSpPr>
            <a:spLocks noGrp="1" noChangeArrowheads="1"/>
          </p:cNvSpPr>
          <p:nvPr>
            <p:ph type="body" idx="1"/>
          </p:nvPr>
        </p:nvSpPr>
        <p:spPr>
          <a:xfrm>
            <a:off x="290513" y="981075"/>
            <a:ext cx="8677275" cy="4702175"/>
          </a:xfrm>
        </p:spPr>
        <p:txBody>
          <a:bodyPr/>
          <a:lstStyle/>
          <a:p>
            <a:r>
              <a:rPr lang="en-US" altLang="en-US" sz="2600" smtClean="0">
                <a:solidFill>
                  <a:schemeClr val="tx1"/>
                </a:solidFill>
              </a:rPr>
              <a:t>Structural elements</a:t>
            </a:r>
          </a:p>
          <a:p>
            <a:pPr lvl="1"/>
            <a:r>
              <a:rPr lang="en-US" altLang="en-US" sz="2200" smtClean="0">
                <a:solidFill>
                  <a:schemeClr val="tx1"/>
                </a:solidFill>
              </a:rPr>
              <a:t>class, interface, collaboration, use case, 				active class, component, node</a:t>
            </a:r>
          </a:p>
          <a:p>
            <a:r>
              <a:rPr lang="en-US" altLang="en-US" sz="2600" smtClean="0">
                <a:solidFill>
                  <a:schemeClr val="tx1"/>
                </a:solidFill>
              </a:rPr>
              <a:t>Behavioral elements</a:t>
            </a:r>
          </a:p>
          <a:p>
            <a:pPr lvl="1"/>
            <a:r>
              <a:rPr lang="en-US" altLang="en-US" sz="2200" smtClean="0">
                <a:solidFill>
                  <a:schemeClr val="tx1"/>
                </a:solidFill>
              </a:rPr>
              <a:t>interaction, state machine</a:t>
            </a:r>
          </a:p>
          <a:p>
            <a:r>
              <a:rPr lang="en-US" altLang="en-US" sz="2600" smtClean="0">
                <a:solidFill>
                  <a:schemeClr val="tx1"/>
                </a:solidFill>
              </a:rPr>
              <a:t>Grouping elements</a:t>
            </a:r>
          </a:p>
          <a:p>
            <a:pPr lvl="1"/>
            <a:r>
              <a:rPr lang="en-US" altLang="en-US" sz="2200" smtClean="0">
                <a:solidFill>
                  <a:schemeClr val="tx1"/>
                </a:solidFill>
              </a:rPr>
              <a:t>package, subsystem</a:t>
            </a:r>
          </a:p>
          <a:p>
            <a:r>
              <a:rPr lang="en-US" altLang="en-US" sz="2600" smtClean="0">
                <a:solidFill>
                  <a:schemeClr val="tx1"/>
                </a:solidFill>
              </a:rPr>
              <a:t>Other elements</a:t>
            </a:r>
          </a:p>
          <a:p>
            <a:pPr lvl="1"/>
            <a:r>
              <a:rPr lang="en-US" altLang="en-US" sz="2200" smtClean="0">
                <a:solidFill>
                  <a:schemeClr val="tx1"/>
                </a:solidFill>
              </a:rPr>
              <a:t>note</a:t>
            </a:r>
          </a:p>
        </p:txBody>
      </p:sp>
      <p:pic>
        <p:nvPicPr>
          <p:cNvPr id="456711" name="Picture 7" descr="D:\Rational\Presentations\UML_UT art\FIGURE_A-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5" y="3346450"/>
            <a:ext cx="51593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6711"/>
                                        </p:tgtEl>
                                        <p:attrNameLst>
                                          <p:attrName>style.visibility</p:attrName>
                                        </p:attrNameLst>
                                      </p:cBhvr>
                                      <p:to>
                                        <p:strVal val="visible"/>
                                      </p:to>
                                    </p:set>
                                    <p:animEffect transition="in" filter="dissolve">
                                      <p:cBhvr>
                                        <p:cTn id="7" dur="500"/>
                                        <p:tgtEl>
                                          <p:spTgt spid="456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0483" name="Rectangle 2053"/>
          <p:cNvSpPr>
            <a:spLocks noGrp="1" noChangeArrowheads="1"/>
          </p:cNvSpPr>
          <p:nvPr>
            <p:ph type="title"/>
          </p:nvPr>
        </p:nvSpPr>
        <p:spPr/>
        <p:txBody>
          <a:bodyPr/>
          <a:lstStyle/>
          <a:p>
            <a:r>
              <a:rPr lang="en-US" altLang="en-US" b="0" smtClean="0"/>
              <a:t>Relationships</a:t>
            </a:r>
          </a:p>
        </p:txBody>
      </p:sp>
      <p:sp>
        <p:nvSpPr>
          <p:cNvPr id="20484" name="Rectangle 2054"/>
          <p:cNvSpPr>
            <a:spLocks noGrp="1" noChangeArrowheads="1"/>
          </p:cNvSpPr>
          <p:nvPr>
            <p:ph type="body" idx="1"/>
          </p:nvPr>
        </p:nvSpPr>
        <p:spPr/>
        <p:txBody>
          <a:bodyPr/>
          <a:lstStyle/>
          <a:p>
            <a:r>
              <a:rPr lang="en-US" altLang="en-US" smtClean="0">
                <a:solidFill>
                  <a:schemeClr val="tx1"/>
                </a:solidFill>
              </a:rPr>
              <a:t>Dependency</a:t>
            </a:r>
          </a:p>
          <a:p>
            <a:r>
              <a:rPr lang="en-US" altLang="en-US" smtClean="0">
                <a:solidFill>
                  <a:schemeClr val="tx1"/>
                </a:solidFill>
              </a:rPr>
              <a:t>Association</a:t>
            </a:r>
          </a:p>
          <a:p>
            <a:r>
              <a:rPr lang="en-US" altLang="en-US" smtClean="0">
                <a:solidFill>
                  <a:schemeClr val="tx1"/>
                </a:solidFill>
              </a:rPr>
              <a:t>Generalization</a:t>
            </a:r>
          </a:p>
          <a:p>
            <a:r>
              <a:rPr lang="en-US" altLang="en-US" smtClean="0">
                <a:solidFill>
                  <a:schemeClr val="tx1"/>
                </a:solidFill>
              </a:rPr>
              <a:t>Realization</a:t>
            </a:r>
          </a:p>
        </p:txBody>
      </p:sp>
      <p:pic>
        <p:nvPicPr>
          <p:cNvPr id="458759" name="Picture 2055" descr="D:\Rational\Presentations\UML_UT art\FIGURE_A-9.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3776663"/>
            <a:ext cx="53530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8759"/>
                                        </p:tgtEl>
                                        <p:attrNameLst>
                                          <p:attrName>style.visibility</p:attrName>
                                        </p:attrNameLst>
                                      </p:cBhvr>
                                      <p:to>
                                        <p:strVal val="visible"/>
                                      </p:to>
                                    </p:set>
                                    <p:animEffect transition="in" filter="dissolve">
                                      <p:cBhvr>
                                        <p:cTn id="7" dur="500"/>
                                        <p:tgtEl>
                                          <p:spTgt spid="458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1507" name="Rectangle 5"/>
          <p:cNvSpPr>
            <a:spLocks noGrp="1" noChangeArrowheads="1"/>
          </p:cNvSpPr>
          <p:nvPr>
            <p:ph type="title"/>
          </p:nvPr>
        </p:nvSpPr>
        <p:spPr/>
        <p:txBody>
          <a:bodyPr/>
          <a:lstStyle/>
          <a:p>
            <a:r>
              <a:rPr lang="en-US" altLang="en-US" b="0" smtClean="0"/>
              <a:t>Extensibility Mechanisms</a:t>
            </a:r>
          </a:p>
        </p:txBody>
      </p:sp>
      <p:sp>
        <p:nvSpPr>
          <p:cNvPr id="21508" name="Rectangle 6"/>
          <p:cNvSpPr>
            <a:spLocks noGrp="1" noChangeArrowheads="1"/>
          </p:cNvSpPr>
          <p:nvPr>
            <p:ph type="body" idx="1"/>
          </p:nvPr>
        </p:nvSpPr>
        <p:spPr/>
        <p:txBody>
          <a:bodyPr/>
          <a:lstStyle/>
          <a:p>
            <a:pPr>
              <a:lnSpc>
                <a:spcPct val="80000"/>
              </a:lnSpc>
            </a:pPr>
            <a:r>
              <a:rPr lang="en-US" altLang="en-US" smtClean="0">
                <a:solidFill>
                  <a:schemeClr val="tx1"/>
                </a:solidFill>
              </a:rPr>
              <a:t>Stereotype</a:t>
            </a:r>
          </a:p>
          <a:p>
            <a:pPr>
              <a:lnSpc>
                <a:spcPct val="80000"/>
              </a:lnSpc>
            </a:pPr>
            <a:r>
              <a:rPr lang="en-US" altLang="en-US" smtClean="0">
                <a:solidFill>
                  <a:schemeClr val="tx1"/>
                </a:solidFill>
              </a:rPr>
              <a:t>Tagged value</a:t>
            </a:r>
          </a:p>
          <a:p>
            <a:pPr>
              <a:lnSpc>
                <a:spcPct val="80000"/>
              </a:lnSpc>
            </a:pPr>
            <a:r>
              <a:rPr lang="en-US" altLang="en-US" smtClean="0">
                <a:solidFill>
                  <a:schemeClr val="tx1"/>
                </a:solidFill>
              </a:rPr>
              <a:t>Constraint</a:t>
            </a:r>
          </a:p>
        </p:txBody>
      </p:sp>
      <p:pic>
        <p:nvPicPr>
          <p:cNvPr id="460807" name="Picture 7" descr="D:\Rational\Presentations\UML_UT art\FIGURE_A-1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057400"/>
            <a:ext cx="5084763"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0807"/>
                                        </p:tgtEl>
                                        <p:attrNameLst>
                                          <p:attrName>style.visibility</p:attrName>
                                        </p:attrNameLst>
                                      </p:cBhvr>
                                      <p:to>
                                        <p:strVal val="visible"/>
                                      </p:to>
                                    </p:set>
                                    <p:animEffect transition="in" filter="dissolve">
                                      <p:cBhvr>
                                        <p:cTn id="7" dur="500"/>
                                        <p:tgtEl>
                                          <p:spTgt spid="460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Static vs. Dynamic Design</a:t>
            </a:r>
          </a:p>
        </p:txBody>
      </p:sp>
      <p:sp>
        <p:nvSpPr>
          <p:cNvPr id="22531" name="Rectangle 3"/>
          <p:cNvSpPr>
            <a:spLocks noGrp="1" noChangeArrowheads="1"/>
          </p:cNvSpPr>
          <p:nvPr>
            <p:ph type="body" idx="1"/>
          </p:nvPr>
        </p:nvSpPr>
        <p:spPr/>
        <p:txBody>
          <a:bodyPr/>
          <a:lstStyle/>
          <a:p>
            <a:pPr eaLnBrk="1" hangingPunct="1">
              <a:lnSpc>
                <a:spcPct val="80000"/>
              </a:lnSpc>
            </a:pPr>
            <a:r>
              <a:rPr lang="en-US" altLang="en-US" sz="2800" smtClean="0">
                <a:solidFill>
                  <a:schemeClr val="tx1"/>
                </a:solidFill>
              </a:rPr>
              <a:t>Static design describes code structure and object relations</a:t>
            </a:r>
          </a:p>
          <a:p>
            <a:pPr lvl="1" eaLnBrk="1" hangingPunct="1">
              <a:lnSpc>
                <a:spcPct val="80000"/>
              </a:lnSpc>
            </a:pPr>
            <a:r>
              <a:rPr lang="en-US" altLang="en-US" sz="2400" smtClean="0">
                <a:solidFill>
                  <a:schemeClr val="tx1"/>
                </a:solidFill>
              </a:rPr>
              <a:t>Class relations</a:t>
            </a:r>
          </a:p>
          <a:p>
            <a:pPr lvl="1" eaLnBrk="1" hangingPunct="1">
              <a:lnSpc>
                <a:spcPct val="80000"/>
              </a:lnSpc>
            </a:pPr>
            <a:r>
              <a:rPr lang="en-US" altLang="en-US" sz="2400" smtClean="0">
                <a:solidFill>
                  <a:schemeClr val="tx1"/>
                </a:solidFill>
              </a:rPr>
              <a:t>Objects at design time</a:t>
            </a:r>
          </a:p>
          <a:p>
            <a:pPr lvl="1" eaLnBrk="1" hangingPunct="1">
              <a:lnSpc>
                <a:spcPct val="80000"/>
              </a:lnSpc>
            </a:pPr>
            <a:r>
              <a:rPr lang="en-US" altLang="en-US" sz="2400" smtClean="0">
                <a:solidFill>
                  <a:schemeClr val="tx1"/>
                </a:solidFill>
              </a:rPr>
              <a:t>Doesn’t change</a:t>
            </a:r>
          </a:p>
          <a:p>
            <a:pPr eaLnBrk="1" hangingPunct="1">
              <a:lnSpc>
                <a:spcPct val="80000"/>
              </a:lnSpc>
            </a:pPr>
            <a:r>
              <a:rPr lang="en-US" altLang="en-US" sz="2800" smtClean="0">
                <a:solidFill>
                  <a:schemeClr val="tx1"/>
                </a:solidFill>
              </a:rPr>
              <a:t>Dynamic design shows communication between objects</a:t>
            </a:r>
          </a:p>
          <a:p>
            <a:pPr lvl="1" eaLnBrk="1" hangingPunct="1">
              <a:lnSpc>
                <a:spcPct val="80000"/>
              </a:lnSpc>
            </a:pPr>
            <a:r>
              <a:rPr lang="en-US" altLang="en-US" sz="2400" smtClean="0">
                <a:solidFill>
                  <a:schemeClr val="tx1"/>
                </a:solidFill>
              </a:rPr>
              <a:t>Similarity to class relations</a:t>
            </a:r>
          </a:p>
          <a:p>
            <a:pPr lvl="1" eaLnBrk="1" hangingPunct="1">
              <a:lnSpc>
                <a:spcPct val="80000"/>
              </a:lnSpc>
            </a:pPr>
            <a:r>
              <a:rPr lang="en-US" altLang="en-US" sz="2400" smtClean="0">
                <a:solidFill>
                  <a:schemeClr val="tx1"/>
                </a:solidFill>
              </a:rPr>
              <a:t>Can follow sequences of events</a:t>
            </a:r>
          </a:p>
          <a:p>
            <a:pPr lvl="1" eaLnBrk="1" hangingPunct="1">
              <a:lnSpc>
                <a:spcPct val="80000"/>
              </a:lnSpc>
            </a:pPr>
            <a:r>
              <a:rPr lang="en-US" altLang="en-US" sz="2400" smtClean="0">
                <a:solidFill>
                  <a:schemeClr val="tx1"/>
                </a:solidFill>
              </a:rPr>
              <a:t>May change depending upon execution scenario</a:t>
            </a:r>
          </a:p>
          <a:p>
            <a:pPr lvl="1" eaLnBrk="1" hangingPunct="1">
              <a:lnSpc>
                <a:spcPct val="80000"/>
              </a:lnSpc>
            </a:pPr>
            <a:r>
              <a:rPr lang="en-US" altLang="en-US" sz="2400" smtClean="0">
                <a:solidFill>
                  <a:schemeClr val="tx1"/>
                </a:solidFill>
              </a:rPr>
              <a:t>Called Object Diagrams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What is UML?</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smtClean="0">
                <a:solidFill>
                  <a:schemeClr val="tx1"/>
                </a:solidFill>
              </a:rPr>
              <a:t>Unified Modeling Language</a:t>
            </a:r>
          </a:p>
          <a:p>
            <a:pPr lvl="1" eaLnBrk="1" hangingPunct="1">
              <a:lnSpc>
                <a:spcPct val="90000"/>
              </a:lnSpc>
            </a:pPr>
            <a:r>
              <a:rPr lang="en-US" altLang="en-US" smtClean="0">
                <a:solidFill>
                  <a:schemeClr val="tx1"/>
                </a:solidFill>
              </a:rPr>
              <a:t>OMG Standard, Object Management Group</a:t>
            </a:r>
          </a:p>
          <a:p>
            <a:pPr lvl="1" eaLnBrk="1" hangingPunct="1">
              <a:lnSpc>
                <a:spcPct val="90000"/>
              </a:lnSpc>
            </a:pPr>
            <a:r>
              <a:rPr lang="en-US" altLang="en-US" smtClean="0">
                <a:solidFill>
                  <a:schemeClr val="tx1"/>
                </a:solidFill>
              </a:rPr>
              <a:t>Based on work from Booch, Rumbaugh, Jacobson</a:t>
            </a:r>
          </a:p>
          <a:p>
            <a:pPr eaLnBrk="1" hangingPunct="1">
              <a:lnSpc>
                <a:spcPct val="90000"/>
              </a:lnSpc>
            </a:pPr>
            <a:r>
              <a:rPr lang="en-US" altLang="en-US" smtClean="0">
                <a:solidFill>
                  <a:schemeClr val="tx1"/>
                </a:solidFill>
              </a:rPr>
              <a:t>UML is a modeling language to express and design documents, software</a:t>
            </a:r>
          </a:p>
          <a:p>
            <a:pPr lvl="1" eaLnBrk="1" hangingPunct="1">
              <a:lnSpc>
                <a:spcPct val="90000"/>
              </a:lnSpc>
            </a:pPr>
            <a:r>
              <a:rPr lang="en-US" altLang="en-US" smtClean="0">
                <a:solidFill>
                  <a:schemeClr val="tx1"/>
                </a:solidFill>
              </a:rPr>
              <a:t>Particularly useful for OO design</a:t>
            </a:r>
          </a:p>
          <a:p>
            <a:pPr lvl="1" eaLnBrk="1" hangingPunct="1">
              <a:lnSpc>
                <a:spcPct val="90000"/>
              </a:lnSpc>
            </a:pPr>
            <a:r>
              <a:rPr lang="en-US" altLang="en-US" smtClean="0">
                <a:solidFill>
                  <a:schemeClr val="tx1"/>
                </a:solidFill>
              </a:rPr>
              <a:t>Not a process, but some have been proposed using UML</a:t>
            </a:r>
          </a:p>
          <a:p>
            <a:pPr lvl="1" eaLnBrk="1" hangingPunct="1">
              <a:lnSpc>
                <a:spcPct val="90000"/>
              </a:lnSpc>
            </a:pPr>
            <a:r>
              <a:rPr lang="en-US" altLang="en-US" smtClean="0">
                <a:solidFill>
                  <a:schemeClr val="tx1"/>
                </a:solidFill>
              </a:rPr>
              <a:t>Independent of implementation language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3555" name="Rectangle 2053"/>
          <p:cNvSpPr>
            <a:spLocks noGrp="1" noChangeArrowheads="1"/>
          </p:cNvSpPr>
          <p:nvPr>
            <p:ph type="title"/>
          </p:nvPr>
        </p:nvSpPr>
        <p:spPr/>
        <p:txBody>
          <a:bodyPr/>
          <a:lstStyle/>
          <a:p>
            <a:r>
              <a:rPr lang="en-US" altLang="en-US" b="0" smtClean="0"/>
              <a:t>Use Case Diagram</a:t>
            </a:r>
            <a:endParaRPr lang="en-US" altLang="en-US" smtClean="0"/>
          </a:p>
        </p:txBody>
      </p:sp>
      <p:sp>
        <p:nvSpPr>
          <p:cNvPr id="23556" name="Rectangle 2054"/>
          <p:cNvSpPr>
            <a:spLocks noGrp="1" noChangeArrowheads="1"/>
          </p:cNvSpPr>
          <p:nvPr>
            <p:ph type="body" idx="1"/>
          </p:nvPr>
        </p:nvSpPr>
        <p:spPr/>
        <p:txBody>
          <a:bodyPr/>
          <a:lstStyle/>
          <a:p>
            <a:r>
              <a:rPr lang="en-US" altLang="en-US" smtClean="0">
                <a:solidFill>
                  <a:schemeClr val="tx1"/>
                </a:solidFill>
              </a:rPr>
              <a:t>Captures system functionality as seen by users</a:t>
            </a:r>
          </a:p>
        </p:txBody>
      </p:sp>
      <p:pic>
        <p:nvPicPr>
          <p:cNvPr id="466951" name="Picture 2055" descr="D:\Rational\Presentations\UML_UT art\FIGURE_17-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2209800"/>
            <a:ext cx="62103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6951"/>
                                        </p:tgtEl>
                                        <p:attrNameLst>
                                          <p:attrName>style.visibility</p:attrName>
                                        </p:attrNameLst>
                                      </p:cBhvr>
                                      <p:to>
                                        <p:strVal val="visible"/>
                                      </p:to>
                                    </p:set>
                                    <p:animEffect transition="in" filter="dissolve">
                                      <p:cBhvr>
                                        <p:cTn id="7" dur="500"/>
                                        <p:tgtEl>
                                          <p:spTgt spid="466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4579" name="Rectangle 2"/>
          <p:cNvSpPr>
            <a:spLocks noGrp="1" noChangeArrowheads="1"/>
          </p:cNvSpPr>
          <p:nvPr>
            <p:ph type="title"/>
          </p:nvPr>
        </p:nvSpPr>
        <p:spPr/>
        <p:txBody>
          <a:bodyPr/>
          <a:lstStyle/>
          <a:p>
            <a:r>
              <a:rPr lang="en-US" altLang="en-US" smtClean="0"/>
              <a:t>Use Case Diagram</a:t>
            </a:r>
          </a:p>
        </p:txBody>
      </p:sp>
      <p:sp>
        <p:nvSpPr>
          <p:cNvPr id="24580" name="Rectangle 3"/>
          <p:cNvSpPr>
            <a:spLocks noGrp="1" noChangeArrowheads="1"/>
          </p:cNvSpPr>
          <p:nvPr>
            <p:ph type="body" idx="1"/>
          </p:nvPr>
        </p:nvSpPr>
        <p:spPr/>
        <p:txBody>
          <a:bodyPr/>
          <a:lstStyle/>
          <a:p>
            <a:r>
              <a:rPr lang="en-US" altLang="en-US" smtClean="0">
                <a:solidFill>
                  <a:schemeClr val="tx1"/>
                </a:solidFill>
              </a:rPr>
              <a:t>Captures system functionality as seen by users</a:t>
            </a:r>
          </a:p>
          <a:p>
            <a:r>
              <a:rPr lang="en-US" altLang="en-US" smtClean="0">
                <a:solidFill>
                  <a:schemeClr val="tx1"/>
                </a:solidFill>
              </a:rPr>
              <a:t>Built in early stages of development</a:t>
            </a:r>
          </a:p>
          <a:p>
            <a:r>
              <a:rPr lang="en-US" altLang="en-US" smtClean="0">
                <a:solidFill>
                  <a:schemeClr val="tx1"/>
                </a:solidFill>
              </a:rPr>
              <a:t>Purpose</a:t>
            </a:r>
          </a:p>
          <a:p>
            <a:pPr lvl="1"/>
            <a:r>
              <a:rPr lang="en-US" altLang="en-US" smtClean="0">
                <a:solidFill>
                  <a:schemeClr val="tx1"/>
                </a:solidFill>
              </a:rPr>
              <a:t>Specify the context of a system</a:t>
            </a:r>
          </a:p>
          <a:p>
            <a:pPr lvl="1"/>
            <a:r>
              <a:rPr lang="en-US" altLang="en-US" smtClean="0">
                <a:solidFill>
                  <a:schemeClr val="tx1"/>
                </a:solidFill>
              </a:rPr>
              <a:t>Capture the requirements of a system</a:t>
            </a:r>
          </a:p>
          <a:p>
            <a:pPr lvl="1"/>
            <a:r>
              <a:rPr lang="en-US" altLang="en-US" smtClean="0">
                <a:solidFill>
                  <a:schemeClr val="tx1"/>
                </a:solidFill>
              </a:rPr>
              <a:t>Validate a system’s architecture</a:t>
            </a:r>
          </a:p>
          <a:p>
            <a:pPr lvl="1"/>
            <a:r>
              <a:rPr lang="en-US" altLang="en-US" smtClean="0">
                <a:solidFill>
                  <a:schemeClr val="tx1"/>
                </a:solidFill>
              </a:rPr>
              <a:t>Drive implementation and generate test cases</a:t>
            </a:r>
          </a:p>
          <a:p>
            <a:r>
              <a:rPr lang="en-US" altLang="en-US" smtClean="0">
                <a:solidFill>
                  <a:schemeClr val="tx1"/>
                </a:solidFill>
              </a:rPr>
              <a:t>Developed by analysts and domain experts</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5603" name="Rectangle 2"/>
          <p:cNvSpPr>
            <a:spLocks noGrp="1" noChangeArrowheads="1"/>
          </p:cNvSpPr>
          <p:nvPr>
            <p:ph type="title"/>
          </p:nvPr>
        </p:nvSpPr>
        <p:spPr/>
        <p:txBody>
          <a:bodyPr/>
          <a:lstStyle/>
          <a:p>
            <a:r>
              <a:rPr lang="en-US" altLang="en-US" b="0" smtClean="0"/>
              <a:t>Class Diagram</a:t>
            </a:r>
            <a:endParaRPr lang="en-US" altLang="en-US" smtClean="0"/>
          </a:p>
        </p:txBody>
      </p:sp>
      <p:sp>
        <p:nvSpPr>
          <p:cNvPr id="25604" name="Rectangle 3"/>
          <p:cNvSpPr>
            <a:spLocks noGrp="1" noChangeArrowheads="1"/>
          </p:cNvSpPr>
          <p:nvPr>
            <p:ph type="body" idx="1"/>
          </p:nvPr>
        </p:nvSpPr>
        <p:spPr/>
        <p:txBody>
          <a:bodyPr/>
          <a:lstStyle/>
          <a:p>
            <a:r>
              <a:rPr lang="en-US" altLang="en-US" smtClean="0">
                <a:solidFill>
                  <a:schemeClr val="tx1"/>
                </a:solidFill>
              </a:rPr>
              <a:t>Captures the vocabulary of a system</a:t>
            </a:r>
          </a:p>
        </p:txBody>
      </p:sp>
      <p:pic>
        <p:nvPicPr>
          <p:cNvPr id="471047" name="Picture 7" descr="D:\Rational\Presentations\UML_UT art\FIGURE_8-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420687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1047"/>
                                        </p:tgtEl>
                                        <p:attrNameLst>
                                          <p:attrName>style.visibility</p:attrName>
                                        </p:attrNameLst>
                                      </p:cBhvr>
                                      <p:to>
                                        <p:strVal val="visible"/>
                                      </p:to>
                                    </p:set>
                                    <p:animEffect transition="in" filter="dissolve">
                                      <p:cBhvr>
                                        <p:cTn id="7" dur="500"/>
                                        <p:tgtEl>
                                          <p:spTgt spid="47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6627" name="Rectangle 2"/>
          <p:cNvSpPr>
            <a:spLocks noGrp="1" noChangeArrowheads="1"/>
          </p:cNvSpPr>
          <p:nvPr>
            <p:ph type="title"/>
          </p:nvPr>
        </p:nvSpPr>
        <p:spPr/>
        <p:txBody>
          <a:bodyPr/>
          <a:lstStyle/>
          <a:p>
            <a:r>
              <a:rPr lang="en-US" altLang="en-US" b="0" smtClean="0"/>
              <a:t>Class Diagram</a:t>
            </a:r>
            <a:endParaRPr lang="en-US" altLang="en-US" smtClean="0"/>
          </a:p>
        </p:txBody>
      </p:sp>
      <p:sp>
        <p:nvSpPr>
          <p:cNvPr id="26628" name="Rectangle 3"/>
          <p:cNvSpPr>
            <a:spLocks noGrp="1" noChangeArrowheads="1"/>
          </p:cNvSpPr>
          <p:nvPr>
            <p:ph type="body" idx="1"/>
          </p:nvPr>
        </p:nvSpPr>
        <p:spPr/>
        <p:txBody>
          <a:bodyPr/>
          <a:lstStyle/>
          <a:p>
            <a:r>
              <a:rPr lang="en-US" altLang="en-US" smtClean="0">
                <a:solidFill>
                  <a:schemeClr val="tx1"/>
                </a:solidFill>
              </a:rPr>
              <a:t>Captures the vocabulary of a system</a:t>
            </a:r>
          </a:p>
          <a:p>
            <a:r>
              <a:rPr lang="en-US" altLang="en-US" smtClean="0">
                <a:solidFill>
                  <a:schemeClr val="tx1"/>
                </a:solidFill>
              </a:rPr>
              <a:t>Built and refined throughout development</a:t>
            </a:r>
          </a:p>
          <a:p>
            <a:r>
              <a:rPr lang="en-US" altLang="en-US" smtClean="0">
                <a:solidFill>
                  <a:schemeClr val="tx1"/>
                </a:solidFill>
              </a:rPr>
              <a:t>Purpose</a:t>
            </a:r>
          </a:p>
          <a:p>
            <a:pPr lvl="1"/>
            <a:r>
              <a:rPr lang="en-US" altLang="en-US" smtClean="0">
                <a:solidFill>
                  <a:schemeClr val="tx1"/>
                </a:solidFill>
              </a:rPr>
              <a:t>Name and model concepts in the system</a:t>
            </a:r>
          </a:p>
          <a:p>
            <a:pPr lvl="1"/>
            <a:r>
              <a:rPr lang="en-US" altLang="en-US" smtClean="0">
                <a:solidFill>
                  <a:schemeClr val="tx1"/>
                </a:solidFill>
              </a:rPr>
              <a:t>Specify collaborations</a:t>
            </a:r>
          </a:p>
          <a:p>
            <a:pPr lvl="1"/>
            <a:r>
              <a:rPr lang="en-US" altLang="en-US" smtClean="0">
                <a:solidFill>
                  <a:schemeClr val="tx1"/>
                </a:solidFill>
              </a:rPr>
              <a:t>Specify logical database schemas</a:t>
            </a:r>
          </a:p>
          <a:p>
            <a:r>
              <a:rPr lang="en-US" altLang="en-US" smtClean="0">
                <a:solidFill>
                  <a:schemeClr val="tx1"/>
                </a:solidFill>
              </a:rPr>
              <a:t>Developed by analysts, designers, and implementers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7651" name="Rectangle 1029"/>
          <p:cNvSpPr>
            <a:spLocks noGrp="1" noChangeArrowheads="1"/>
          </p:cNvSpPr>
          <p:nvPr>
            <p:ph type="title"/>
          </p:nvPr>
        </p:nvSpPr>
        <p:spPr/>
        <p:txBody>
          <a:bodyPr/>
          <a:lstStyle/>
          <a:p>
            <a:r>
              <a:rPr lang="en-US" altLang="en-US" b="0" smtClean="0"/>
              <a:t>Object Diagram</a:t>
            </a:r>
            <a:endParaRPr lang="en-US" altLang="en-US" smtClean="0"/>
          </a:p>
        </p:txBody>
      </p:sp>
      <p:sp>
        <p:nvSpPr>
          <p:cNvPr id="27652" name="Rectangle 1030"/>
          <p:cNvSpPr>
            <a:spLocks noGrp="1" noChangeArrowheads="1"/>
          </p:cNvSpPr>
          <p:nvPr>
            <p:ph type="body" idx="1"/>
          </p:nvPr>
        </p:nvSpPr>
        <p:spPr/>
        <p:txBody>
          <a:bodyPr/>
          <a:lstStyle/>
          <a:p>
            <a:r>
              <a:rPr lang="en-US" altLang="en-US" smtClean="0">
                <a:solidFill>
                  <a:schemeClr val="tx1"/>
                </a:solidFill>
              </a:rPr>
              <a:t>Captures instances and links</a:t>
            </a:r>
          </a:p>
        </p:txBody>
      </p:sp>
      <p:pic>
        <p:nvPicPr>
          <p:cNvPr id="475143" name="Picture 1031" descr="D:\Rational\Presentations\UML_UT art\FIGURE_14-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1903413"/>
            <a:ext cx="561975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5143"/>
                                        </p:tgtEl>
                                        <p:attrNameLst>
                                          <p:attrName>style.visibility</p:attrName>
                                        </p:attrNameLst>
                                      </p:cBhvr>
                                      <p:to>
                                        <p:strVal val="visible"/>
                                      </p:to>
                                    </p:set>
                                    <p:animEffect transition="in" filter="dissolve">
                                      <p:cBhvr>
                                        <p:cTn id="7" dur="500"/>
                                        <p:tgtEl>
                                          <p:spTgt spid="475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8675" name="Rectangle 2"/>
          <p:cNvSpPr>
            <a:spLocks noGrp="1" noChangeArrowheads="1"/>
          </p:cNvSpPr>
          <p:nvPr>
            <p:ph type="title"/>
          </p:nvPr>
        </p:nvSpPr>
        <p:spPr/>
        <p:txBody>
          <a:bodyPr/>
          <a:lstStyle/>
          <a:p>
            <a:r>
              <a:rPr lang="en-US" altLang="en-US" b="0" smtClean="0"/>
              <a:t>Object Diagram</a:t>
            </a:r>
            <a:endParaRPr lang="en-US" altLang="en-US" smtClean="0"/>
          </a:p>
        </p:txBody>
      </p:sp>
      <p:sp>
        <p:nvSpPr>
          <p:cNvPr id="28676" name="Rectangle 3"/>
          <p:cNvSpPr>
            <a:spLocks noGrp="1" noChangeArrowheads="1"/>
          </p:cNvSpPr>
          <p:nvPr>
            <p:ph type="body" idx="1"/>
          </p:nvPr>
        </p:nvSpPr>
        <p:spPr/>
        <p:txBody>
          <a:bodyPr/>
          <a:lstStyle/>
          <a:p>
            <a:r>
              <a:rPr lang="en-US" altLang="en-US" smtClean="0">
                <a:solidFill>
                  <a:schemeClr val="tx1"/>
                </a:solidFill>
              </a:rPr>
              <a:t>Shows instances and links</a:t>
            </a:r>
          </a:p>
          <a:p>
            <a:r>
              <a:rPr lang="en-US" altLang="en-US" smtClean="0">
                <a:solidFill>
                  <a:schemeClr val="tx1"/>
                </a:solidFill>
              </a:rPr>
              <a:t>Built during analysis and design</a:t>
            </a:r>
          </a:p>
          <a:p>
            <a:r>
              <a:rPr lang="en-US" altLang="en-US" smtClean="0">
                <a:solidFill>
                  <a:schemeClr val="tx1"/>
                </a:solidFill>
              </a:rPr>
              <a:t>Purpose</a:t>
            </a:r>
          </a:p>
          <a:p>
            <a:pPr lvl="1"/>
            <a:r>
              <a:rPr lang="en-US" altLang="en-US" smtClean="0">
                <a:solidFill>
                  <a:schemeClr val="tx1"/>
                </a:solidFill>
              </a:rPr>
              <a:t>Illustrate data/object structures</a:t>
            </a:r>
          </a:p>
          <a:p>
            <a:pPr lvl="1"/>
            <a:r>
              <a:rPr lang="en-US" altLang="en-US" smtClean="0">
                <a:solidFill>
                  <a:schemeClr val="tx1"/>
                </a:solidFill>
              </a:rPr>
              <a:t>Specify snapshots</a:t>
            </a:r>
          </a:p>
          <a:p>
            <a:r>
              <a:rPr lang="en-US" altLang="en-US" smtClean="0">
                <a:solidFill>
                  <a:schemeClr val="tx1"/>
                </a:solidFill>
              </a:rPr>
              <a:t>Developed by analysts, designers, and implementers</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29699" name="Rectangle 1026"/>
          <p:cNvSpPr>
            <a:spLocks noGrp="1" noChangeArrowheads="1"/>
          </p:cNvSpPr>
          <p:nvPr>
            <p:ph type="title"/>
          </p:nvPr>
        </p:nvSpPr>
        <p:spPr/>
        <p:txBody>
          <a:bodyPr/>
          <a:lstStyle/>
          <a:p>
            <a:r>
              <a:rPr lang="en-US" altLang="en-US" b="0" smtClean="0"/>
              <a:t>Component Diagram</a:t>
            </a:r>
            <a:endParaRPr lang="en-US" altLang="en-US" smtClean="0"/>
          </a:p>
        </p:txBody>
      </p:sp>
      <p:sp>
        <p:nvSpPr>
          <p:cNvPr id="29700" name="Rectangle 1027"/>
          <p:cNvSpPr>
            <a:spLocks noGrp="1" noChangeArrowheads="1"/>
          </p:cNvSpPr>
          <p:nvPr>
            <p:ph type="body" idx="1"/>
          </p:nvPr>
        </p:nvSpPr>
        <p:spPr/>
        <p:txBody>
          <a:bodyPr/>
          <a:lstStyle/>
          <a:p>
            <a:r>
              <a:rPr lang="en-US" altLang="en-US" smtClean="0">
                <a:solidFill>
                  <a:schemeClr val="tx1"/>
                </a:solidFill>
              </a:rPr>
              <a:t>Captures the physical structure of the implementation</a:t>
            </a:r>
          </a:p>
        </p:txBody>
      </p:sp>
      <p:pic>
        <p:nvPicPr>
          <p:cNvPr id="479239" name="Picture 1031" descr="D:\Rational\Presentations\UML_UT art\FIGURE_29-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2228850"/>
            <a:ext cx="52197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9239"/>
                                        </p:tgtEl>
                                        <p:attrNameLst>
                                          <p:attrName>style.visibility</p:attrName>
                                        </p:attrNameLst>
                                      </p:cBhvr>
                                      <p:to>
                                        <p:strVal val="visible"/>
                                      </p:to>
                                    </p:set>
                                    <p:animEffect transition="in" filter="dissolve">
                                      <p:cBhvr>
                                        <p:cTn id="7" dur="500"/>
                                        <p:tgtEl>
                                          <p:spTgt spid="47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30723" name="Rectangle 2"/>
          <p:cNvSpPr>
            <a:spLocks noGrp="1" noChangeArrowheads="1"/>
          </p:cNvSpPr>
          <p:nvPr>
            <p:ph type="title"/>
          </p:nvPr>
        </p:nvSpPr>
        <p:spPr/>
        <p:txBody>
          <a:bodyPr/>
          <a:lstStyle/>
          <a:p>
            <a:r>
              <a:rPr lang="en-US" altLang="en-US" b="0" smtClean="0"/>
              <a:t>Component Diagram</a:t>
            </a:r>
            <a:endParaRPr lang="en-US" altLang="en-US" smtClean="0"/>
          </a:p>
        </p:txBody>
      </p:sp>
      <p:sp>
        <p:nvSpPr>
          <p:cNvPr id="30724" name="Rectangle 3"/>
          <p:cNvSpPr>
            <a:spLocks noGrp="1" noChangeArrowheads="1"/>
          </p:cNvSpPr>
          <p:nvPr>
            <p:ph type="body" idx="1"/>
          </p:nvPr>
        </p:nvSpPr>
        <p:spPr/>
        <p:txBody>
          <a:bodyPr/>
          <a:lstStyle/>
          <a:p>
            <a:r>
              <a:rPr lang="en-US" altLang="en-US" smtClean="0">
                <a:solidFill>
                  <a:schemeClr val="tx1"/>
                </a:solidFill>
              </a:rPr>
              <a:t>Captures the physical structure of the implementation</a:t>
            </a:r>
          </a:p>
          <a:p>
            <a:r>
              <a:rPr lang="en-US" altLang="en-US" smtClean="0">
                <a:solidFill>
                  <a:schemeClr val="tx1"/>
                </a:solidFill>
              </a:rPr>
              <a:t>Built as part of architectural specification</a:t>
            </a:r>
          </a:p>
          <a:p>
            <a:r>
              <a:rPr lang="en-US" altLang="en-US" smtClean="0">
                <a:solidFill>
                  <a:schemeClr val="tx1"/>
                </a:solidFill>
              </a:rPr>
              <a:t>Purpose</a:t>
            </a:r>
          </a:p>
          <a:p>
            <a:pPr lvl="1"/>
            <a:r>
              <a:rPr lang="en-US" altLang="en-US" smtClean="0">
                <a:solidFill>
                  <a:schemeClr val="tx1"/>
                </a:solidFill>
              </a:rPr>
              <a:t>Organize source code</a:t>
            </a:r>
          </a:p>
          <a:p>
            <a:pPr lvl="1"/>
            <a:r>
              <a:rPr lang="en-US" altLang="en-US" smtClean="0">
                <a:solidFill>
                  <a:schemeClr val="tx1"/>
                </a:solidFill>
              </a:rPr>
              <a:t>Construct an executable release</a:t>
            </a:r>
          </a:p>
          <a:p>
            <a:pPr lvl="1"/>
            <a:r>
              <a:rPr lang="en-US" altLang="en-US" smtClean="0">
                <a:solidFill>
                  <a:schemeClr val="tx1"/>
                </a:solidFill>
              </a:rPr>
              <a:t>Specify a physical database</a:t>
            </a:r>
          </a:p>
          <a:p>
            <a:r>
              <a:rPr lang="en-US" altLang="en-US" smtClean="0">
                <a:solidFill>
                  <a:schemeClr val="tx1"/>
                </a:solidFill>
              </a:rPr>
              <a:t>Developed by architects and programmers</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Component Diagram Notation</a:t>
            </a:r>
          </a:p>
        </p:txBody>
      </p:sp>
      <p:sp>
        <p:nvSpPr>
          <p:cNvPr id="31747" name="Rectangle 3"/>
          <p:cNvSpPr>
            <a:spLocks noGrp="1" noChangeArrowheads="1"/>
          </p:cNvSpPr>
          <p:nvPr>
            <p:ph type="body" idx="1"/>
          </p:nvPr>
        </p:nvSpPr>
        <p:spPr/>
        <p:txBody>
          <a:bodyPr/>
          <a:lstStyle/>
          <a:p>
            <a:pPr eaLnBrk="1" hangingPunct="1"/>
            <a:r>
              <a:rPr lang="en-US" altLang="en-US" smtClean="0">
                <a:solidFill>
                  <a:schemeClr val="tx1"/>
                </a:solidFill>
              </a:rPr>
              <a:t>Components are shown as rectangles with two tabs at the upper left</a:t>
            </a:r>
          </a:p>
          <a:p>
            <a:pPr eaLnBrk="1" hangingPunct="1"/>
            <a:endParaRPr lang="en-US" altLang="en-US" smtClean="0">
              <a:solidFill>
                <a:schemeClr val="tx1"/>
              </a:solidFill>
            </a:endParaRPr>
          </a:p>
          <a:p>
            <a:pPr eaLnBrk="1" hangingPunct="1"/>
            <a:endParaRPr lang="en-US" altLang="en-US" smtClean="0">
              <a:solidFill>
                <a:schemeClr val="tx1"/>
              </a:solidFill>
            </a:endParaRPr>
          </a:p>
          <a:p>
            <a:pPr eaLnBrk="1" hangingPunct="1"/>
            <a:r>
              <a:rPr lang="en-US" altLang="en-US" smtClean="0">
                <a:solidFill>
                  <a:schemeClr val="tx1"/>
                </a:solidFill>
              </a:rPr>
              <a:t>Dashed arrows indicate dependencies</a:t>
            </a:r>
          </a:p>
          <a:p>
            <a:pPr eaLnBrk="1" hangingPunct="1"/>
            <a:r>
              <a:rPr lang="en-US" altLang="en-US" smtClean="0">
                <a:solidFill>
                  <a:schemeClr val="tx1"/>
                </a:solidFill>
              </a:rPr>
              <a:t>Circle and solid line indicates an interface to the component</a:t>
            </a:r>
          </a:p>
          <a:p>
            <a:pPr eaLnBrk="1" hangingPunct="1"/>
            <a:endParaRPr lang="en-US" altLang="en-US" smtClean="0">
              <a:solidFill>
                <a:schemeClr val="tx1"/>
              </a:solidFill>
            </a:endParaRP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362200"/>
            <a:ext cx="14763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181600"/>
            <a:ext cx="1943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Component Example - Interfaces</a:t>
            </a:r>
          </a:p>
        </p:txBody>
      </p:sp>
      <p:sp>
        <p:nvSpPr>
          <p:cNvPr id="32771" name="Rectangle 3"/>
          <p:cNvSpPr>
            <a:spLocks noGrp="1" noChangeArrowheads="1"/>
          </p:cNvSpPr>
          <p:nvPr>
            <p:ph type="body" idx="1"/>
          </p:nvPr>
        </p:nvSpPr>
        <p:spPr>
          <a:xfrm>
            <a:off x="457200" y="990600"/>
            <a:ext cx="8382000" cy="914400"/>
          </a:xfrm>
        </p:spPr>
        <p:txBody>
          <a:bodyPr/>
          <a:lstStyle/>
          <a:p>
            <a:pPr eaLnBrk="1" hangingPunct="1">
              <a:lnSpc>
                <a:spcPct val="90000"/>
              </a:lnSpc>
            </a:pPr>
            <a:r>
              <a:rPr lang="en-US" altLang="en-US" sz="2800" smtClean="0">
                <a:solidFill>
                  <a:schemeClr val="tx1"/>
                </a:solidFill>
              </a:rPr>
              <a:t>Restaurant ordering system</a:t>
            </a:r>
          </a:p>
          <a:p>
            <a:pPr eaLnBrk="1" hangingPunct="1">
              <a:lnSpc>
                <a:spcPct val="90000"/>
              </a:lnSpc>
            </a:pPr>
            <a:r>
              <a:rPr lang="en-US" altLang="en-US" sz="2800" smtClean="0">
                <a:solidFill>
                  <a:schemeClr val="tx1"/>
                </a:solidFill>
              </a:rPr>
              <a:t>Define interfaces first – comes from Class Diagrams</a:t>
            </a:r>
          </a:p>
        </p:txBody>
      </p:sp>
      <p:pic>
        <p:nvPicPr>
          <p:cNvPr id="32772" name="Picture 5" descr="5%20Interf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86000"/>
            <a:ext cx="55245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Why use UML</a:t>
            </a:r>
          </a:p>
        </p:txBody>
      </p:sp>
      <p:sp>
        <p:nvSpPr>
          <p:cNvPr id="8195" name="Rectangle 3"/>
          <p:cNvSpPr>
            <a:spLocks noGrp="1" noChangeArrowheads="1"/>
          </p:cNvSpPr>
          <p:nvPr>
            <p:ph type="body" idx="1"/>
          </p:nvPr>
        </p:nvSpPr>
        <p:spPr>
          <a:xfrm>
            <a:off x="685800" y="990600"/>
            <a:ext cx="7924800" cy="4724400"/>
          </a:xfrm>
        </p:spPr>
        <p:txBody>
          <a:bodyPr/>
          <a:lstStyle/>
          <a:p>
            <a:pPr eaLnBrk="1" hangingPunct="1">
              <a:lnSpc>
                <a:spcPct val="90000"/>
              </a:lnSpc>
            </a:pPr>
            <a:r>
              <a:rPr lang="en-US" altLang="en-US" sz="2400" smtClean="0">
                <a:solidFill>
                  <a:schemeClr val="tx1"/>
                </a:solidFill>
              </a:rPr>
              <a:t>Open Standard, Graphical notation for</a:t>
            </a:r>
          </a:p>
          <a:p>
            <a:pPr lvl="1" eaLnBrk="1" hangingPunct="1">
              <a:lnSpc>
                <a:spcPct val="90000"/>
              </a:lnSpc>
            </a:pPr>
            <a:r>
              <a:rPr lang="en-US" altLang="en-US" sz="2000" smtClean="0">
                <a:solidFill>
                  <a:schemeClr val="tx1"/>
                </a:solidFill>
              </a:rPr>
              <a:t>Specifying, visualizing, constructing, and documenting software systems</a:t>
            </a:r>
          </a:p>
          <a:p>
            <a:pPr eaLnBrk="1" hangingPunct="1">
              <a:lnSpc>
                <a:spcPct val="90000"/>
              </a:lnSpc>
            </a:pPr>
            <a:r>
              <a:rPr lang="en-US" altLang="en-US" sz="2400" smtClean="0">
                <a:solidFill>
                  <a:schemeClr val="tx1"/>
                </a:solidFill>
              </a:rPr>
              <a:t>Language can be used from general initial design to very specific detailed design across the entire software development lifecycle</a:t>
            </a:r>
          </a:p>
          <a:p>
            <a:pPr eaLnBrk="1" hangingPunct="1">
              <a:lnSpc>
                <a:spcPct val="90000"/>
              </a:lnSpc>
            </a:pPr>
            <a:r>
              <a:rPr lang="en-US" altLang="en-US" sz="2400" smtClean="0">
                <a:solidFill>
                  <a:schemeClr val="tx1"/>
                </a:solidFill>
              </a:rPr>
              <a:t>Increase understanding/communication of product to customers and developers</a:t>
            </a:r>
          </a:p>
          <a:p>
            <a:pPr eaLnBrk="1" hangingPunct="1">
              <a:lnSpc>
                <a:spcPct val="90000"/>
              </a:lnSpc>
            </a:pPr>
            <a:r>
              <a:rPr lang="en-US" altLang="en-US" sz="2400" smtClean="0">
                <a:solidFill>
                  <a:schemeClr val="tx1"/>
                </a:solidFill>
              </a:rPr>
              <a:t>Support for diverse application areas</a:t>
            </a:r>
          </a:p>
          <a:p>
            <a:pPr eaLnBrk="1" hangingPunct="1">
              <a:lnSpc>
                <a:spcPct val="90000"/>
              </a:lnSpc>
            </a:pPr>
            <a:r>
              <a:rPr lang="en-US" altLang="en-US" sz="2400" smtClean="0">
                <a:solidFill>
                  <a:schemeClr val="tx1"/>
                </a:solidFill>
              </a:rPr>
              <a:t>Support for UML in many software packages today (e.g. Visual Studio, plugins for popular IDE’s like NetBeans, Eclipse)</a:t>
            </a:r>
          </a:p>
          <a:p>
            <a:pPr eaLnBrk="1" hangingPunct="1">
              <a:lnSpc>
                <a:spcPct val="90000"/>
              </a:lnSpc>
            </a:pPr>
            <a:r>
              <a:rPr lang="en-US" altLang="en-US" sz="2400" smtClean="0">
                <a:solidFill>
                  <a:schemeClr val="tx1"/>
                </a:solidFill>
              </a:rPr>
              <a:t>Based upon experience and needs of the user community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z="4000" smtClean="0"/>
              <a:t>Component Example - Components</a:t>
            </a:r>
          </a:p>
        </p:txBody>
      </p:sp>
      <p:sp>
        <p:nvSpPr>
          <p:cNvPr id="33795" name="Rectangle 3"/>
          <p:cNvSpPr>
            <a:spLocks noGrp="1" noChangeArrowheads="1"/>
          </p:cNvSpPr>
          <p:nvPr>
            <p:ph type="body" idx="1"/>
          </p:nvPr>
        </p:nvSpPr>
        <p:spPr/>
        <p:txBody>
          <a:bodyPr/>
          <a:lstStyle/>
          <a:p>
            <a:pPr eaLnBrk="1" hangingPunct="1"/>
            <a:r>
              <a:rPr lang="en-US" altLang="en-US" smtClean="0"/>
              <a:t>Graphical depiction of components</a:t>
            </a:r>
          </a:p>
        </p:txBody>
      </p:sp>
      <p:pic>
        <p:nvPicPr>
          <p:cNvPr id="33796" name="Picture 5" descr="5%20Compon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62200"/>
            <a:ext cx="52768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Component Example - Linking</a:t>
            </a:r>
          </a:p>
        </p:txBody>
      </p:sp>
      <p:sp>
        <p:nvSpPr>
          <p:cNvPr id="34819" name="Rectangle 3"/>
          <p:cNvSpPr>
            <a:spLocks noGrp="1" noChangeArrowheads="1"/>
          </p:cNvSpPr>
          <p:nvPr>
            <p:ph type="body" idx="1"/>
          </p:nvPr>
        </p:nvSpPr>
        <p:spPr/>
        <p:txBody>
          <a:bodyPr/>
          <a:lstStyle/>
          <a:p>
            <a:pPr eaLnBrk="1" hangingPunct="1"/>
            <a:r>
              <a:rPr lang="en-US" altLang="en-US" smtClean="0"/>
              <a:t>Linking components with dependencies</a:t>
            </a:r>
          </a:p>
        </p:txBody>
      </p:sp>
      <p:pic>
        <p:nvPicPr>
          <p:cNvPr id="34820" name="Picture 5" descr="5%20Component%20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58674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35843" name="Rectangle 1026"/>
          <p:cNvSpPr>
            <a:spLocks noGrp="1" noChangeArrowheads="1"/>
          </p:cNvSpPr>
          <p:nvPr>
            <p:ph type="title"/>
          </p:nvPr>
        </p:nvSpPr>
        <p:spPr/>
        <p:txBody>
          <a:bodyPr/>
          <a:lstStyle/>
          <a:p>
            <a:r>
              <a:rPr lang="en-US" altLang="en-US" b="0" smtClean="0"/>
              <a:t>Deployment Diagram</a:t>
            </a:r>
            <a:endParaRPr lang="en-US" altLang="en-US" smtClean="0"/>
          </a:p>
        </p:txBody>
      </p:sp>
      <p:sp>
        <p:nvSpPr>
          <p:cNvPr id="35844" name="Rectangle 1027"/>
          <p:cNvSpPr>
            <a:spLocks noGrp="1" noChangeArrowheads="1"/>
          </p:cNvSpPr>
          <p:nvPr>
            <p:ph type="body" idx="1"/>
          </p:nvPr>
        </p:nvSpPr>
        <p:spPr/>
        <p:txBody>
          <a:bodyPr/>
          <a:lstStyle/>
          <a:p>
            <a:r>
              <a:rPr lang="en-US" altLang="en-US" smtClean="0">
                <a:solidFill>
                  <a:schemeClr val="tx1"/>
                </a:solidFill>
              </a:rPr>
              <a:t>Captures the topology of a system’s hardware</a:t>
            </a:r>
          </a:p>
        </p:txBody>
      </p:sp>
      <p:pic>
        <p:nvPicPr>
          <p:cNvPr id="483335" name="Picture 1031" descr="D:\Rational\Presentations\UML_UT art\FIGURE_30-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1857375"/>
            <a:ext cx="61817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3335"/>
                                        </p:tgtEl>
                                        <p:attrNameLst>
                                          <p:attrName>style.visibility</p:attrName>
                                        </p:attrNameLst>
                                      </p:cBhvr>
                                      <p:to>
                                        <p:strVal val="visible"/>
                                      </p:to>
                                    </p:set>
                                    <p:animEffect transition="in" filter="dissolve">
                                      <p:cBhvr>
                                        <p:cTn id="7" dur="500"/>
                                        <p:tgtEl>
                                          <p:spTgt spid="483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36867" name="Rectangle 2"/>
          <p:cNvSpPr>
            <a:spLocks noGrp="1" noChangeArrowheads="1"/>
          </p:cNvSpPr>
          <p:nvPr>
            <p:ph type="title"/>
          </p:nvPr>
        </p:nvSpPr>
        <p:spPr/>
        <p:txBody>
          <a:bodyPr/>
          <a:lstStyle/>
          <a:p>
            <a:r>
              <a:rPr lang="en-US" altLang="en-US" b="0" smtClean="0"/>
              <a:t>Deployment Diagram</a:t>
            </a:r>
            <a:endParaRPr lang="en-US" altLang="en-US" smtClean="0"/>
          </a:p>
        </p:txBody>
      </p:sp>
      <p:sp>
        <p:nvSpPr>
          <p:cNvPr id="36868" name="Rectangle 3"/>
          <p:cNvSpPr>
            <a:spLocks noGrp="1" noChangeArrowheads="1"/>
          </p:cNvSpPr>
          <p:nvPr>
            <p:ph type="body" idx="1"/>
          </p:nvPr>
        </p:nvSpPr>
        <p:spPr/>
        <p:txBody>
          <a:bodyPr/>
          <a:lstStyle/>
          <a:p>
            <a:r>
              <a:rPr lang="en-US" altLang="en-US" smtClean="0">
                <a:solidFill>
                  <a:schemeClr val="tx1"/>
                </a:solidFill>
              </a:rPr>
              <a:t>Captures the topology of a system’s hardware</a:t>
            </a:r>
          </a:p>
          <a:p>
            <a:r>
              <a:rPr lang="en-US" altLang="en-US" smtClean="0">
                <a:solidFill>
                  <a:schemeClr val="tx1"/>
                </a:solidFill>
              </a:rPr>
              <a:t>Built as part of architectural specification</a:t>
            </a:r>
          </a:p>
          <a:p>
            <a:r>
              <a:rPr lang="en-US" altLang="en-US" smtClean="0">
                <a:solidFill>
                  <a:schemeClr val="tx1"/>
                </a:solidFill>
              </a:rPr>
              <a:t>Purpose</a:t>
            </a:r>
          </a:p>
          <a:p>
            <a:pPr lvl="1"/>
            <a:r>
              <a:rPr lang="en-US" altLang="en-US" smtClean="0">
                <a:solidFill>
                  <a:schemeClr val="tx1"/>
                </a:solidFill>
              </a:rPr>
              <a:t>Specify the distribution of components</a:t>
            </a:r>
          </a:p>
          <a:p>
            <a:pPr lvl="1"/>
            <a:r>
              <a:rPr lang="en-US" altLang="en-US" smtClean="0">
                <a:solidFill>
                  <a:schemeClr val="tx1"/>
                </a:solidFill>
              </a:rPr>
              <a:t>Identify performance bottlenecks</a:t>
            </a:r>
          </a:p>
          <a:p>
            <a:r>
              <a:rPr lang="en-US" altLang="en-US" smtClean="0">
                <a:solidFill>
                  <a:schemeClr val="tx1"/>
                </a:solidFill>
              </a:rPr>
              <a:t>Developed by architects, networking engineers, and system engineers</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FAFC66D7-80F1-4706-8EBE-A0E929E10A52}" type="slidenum">
              <a:rPr lang="en-US" altLang="en-US"/>
              <a:pPr/>
              <a:t>34</a:t>
            </a:fld>
            <a:endParaRPr lang="en-US" altLang="en-US"/>
          </a:p>
        </p:txBody>
      </p:sp>
      <p:sp>
        <p:nvSpPr>
          <p:cNvPr id="37891" name="Rectangle 2"/>
          <p:cNvSpPr>
            <a:spLocks noGrp="1" noChangeArrowheads="1"/>
          </p:cNvSpPr>
          <p:nvPr>
            <p:ph type="title"/>
          </p:nvPr>
        </p:nvSpPr>
        <p:spPr>
          <a:xfrm>
            <a:off x="457200" y="0"/>
            <a:ext cx="8686800" cy="544513"/>
          </a:xfrm>
          <a:solidFill>
            <a:srgbClr val="FFFF99"/>
          </a:solidFill>
        </p:spPr>
        <p:txBody>
          <a:bodyPr/>
          <a:lstStyle/>
          <a:p>
            <a:pPr eaLnBrk="1" hangingPunct="1"/>
            <a:r>
              <a:rPr lang="en-US" altLang="en-US" sz="3200" smtClean="0"/>
              <a:t>Structural Diagrams</a:t>
            </a:r>
            <a:r>
              <a:rPr lang="en-US" altLang="en-US" sz="2800" smtClean="0"/>
              <a:t> </a:t>
            </a:r>
            <a:r>
              <a:rPr lang="en-US" altLang="en-US" sz="2400" smtClean="0"/>
              <a:t>- </a:t>
            </a:r>
            <a:r>
              <a:rPr lang="en-US" altLang="en-US" sz="2800" smtClean="0"/>
              <a:t>Deployment Diagram</a:t>
            </a:r>
            <a:br>
              <a:rPr lang="en-US" altLang="en-US" sz="2800" smtClean="0"/>
            </a:br>
            <a:r>
              <a:rPr lang="en-US" altLang="en-US" sz="1200" smtClean="0"/>
              <a:t>(http://www.agilemodeling.com/artifacts/deploymentDiagram.htm)</a:t>
            </a:r>
          </a:p>
        </p:txBody>
      </p:sp>
      <p:pic>
        <p:nvPicPr>
          <p:cNvPr id="37892" name="Picture 18"/>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841375"/>
            <a:ext cx="9144000" cy="6589713"/>
          </a:xfrm>
          <a:noFill/>
        </p:spPr>
      </p:pic>
      <p:sp>
        <p:nvSpPr>
          <p:cNvPr id="37893" name="Text Box 20"/>
          <p:cNvSpPr txBox="1">
            <a:spLocks noChangeArrowheads="1"/>
          </p:cNvSpPr>
          <p:nvPr/>
        </p:nvSpPr>
        <p:spPr bwMode="auto">
          <a:xfrm>
            <a:off x="0" y="4103688"/>
            <a:ext cx="38417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buClr>
                <a:srgbClr val="00FF00"/>
              </a:buClr>
              <a:buFont typeface="Wingdings" panose="05000000000000000000" pitchFamily="2" charset="2"/>
              <a:buNone/>
            </a:pPr>
            <a:r>
              <a:rPr lang="en-US" altLang="en-US" sz="1400"/>
              <a:t>Student administration application</a:t>
            </a:r>
          </a:p>
          <a:p>
            <a:pPr>
              <a:buClr>
                <a:srgbClr val="00FF00"/>
              </a:buClr>
              <a:buFont typeface="Wingdings" panose="05000000000000000000" pitchFamily="2" charset="2"/>
              <a:buChar char="q"/>
            </a:pPr>
            <a:r>
              <a:rPr lang="en-US" altLang="en-US" sz="1400"/>
              <a:t>Physical nodes - stereotype </a:t>
            </a:r>
            <a:r>
              <a:rPr lang="en-US" altLang="en-US" sz="1400" i="1"/>
              <a:t>device</a:t>
            </a:r>
          </a:p>
          <a:p>
            <a:pPr>
              <a:buClr>
                <a:srgbClr val="00FF00"/>
              </a:buClr>
              <a:buFont typeface="Wingdings" panose="05000000000000000000" pitchFamily="2" charset="2"/>
              <a:buChar char="q"/>
            </a:pPr>
            <a:r>
              <a:rPr lang="en-US" altLang="en-US" sz="1400" i="1"/>
              <a:t>WebServer</a:t>
            </a:r>
            <a:r>
              <a:rPr lang="en-US" altLang="en-US" sz="1400"/>
              <a:t> - physical device or</a:t>
            </a:r>
          </a:p>
          <a:p>
            <a:pPr>
              <a:buClr>
                <a:srgbClr val="00FF00"/>
              </a:buClr>
              <a:buFont typeface="Wingdings" panose="05000000000000000000" pitchFamily="2" charset="2"/>
              <a:buNone/>
            </a:pPr>
            <a:r>
              <a:rPr lang="en-US" altLang="en-US" sz="1400"/>
              <a:t>    software artifact </a:t>
            </a:r>
          </a:p>
          <a:p>
            <a:pPr>
              <a:buClr>
                <a:srgbClr val="00FF00"/>
              </a:buClr>
              <a:buFont typeface="Wingdings" panose="05000000000000000000" pitchFamily="2" charset="2"/>
              <a:buChar char="q"/>
            </a:pPr>
            <a:r>
              <a:rPr lang="en-US" altLang="en-US" sz="1400" i="1"/>
              <a:t>RMI</a:t>
            </a:r>
            <a:r>
              <a:rPr lang="en-US" altLang="en-US" sz="1400"/>
              <a:t>/</a:t>
            </a:r>
            <a:r>
              <a:rPr lang="en-US" altLang="en-US" sz="1400" i="1"/>
              <a:t>message bus</a:t>
            </a:r>
            <a:r>
              <a:rPr lang="en-US" altLang="en-US" sz="1400"/>
              <a:t>: connection type </a:t>
            </a:r>
          </a:p>
          <a:p>
            <a:pPr>
              <a:buClr>
                <a:srgbClr val="00FF00"/>
              </a:buClr>
              <a:buFont typeface="Wingdings" panose="05000000000000000000" pitchFamily="2" charset="2"/>
              <a:buChar char="q"/>
            </a:pPr>
            <a:r>
              <a:rPr lang="en-US" altLang="en-US" sz="1400"/>
              <a:t>Nodes can contain other nodes </a:t>
            </a:r>
          </a:p>
          <a:p>
            <a:pPr>
              <a:buClr>
                <a:srgbClr val="00FF00"/>
              </a:buClr>
              <a:buFont typeface="Wingdings" panose="05000000000000000000" pitchFamily="2" charset="2"/>
              <a:buNone/>
            </a:pPr>
            <a:r>
              <a:rPr lang="en-US" altLang="en-US" sz="1400"/>
              <a:t>    or software artifacts recursively  </a:t>
            </a:r>
          </a:p>
          <a:p>
            <a:pPr>
              <a:buClr>
                <a:srgbClr val="00FF00"/>
              </a:buClr>
              <a:buFont typeface="Wingdings" panose="05000000000000000000" pitchFamily="2" charset="2"/>
              <a:buChar char="q"/>
            </a:pPr>
            <a:r>
              <a:rPr lang="en-US" altLang="en-US" sz="1400"/>
              <a:t>  Deployment specs: configuration files:  </a:t>
            </a:r>
          </a:p>
          <a:p>
            <a:pPr>
              <a:buClr>
                <a:srgbClr val="00FF00"/>
              </a:buClr>
              <a:buFont typeface="Wingdings" panose="05000000000000000000" pitchFamily="2" charset="2"/>
              <a:buNone/>
            </a:pPr>
            <a:r>
              <a:rPr lang="en-US" altLang="en-US" sz="1400"/>
              <a:t>     name and properties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CFB4608D-8231-428E-8FE6-C4A83E817D6F}" type="slidenum">
              <a:rPr lang="en-US" altLang="en-US"/>
              <a:pPr/>
              <a:t>35</a:t>
            </a:fld>
            <a:endParaRPr lang="en-US" altLang="en-US"/>
          </a:p>
        </p:txBody>
      </p:sp>
      <p:sp>
        <p:nvSpPr>
          <p:cNvPr id="38915" name="Rectangle 2"/>
          <p:cNvSpPr>
            <a:spLocks noGrp="1" noChangeArrowheads="1"/>
          </p:cNvSpPr>
          <p:nvPr>
            <p:ph type="title"/>
          </p:nvPr>
        </p:nvSpPr>
        <p:spPr>
          <a:xfrm>
            <a:off x="276225" y="0"/>
            <a:ext cx="8867775" cy="754063"/>
          </a:xfrm>
          <a:solidFill>
            <a:srgbClr val="FFFF99"/>
          </a:solidFill>
        </p:spPr>
        <p:txBody>
          <a:bodyPr/>
          <a:lstStyle/>
          <a:p>
            <a:pPr eaLnBrk="1" hangingPunct="1"/>
            <a:r>
              <a:rPr lang="en-US" altLang="en-US" sz="2800" smtClean="0">
                <a:solidFill>
                  <a:srgbClr val="00FF00"/>
                </a:solidFill>
              </a:rPr>
              <a:t>Structural Diagrams - Deployment Diagram</a:t>
            </a:r>
            <a:r>
              <a:rPr lang="en-US" altLang="en-US" sz="2800" smtClean="0">
                <a:solidFill>
                  <a:schemeClr val="bg2"/>
                </a:solidFill>
              </a:rPr>
              <a:t/>
            </a:r>
            <a:br>
              <a:rPr lang="en-US" altLang="en-US" sz="2800" smtClean="0">
                <a:solidFill>
                  <a:schemeClr val="bg2"/>
                </a:solidFill>
              </a:rPr>
            </a:br>
            <a:r>
              <a:rPr lang="en-US" altLang="en-US" sz="1400" smtClean="0">
                <a:solidFill>
                  <a:schemeClr val="bg2"/>
                </a:solidFill>
              </a:rPr>
              <a:t>(</a:t>
            </a:r>
            <a:r>
              <a:rPr lang="en-US" altLang="en-US" sz="1400" smtClean="0"/>
              <a:t>http://www.agilemodeling.com/artifacts/deploymentDiagram.htm)</a:t>
            </a:r>
          </a:p>
        </p:txBody>
      </p:sp>
      <p:pic>
        <p:nvPicPr>
          <p:cNvPr id="38916" name="Picture 5"/>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08225" y="831850"/>
            <a:ext cx="6835775" cy="6026150"/>
          </a:xfrm>
          <a:noFill/>
        </p:spPr>
      </p:pic>
      <p:pic>
        <p:nvPicPr>
          <p:cNvPr id="38917" name="Picture 3"/>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0" y="3236913"/>
            <a:ext cx="4660900" cy="3543300"/>
          </a:xfrm>
          <a:noFill/>
        </p:spPr>
      </p:pic>
      <p:sp>
        <p:nvSpPr>
          <p:cNvPr id="38918" name="Text Box 4"/>
          <p:cNvSpPr txBox="1">
            <a:spLocks noChangeArrowheads="1"/>
          </p:cNvSpPr>
          <p:nvPr/>
        </p:nvSpPr>
        <p:spPr bwMode="auto">
          <a:xfrm>
            <a:off x="492125" y="1776413"/>
            <a:ext cx="22526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buClr>
                <a:srgbClr val="00FF00"/>
              </a:buClr>
              <a:buFont typeface="Wingdings" panose="05000000000000000000" pitchFamily="2" charset="2"/>
              <a:buNone/>
            </a:pPr>
            <a:r>
              <a:rPr lang="en-US" altLang="en-US" sz="1400">
                <a:solidFill>
                  <a:srgbClr val="FF00FF"/>
                </a:solidFill>
              </a:rPr>
              <a:t>Is this better?</a:t>
            </a:r>
          </a:p>
          <a:p>
            <a:pPr>
              <a:buClr>
                <a:srgbClr val="00FF00"/>
              </a:buClr>
              <a:buFont typeface="Wingdings" panose="05000000000000000000" pitchFamily="2" charset="2"/>
              <a:buChar char="q"/>
            </a:pPr>
            <a:r>
              <a:rPr lang="en-US" altLang="en-US" sz="1400">
                <a:solidFill>
                  <a:srgbClr val="FF00FF"/>
                </a:solidFill>
              </a:rPr>
              <a:t>More concrete</a:t>
            </a:r>
          </a:p>
          <a:p>
            <a:pPr>
              <a:buClr>
                <a:srgbClr val="00FF00"/>
              </a:buClr>
              <a:buFont typeface="Wingdings" panose="05000000000000000000" pitchFamily="2" charset="2"/>
              <a:buChar char="q"/>
            </a:pPr>
            <a:r>
              <a:rPr lang="en-US" altLang="en-US" sz="1400">
                <a:solidFill>
                  <a:srgbClr val="FF00FF"/>
                </a:solidFill>
              </a:rPr>
              <a:t>Implementation-oriented</a:t>
            </a:r>
            <a:endParaRPr lang="en-US" altLang="en-US" sz="1400" i="1">
              <a:solidFill>
                <a:srgbClr val="FF00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39939" name="Rectangle 2"/>
          <p:cNvSpPr>
            <a:spLocks noGrp="1" noChangeArrowheads="1"/>
          </p:cNvSpPr>
          <p:nvPr>
            <p:ph type="title"/>
          </p:nvPr>
        </p:nvSpPr>
        <p:spPr/>
        <p:txBody>
          <a:bodyPr/>
          <a:lstStyle/>
          <a:p>
            <a:r>
              <a:rPr lang="en-US" altLang="en-US" b="0" smtClean="0"/>
              <a:t>Sequence Diagram</a:t>
            </a:r>
            <a:endParaRPr lang="en-US" altLang="en-US" smtClean="0"/>
          </a:p>
        </p:txBody>
      </p:sp>
      <p:sp>
        <p:nvSpPr>
          <p:cNvPr id="39940" name="Rectangle 3"/>
          <p:cNvSpPr>
            <a:spLocks noGrp="1" noChangeArrowheads="1"/>
          </p:cNvSpPr>
          <p:nvPr>
            <p:ph type="body" idx="1"/>
          </p:nvPr>
        </p:nvSpPr>
        <p:spPr/>
        <p:txBody>
          <a:bodyPr/>
          <a:lstStyle/>
          <a:p>
            <a:r>
              <a:rPr lang="en-US" altLang="en-US" smtClean="0">
                <a:solidFill>
                  <a:schemeClr val="tx1"/>
                </a:solidFill>
              </a:rPr>
              <a:t>Captures dynamic behavior (time-oriented)</a:t>
            </a:r>
          </a:p>
        </p:txBody>
      </p:sp>
      <p:pic>
        <p:nvPicPr>
          <p:cNvPr id="487431" name="Picture 7" descr="D:\Rational\Presentations\UML_UT art\FIGURE_A-4.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3" y="2243138"/>
            <a:ext cx="55054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7431"/>
                                        </p:tgtEl>
                                        <p:attrNameLst>
                                          <p:attrName>style.visibility</p:attrName>
                                        </p:attrNameLst>
                                      </p:cBhvr>
                                      <p:to>
                                        <p:strVal val="visible"/>
                                      </p:to>
                                    </p:set>
                                    <p:animEffect transition="in" filter="dissolve">
                                      <p:cBhvr>
                                        <p:cTn id="7" dur="500"/>
                                        <p:tgtEl>
                                          <p:spTgt spid="487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40963" name="Rectangle 2"/>
          <p:cNvSpPr>
            <a:spLocks noGrp="1" noChangeArrowheads="1"/>
          </p:cNvSpPr>
          <p:nvPr>
            <p:ph type="title"/>
          </p:nvPr>
        </p:nvSpPr>
        <p:spPr/>
        <p:txBody>
          <a:bodyPr/>
          <a:lstStyle/>
          <a:p>
            <a:r>
              <a:rPr lang="en-US" altLang="en-US" b="0" smtClean="0"/>
              <a:t>Sequence Diagram</a:t>
            </a:r>
            <a:endParaRPr lang="en-US" altLang="en-US" smtClean="0"/>
          </a:p>
        </p:txBody>
      </p:sp>
      <p:sp>
        <p:nvSpPr>
          <p:cNvPr id="40964" name="Rectangle 3"/>
          <p:cNvSpPr>
            <a:spLocks noGrp="1" noChangeArrowheads="1"/>
          </p:cNvSpPr>
          <p:nvPr>
            <p:ph type="body" idx="1"/>
          </p:nvPr>
        </p:nvSpPr>
        <p:spPr/>
        <p:txBody>
          <a:bodyPr/>
          <a:lstStyle/>
          <a:p>
            <a:r>
              <a:rPr lang="en-US" altLang="en-US" smtClean="0">
                <a:solidFill>
                  <a:schemeClr val="tx1"/>
                </a:solidFill>
              </a:rPr>
              <a:t>Captures dynamic behavior (time-oriented)</a:t>
            </a:r>
          </a:p>
          <a:p>
            <a:r>
              <a:rPr lang="en-US" altLang="en-US" smtClean="0">
                <a:solidFill>
                  <a:schemeClr val="tx1"/>
                </a:solidFill>
              </a:rPr>
              <a:t>Purpose</a:t>
            </a:r>
          </a:p>
          <a:p>
            <a:pPr lvl="1"/>
            <a:r>
              <a:rPr lang="en-US" altLang="en-US" smtClean="0">
                <a:solidFill>
                  <a:schemeClr val="tx1"/>
                </a:solidFill>
              </a:rPr>
              <a:t>Model flow of control</a:t>
            </a:r>
          </a:p>
          <a:p>
            <a:pPr lvl="1"/>
            <a:r>
              <a:rPr lang="en-US" altLang="en-US" smtClean="0">
                <a:solidFill>
                  <a:schemeClr val="tx1"/>
                </a:solidFill>
              </a:rPr>
              <a:t>Illustrate typical scenarios</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59785AD8-839D-4590-BB33-D3BB9539EF20}" type="slidenum">
              <a:rPr lang="en-US" altLang="en-US"/>
              <a:pPr/>
              <a:t>38</a:t>
            </a:fld>
            <a:endParaRPr lang="en-US" altLang="en-US"/>
          </a:p>
        </p:txBody>
      </p:sp>
      <p:sp>
        <p:nvSpPr>
          <p:cNvPr id="41987" name="Rectangle 57"/>
          <p:cNvSpPr>
            <a:spLocks noChangeArrowheads="1"/>
          </p:cNvSpPr>
          <p:nvPr/>
        </p:nvSpPr>
        <p:spPr bwMode="auto">
          <a:xfrm>
            <a:off x="244475" y="698500"/>
            <a:ext cx="2022475" cy="1244600"/>
          </a:xfrm>
          <a:prstGeom prst="rect">
            <a:avLst/>
          </a:prstGeom>
          <a:solidFill>
            <a:schemeClr val="accent1"/>
          </a:solidFill>
          <a:ln w="9525" algn="ctr">
            <a:solidFill>
              <a:schemeClr val="tx1"/>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1988" name="Rectangle 2"/>
          <p:cNvSpPr>
            <a:spLocks noGrp="1" noChangeArrowheads="1"/>
          </p:cNvSpPr>
          <p:nvPr>
            <p:ph type="title"/>
          </p:nvPr>
        </p:nvSpPr>
        <p:spPr>
          <a:xfrm>
            <a:off x="876300" y="0"/>
            <a:ext cx="7615238" cy="698500"/>
          </a:xfrm>
        </p:spPr>
        <p:txBody>
          <a:bodyPr/>
          <a:lstStyle/>
          <a:p>
            <a:r>
              <a:rPr lang="en-US" altLang="en-US" sz="3200" smtClean="0"/>
              <a:t>Interactions - Modeling Actions</a:t>
            </a:r>
          </a:p>
        </p:txBody>
      </p:sp>
      <p:sp>
        <p:nvSpPr>
          <p:cNvPr id="41989" name="Rectangle 3"/>
          <p:cNvSpPr>
            <a:spLocks noGrp="1" noChangeArrowheads="1"/>
          </p:cNvSpPr>
          <p:nvPr>
            <p:ph type="body" idx="1"/>
          </p:nvPr>
        </p:nvSpPr>
        <p:spPr>
          <a:xfrm>
            <a:off x="242888" y="698500"/>
            <a:ext cx="2119312" cy="1282700"/>
          </a:xfrm>
        </p:spPr>
        <p:txBody>
          <a:bodyPr/>
          <a:lstStyle/>
          <a:p>
            <a:pPr marL="0" indent="0">
              <a:lnSpc>
                <a:spcPct val="80000"/>
              </a:lnSpc>
            </a:pPr>
            <a:r>
              <a:rPr lang="en-US" altLang="en-US" sz="2100" smtClean="0">
                <a:solidFill>
                  <a:schemeClr val="tx1"/>
                </a:solidFill>
              </a:rPr>
              <a:t> </a:t>
            </a:r>
            <a:r>
              <a:rPr lang="en-US" altLang="en-US" sz="1600" smtClean="0">
                <a:solidFill>
                  <a:schemeClr val="tx1"/>
                </a:solidFill>
              </a:rPr>
              <a:t>Simple</a:t>
            </a:r>
          </a:p>
          <a:p>
            <a:pPr marL="0" indent="0">
              <a:lnSpc>
                <a:spcPct val="80000"/>
              </a:lnSpc>
            </a:pPr>
            <a:r>
              <a:rPr lang="en-US" altLang="en-US" sz="1600" smtClean="0">
                <a:solidFill>
                  <a:schemeClr val="tx1"/>
                </a:solidFill>
              </a:rPr>
              <a:t> Call</a:t>
            </a:r>
          </a:p>
          <a:p>
            <a:pPr marL="0" indent="0">
              <a:lnSpc>
                <a:spcPct val="80000"/>
              </a:lnSpc>
            </a:pPr>
            <a:r>
              <a:rPr lang="en-US" altLang="en-US" sz="1600" smtClean="0">
                <a:solidFill>
                  <a:schemeClr val="tx1"/>
                </a:solidFill>
              </a:rPr>
              <a:t> Return </a:t>
            </a:r>
          </a:p>
          <a:p>
            <a:pPr marL="0" indent="0">
              <a:lnSpc>
                <a:spcPct val="80000"/>
              </a:lnSpc>
            </a:pPr>
            <a:r>
              <a:rPr lang="en-US" altLang="en-US" sz="1600" smtClean="0">
                <a:solidFill>
                  <a:schemeClr val="tx1"/>
                </a:solidFill>
              </a:rPr>
              <a:t> Send</a:t>
            </a:r>
            <a:endParaRPr lang="en-US" altLang="en-US" sz="1800" smtClean="0">
              <a:solidFill>
                <a:schemeClr val="tx1"/>
              </a:solidFill>
            </a:endParaRPr>
          </a:p>
        </p:txBody>
      </p:sp>
      <p:sp>
        <p:nvSpPr>
          <p:cNvPr id="41990" name="Rectangle 4"/>
          <p:cNvSpPr>
            <a:spLocks noChangeArrowheads="1"/>
          </p:cNvSpPr>
          <p:nvPr/>
        </p:nvSpPr>
        <p:spPr bwMode="auto">
          <a:xfrm>
            <a:off x="4833938" y="2538413"/>
            <a:ext cx="1392237" cy="419100"/>
          </a:xfrm>
          <a:prstGeom prst="rect">
            <a:avLst/>
          </a:prstGeom>
          <a:solidFill>
            <a:schemeClr val="bg1"/>
          </a:solidFill>
          <a:ln w="9525">
            <a:solidFill>
              <a:srgbClr val="00CCFF"/>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u="sng">
                <a:latin typeface="Times New Roman" panose="02020603050405020304" pitchFamily="18" charset="0"/>
              </a:rPr>
              <a:t>: TicketAgent</a:t>
            </a:r>
          </a:p>
        </p:txBody>
      </p:sp>
      <p:sp>
        <p:nvSpPr>
          <p:cNvPr id="41991" name="Rectangle 5"/>
          <p:cNvSpPr>
            <a:spLocks noChangeArrowheads="1"/>
          </p:cNvSpPr>
          <p:nvPr/>
        </p:nvSpPr>
        <p:spPr bwMode="auto">
          <a:xfrm>
            <a:off x="2362200" y="2095500"/>
            <a:ext cx="1568450" cy="434975"/>
          </a:xfrm>
          <a:prstGeom prst="rect">
            <a:avLst/>
          </a:prstGeom>
          <a:solidFill>
            <a:schemeClr val="bg1"/>
          </a:solidFill>
          <a:ln w="9525">
            <a:solidFill>
              <a:srgbClr val="00CCFF"/>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u="sng">
                <a:latin typeface="Times New Roman" panose="02020603050405020304" pitchFamily="18" charset="0"/>
              </a:rPr>
              <a:t>c : Client</a:t>
            </a:r>
          </a:p>
        </p:txBody>
      </p:sp>
      <p:sp>
        <p:nvSpPr>
          <p:cNvPr id="41992" name="Rectangle 6"/>
          <p:cNvSpPr>
            <a:spLocks noChangeArrowheads="1"/>
          </p:cNvSpPr>
          <p:nvPr/>
        </p:nvSpPr>
        <p:spPr bwMode="auto">
          <a:xfrm>
            <a:off x="7426325" y="2160588"/>
            <a:ext cx="1568450" cy="434975"/>
          </a:xfrm>
          <a:prstGeom prst="rect">
            <a:avLst/>
          </a:prstGeom>
          <a:solidFill>
            <a:schemeClr val="bg1"/>
          </a:solidFill>
          <a:ln w="9525">
            <a:solidFill>
              <a:srgbClr val="00CCFF"/>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u="sng">
                <a:latin typeface="Times New Roman" panose="02020603050405020304" pitchFamily="18" charset="0"/>
              </a:rPr>
              <a:t>p : PlanningAgent</a:t>
            </a:r>
          </a:p>
        </p:txBody>
      </p:sp>
      <p:sp>
        <p:nvSpPr>
          <p:cNvPr id="41993" name="Line 7"/>
          <p:cNvSpPr>
            <a:spLocks noChangeShapeType="1"/>
          </p:cNvSpPr>
          <p:nvPr/>
        </p:nvSpPr>
        <p:spPr bwMode="auto">
          <a:xfrm>
            <a:off x="3025775" y="2530475"/>
            <a:ext cx="0" cy="3092450"/>
          </a:xfrm>
          <a:prstGeom prst="line">
            <a:avLst/>
          </a:prstGeom>
          <a:noFill/>
          <a:ln w="25400">
            <a:solidFill>
              <a:srgbClr val="00CC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994" name="Line 8"/>
          <p:cNvSpPr>
            <a:spLocks noChangeShapeType="1"/>
          </p:cNvSpPr>
          <p:nvPr/>
        </p:nvSpPr>
        <p:spPr bwMode="auto">
          <a:xfrm>
            <a:off x="8242300" y="2595563"/>
            <a:ext cx="3175" cy="3092450"/>
          </a:xfrm>
          <a:prstGeom prst="line">
            <a:avLst/>
          </a:prstGeom>
          <a:noFill/>
          <a:ln w="25400">
            <a:solidFill>
              <a:srgbClr val="00CC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9"/>
          <p:cNvSpPr>
            <a:spLocks noChangeShapeType="1"/>
          </p:cNvSpPr>
          <p:nvPr/>
        </p:nvSpPr>
        <p:spPr bwMode="auto">
          <a:xfrm>
            <a:off x="5718175" y="3567113"/>
            <a:ext cx="0" cy="1084262"/>
          </a:xfrm>
          <a:prstGeom prst="line">
            <a:avLst/>
          </a:prstGeom>
          <a:noFill/>
          <a:ln w="25400">
            <a:solidFill>
              <a:srgbClr val="00CC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a:off x="3025775" y="2771775"/>
            <a:ext cx="1808163" cy="0"/>
          </a:xfrm>
          <a:prstGeom prst="line">
            <a:avLst/>
          </a:prstGeom>
          <a:noFill/>
          <a:ln w="12700">
            <a:solidFill>
              <a:srgbClr val="00CC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1997" name="Text Box 11"/>
          <p:cNvSpPr txBox="1">
            <a:spLocks noChangeArrowheads="1"/>
          </p:cNvSpPr>
          <p:nvPr/>
        </p:nvSpPr>
        <p:spPr bwMode="auto">
          <a:xfrm>
            <a:off x="3390900" y="2682875"/>
            <a:ext cx="1055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latin typeface="Times New Roman" panose="02020603050405020304" pitchFamily="18" charset="0"/>
              </a:rPr>
              <a:t>&lt;&lt;create&gt;&gt;</a:t>
            </a:r>
          </a:p>
        </p:txBody>
      </p:sp>
      <p:sp>
        <p:nvSpPr>
          <p:cNvPr id="41998" name="Text Box 12"/>
          <p:cNvSpPr txBox="1">
            <a:spLocks noChangeArrowheads="1"/>
          </p:cNvSpPr>
          <p:nvPr/>
        </p:nvSpPr>
        <p:spPr bwMode="auto">
          <a:xfrm>
            <a:off x="3390900" y="3414713"/>
            <a:ext cx="1370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latin typeface="Times New Roman" panose="02020603050405020304" pitchFamily="18" charset="0"/>
              </a:rPr>
              <a:t>setItenerary( i )</a:t>
            </a:r>
          </a:p>
        </p:txBody>
      </p:sp>
      <p:sp>
        <p:nvSpPr>
          <p:cNvPr id="41999" name="Text Box 13"/>
          <p:cNvSpPr txBox="1">
            <a:spLocks noChangeArrowheads="1"/>
          </p:cNvSpPr>
          <p:nvPr/>
        </p:nvSpPr>
        <p:spPr bwMode="auto">
          <a:xfrm>
            <a:off x="5849938" y="3543300"/>
            <a:ext cx="1427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latin typeface="Times New Roman" panose="02020603050405020304" pitchFamily="18" charset="0"/>
              </a:rPr>
              <a:t>calculateRoute()</a:t>
            </a:r>
          </a:p>
        </p:txBody>
      </p:sp>
      <p:sp>
        <p:nvSpPr>
          <p:cNvPr id="42000" name="Text Box 14"/>
          <p:cNvSpPr txBox="1">
            <a:spLocks noChangeArrowheads="1"/>
          </p:cNvSpPr>
          <p:nvPr/>
        </p:nvSpPr>
        <p:spPr bwMode="auto">
          <a:xfrm>
            <a:off x="3706813" y="3952875"/>
            <a:ext cx="588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latin typeface="Times New Roman" panose="02020603050405020304" pitchFamily="18" charset="0"/>
              </a:rPr>
              <a:t>route</a:t>
            </a:r>
          </a:p>
        </p:txBody>
      </p:sp>
      <p:sp>
        <p:nvSpPr>
          <p:cNvPr id="42001" name="Line 15"/>
          <p:cNvSpPr>
            <a:spLocks noChangeShapeType="1"/>
          </p:cNvSpPr>
          <p:nvPr/>
        </p:nvSpPr>
        <p:spPr bwMode="auto">
          <a:xfrm>
            <a:off x="3025775" y="4841875"/>
            <a:ext cx="2489200" cy="0"/>
          </a:xfrm>
          <a:prstGeom prst="line">
            <a:avLst/>
          </a:prstGeom>
          <a:noFill/>
          <a:ln w="12700">
            <a:solidFill>
              <a:srgbClr val="00CC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2002" name="Text Box 16"/>
          <p:cNvSpPr txBox="1">
            <a:spLocks noChangeArrowheads="1"/>
          </p:cNvSpPr>
          <p:nvPr/>
        </p:nvSpPr>
        <p:spPr bwMode="auto">
          <a:xfrm>
            <a:off x="5514975" y="46132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latin typeface="Times New Roman" panose="02020603050405020304" pitchFamily="18" charset="0"/>
              </a:rPr>
              <a:t>X</a:t>
            </a:r>
          </a:p>
        </p:txBody>
      </p:sp>
      <p:sp>
        <p:nvSpPr>
          <p:cNvPr id="42003" name="Line 17"/>
          <p:cNvSpPr>
            <a:spLocks noChangeShapeType="1"/>
          </p:cNvSpPr>
          <p:nvPr/>
        </p:nvSpPr>
        <p:spPr bwMode="auto">
          <a:xfrm>
            <a:off x="3025775" y="3719513"/>
            <a:ext cx="2547938" cy="0"/>
          </a:xfrm>
          <a:prstGeom prst="line">
            <a:avLst/>
          </a:prstGeom>
          <a:noFill/>
          <a:ln w="12700">
            <a:solidFill>
              <a:srgbClr val="00CC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2004" name="Line 18"/>
          <p:cNvSpPr>
            <a:spLocks noChangeShapeType="1"/>
          </p:cNvSpPr>
          <p:nvPr/>
        </p:nvSpPr>
        <p:spPr bwMode="auto">
          <a:xfrm flipH="1">
            <a:off x="3025775" y="4252913"/>
            <a:ext cx="2692400" cy="0"/>
          </a:xfrm>
          <a:prstGeom prst="line">
            <a:avLst/>
          </a:prstGeom>
          <a:noFill/>
          <a:ln w="12700">
            <a:solidFill>
              <a:srgbClr val="00CCFF"/>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2005" name="Group 19"/>
          <p:cNvGrpSpPr>
            <a:grpSpLocks/>
          </p:cNvGrpSpPr>
          <p:nvPr/>
        </p:nvGrpSpPr>
        <p:grpSpPr bwMode="auto">
          <a:xfrm>
            <a:off x="5718175" y="3871913"/>
            <a:ext cx="409575" cy="261937"/>
            <a:chOff x="2939" y="2431"/>
            <a:chExt cx="258" cy="165"/>
          </a:xfrm>
        </p:grpSpPr>
        <p:sp>
          <p:nvSpPr>
            <p:cNvPr id="42040" name="Line 20"/>
            <p:cNvSpPr>
              <a:spLocks noChangeShapeType="1"/>
            </p:cNvSpPr>
            <p:nvPr/>
          </p:nvSpPr>
          <p:spPr bwMode="auto">
            <a:xfrm>
              <a:off x="2939" y="2431"/>
              <a:ext cx="258" cy="0"/>
            </a:xfrm>
            <a:prstGeom prst="line">
              <a:avLst/>
            </a:prstGeom>
            <a:noFill/>
            <a:ln w="12700">
              <a:solidFill>
                <a:srgbClr val="00CCFF"/>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2041" name="Line 21"/>
            <p:cNvSpPr>
              <a:spLocks noChangeShapeType="1"/>
            </p:cNvSpPr>
            <p:nvPr/>
          </p:nvSpPr>
          <p:spPr bwMode="auto">
            <a:xfrm>
              <a:off x="3197" y="2431"/>
              <a:ext cx="0" cy="165"/>
            </a:xfrm>
            <a:prstGeom prst="line">
              <a:avLst/>
            </a:prstGeom>
            <a:noFill/>
            <a:ln w="12700">
              <a:solidFill>
                <a:srgbClr val="00CCFF"/>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2042" name="Line 22"/>
            <p:cNvSpPr>
              <a:spLocks noChangeShapeType="1"/>
            </p:cNvSpPr>
            <p:nvPr/>
          </p:nvSpPr>
          <p:spPr bwMode="auto">
            <a:xfrm flipH="1">
              <a:off x="2939" y="2596"/>
              <a:ext cx="258" cy="0"/>
            </a:xfrm>
            <a:prstGeom prst="line">
              <a:avLst/>
            </a:prstGeom>
            <a:noFill/>
            <a:ln w="12700">
              <a:solidFill>
                <a:srgbClr val="00CCFF"/>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42006" name="Text Box 23"/>
          <p:cNvSpPr txBox="1">
            <a:spLocks noChangeArrowheads="1"/>
          </p:cNvSpPr>
          <p:nvPr/>
        </p:nvSpPr>
        <p:spPr bwMode="auto">
          <a:xfrm>
            <a:off x="4670425" y="5070475"/>
            <a:ext cx="744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latin typeface="Times New Roman" panose="02020603050405020304" pitchFamily="18" charset="0"/>
              </a:rPr>
              <a:t>notify()</a:t>
            </a:r>
          </a:p>
        </p:txBody>
      </p:sp>
      <p:sp>
        <p:nvSpPr>
          <p:cNvPr id="42007" name="Line 24"/>
          <p:cNvSpPr>
            <a:spLocks noChangeShapeType="1"/>
          </p:cNvSpPr>
          <p:nvPr/>
        </p:nvSpPr>
        <p:spPr bwMode="auto">
          <a:xfrm>
            <a:off x="3025775" y="5375275"/>
            <a:ext cx="5219700" cy="6350"/>
          </a:xfrm>
          <a:prstGeom prst="line">
            <a:avLst/>
          </a:prstGeom>
          <a:noFill/>
          <a:ln w="9525">
            <a:solidFill>
              <a:srgbClr val="00CCFF"/>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2008" name="Text Box 29"/>
          <p:cNvSpPr txBox="1">
            <a:spLocks noChangeArrowheads="1"/>
          </p:cNvSpPr>
          <p:nvPr/>
        </p:nvSpPr>
        <p:spPr bwMode="auto">
          <a:xfrm>
            <a:off x="4513263" y="3887788"/>
            <a:ext cx="1098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return value</a:t>
            </a:r>
          </a:p>
        </p:txBody>
      </p:sp>
      <p:sp>
        <p:nvSpPr>
          <p:cNvPr id="42009" name="Text Box 30"/>
          <p:cNvSpPr txBox="1">
            <a:spLocks noChangeArrowheads="1"/>
          </p:cNvSpPr>
          <p:nvPr/>
        </p:nvSpPr>
        <p:spPr bwMode="auto">
          <a:xfrm>
            <a:off x="5886450" y="5073650"/>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send</a:t>
            </a:r>
          </a:p>
        </p:txBody>
      </p:sp>
      <p:sp>
        <p:nvSpPr>
          <p:cNvPr id="42010" name="Text Box 31"/>
          <p:cNvSpPr txBox="1">
            <a:spLocks noChangeArrowheads="1"/>
          </p:cNvSpPr>
          <p:nvPr/>
        </p:nvSpPr>
        <p:spPr bwMode="auto">
          <a:xfrm>
            <a:off x="6288088" y="4024313"/>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call on self</a:t>
            </a:r>
          </a:p>
        </p:txBody>
      </p:sp>
      <p:sp>
        <p:nvSpPr>
          <p:cNvPr id="42011" name="Freeform 32"/>
          <p:cNvSpPr>
            <a:spLocks/>
          </p:cNvSpPr>
          <p:nvPr/>
        </p:nvSpPr>
        <p:spPr bwMode="auto">
          <a:xfrm>
            <a:off x="3390900" y="4035425"/>
            <a:ext cx="142875" cy="203200"/>
          </a:xfrm>
          <a:custGeom>
            <a:avLst/>
            <a:gdLst>
              <a:gd name="T0" fmla="*/ 0 w 612"/>
              <a:gd name="T1" fmla="*/ 0 h 219"/>
              <a:gd name="T2" fmla="*/ 466 w 612"/>
              <a:gd name="T3" fmla="*/ 55 h 219"/>
              <a:gd name="T4" fmla="*/ 612 w 612"/>
              <a:gd name="T5" fmla="*/ 219 h 219"/>
              <a:gd name="T6" fmla="*/ 0 60000 65536"/>
              <a:gd name="T7" fmla="*/ 0 60000 65536"/>
              <a:gd name="T8" fmla="*/ 0 60000 65536"/>
              <a:gd name="T9" fmla="*/ 0 w 612"/>
              <a:gd name="T10" fmla="*/ 0 h 219"/>
              <a:gd name="T11" fmla="*/ 612 w 612"/>
              <a:gd name="T12" fmla="*/ 219 h 219"/>
            </a:gdLst>
            <a:ahLst/>
            <a:cxnLst>
              <a:cxn ang="T6">
                <a:pos x="T0" y="T1"/>
              </a:cxn>
              <a:cxn ang="T7">
                <a:pos x="T2" y="T3"/>
              </a:cxn>
              <a:cxn ang="T8">
                <a:pos x="T4" y="T5"/>
              </a:cxn>
            </a:cxnLst>
            <a:rect l="T9" t="T10" r="T11" b="T12"/>
            <a:pathLst>
              <a:path w="612" h="219">
                <a:moveTo>
                  <a:pt x="0" y="0"/>
                </a:moveTo>
                <a:cubicBezTo>
                  <a:pt x="182" y="9"/>
                  <a:pt x="364" y="19"/>
                  <a:pt x="466" y="55"/>
                </a:cubicBezTo>
                <a:cubicBezTo>
                  <a:pt x="568" y="91"/>
                  <a:pt x="590" y="155"/>
                  <a:pt x="612" y="219"/>
                </a:cubicBezTo>
              </a:path>
            </a:pathLst>
          </a:custGeom>
          <a:noFill/>
          <a:ln w="9525">
            <a:solidFill>
              <a:srgbClr val="FF00FF"/>
            </a:solidFill>
            <a:round/>
            <a:headEnd/>
            <a:tailEnd type="oval"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2012" name="Freeform 35"/>
          <p:cNvSpPr>
            <a:spLocks/>
          </p:cNvSpPr>
          <p:nvPr/>
        </p:nvSpPr>
        <p:spPr bwMode="auto">
          <a:xfrm>
            <a:off x="6146800" y="4062413"/>
            <a:ext cx="314325" cy="114300"/>
          </a:xfrm>
          <a:custGeom>
            <a:avLst/>
            <a:gdLst>
              <a:gd name="T0" fmla="*/ 668 w 669"/>
              <a:gd name="T1" fmla="*/ 137 h 137"/>
              <a:gd name="T2" fmla="*/ 558 w 669"/>
              <a:gd name="T3" fmla="*/ 9 h 137"/>
              <a:gd name="T4" fmla="*/ 0 w 669"/>
              <a:gd name="T5" fmla="*/ 82 h 137"/>
              <a:gd name="T6" fmla="*/ 0 60000 65536"/>
              <a:gd name="T7" fmla="*/ 0 60000 65536"/>
              <a:gd name="T8" fmla="*/ 0 60000 65536"/>
              <a:gd name="T9" fmla="*/ 0 w 669"/>
              <a:gd name="T10" fmla="*/ 0 h 137"/>
              <a:gd name="T11" fmla="*/ 669 w 669"/>
              <a:gd name="T12" fmla="*/ 137 h 137"/>
            </a:gdLst>
            <a:ahLst/>
            <a:cxnLst>
              <a:cxn ang="T6">
                <a:pos x="T0" y="T1"/>
              </a:cxn>
              <a:cxn ang="T7">
                <a:pos x="T2" y="T3"/>
              </a:cxn>
              <a:cxn ang="T8">
                <a:pos x="T4" y="T5"/>
              </a:cxn>
            </a:cxnLst>
            <a:rect l="T9" t="T10" r="T11" b="T12"/>
            <a:pathLst>
              <a:path w="669" h="137">
                <a:moveTo>
                  <a:pt x="668" y="137"/>
                </a:moveTo>
                <a:cubicBezTo>
                  <a:pt x="668" y="77"/>
                  <a:pt x="669" y="18"/>
                  <a:pt x="558" y="9"/>
                </a:cubicBezTo>
                <a:cubicBezTo>
                  <a:pt x="447" y="0"/>
                  <a:pt x="223" y="41"/>
                  <a:pt x="0" y="82"/>
                </a:cubicBezTo>
              </a:path>
            </a:pathLst>
          </a:custGeom>
          <a:noFill/>
          <a:ln w="9525">
            <a:solidFill>
              <a:srgbClr val="FF00FF"/>
            </a:solidFill>
            <a:round/>
            <a:headEnd/>
            <a:tailEnd type="oval"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2013" name="Freeform 36"/>
          <p:cNvSpPr>
            <a:spLocks/>
          </p:cNvSpPr>
          <p:nvPr/>
        </p:nvSpPr>
        <p:spPr bwMode="auto">
          <a:xfrm>
            <a:off x="6288088" y="5226050"/>
            <a:ext cx="358775" cy="155575"/>
          </a:xfrm>
          <a:custGeom>
            <a:avLst/>
            <a:gdLst>
              <a:gd name="T0" fmla="*/ 0 w 293"/>
              <a:gd name="T1" fmla="*/ 1 h 285"/>
              <a:gd name="T2" fmla="*/ 165 w 293"/>
              <a:gd name="T3" fmla="*/ 47 h 285"/>
              <a:gd name="T4" fmla="*/ 293 w 293"/>
              <a:gd name="T5" fmla="*/ 285 h 285"/>
              <a:gd name="T6" fmla="*/ 0 60000 65536"/>
              <a:gd name="T7" fmla="*/ 0 60000 65536"/>
              <a:gd name="T8" fmla="*/ 0 60000 65536"/>
              <a:gd name="T9" fmla="*/ 0 w 293"/>
              <a:gd name="T10" fmla="*/ 0 h 285"/>
              <a:gd name="T11" fmla="*/ 293 w 293"/>
              <a:gd name="T12" fmla="*/ 285 h 285"/>
            </a:gdLst>
            <a:ahLst/>
            <a:cxnLst>
              <a:cxn ang="T6">
                <a:pos x="T0" y="T1"/>
              </a:cxn>
              <a:cxn ang="T7">
                <a:pos x="T2" y="T3"/>
              </a:cxn>
              <a:cxn ang="T8">
                <a:pos x="T4" y="T5"/>
              </a:cxn>
            </a:cxnLst>
            <a:rect l="T9" t="T10" r="T11" b="T12"/>
            <a:pathLst>
              <a:path w="293" h="285">
                <a:moveTo>
                  <a:pt x="0" y="1"/>
                </a:moveTo>
                <a:cubicBezTo>
                  <a:pt x="58" y="0"/>
                  <a:pt x="116" y="0"/>
                  <a:pt x="165" y="47"/>
                </a:cubicBezTo>
                <a:cubicBezTo>
                  <a:pt x="214" y="94"/>
                  <a:pt x="253" y="189"/>
                  <a:pt x="293" y="285"/>
                </a:cubicBezTo>
              </a:path>
            </a:pathLst>
          </a:custGeom>
          <a:noFill/>
          <a:ln w="9525">
            <a:solidFill>
              <a:srgbClr val="FF00FF"/>
            </a:solidFill>
            <a:round/>
            <a:headEnd/>
            <a:tailEnd type="oval"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2014" name="Freeform 38"/>
          <p:cNvSpPr>
            <a:spLocks/>
          </p:cNvSpPr>
          <p:nvPr/>
        </p:nvSpPr>
        <p:spPr bwMode="auto">
          <a:xfrm>
            <a:off x="4222750" y="4044950"/>
            <a:ext cx="303213" cy="42863"/>
          </a:xfrm>
          <a:custGeom>
            <a:avLst/>
            <a:gdLst>
              <a:gd name="T0" fmla="*/ 174 w 174"/>
              <a:gd name="T1" fmla="*/ 0 h 100"/>
              <a:gd name="T2" fmla="*/ 55 w 174"/>
              <a:gd name="T3" fmla="*/ 18 h 100"/>
              <a:gd name="T4" fmla="*/ 0 w 174"/>
              <a:gd name="T5" fmla="*/ 100 h 100"/>
              <a:gd name="T6" fmla="*/ 0 60000 65536"/>
              <a:gd name="T7" fmla="*/ 0 60000 65536"/>
              <a:gd name="T8" fmla="*/ 0 60000 65536"/>
              <a:gd name="T9" fmla="*/ 0 w 174"/>
              <a:gd name="T10" fmla="*/ 0 h 100"/>
              <a:gd name="T11" fmla="*/ 174 w 174"/>
              <a:gd name="T12" fmla="*/ 100 h 100"/>
            </a:gdLst>
            <a:ahLst/>
            <a:cxnLst>
              <a:cxn ang="T6">
                <a:pos x="T0" y="T1"/>
              </a:cxn>
              <a:cxn ang="T7">
                <a:pos x="T2" y="T3"/>
              </a:cxn>
              <a:cxn ang="T8">
                <a:pos x="T4" y="T5"/>
              </a:cxn>
            </a:cxnLst>
            <a:rect l="T9" t="T10" r="T11" b="T12"/>
            <a:pathLst>
              <a:path w="174" h="100">
                <a:moveTo>
                  <a:pt x="174" y="0"/>
                </a:moveTo>
                <a:cubicBezTo>
                  <a:pt x="129" y="0"/>
                  <a:pt x="84" y="1"/>
                  <a:pt x="55" y="18"/>
                </a:cubicBezTo>
                <a:cubicBezTo>
                  <a:pt x="26" y="35"/>
                  <a:pt x="13" y="67"/>
                  <a:pt x="0" y="100"/>
                </a:cubicBezTo>
              </a:path>
            </a:pathLst>
          </a:custGeom>
          <a:noFill/>
          <a:ln w="9525">
            <a:solidFill>
              <a:srgbClr val="B000A3"/>
            </a:solidFill>
            <a:round/>
            <a:headEnd/>
            <a:tailEnd type="oval"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2015" name="Text Box 39"/>
          <p:cNvSpPr txBox="1">
            <a:spLocks noChangeArrowheads="1"/>
          </p:cNvSpPr>
          <p:nvPr/>
        </p:nvSpPr>
        <p:spPr bwMode="auto">
          <a:xfrm>
            <a:off x="3886200" y="4613275"/>
            <a:ext cx="1154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latin typeface="Times New Roman" panose="02020603050405020304" pitchFamily="18" charset="0"/>
              </a:rPr>
              <a:t>&lt;&lt;destroy&gt;&gt;</a:t>
            </a:r>
          </a:p>
        </p:txBody>
      </p:sp>
      <p:sp>
        <p:nvSpPr>
          <p:cNvPr id="42016" name="Text Box 41"/>
          <p:cNvSpPr txBox="1">
            <a:spLocks noChangeArrowheads="1"/>
          </p:cNvSpPr>
          <p:nvPr/>
        </p:nvSpPr>
        <p:spPr bwMode="auto">
          <a:xfrm>
            <a:off x="4603750" y="3211513"/>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actual parameter</a:t>
            </a:r>
          </a:p>
        </p:txBody>
      </p:sp>
      <p:sp>
        <p:nvSpPr>
          <p:cNvPr id="42017" name="Text Box 42"/>
          <p:cNvSpPr txBox="1">
            <a:spLocks noChangeArrowheads="1"/>
          </p:cNvSpPr>
          <p:nvPr/>
        </p:nvSpPr>
        <p:spPr bwMode="auto">
          <a:xfrm>
            <a:off x="3092450" y="3783013"/>
            <a:ext cx="649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return</a:t>
            </a:r>
          </a:p>
        </p:txBody>
      </p:sp>
      <p:sp>
        <p:nvSpPr>
          <p:cNvPr id="42018" name="Line 45"/>
          <p:cNvSpPr>
            <a:spLocks noChangeShapeType="1"/>
          </p:cNvSpPr>
          <p:nvPr/>
        </p:nvSpPr>
        <p:spPr bwMode="auto">
          <a:xfrm flipH="1">
            <a:off x="5807075" y="4133850"/>
            <a:ext cx="320675" cy="0"/>
          </a:xfrm>
          <a:prstGeom prst="line">
            <a:avLst/>
          </a:prstGeom>
          <a:noFill/>
          <a:ln w="9525">
            <a:solidFill>
              <a:srgbClr val="00CCFF"/>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2019" name="Line 46"/>
          <p:cNvSpPr>
            <a:spLocks noChangeShapeType="1"/>
          </p:cNvSpPr>
          <p:nvPr/>
        </p:nvSpPr>
        <p:spPr bwMode="auto">
          <a:xfrm flipH="1" flipV="1">
            <a:off x="8096250" y="5232400"/>
            <a:ext cx="146050" cy="149225"/>
          </a:xfrm>
          <a:prstGeom prst="line">
            <a:avLst/>
          </a:prstGeom>
          <a:noFill/>
          <a:ln w="9525">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Line 47"/>
          <p:cNvSpPr>
            <a:spLocks noChangeShapeType="1"/>
          </p:cNvSpPr>
          <p:nvPr/>
        </p:nvSpPr>
        <p:spPr bwMode="auto">
          <a:xfrm>
            <a:off x="1330325" y="1752600"/>
            <a:ext cx="58102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1" name="Line 48"/>
          <p:cNvSpPr>
            <a:spLocks noChangeShapeType="1"/>
          </p:cNvSpPr>
          <p:nvPr/>
        </p:nvSpPr>
        <p:spPr bwMode="auto">
          <a:xfrm>
            <a:off x="1687513" y="1519238"/>
            <a:ext cx="187325" cy="2032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Line 49"/>
          <p:cNvSpPr>
            <a:spLocks noChangeShapeType="1"/>
          </p:cNvSpPr>
          <p:nvPr/>
        </p:nvSpPr>
        <p:spPr bwMode="auto">
          <a:xfrm>
            <a:off x="1330325" y="1435100"/>
            <a:ext cx="544513" cy="0"/>
          </a:xfrm>
          <a:prstGeom prst="line">
            <a:avLst/>
          </a:prstGeom>
          <a:noFill/>
          <a:ln w="19050">
            <a:solidFill>
              <a:srgbClr val="0000FF"/>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2023" name="Line 50"/>
          <p:cNvSpPr>
            <a:spLocks noChangeShapeType="1"/>
          </p:cNvSpPr>
          <p:nvPr/>
        </p:nvSpPr>
        <p:spPr bwMode="auto">
          <a:xfrm>
            <a:off x="1330325" y="873125"/>
            <a:ext cx="574675" cy="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2024" name="Line 51"/>
          <p:cNvSpPr>
            <a:spLocks noChangeShapeType="1"/>
          </p:cNvSpPr>
          <p:nvPr/>
        </p:nvSpPr>
        <p:spPr bwMode="auto">
          <a:xfrm>
            <a:off x="1330325" y="1104900"/>
            <a:ext cx="581025" cy="1588"/>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5" name="Freeform 52"/>
          <p:cNvSpPr>
            <a:spLocks/>
          </p:cNvSpPr>
          <p:nvPr/>
        </p:nvSpPr>
        <p:spPr bwMode="auto">
          <a:xfrm>
            <a:off x="5807075" y="4803775"/>
            <a:ext cx="314325" cy="114300"/>
          </a:xfrm>
          <a:custGeom>
            <a:avLst/>
            <a:gdLst>
              <a:gd name="T0" fmla="*/ 668 w 669"/>
              <a:gd name="T1" fmla="*/ 137 h 137"/>
              <a:gd name="T2" fmla="*/ 558 w 669"/>
              <a:gd name="T3" fmla="*/ 9 h 137"/>
              <a:gd name="T4" fmla="*/ 0 w 669"/>
              <a:gd name="T5" fmla="*/ 82 h 137"/>
              <a:gd name="T6" fmla="*/ 0 60000 65536"/>
              <a:gd name="T7" fmla="*/ 0 60000 65536"/>
              <a:gd name="T8" fmla="*/ 0 60000 65536"/>
              <a:gd name="T9" fmla="*/ 0 w 669"/>
              <a:gd name="T10" fmla="*/ 0 h 137"/>
              <a:gd name="T11" fmla="*/ 669 w 669"/>
              <a:gd name="T12" fmla="*/ 137 h 137"/>
            </a:gdLst>
            <a:ahLst/>
            <a:cxnLst>
              <a:cxn ang="T6">
                <a:pos x="T0" y="T1"/>
              </a:cxn>
              <a:cxn ang="T7">
                <a:pos x="T2" y="T3"/>
              </a:cxn>
              <a:cxn ang="T8">
                <a:pos x="T4" y="T5"/>
              </a:cxn>
            </a:cxnLst>
            <a:rect l="T9" t="T10" r="T11" b="T12"/>
            <a:pathLst>
              <a:path w="669" h="137">
                <a:moveTo>
                  <a:pt x="668" y="137"/>
                </a:moveTo>
                <a:cubicBezTo>
                  <a:pt x="668" y="77"/>
                  <a:pt x="669" y="18"/>
                  <a:pt x="558" y="9"/>
                </a:cubicBezTo>
                <a:cubicBezTo>
                  <a:pt x="447" y="0"/>
                  <a:pt x="223" y="41"/>
                  <a:pt x="0" y="82"/>
                </a:cubicBezTo>
              </a:path>
            </a:pathLst>
          </a:custGeom>
          <a:noFill/>
          <a:ln w="9525">
            <a:solidFill>
              <a:srgbClr val="FF00FF"/>
            </a:solidFill>
            <a:round/>
            <a:headEnd/>
            <a:tailEnd type="oval"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2026" name="Text Box 53"/>
          <p:cNvSpPr txBox="1">
            <a:spLocks noChangeArrowheads="1"/>
          </p:cNvSpPr>
          <p:nvPr/>
        </p:nvSpPr>
        <p:spPr bwMode="auto">
          <a:xfrm>
            <a:off x="6154738" y="4768850"/>
            <a:ext cx="1403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end of object life</a:t>
            </a:r>
          </a:p>
        </p:txBody>
      </p:sp>
      <p:sp>
        <p:nvSpPr>
          <p:cNvPr id="42027" name="Text Box 54"/>
          <p:cNvSpPr txBox="1">
            <a:spLocks noChangeArrowheads="1"/>
          </p:cNvSpPr>
          <p:nvPr/>
        </p:nvSpPr>
        <p:spPr bwMode="auto">
          <a:xfrm>
            <a:off x="1330325" y="5610225"/>
            <a:ext cx="5572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destroy: e.g., in C++ manual garbage collection; in Java/C#, unnecessary</a:t>
            </a:r>
          </a:p>
        </p:txBody>
      </p:sp>
      <p:sp>
        <p:nvSpPr>
          <p:cNvPr id="42028" name="Text Box 55"/>
          <p:cNvSpPr txBox="1">
            <a:spLocks noChangeArrowheads="1"/>
          </p:cNvSpPr>
          <p:nvPr/>
        </p:nvSpPr>
        <p:spPr bwMode="auto">
          <a:xfrm>
            <a:off x="63500" y="5915025"/>
            <a:ext cx="658336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Additional considerations</a:t>
            </a:r>
          </a:p>
          <a:p>
            <a:pPr>
              <a:buClr>
                <a:schemeClr val="folHlink"/>
              </a:buClr>
              <a:buFont typeface="Wingdings" panose="05000000000000000000" pitchFamily="2" charset="2"/>
              <a:buChar char="§"/>
            </a:pPr>
            <a:r>
              <a:rPr lang="en-US" altLang="en-US" sz="1400"/>
              <a:t>  To show nested messages, use ?.</a:t>
            </a:r>
          </a:p>
          <a:p>
            <a:pPr>
              <a:buClr>
                <a:schemeClr val="folHlink"/>
              </a:buClr>
              <a:buFont typeface="Wingdings" panose="05000000000000000000" pitchFamily="2" charset="2"/>
              <a:buChar char="§"/>
            </a:pPr>
            <a:r>
              <a:rPr lang="en-US" altLang="en-US" sz="1400"/>
              <a:t>  To show constraints like time and space, use ?.</a:t>
            </a:r>
          </a:p>
          <a:p>
            <a:pPr>
              <a:buClr>
                <a:schemeClr val="folHlink"/>
              </a:buClr>
              <a:buFont typeface="Wingdings" panose="05000000000000000000" pitchFamily="2" charset="2"/>
              <a:buChar char="§"/>
            </a:pPr>
            <a:r>
              <a:rPr lang="en-US" altLang="en-US" sz="1400"/>
              <a:t>  For formal flow of control, attach pre and post conditions to each message (?)</a:t>
            </a:r>
          </a:p>
        </p:txBody>
      </p:sp>
      <p:sp>
        <p:nvSpPr>
          <p:cNvPr id="42029" name="Rectangle 56"/>
          <p:cNvSpPr>
            <a:spLocks noChangeArrowheads="1"/>
          </p:cNvSpPr>
          <p:nvPr/>
        </p:nvSpPr>
        <p:spPr bwMode="auto">
          <a:xfrm>
            <a:off x="5573713" y="3719513"/>
            <a:ext cx="233362" cy="538162"/>
          </a:xfrm>
          <a:prstGeom prst="rect">
            <a:avLst/>
          </a:prstGeom>
          <a:solidFill>
            <a:schemeClr val="bg1"/>
          </a:solidFill>
          <a:ln w="9525" algn="ctr">
            <a:solidFill>
              <a:srgbClr val="6600FF"/>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2030" name="Text Box 58"/>
          <p:cNvSpPr txBox="1">
            <a:spLocks noChangeArrowheads="1"/>
          </p:cNvSpPr>
          <p:nvPr/>
        </p:nvSpPr>
        <p:spPr bwMode="auto">
          <a:xfrm>
            <a:off x="8743950" y="20955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1</a:t>
            </a:r>
          </a:p>
        </p:txBody>
      </p:sp>
      <p:sp>
        <p:nvSpPr>
          <p:cNvPr id="42031" name="Text Box 59"/>
          <p:cNvSpPr txBox="1">
            <a:spLocks noChangeArrowheads="1"/>
          </p:cNvSpPr>
          <p:nvPr/>
        </p:nvSpPr>
        <p:spPr bwMode="auto">
          <a:xfrm>
            <a:off x="7720013" y="5610225"/>
            <a:ext cx="131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natural death/</a:t>
            </a:r>
          </a:p>
          <a:p>
            <a:r>
              <a:rPr lang="en-US" altLang="en-US" sz="1400" i="1">
                <a:latin typeface="Times New Roman" panose="02020603050405020304" pitchFamily="18" charset="0"/>
              </a:rPr>
              <a:t>self destruction</a:t>
            </a:r>
          </a:p>
        </p:txBody>
      </p:sp>
      <p:sp>
        <p:nvSpPr>
          <p:cNvPr id="42032" name="Text Box 60"/>
          <p:cNvSpPr txBox="1">
            <a:spLocks noChangeArrowheads="1"/>
          </p:cNvSpPr>
          <p:nvPr/>
        </p:nvSpPr>
        <p:spPr bwMode="auto">
          <a:xfrm>
            <a:off x="2278063" y="792163"/>
            <a:ext cx="68437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t>asynchronous</a:t>
            </a:r>
            <a:r>
              <a:rPr lang="en-US" altLang="en-US" sz="1200" i="1"/>
              <a:t> in 2.0 (stick arrowhead) – no return value expected at end of callee activation</a:t>
            </a:r>
          </a:p>
        </p:txBody>
      </p:sp>
      <p:sp>
        <p:nvSpPr>
          <p:cNvPr id="42033" name="Text Box 61"/>
          <p:cNvSpPr txBox="1">
            <a:spLocks noChangeArrowheads="1"/>
          </p:cNvSpPr>
          <p:nvPr/>
        </p:nvSpPr>
        <p:spPr bwMode="auto">
          <a:xfrm>
            <a:off x="2459038" y="1463675"/>
            <a:ext cx="171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t>half arrow in 1.x</a:t>
            </a:r>
          </a:p>
        </p:txBody>
      </p:sp>
      <p:sp>
        <p:nvSpPr>
          <p:cNvPr id="42034" name="Line 62"/>
          <p:cNvSpPr>
            <a:spLocks noChangeShapeType="1"/>
          </p:cNvSpPr>
          <p:nvPr/>
        </p:nvSpPr>
        <p:spPr bwMode="auto">
          <a:xfrm flipV="1">
            <a:off x="3789363" y="1003300"/>
            <a:ext cx="388937" cy="431800"/>
          </a:xfrm>
          <a:prstGeom prst="line">
            <a:avLst/>
          </a:prstGeom>
          <a:noFill/>
          <a:ln w="15875">
            <a:solidFill>
              <a:srgbClr val="FC6AE7"/>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35" name="Freeform 63"/>
          <p:cNvSpPr>
            <a:spLocks/>
          </p:cNvSpPr>
          <p:nvPr/>
        </p:nvSpPr>
        <p:spPr bwMode="auto">
          <a:xfrm flipH="1">
            <a:off x="4525963" y="3363913"/>
            <a:ext cx="144462" cy="50800"/>
          </a:xfrm>
          <a:custGeom>
            <a:avLst/>
            <a:gdLst>
              <a:gd name="T0" fmla="*/ 0 w 612"/>
              <a:gd name="T1" fmla="*/ 0 h 219"/>
              <a:gd name="T2" fmla="*/ 466 w 612"/>
              <a:gd name="T3" fmla="*/ 55 h 219"/>
              <a:gd name="T4" fmla="*/ 612 w 612"/>
              <a:gd name="T5" fmla="*/ 219 h 219"/>
              <a:gd name="T6" fmla="*/ 0 60000 65536"/>
              <a:gd name="T7" fmla="*/ 0 60000 65536"/>
              <a:gd name="T8" fmla="*/ 0 60000 65536"/>
              <a:gd name="T9" fmla="*/ 0 w 612"/>
              <a:gd name="T10" fmla="*/ 0 h 219"/>
              <a:gd name="T11" fmla="*/ 612 w 612"/>
              <a:gd name="T12" fmla="*/ 219 h 219"/>
            </a:gdLst>
            <a:ahLst/>
            <a:cxnLst>
              <a:cxn ang="T6">
                <a:pos x="T0" y="T1"/>
              </a:cxn>
              <a:cxn ang="T7">
                <a:pos x="T2" y="T3"/>
              </a:cxn>
              <a:cxn ang="T8">
                <a:pos x="T4" y="T5"/>
              </a:cxn>
            </a:cxnLst>
            <a:rect l="T9" t="T10" r="T11" b="T12"/>
            <a:pathLst>
              <a:path w="612" h="219">
                <a:moveTo>
                  <a:pt x="0" y="0"/>
                </a:moveTo>
                <a:cubicBezTo>
                  <a:pt x="182" y="9"/>
                  <a:pt x="364" y="19"/>
                  <a:pt x="466" y="55"/>
                </a:cubicBezTo>
                <a:cubicBezTo>
                  <a:pt x="568" y="91"/>
                  <a:pt x="590" y="155"/>
                  <a:pt x="612" y="219"/>
                </a:cubicBezTo>
              </a:path>
            </a:pathLst>
          </a:custGeom>
          <a:noFill/>
          <a:ln w="9525">
            <a:solidFill>
              <a:srgbClr val="FF00FF"/>
            </a:solidFill>
            <a:round/>
            <a:headEnd/>
            <a:tailEnd type="oval"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2036" name="Text Box 64"/>
          <p:cNvSpPr txBox="1">
            <a:spLocks noChangeArrowheads="1"/>
          </p:cNvSpPr>
          <p:nvPr/>
        </p:nvSpPr>
        <p:spPr bwMode="auto">
          <a:xfrm>
            <a:off x="5289550" y="1066800"/>
            <a:ext cx="370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t>activation of caller may end before callee’s </a:t>
            </a:r>
            <a:r>
              <a:rPr lang="en-US" altLang="en-US" sz="1400" i="1">
                <a:latin typeface="Arial Black" panose="020B0A04020102020204" pitchFamily="34" charset="0"/>
              </a:rPr>
              <a:t>(???)</a:t>
            </a:r>
          </a:p>
        </p:txBody>
      </p:sp>
      <p:sp>
        <p:nvSpPr>
          <p:cNvPr id="42037" name="Rectangle 65"/>
          <p:cNvSpPr>
            <a:spLocks noChangeArrowheads="1"/>
          </p:cNvSpPr>
          <p:nvPr/>
        </p:nvSpPr>
        <p:spPr bwMode="auto">
          <a:xfrm>
            <a:off x="2863850" y="3211513"/>
            <a:ext cx="4856163" cy="1401762"/>
          </a:xfrm>
          <a:prstGeom prst="rect">
            <a:avLst/>
          </a:prstGeom>
          <a:noFill/>
          <a:ln w="12700"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2038" name="Text Box 66"/>
          <p:cNvSpPr txBox="1">
            <a:spLocks noChangeArrowheads="1"/>
          </p:cNvSpPr>
          <p:nvPr/>
        </p:nvSpPr>
        <p:spPr bwMode="auto">
          <a:xfrm>
            <a:off x="5891213" y="4410075"/>
            <a:ext cx="16668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latin typeface="Times New Roman" panose="02020603050405020304" pitchFamily="18" charset="0"/>
              </a:rPr>
              <a:t>for each conference</a:t>
            </a:r>
          </a:p>
        </p:txBody>
      </p:sp>
      <p:sp>
        <p:nvSpPr>
          <p:cNvPr id="42039" name="Text Box 67"/>
          <p:cNvSpPr txBox="1">
            <a:spLocks noChangeArrowheads="1"/>
          </p:cNvSpPr>
          <p:nvPr/>
        </p:nvSpPr>
        <p:spPr bwMode="auto">
          <a:xfrm>
            <a:off x="2354263" y="3719513"/>
            <a:ext cx="500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latin typeface="Times New Roman" panose="02020603050405020304" pitchFamily="18" charset="0"/>
              </a:rPr>
              <a:t>loop</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D8FAA8EA-75CA-4060-AAA9-5A6564ED4E47}" type="slidenum">
              <a:rPr lang="en-US" altLang="en-US"/>
              <a:pPr/>
              <a:t>39</a:t>
            </a:fld>
            <a:endParaRPr lang="en-US" altLang="en-US"/>
          </a:p>
        </p:txBody>
      </p:sp>
      <p:sp>
        <p:nvSpPr>
          <p:cNvPr id="43011" name="Rectangle 2"/>
          <p:cNvSpPr>
            <a:spLocks noGrp="1" noChangeArrowheads="1"/>
          </p:cNvSpPr>
          <p:nvPr>
            <p:ph type="title"/>
          </p:nvPr>
        </p:nvSpPr>
        <p:spPr>
          <a:xfrm>
            <a:off x="609600" y="92075"/>
            <a:ext cx="8077200" cy="523875"/>
          </a:xfrm>
        </p:spPr>
        <p:txBody>
          <a:bodyPr/>
          <a:lstStyle/>
          <a:p>
            <a:r>
              <a:rPr lang="en-US" altLang="en-US" sz="3600" smtClean="0">
                <a:solidFill>
                  <a:schemeClr val="accent2"/>
                </a:solidFill>
              </a:rPr>
              <a:t>What can be in the top boxes?</a:t>
            </a:r>
            <a:br>
              <a:rPr lang="en-US" altLang="en-US" sz="3600" smtClean="0">
                <a:solidFill>
                  <a:schemeClr val="accent2"/>
                </a:solidFill>
              </a:rPr>
            </a:br>
            <a:r>
              <a:rPr lang="en-US" altLang="en-US" sz="1300" smtClean="0"/>
              <a:t>(http://www.agilemodeling.com/artifacts/sequenceDiagram.htm)</a:t>
            </a:r>
          </a:p>
        </p:txBody>
      </p:sp>
      <p:pic>
        <p:nvPicPr>
          <p:cNvPr id="43012"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903288"/>
            <a:ext cx="8382000" cy="3805237"/>
          </a:xfrm>
          <a:noFill/>
        </p:spPr>
      </p:pic>
      <p:sp>
        <p:nvSpPr>
          <p:cNvPr id="43013" name="Rectangle 5"/>
          <p:cNvSpPr>
            <a:spLocks noChangeArrowheads="1"/>
          </p:cNvSpPr>
          <p:nvPr/>
        </p:nvSpPr>
        <p:spPr bwMode="auto">
          <a:xfrm>
            <a:off x="949325" y="4802188"/>
            <a:ext cx="8382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spcBef>
                <a:spcPct val="50000"/>
              </a:spcBef>
            </a:pPr>
            <a:r>
              <a:rPr lang="en-US" altLang="en-US" sz="1600" i="1">
                <a:solidFill>
                  <a:srgbClr val="FC6AE7"/>
                </a:solidFill>
              </a:rPr>
              <a:t>Boundary/interface </a:t>
            </a:r>
            <a:r>
              <a:rPr lang="en-US" altLang="en-US" sz="1600">
                <a:solidFill>
                  <a:srgbClr val="0000FF"/>
                </a:solidFill>
              </a:rPr>
              <a:t>elements</a:t>
            </a:r>
            <a:r>
              <a:rPr lang="en-US" altLang="en-US" sz="1600"/>
              <a:t>: </a:t>
            </a:r>
            <a:r>
              <a:rPr lang="en-US" altLang="en-US" sz="1400"/>
              <a:t>software elements such as screens, reports, HTML pages, or system interfaces that actors interact with.  </a:t>
            </a:r>
          </a:p>
          <a:p>
            <a:pPr>
              <a:spcBef>
                <a:spcPct val="50000"/>
              </a:spcBef>
            </a:pPr>
            <a:r>
              <a:rPr lang="en-US" altLang="en-US" sz="1600" i="1">
                <a:solidFill>
                  <a:srgbClr val="FC6AE7"/>
                </a:solidFill>
              </a:rPr>
              <a:t>Control/process</a:t>
            </a:r>
            <a:r>
              <a:rPr lang="en-US" altLang="en-US" sz="1600">
                <a:solidFill>
                  <a:srgbClr val="0000FF"/>
                </a:solidFill>
              </a:rPr>
              <a:t> elements (</a:t>
            </a:r>
            <a:r>
              <a:rPr lang="en-US" altLang="en-US" sz="1600" i="1">
                <a:solidFill>
                  <a:srgbClr val="FC6AE7"/>
                </a:solidFill>
              </a:rPr>
              <a:t>controllers</a:t>
            </a:r>
            <a:r>
              <a:rPr lang="en-US" altLang="en-US" sz="1600">
                <a:solidFill>
                  <a:srgbClr val="0000FF"/>
                </a:solidFill>
              </a:rPr>
              <a:t>)</a:t>
            </a:r>
            <a:r>
              <a:rPr lang="en-US" altLang="en-US" sz="1600"/>
              <a:t>: </a:t>
            </a:r>
            <a:r>
              <a:rPr lang="en-US" altLang="en-US" sz="1400"/>
              <a:t>These serve as the glue between boundary elements and entity elements, implementing the logic required to manage the various elements and their interactions.  Often implemented using objects, but simple ones using methods of an entity or boundary class.  </a:t>
            </a:r>
          </a:p>
          <a:p>
            <a:pPr>
              <a:spcBef>
                <a:spcPct val="50000"/>
              </a:spcBef>
            </a:pPr>
            <a:r>
              <a:rPr lang="en-US" altLang="en-US" sz="1600" i="1">
                <a:solidFill>
                  <a:srgbClr val="FC6AE7"/>
                </a:solidFill>
              </a:rPr>
              <a:t>Entity</a:t>
            </a:r>
            <a:r>
              <a:rPr lang="en-US" altLang="en-US" sz="1600">
                <a:solidFill>
                  <a:srgbClr val="0000FF"/>
                </a:solidFill>
              </a:rPr>
              <a:t> elements</a:t>
            </a:r>
            <a:endParaRPr lang="en-US" altLang="en-US" sz="1400"/>
          </a:p>
        </p:txBody>
      </p:sp>
      <p:sp>
        <p:nvSpPr>
          <p:cNvPr id="43014" name="Line 6"/>
          <p:cNvSpPr>
            <a:spLocks noChangeShapeType="1"/>
          </p:cNvSpPr>
          <p:nvPr/>
        </p:nvSpPr>
        <p:spPr bwMode="auto">
          <a:xfrm>
            <a:off x="271463" y="4872038"/>
            <a:ext cx="0" cy="396875"/>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3015" name="Oval 7"/>
          <p:cNvSpPr>
            <a:spLocks noChangeArrowheads="1"/>
          </p:cNvSpPr>
          <p:nvPr/>
        </p:nvSpPr>
        <p:spPr bwMode="auto">
          <a:xfrm>
            <a:off x="266700" y="5586413"/>
            <a:ext cx="603250" cy="381000"/>
          </a:xfrm>
          <a:prstGeom prst="ellipse">
            <a:avLst/>
          </a:prstGeom>
          <a:noFill/>
          <a:ln w="127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3016" name="Line 8"/>
          <p:cNvSpPr>
            <a:spLocks noChangeShapeType="1"/>
          </p:cNvSpPr>
          <p:nvPr/>
        </p:nvSpPr>
        <p:spPr bwMode="auto">
          <a:xfrm>
            <a:off x="466725" y="5586413"/>
            <a:ext cx="174625" cy="15240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3017" name="Line 9"/>
          <p:cNvSpPr>
            <a:spLocks noChangeShapeType="1"/>
          </p:cNvSpPr>
          <p:nvPr/>
        </p:nvSpPr>
        <p:spPr bwMode="auto">
          <a:xfrm flipV="1">
            <a:off x="454025" y="5434013"/>
            <a:ext cx="174625" cy="15240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3018" name="Line 10"/>
          <p:cNvSpPr>
            <a:spLocks noChangeShapeType="1"/>
          </p:cNvSpPr>
          <p:nvPr/>
        </p:nvSpPr>
        <p:spPr bwMode="auto">
          <a:xfrm>
            <a:off x="388938" y="6589713"/>
            <a:ext cx="336550"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3019" name="Oval 11"/>
          <p:cNvSpPr>
            <a:spLocks noChangeArrowheads="1"/>
          </p:cNvSpPr>
          <p:nvPr/>
        </p:nvSpPr>
        <p:spPr bwMode="auto">
          <a:xfrm>
            <a:off x="411163" y="6361113"/>
            <a:ext cx="314325" cy="228600"/>
          </a:xfrm>
          <a:prstGeom prst="ellipse">
            <a:avLst/>
          </a:prstGeom>
          <a:noFill/>
          <a:ln w="127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3020" name="Line 12"/>
          <p:cNvSpPr>
            <a:spLocks noChangeShapeType="1"/>
          </p:cNvSpPr>
          <p:nvPr/>
        </p:nvSpPr>
        <p:spPr bwMode="auto">
          <a:xfrm>
            <a:off x="298450" y="5091113"/>
            <a:ext cx="257175"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43021" name="Oval 13"/>
          <p:cNvSpPr>
            <a:spLocks noChangeArrowheads="1"/>
          </p:cNvSpPr>
          <p:nvPr/>
        </p:nvSpPr>
        <p:spPr bwMode="auto">
          <a:xfrm>
            <a:off x="568325" y="4976813"/>
            <a:ext cx="314325" cy="228600"/>
          </a:xfrm>
          <a:prstGeom prst="ellipse">
            <a:avLst/>
          </a:prstGeom>
          <a:noFill/>
          <a:ln w="127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Brief History</a:t>
            </a:r>
          </a:p>
        </p:txBody>
      </p:sp>
      <p:sp>
        <p:nvSpPr>
          <p:cNvPr id="9219" name="Rectangle 3"/>
          <p:cNvSpPr>
            <a:spLocks noGrp="1" noChangeArrowheads="1"/>
          </p:cNvSpPr>
          <p:nvPr>
            <p:ph type="body" idx="1"/>
          </p:nvPr>
        </p:nvSpPr>
        <p:spPr/>
        <p:txBody>
          <a:bodyPr/>
          <a:lstStyle/>
          <a:p>
            <a:pPr eaLnBrk="1" hangingPunct="1"/>
            <a:r>
              <a:rPr lang="en-US" altLang="en-US" smtClean="0">
                <a:solidFill>
                  <a:schemeClr val="tx1"/>
                </a:solidFill>
              </a:rPr>
              <a:t>Inundated with methodologies in early 90’s</a:t>
            </a:r>
          </a:p>
          <a:p>
            <a:pPr lvl="1" eaLnBrk="1" hangingPunct="1"/>
            <a:r>
              <a:rPr lang="en-US" altLang="en-US" smtClean="0">
                <a:solidFill>
                  <a:schemeClr val="tx1"/>
                </a:solidFill>
              </a:rPr>
              <a:t>Booch, Jacobson, Yourden, Rumbaugh</a:t>
            </a:r>
          </a:p>
          <a:p>
            <a:pPr eaLnBrk="1" hangingPunct="1"/>
            <a:r>
              <a:rPr lang="en-US" altLang="en-US" smtClean="0">
                <a:solidFill>
                  <a:schemeClr val="tx1"/>
                </a:solidFill>
              </a:rPr>
              <a:t>Booch, Jacobson merged methods 1994</a:t>
            </a:r>
          </a:p>
          <a:p>
            <a:pPr eaLnBrk="1" hangingPunct="1"/>
            <a:r>
              <a:rPr lang="en-US" altLang="en-US" smtClean="0">
                <a:solidFill>
                  <a:schemeClr val="tx1"/>
                </a:solidFill>
              </a:rPr>
              <a:t>Rumbaugh joined 1995</a:t>
            </a:r>
          </a:p>
          <a:p>
            <a:pPr eaLnBrk="1" hangingPunct="1"/>
            <a:r>
              <a:rPr lang="en-US" altLang="en-US" smtClean="0">
                <a:solidFill>
                  <a:schemeClr val="tx1"/>
                </a:solidFill>
              </a:rPr>
              <a:t>1997 UML 1.1 from OMG includes input from others, e.g. Yourden</a:t>
            </a:r>
          </a:p>
          <a:p>
            <a:pPr eaLnBrk="1" hangingPunct="1"/>
            <a:r>
              <a:rPr lang="en-US" altLang="en-US" smtClean="0">
                <a:solidFill>
                  <a:schemeClr val="tx1"/>
                </a:solidFill>
              </a:rPr>
              <a:t>UML v2.4 current version (2.5 soon?)</a:t>
            </a:r>
          </a:p>
          <a:p>
            <a:pPr eaLnBrk="1" hangingPunct="1"/>
            <a:endParaRPr lang="en-US" altLang="en-US" smtClean="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44035" name="Rectangle 3074"/>
          <p:cNvSpPr>
            <a:spLocks noGrp="1" noChangeArrowheads="1"/>
          </p:cNvSpPr>
          <p:nvPr>
            <p:ph type="title"/>
          </p:nvPr>
        </p:nvSpPr>
        <p:spPr>
          <a:xfrm>
            <a:off x="87313" y="161925"/>
            <a:ext cx="8999537" cy="533400"/>
          </a:xfrm>
        </p:spPr>
        <p:txBody>
          <a:bodyPr/>
          <a:lstStyle/>
          <a:p>
            <a:r>
              <a:rPr lang="en-US" altLang="en-US" b="0" smtClean="0"/>
              <a:t>Collaboration Diagram</a:t>
            </a:r>
            <a:endParaRPr lang="en-US" altLang="en-US" smtClean="0"/>
          </a:p>
        </p:txBody>
      </p:sp>
      <p:sp>
        <p:nvSpPr>
          <p:cNvPr id="44036" name="Rectangle 3075"/>
          <p:cNvSpPr>
            <a:spLocks noGrp="1" noChangeArrowheads="1"/>
          </p:cNvSpPr>
          <p:nvPr>
            <p:ph type="body" idx="1"/>
          </p:nvPr>
        </p:nvSpPr>
        <p:spPr/>
        <p:txBody>
          <a:bodyPr/>
          <a:lstStyle/>
          <a:p>
            <a:r>
              <a:rPr lang="en-US" altLang="en-US" smtClean="0">
                <a:solidFill>
                  <a:schemeClr val="tx1"/>
                </a:solidFill>
              </a:rPr>
              <a:t>Captures dynamic behavior (message-oriented)</a:t>
            </a:r>
          </a:p>
        </p:txBody>
      </p:sp>
      <p:pic>
        <p:nvPicPr>
          <p:cNvPr id="491527" name="Picture 3079" descr="D:\Rational\Presentations\UML_UT art\FIGURE_18-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2362200"/>
            <a:ext cx="43053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527"/>
                                        </p:tgtEl>
                                        <p:attrNameLst>
                                          <p:attrName>style.visibility</p:attrName>
                                        </p:attrNameLst>
                                      </p:cBhvr>
                                      <p:to>
                                        <p:strVal val="visible"/>
                                      </p:to>
                                    </p:set>
                                    <p:animEffect transition="in" filter="dissolve">
                                      <p:cBhvr>
                                        <p:cTn id="7" dur="500"/>
                                        <p:tgtEl>
                                          <p:spTgt spid="49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45059" name="Rectangle 2"/>
          <p:cNvSpPr>
            <a:spLocks noGrp="1" noChangeArrowheads="1"/>
          </p:cNvSpPr>
          <p:nvPr>
            <p:ph type="title"/>
          </p:nvPr>
        </p:nvSpPr>
        <p:spPr>
          <a:xfrm>
            <a:off x="87313" y="161925"/>
            <a:ext cx="8999537" cy="533400"/>
          </a:xfrm>
        </p:spPr>
        <p:txBody>
          <a:bodyPr/>
          <a:lstStyle/>
          <a:p>
            <a:r>
              <a:rPr lang="en-US" altLang="en-US" b="0" smtClean="0"/>
              <a:t>Collaboration Diagram</a:t>
            </a:r>
            <a:endParaRPr lang="en-US" altLang="en-US" smtClean="0"/>
          </a:p>
        </p:txBody>
      </p:sp>
      <p:sp>
        <p:nvSpPr>
          <p:cNvPr id="45060" name="Rectangle 3"/>
          <p:cNvSpPr>
            <a:spLocks noGrp="1" noChangeArrowheads="1"/>
          </p:cNvSpPr>
          <p:nvPr>
            <p:ph type="body" idx="1"/>
          </p:nvPr>
        </p:nvSpPr>
        <p:spPr/>
        <p:txBody>
          <a:bodyPr/>
          <a:lstStyle/>
          <a:p>
            <a:r>
              <a:rPr lang="en-US" altLang="en-US" smtClean="0">
                <a:solidFill>
                  <a:schemeClr val="tx1"/>
                </a:solidFill>
              </a:rPr>
              <a:t>Captures dynamic behavior (message-oriented)</a:t>
            </a:r>
          </a:p>
          <a:p>
            <a:r>
              <a:rPr lang="en-US" altLang="en-US" smtClean="0">
                <a:solidFill>
                  <a:schemeClr val="tx1"/>
                </a:solidFill>
              </a:rPr>
              <a:t>Purpose</a:t>
            </a:r>
          </a:p>
          <a:p>
            <a:pPr lvl="1"/>
            <a:r>
              <a:rPr lang="en-US" altLang="en-US" smtClean="0">
                <a:solidFill>
                  <a:schemeClr val="tx1"/>
                </a:solidFill>
              </a:rPr>
              <a:t>Model flow of control</a:t>
            </a:r>
          </a:p>
          <a:p>
            <a:pPr lvl="1"/>
            <a:r>
              <a:rPr lang="en-US" altLang="en-US" smtClean="0">
                <a:solidFill>
                  <a:schemeClr val="tx1"/>
                </a:solidFill>
              </a:rPr>
              <a:t>Illustrate coordination of object structure and control</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CD81C540-CA29-4BB2-B2DE-C343DC0AE606}" type="slidenum">
              <a:rPr lang="en-US" altLang="en-US"/>
              <a:pPr/>
              <a:t>42</a:t>
            </a:fld>
            <a:endParaRPr lang="en-US" altLang="en-US"/>
          </a:p>
        </p:txBody>
      </p:sp>
      <p:sp>
        <p:nvSpPr>
          <p:cNvPr id="46083" name="Rectangle 2"/>
          <p:cNvSpPr>
            <a:spLocks noGrp="1" noChangeArrowheads="1"/>
          </p:cNvSpPr>
          <p:nvPr>
            <p:ph type="title"/>
          </p:nvPr>
        </p:nvSpPr>
        <p:spPr>
          <a:xfrm>
            <a:off x="457200" y="63500"/>
            <a:ext cx="8229600" cy="619125"/>
          </a:xfrm>
          <a:noFill/>
        </p:spPr>
        <p:txBody>
          <a:bodyPr/>
          <a:lstStyle/>
          <a:p>
            <a:r>
              <a:rPr lang="en-US" altLang="en-US" sz="3600" smtClean="0">
                <a:solidFill>
                  <a:schemeClr val="accent2"/>
                </a:solidFill>
              </a:rPr>
              <a:t>Interaction Overview Diagram</a:t>
            </a:r>
            <a:r>
              <a:rPr lang="en-US" altLang="en-US" sz="3200" smtClean="0">
                <a:solidFill>
                  <a:schemeClr val="bg2"/>
                </a:solidFill>
              </a:rPr>
              <a:t> </a:t>
            </a:r>
            <a:r>
              <a:rPr lang="en-US" altLang="en-US" sz="1200" smtClean="0">
                <a:solidFill>
                  <a:schemeClr val="bg2"/>
                </a:solidFill>
              </a:rPr>
              <a:t>(</a:t>
            </a:r>
            <a:r>
              <a:rPr lang="en-US" altLang="en-US" sz="1200" smtClean="0">
                <a:hlinkClick r:id="rId3"/>
              </a:rPr>
              <a:t>http://www.agilemodeling.com/artifacts/interactionOverviewDiagram.htm</a:t>
            </a:r>
            <a:r>
              <a:rPr lang="en-US" altLang="en-US" sz="1200" smtClean="0"/>
              <a:t>)</a:t>
            </a:r>
            <a:endParaRPr lang="en-US" altLang="en-US" sz="1200" smtClean="0">
              <a:solidFill>
                <a:schemeClr val="bg2"/>
              </a:solidFill>
            </a:endParaRPr>
          </a:p>
        </p:txBody>
      </p:sp>
      <p:sp>
        <p:nvSpPr>
          <p:cNvPr id="46084" name="Rectangle 47"/>
          <p:cNvSpPr>
            <a:spLocks noChangeArrowheads="1"/>
          </p:cNvSpPr>
          <p:nvPr/>
        </p:nvSpPr>
        <p:spPr bwMode="auto">
          <a:xfrm>
            <a:off x="0" y="989013"/>
            <a:ext cx="91440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b="1">
                <a:solidFill>
                  <a:schemeClr val="tx1"/>
                </a:solidFill>
                <a:latin typeface="Arial" panose="020B0604020202020204" pitchFamily="34" charset="0"/>
              </a:defRPr>
            </a:lvl1pPr>
            <a:lvl2pPr>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buClr>
                <a:srgbClr val="00FF00"/>
              </a:buClr>
              <a:buFont typeface="Wingdings" panose="05000000000000000000" pitchFamily="2" charset="2"/>
              <a:buChar char="q"/>
            </a:pPr>
            <a:r>
              <a:rPr lang="en-US" altLang="en-US" sz="1600"/>
              <a:t> </a:t>
            </a:r>
            <a:r>
              <a:rPr lang="en-US" altLang="en-US" sz="1600">
                <a:solidFill>
                  <a:srgbClr val="0099FF"/>
                </a:solidFill>
              </a:rPr>
              <a:t>variants on </a:t>
            </a:r>
            <a:r>
              <a:rPr lang="en-US" altLang="en-US" sz="1600">
                <a:solidFill>
                  <a:srgbClr val="0099FF"/>
                </a:solidFill>
                <a:hlinkClick r:id="rId4"/>
              </a:rPr>
              <a:t>UML activity diagrams</a:t>
            </a:r>
            <a:r>
              <a:rPr lang="en-US" altLang="en-US" sz="1600">
                <a:solidFill>
                  <a:srgbClr val="0099FF"/>
                </a:solidFill>
              </a:rPr>
              <a:t> which overview control flow.  </a:t>
            </a:r>
          </a:p>
          <a:p>
            <a:pPr>
              <a:buClr>
                <a:srgbClr val="00FF00"/>
              </a:buClr>
              <a:buFont typeface="Wingdings" panose="05000000000000000000" pitchFamily="2" charset="2"/>
              <a:buChar char="q"/>
            </a:pPr>
            <a:r>
              <a:rPr lang="en-US" altLang="en-US" sz="1600">
                <a:solidFill>
                  <a:srgbClr val="0099FF"/>
                </a:solidFill>
              </a:rPr>
              <a:t>The nodes within the diagram are </a:t>
            </a:r>
            <a:r>
              <a:rPr lang="en-US" altLang="en-US" sz="1400" i="1">
                <a:solidFill>
                  <a:srgbClr val="FC6AE7"/>
                </a:solidFill>
              </a:rPr>
              <a:t>frames</a:t>
            </a:r>
            <a:r>
              <a:rPr lang="en-US" altLang="en-US" sz="1600">
                <a:solidFill>
                  <a:srgbClr val="0099FF"/>
                </a:solidFill>
              </a:rPr>
              <a:t>, not activities </a:t>
            </a:r>
          </a:p>
          <a:p>
            <a:pPr>
              <a:buClr>
                <a:srgbClr val="00FF00"/>
              </a:buClr>
              <a:buFont typeface="Wingdings" panose="05000000000000000000" pitchFamily="2" charset="2"/>
              <a:buChar char="q"/>
            </a:pPr>
            <a:r>
              <a:rPr lang="en-US" altLang="en-US" sz="1600">
                <a:solidFill>
                  <a:srgbClr val="0099FF"/>
                </a:solidFill>
              </a:rPr>
              <a:t>Two types of frame shown: </a:t>
            </a:r>
          </a:p>
          <a:p>
            <a:pPr lvl="1">
              <a:buClr>
                <a:srgbClr val="00FF00"/>
              </a:buClr>
              <a:buFont typeface="Wingdings" panose="05000000000000000000" pitchFamily="2" charset="2"/>
              <a:buChar char="q"/>
            </a:pPr>
            <a:r>
              <a:rPr lang="en-US" altLang="en-US" sz="1600">
                <a:solidFill>
                  <a:srgbClr val="0099FF"/>
                </a:solidFill>
              </a:rPr>
              <a:t> interaction frames depicting any type of UML interaction diagram (</a:t>
            </a:r>
            <a:r>
              <a:rPr lang="en-US" altLang="en-US" sz="1600">
                <a:solidFill>
                  <a:srgbClr val="0099FF"/>
                </a:solidFill>
                <a:hlinkClick r:id="rId5"/>
              </a:rPr>
              <a:t>sequence diagram</a:t>
            </a:r>
            <a:r>
              <a:rPr lang="en-US" altLang="en-US" sz="1600">
                <a:solidFill>
                  <a:srgbClr val="0099FF"/>
                </a:solidFill>
              </a:rPr>
              <a:t>: </a:t>
            </a:r>
            <a:r>
              <a:rPr lang="en-US" altLang="en-US" sz="1600" i="1">
                <a:solidFill>
                  <a:srgbClr val="0099FF"/>
                </a:solidFill>
              </a:rPr>
              <a:t>sd</a:t>
            </a:r>
            <a:r>
              <a:rPr lang="en-US" altLang="en-US" sz="1600">
                <a:solidFill>
                  <a:srgbClr val="0099FF"/>
                </a:solidFill>
              </a:rPr>
              <a:t>, </a:t>
            </a:r>
            <a:r>
              <a:rPr lang="en-US" altLang="en-US" sz="1600">
                <a:solidFill>
                  <a:srgbClr val="0099FF"/>
                </a:solidFill>
                <a:hlinkClick r:id="rId6"/>
              </a:rPr>
              <a:t>communication diagram</a:t>
            </a:r>
            <a:r>
              <a:rPr lang="en-US" altLang="en-US" sz="1600">
                <a:solidFill>
                  <a:srgbClr val="0099FF"/>
                </a:solidFill>
              </a:rPr>
              <a:t>: </a:t>
            </a:r>
            <a:r>
              <a:rPr lang="en-US" altLang="en-US" sz="1600" i="1">
                <a:solidFill>
                  <a:srgbClr val="0099FF"/>
                </a:solidFill>
              </a:rPr>
              <a:t>cd</a:t>
            </a:r>
            <a:r>
              <a:rPr lang="en-US" altLang="en-US" sz="1600">
                <a:solidFill>
                  <a:srgbClr val="0099FF"/>
                </a:solidFill>
              </a:rPr>
              <a:t>, </a:t>
            </a:r>
            <a:r>
              <a:rPr lang="en-US" altLang="en-US" sz="1600">
                <a:solidFill>
                  <a:srgbClr val="0099FF"/>
                </a:solidFill>
                <a:hlinkClick r:id="rId7"/>
              </a:rPr>
              <a:t>timing diagram</a:t>
            </a:r>
            <a:r>
              <a:rPr lang="en-US" altLang="en-US" sz="1600">
                <a:solidFill>
                  <a:srgbClr val="0099FF"/>
                </a:solidFill>
              </a:rPr>
              <a:t>: </a:t>
            </a:r>
            <a:r>
              <a:rPr lang="en-US" altLang="en-US" sz="1600" i="1">
                <a:solidFill>
                  <a:srgbClr val="0099FF"/>
                </a:solidFill>
              </a:rPr>
              <a:t>td</a:t>
            </a:r>
            <a:r>
              <a:rPr lang="en-US" altLang="en-US" sz="1600">
                <a:solidFill>
                  <a:srgbClr val="0099FF"/>
                </a:solidFill>
              </a:rPr>
              <a:t> , interaction overview diagram: </a:t>
            </a:r>
            <a:r>
              <a:rPr lang="en-US" altLang="en-US" sz="1600" i="1">
                <a:solidFill>
                  <a:srgbClr val="0099FF"/>
                </a:solidFill>
              </a:rPr>
              <a:t>iod</a:t>
            </a:r>
            <a:r>
              <a:rPr lang="en-US" altLang="en-US" sz="1600">
                <a:solidFill>
                  <a:srgbClr val="0099FF"/>
                </a:solidFill>
              </a:rPr>
              <a:t> ) </a:t>
            </a:r>
          </a:p>
          <a:p>
            <a:pPr lvl="1">
              <a:buClr>
                <a:srgbClr val="00FF00"/>
              </a:buClr>
              <a:buFont typeface="Wingdings" panose="05000000000000000000" pitchFamily="2" charset="2"/>
              <a:buChar char="q"/>
            </a:pPr>
            <a:r>
              <a:rPr lang="en-US" altLang="en-US" sz="1600">
                <a:solidFill>
                  <a:srgbClr val="0099FF"/>
                </a:solidFill>
              </a:rPr>
              <a:t> interaction occurrence frames (</a:t>
            </a:r>
            <a:r>
              <a:rPr lang="en-US" altLang="en-US" sz="1600" i="1">
                <a:solidFill>
                  <a:srgbClr val="0099FF"/>
                </a:solidFill>
              </a:rPr>
              <a:t>ref;</a:t>
            </a:r>
            <a:r>
              <a:rPr lang="en-US" altLang="en-US" sz="1600">
                <a:solidFill>
                  <a:srgbClr val="0099FF"/>
                </a:solidFill>
              </a:rPr>
              <a:t> typically anonymous) which indicate an activity or operation to invoke. </a:t>
            </a:r>
          </a:p>
        </p:txBody>
      </p:sp>
      <p:sp>
        <p:nvSpPr>
          <p:cNvPr id="46085" name="Rectangle 50"/>
          <p:cNvSpPr>
            <a:spLocks noChangeArrowheads="1"/>
          </p:cNvSpPr>
          <p:nvPr/>
        </p:nvSpPr>
        <p:spPr bwMode="auto">
          <a:xfrm>
            <a:off x="130175" y="2962275"/>
            <a:ext cx="8756650" cy="3752850"/>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6086" name="Text Box 51"/>
          <p:cNvSpPr txBox="1">
            <a:spLocks noChangeArrowheads="1"/>
          </p:cNvSpPr>
          <p:nvPr/>
        </p:nvSpPr>
        <p:spPr bwMode="auto">
          <a:xfrm>
            <a:off x="71438" y="2976563"/>
            <a:ext cx="564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sd Enroll in Seminar   lifelines :Student :Seminar :Course :Enrollment </a:t>
            </a:r>
          </a:p>
        </p:txBody>
      </p:sp>
      <p:sp>
        <p:nvSpPr>
          <p:cNvPr id="46087" name="Line 52"/>
          <p:cNvSpPr>
            <a:spLocks noChangeShapeType="1"/>
          </p:cNvSpPr>
          <p:nvPr/>
        </p:nvSpPr>
        <p:spPr bwMode="auto">
          <a:xfrm>
            <a:off x="77788" y="3267075"/>
            <a:ext cx="557530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8" name="Line 53"/>
          <p:cNvSpPr>
            <a:spLocks noChangeShapeType="1"/>
          </p:cNvSpPr>
          <p:nvPr/>
        </p:nvSpPr>
        <p:spPr bwMode="auto">
          <a:xfrm>
            <a:off x="5794375" y="2976563"/>
            <a:ext cx="1588"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9" name="Line 54"/>
          <p:cNvSpPr>
            <a:spLocks noChangeShapeType="1"/>
          </p:cNvSpPr>
          <p:nvPr/>
        </p:nvSpPr>
        <p:spPr bwMode="auto">
          <a:xfrm flipH="1">
            <a:off x="5638800" y="3128963"/>
            <a:ext cx="168275"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Text Box 55"/>
          <p:cNvSpPr txBox="1">
            <a:spLocks noChangeArrowheads="1"/>
          </p:cNvSpPr>
          <p:nvPr/>
        </p:nvSpPr>
        <p:spPr bwMode="auto">
          <a:xfrm>
            <a:off x="4024313" y="3676650"/>
            <a:ext cx="854075"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:Student</a:t>
            </a:r>
          </a:p>
        </p:txBody>
      </p:sp>
      <p:sp>
        <p:nvSpPr>
          <p:cNvPr id="46091" name="Text Box 56"/>
          <p:cNvSpPr txBox="1">
            <a:spLocks noChangeArrowheads="1"/>
          </p:cNvSpPr>
          <p:nvPr/>
        </p:nvSpPr>
        <p:spPr bwMode="auto">
          <a:xfrm>
            <a:off x="5448300" y="3671888"/>
            <a:ext cx="903288"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:Seminar</a:t>
            </a:r>
          </a:p>
        </p:txBody>
      </p:sp>
      <p:sp>
        <p:nvSpPr>
          <p:cNvPr id="46092" name="Text Box 57"/>
          <p:cNvSpPr txBox="1">
            <a:spLocks noChangeArrowheads="1"/>
          </p:cNvSpPr>
          <p:nvPr/>
        </p:nvSpPr>
        <p:spPr bwMode="auto">
          <a:xfrm>
            <a:off x="7016750" y="3667125"/>
            <a:ext cx="814388"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:Course</a:t>
            </a:r>
          </a:p>
        </p:txBody>
      </p:sp>
      <p:sp>
        <p:nvSpPr>
          <p:cNvPr id="46093" name="Line 58"/>
          <p:cNvSpPr>
            <a:spLocks noChangeShapeType="1"/>
          </p:cNvSpPr>
          <p:nvPr/>
        </p:nvSpPr>
        <p:spPr bwMode="auto">
          <a:xfrm>
            <a:off x="4338638" y="4010025"/>
            <a:ext cx="0" cy="430213"/>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094" name="Line 59"/>
          <p:cNvSpPr>
            <a:spLocks noChangeShapeType="1"/>
          </p:cNvSpPr>
          <p:nvPr/>
        </p:nvSpPr>
        <p:spPr bwMode="auto">
          <a:xfrm>
            <a:off x="5938838" y="3990975"/>
            <a:ext cx="1587" cy="412750"/>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095" name="Line 60"/>
          <p:cNvSpPr>
            <a:spLocks noChangeShapeType="1"/>
          </p:cNvSpPr>
          <p:nvPr/>
        </p:nvSpPr>
        <p:spPr bwMode="auto">
          <a:xfrm>
            <a:off x="7424738" y="4010025"/>
            <a:ext cx="0" cy="430213"/>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Rectangle 61"/>
          <p:cNvSpPr>
            <a:spLocks noChangeArrowheads="1"/>
          </p:cNvSpPr>
          <p:nvPr/>
        </p:nvSpPr>
        <p:spPr bwMode="auto">
          <a:xfrm>
            <a:off x="998538" y="3325813"/>
            <a:ext cx="2576512" cy="457200"/>
          </a:xfrm>
          <a:prstGeom prst="rect">
            <a:avLst/>
          </a:prstGeom>
          <a:solidFill>
            <a:schemeClr val="bg1"/>
          </a:solidFill>
          <a:ln w="19050" algn="ctr">
            <a:solidFill>
              <a:srgbClr val="339966"/>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sz="1400">
              <a:solidFill>
                <a:schemeClr val="hlink"/>
              </a:solidFill>
            </a:endParaRPr>
          </a:p>
        </p:txBody>
      </p:sp>
      <p:sp>
        <p:nvSpPr>
          <p:cNvPr id="46097" name="Text Box 62"/>
          <p:cNvSpPr txBox="1">
            <a:spLocks noChangeArrowheads="1"/>
          </p:cNvSpPr>
          <p:nvPr/>
        </p:nvSpPr>
        <p:spPr bwMode="auto">
          <a:xfrm>
            <a:off x="955675" y="3325813"/>
            <a:ext cx="41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chemeClr val="hlink"/>
                </a:solidFill>
              </a:rPr>
              <a:t>ref</a:t>
            </a:r>
          </a:p>
        </p:txBody>
      </p:sp>
      <p:sp>
        <p:nvSpPr>
          <p:cNvPr id="46098" name="Line 63"/>
          <p:cNvSpPr>
            <a:spLocks noChangeShapeType="1"/>
          </p:cNvSpPr>
          <p:nvPr/>
        </p:nvSpPr>
        <p:spPr bwMode="auto">
          <a:xfrm>
            <a:off x="998538" y="3630613"/>
            <a:ext cx="284162" cy="1587"/>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Line 64"/>
          <p:cNvSpPr>
            <a:spLocks noChangeShapeType="1"/>
          </p:cNvSpPr>
          <p:nvPr/>
        </p:nvSpPr>
        <p:spPr bwMode="auto">
          <a:xfrm>
            <a:off x="1498600" y="3325813"/>
            <a:ext cx="1588" cy="166687"/>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0" name="Line 65"/>
          <p:cNvSpPr>
            <a:spLocks noChangeShapeType="1"/>
          </p:cNvSpPr>
          <p:nvPr/>
        </p:nvSpPr>
        <p:spPr bwMode="auto">
          <a:xfrm flipH="1">
            <a:off x="1343025" y="3478213"/>
            <a:ext cx="128588" cy="166687"/>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Text Box 66"/>
          <p:cNvSpPr txBox="1">
            <a:spLocks noChangeArrowheads="1"/>
          </p:cNvSpPr>
          <p:nvPr/>
        </p:nvSpPr>
        <p:spPr bwMode="auto">
          <a:xfrm>
            <a:off x="1608138" y="3478213"/>
            <a:ext cx="157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chemeClr val="hlink"/>
                </a:solidFill>
              </a:rPr>
              <a:t>Select Seminar()</a:t>
            </a:r>
          </a:p>
        </p:txBody>
      </p:sp>
      <p:sp>
        <p:nvSpPr>
          <p:cNvPr id="46102" name="Text Box 73"/>
          <p:cNvSpPr txBox="1">
            <a:spLocks noChangeArrowheads="1"/>
          </p:cNvSpPr>
          <p:nvPr/>
        </p:nvSpPr>
        <p:spPr bwMode="auto">
          <a:xfrm>
            <a:off x="4718050" y="4165600"/>
            <a:ext cx="995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getPrereq ()</a:t>
            </a:r>
          </a:p>
        </p:txBody>
      </p:sp>
      <p:sp>
        <p:nvSpPr>
          <p:cNvPr id="46103" name="Line 74"/>
          <p:cNvSpPr>
            <a:spLocks noChangeShapeType="1"/>
          </p:cNvSpPr>
          <p:nvPr/>
        </p:nvSpPr>
        <p:spPr bwMode="auto">
          <a:xfrm>
            <a:off x="4338638" y="4367213"/>
            <a:ext cx="1600200" cy="0"/>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6104" name="Text Box 77"/>
          <p:cNvSpPr txBox="1">
            <a:spLocks noChangeArrowheads="1"/>
          </p:cNvSpPr>
          <p:nvPr/>
        </p:nvSpPr>
        <p:spPr bwMode="auto">
          <a:xfrm>
            <a:off x="6140450" y="3990975"/>
            <a:ext cx="1085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isEligible(std)</a:t>
            </a:r>
          </a:p>
        </p:txBody>
      </p:sp>
      <p:sp>
        <p:nvSpPr>
          <p:cNvPr id="46105" name="Line 78"/>
          <p:cNvSpPr>
            <a:spLocks noChangeShapeType="1"/>
          </p:cNvSpPr>
          <p:nvPr/>
        </p:nvSpPr>
        <p:spPr bwMode="auto">
          <a:xfrm flipV="1">
            <a:off x="5940425" y="4221163"/>
            <a:ext cx="1487488" cy="14287"/>
          </a:xfrm>
          <a:prstGeom prst="line">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106" name="AutoShape 86"/>
          <p:cNvSpPr>
            <a:spLocks noChangeArrowheads="1"/>
          </p:cNvSpPr>
          <p:nvPr/>
        </p:nvSpPr>
        <p:spPr bwMode="auto">
          <a:xfrm>
            <a:off x="3182938" y="4157663"/>
            <a:ext cx="298450" cy="246062"/>
          </a:xfrm>
          <a:prstGeom prst="diamond">
            <a:avLst/>
          </a:prstGeom>
          <a:noFill/>
          <a:ln w="9525" algn="ctr">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6107" name="Oval 88"/>
          <p:cNvSpPr>
            <a:spLocks noChangeArrowheads="1"/>
          </p:cNvSpPr>
          <p:nvPr/>
        </p:nvSpPr>
        <p:spPr bwMode="auto">
          <a:xfrm>
            <a:off x="368300" y="3478213"/>
            <a:ext cx="101600" cy="139700"/>
          </a:xfrm>
          <a:prstGeom prst="ellipse">
            <a:avLst/>
          </a:prstGeom>
          <a:solidFill>
            <a:srgbClr val="800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6108" name="Line 89"/>
          <p:cNvSpPr>
            <a:spLocks noChangeShapeType="1"/>
          </p:cNvSpPr>
          <p:nvPr/>
        </p:nvSpPr>
        <p:spPr bwMode="auto">
          <a:xfrm>
            <a:off x="469900" y="3536950"/>
            <a:ext cx="485775" cy="0"/>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9" name="Line 90"/>
          <p:cNvSpPr>
            <a:spLocks noChangeShapeType="1"/>
          </p:cNvSpPr>
          <p:nvPr/>
        </p:nvSpPr>
        <p:spPr bwMode="auto">
          <a:xfrm>
            <a:off x="8253413" y="3378200"/>
            <a:ext cx="1587" cy="1062038"/>
          </a:xfrm>
          <a:prstGeom prst="line">
            <a:avLst/>
          </a:prstGeom>
          <a:noFill/>
          <a:ln w="9525">
            <a:solidFill>
              <a:srgbClr val="80008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110" name="Line 91"/>
          <p:cNvSpPr>
            <a:spLocks noChangeShapeType="1"/>
          </p:cNvSpPr>
          <p:nvPr/>
        </p:nvSpPr>
        <p:spPr bwMode="auto">
          <a:xfrm>
            <a:off x="3314700" y="4440238"/>
            <a:ext cx="0" cy="198437"/>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11" name="Rectangle 98"/>
          <p:cNvSpPr>
            <a:spLocks noChangeArrowheads="1"/>
          </p:cNvSpPr>
          <p:nvPr/>
        </p:nvSpPr>
        <p:spPr bwMode="auto">
          <a:xfrm>
            <a:off x="3994150" y="3352800"/>
            <a:ext cx="3892550" cy="1087438"/>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6112" name="Text Box 99"/>
          <p:cNvSpPr txBox="1">
            <a:spLocks noChangeArrowheads="1"/>
          </p:cNvSpPr>
          <p:nvPr/>
        </p:nvSpPr>
        <p:spPr bwMode="auto">
          <a:xfrm>
            <a:off x="4008438" y="3348038"/>
            <a:ext cx="1979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sd Determine Eligibility</a:t>
            </a:r>
          </a:p>
        </p:txBody>
      </p:sp>
      <p:sp>
        <p:nvSpPr>
          <p:cNvPr id="46113" name="Line 100"/>
          <p:cNvSpPr>
            <a:spLocks noChangeShapeType="1"/>
          </p:cNvSpPr>
          <p:nvPr/>
        </p:nvSpPr>
        <p:spPr bwMode="auto">
          <a:xfrm>
            <a:off x="4052888" y="3640138"/>
            <a:ext cx="1774825" cy="4762"/>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Line 101"/>
          <p:cNvSpPr>
            <a:spLocks noChangeShapeType="1"/>
          </p:cNvSpPr>
          <p:nvPr/>
        </p:nvSpPr>
        <p:spPr bwMode="auto">
          <a:xfrm>
            <a:off x="5975350" y="3348038"/>
            <a:ext cx="1588"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Line 102"/>
          <p:cNvSpPr>
            <a:spLocks noChangeShapeType="1"/>
          </p:cNvSpPr>
          <p:nvPr/>
        </p:nvSpPr>
        <p:spPr bwMode="auto">
          <a:xfrm flipH="1">
            <a:off x="5807075" y="3514725"/>
            <a:ext cx="168275" cy="16668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6" name="Line 152"/>
          <p:cNvSpPr>
            <a:spLocks noChangeShapeType="1"/>
          </p:cNvSpPr>
          <p:nvPr/>
        </p:nvSpPr>
        <p:spPr bwMode="auto">
          <a:xfrm flipH="1">
            <a:off x="3449638" y="4267200"/>
            <a:ext cx="512762" cy="0"/>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17" name="Line 159"/>
          <p:cNvSpPr>
            <a:spLocks noChangeShapeType="1"/>
          </p:cNvSpPr>
          <p:nvPr/>
        </p:nvSpPr>
        <p:spPr bwMode="auto">
          <a:xfrm flipH="1">
            <a:off x="8070850" y="3325813"/>
            <a:ext cx="403225" cy="15875"/>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8" name="Line 160"/>
          <p:cNvSpPr>
            <a:spLocks noChangeShapeType="1"/>
          </p:cNvSpPr>
          <p:nvPr/>
        </p:nvSpPr>
        <p:spPr bwMode="auto">
          <a:xfrm flipH="1">
            <a:off x="8048625" y="4403725"/>
            <a:ext cx="403225" cy="15875"/>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9" name="Line 161"/>
          <p:cNvSpPr>
            <a:spLocks noChangeShapeType="1"/>
          </p:cNvSpPr>
          <p:nvPr/>
        </p:nvSpPr>
        <p:spPr bwMode="auto">
          <a:xfrm>
            <a:off x="3567113" y="3559175"/>
            <a:ext cx="485775" cy="0"/>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20" name="Text Box 162"/>
          <p:cNvSpPr txBox="1">
            <a:spLocks noChangeArrowheads="1"/>
          </p:cNvSpPr>
          <p:nvPr/>
        </p:nvSpPr>
        <p:spPr bwMode="auto">
          <a:xfrm>
            <a:off x="7962900" y="3671888"/>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{0..7msec}</a:t>
            </a:r>
          </a:p>
        </p:txBody>
      </p:sp>
      <p:sp>
        <p:nvSpPr>
          <p:cNvPr id="46121" name="Line 163"/>
          <p:cNvSpPr>
            <a:spLocks noChangeShapeType="1"/>
          </p:cNvSpPr>
          <p:nvPr/>
        </p:nvSpPr>
        <p:spPr bwMode="auto">
          <a:xfrm flipH="1">
            <a:off x="469900" y="4279900"/>
            <a:ext cx="2713038" cy="0"/>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22" name="Oval 164"/>
          <p:cNvSpPr>
            <a:spLocks noChangeArrowheads="1"/>
          </p:cNvSpPr>
          <p:nvPr/>
        </p:nvSpPr>
        <p:spPr bwMode="auto">
          <a:xfrm>
            <a:off x="317500" y="4195763"/>
            <a:ext cx="101600" cy="139700"/>
          </a:xfrm>
          <a:prstGeom prst="ellipse">
            <a:avLst/>
          </a:prstGeom>
          <a:solidFill>
            <a:srgbClr val="800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6123" name="Oval 165"/>
          <p:cNvSpPr>
            <a:spLocks noChangeArrowheads="1"/>
          </p:cNvSpPr>
          <p:nvPr/>
        </p:nvSpPr>
        <p:spPr bwMode="auto">
          <a:xfrm>
            <a:off x="250825" y="4195763"/>
            <a:ext cx="219075" cy="139700"/>
          </a:xfrm>
          <a:prstGeom prst="ellipse">
            <a:avLst/>
          </a:prstGeom>
          <a:noFill/>
          <a:ln w="19050" algn="ctr">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6124" name="Text Box 166"/>
          <p:cNvSpPr txBox="1">
            <a:spLocks noChangeArrowheads="1"/>
          </p:cNvSpPr>
          <p:nvPr/>
        </p:nvSpPr>
        <p:spPr bwMode="auto">
          <a:xfrm>
            <a:off x="1974850" y="3965575"/>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[not eligible]</a:t>
            </a:r>
          </a:p>
        </p:txBody>
      </p:sp>
      <p:sp>
        <p:nvSpPr>
          <p:cNvPr id="46125" name="Text Box 168"/>
          <p:cNvSpPr txBox="1">
            <a:spLocks noChangeArrowheads="1"/>
          </p:cNvSpPr>
          <p:nvPr/>
        </p:nvSpPr>
        <p:spPr bwMode="auto">
          <a:xfrm>
            <a:off x="1974850" y="5102225"/>
            <a:ext cx="903288"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:Seminar</a:t>
            </a:r>
          </a:p>
        </p:txBody>
      </p:sp>
      <p:sp>
        <p:nvSpPr>
          <p:cNvPr id="46126" name="Text Box 169"/>
          <p:cNvSpPr txBox="1">
            <a:spLocks noChangeArrowheads="1"/>
          </p:cNvSpPr>
          <p:nvPr/>
        </p:nvSpPr>
        <p:spPr bwMode="auto">
          <a:xfrm>
            <a:off x="4257675" y="5067300"/>
            <a:ext cx="1090613"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:Enrollment</a:t>
            </a:r>
          </a:p>
        </p:txBody>
      </p:sp>
      <p:sp>
        <p:nvSpPr>
          <p:cNvPr id="46127" name="Text Box 175"/>
          <p:cNvSpPr txBox="1">
            <a:spLocks noChangeArrowheads="1"/>
          </p:cNvSpPr>
          <p:nvPr/>
        </p:nvSpPr>
        <p:spPr bwMode="auto">
          <a:xfrm>
            <a:off x="2997200" y="499427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Number enrolled</a:t>
            </a:r>
          </a:p>
        </p:txBody>
      </p:sp>
      <p:sp>
        <p:nvSpPr>
          <p:cNvPr id="46128" name="Line 176"/>
          <p:cNvSpPr>
            <a:spLocks noChangeShapeType="1"/>
          </p:cNvSpPr>
          <p:nvPr/>
        </p:nvSpPr>
        <p:spPr bwMode="auto">
          <a:xfrm flipV="1">
            <a:off x="2905125" y="5224463"/>
            <a:ext cx="1352550" cy="14287"/>
          </a:xfrm>
          <a:prstGeom prst="line">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129" name="Rectangle 177"/>
          <p:cNvSpPr>
            <a:spLocks noChangeArrowheads="1"/>
          </p:cNvSpPr>
          <p:nvPr/>
        </p:nvSpPr>
        <p:spPr bwMode="auto">
          <a:xfrm>
            <a:off x="1817688" y="4630738"/>
            <a:ext cx="3630612" cy="785812"/>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6130" name="Text Box 178"/>
          <p:cNvSpPr txBox="1">
            <a:spLocks noChangeArrowheads="1"/>
          </p:cNvSpPr>
          <p:nvPr/>
        </p:nvSpPr>
        <p:spPr bwMode="auto">
          <a:xfrm>
            <a:off x="1833563" y="4613275"/>
            <a:ext cx="2541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cd Determine Seat Availability</a:t>
            </a:r>
          </a:p>
        </p:txBody>
      </p:sp>
      <p:sp>
        <p:nvSpPr>
          <p:cNvPr id="46131" name="Line 179"/>
          <p:cNvSpPr>
            <a:spLocks noChangeShapeType="1"/>
          </p:cNvSpPr>
          <p:nvPr/>
        </p:nvSpPr>
        <p:spPr bwMode="auto">
          <a:xfrm>
            <a:off x="1876425" y="4918075"/>
            <a:ext cx="2381250"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2" name="Line 180"/>
          <p:cNvSpPr>
            <a:spLocks noChangeShapeType="1"/>
          </p:cNvSpPr>
          <p:nvPr/>
        </p:nvSpPr>
        <p:spPr bwMode="auto">
          <a:xfrm>
            <a:off x="4338638" y="4638675"/>
            <a:ext cx="1587" cy="16668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3" name="Line 181"/>
          <p:cNvSpPr>
            <a:spLocks noChangeShapeType="1"/>
          </p:cNvSpPr>
          <p:nvPr/>
        </p:nvSpPr>
        <p:spPr bwMode="auto">
          <a:xfrm flipH="1">
            <a:off x="4171950" y="4791075"/>
            <a:ext cx="168275" cy="16668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4" name="AutoShape 182"/>
          <p:cNvSpPr>
            <a:spLocks noChangeArrowheads="1"/>
          </p:cNvSpPr>
          <p:nvPr/>
        </p:nvSpPr>
        <p:spPr bwMode="auto">
          <a:xfrm>
            <a:off x="5938838" y="4918075"/>
            <a:ext cx="298450" cy="246063"/>
          </a:xfrm>
          <a:prstGeom prst="diamond">
            <a:avLst/>
          </a:prstGeom>
          <a:noFill/>
          <a:ln w="9525" algn="ctr">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6135" name="Line 183"/>
          <p:cNvSpPr>
            <a:spLocks noChangeShapeType="1"/>
          </p:cNvSpPr>
          <p:nvPr/>
        </p:nvSpPr>
        <p:spPr bwMode="auto">
          <a:xfrm>
            <a:off x="5448300" y="5053013"/>
            <a:ext cx="485775" cy="0"/>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36" name="Line 184"/>
          <p:cNvSpPr>
            <a:spLocks noChangeShapeType="1"/>
          </p:cNvSpPr>
          <p:nvPr/>
        </p:nvSpPr>
        <p:spPr bwMode="auto">
          <a:xfrm>
            <a:off x="6096000" y="5164138"/>
            <a:ext cx="0" cy="474662"/>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37" name="Line 185"/>
          <p:cNvSpPr>
            <a:spLocks noChangeShapeType="1"/>
          </p:cNvSpPr>
          <p:nvPr/>
        </p:nvSpPr>
        <p:spPr bwMode="auto">
          <a:xfrm>
            <a:off x="7226300" y="5053013"/>
            <a:ext cx="0" cy="965200"/>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38" name="Line 186"/>
          <p:cNvSpPr>
            <a:spLocks noChangeShapeType="1"/>
          </p:cNvSpPr>
          <p:nvPr/>
        </p:nvSpPr>
        <p:spPr bwMode="auto">
          <a:xfrm>
            <a:off x="6237288" y="5053013"/>
            <a:ext cx="989012" cy="0"/>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9" name="Rectangle 187"/>
          <p:cNvSpPr>
            <a:spLocks noChangeArrowheads="1"/>
          </p:cNvSpPr>
          <p:nvPr/>
        </p:nvSpPr>
        <p:spPr bwMode="auto">
          <a:xfrm>
            <a:off x="3894138" y="5638800"/>
            <a:ext cx="2184400" cy="457200"/>
          </a:xfrm>
          <a:prstGeom prst="rect">
            <a:avLst/>
          </a:prstGeom>
          <a:solidFill>
            <a:schemeClr val="bg1"/>
          </a:solidFill>
          <a:ln w="19050" algn="ctr">
            <a:solidFill>
              <a:srgbClr val="339966"/>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sz="1400">
              <a:solidFill>
                <a:schemeClr val="hlink"/>
              </a:solidFill>
            </a:endParaRPr>
          </a:p>
        </p:txBody>
      </p:sp>
      <p:sp>
        <p:nvSpPr>
          <p:cNvPr id="46140" name="Text Box 188"/>
          <p:cNvSpPr txBox="1">
            <a:spLocks noChangeArrowheads="1"/>
          </p:cNvSpPr>
          <p:nvPr/>
        </p:nvSpPr>
        <p:spPr bwMode="auto">
          <a:xfrm>
            <a:off x="3851275" y="5638800"/>
            <a:ext cx="41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chemeClr val="hlink"/>
                </a:solidFill>
              </a:rPr>
              <a:t>ref</a:t>
            </a:r>
          </a:p>
        </p:txBody>
      </p:sp>
      <p:sp>
        <p:nvSpPr>
          <p:cNvPr id="46141" name="Line 189"/>
          <p:cNvSpPr>
            <a:spLocks noChangeShapeType="1"/>
          </p:cNvSpPr>
          <p:nvPr/>
        </p:nvSpPr>
        <p:spPr bwMode="auto">
          <a:xfrm>
            <a:off x="3894138" y="5943600"/>
            <a:ext cx="284162" cy="158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2" name="Line 190"/>
          <p:cNvSpPr>
            <a:spLocks noChangeShapeType="1"/>
          </p:cNvSpPr>
          <p:nvPr/>
        </p:nvSpPr>
        <p:spPr bwMode="auto">
          <a:xfrm>
            <a:off x="4394200" y="5638800"/>
            <a:ext cx="1588" cy="16668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3" name="Line 191"/>
          <p:cNvSpPr>
            <a:spLocks noChangeShapeType="1"/>
          </p:cNvSpPr>
          <p:nvPr/>
        </p:nvSpPr>
        <p:spPr bwMode="auto">
          <a:xfrm flipH="1">
            <a:off x="4238625" y="5791200"/>
            <a:ext cx="128588" cy="16668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4" name="Text Box 192"/>
          <p:cNvSpPr txBox="1">
            <a:spLocks noChangeArrowheads="1"/>
          </p:cNvSpPr>
          <p:nvPr/>
        </p:nvSpPr>
        <p:spPr bwMode="auto">
          <a:xfrm>
            <a:off x="4340225" y="5791200"/>
            <a:ext cx="1816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chemeClr val="hlink"/>
                </a:solidFill>
              </a:rPr>
              <a:t>AddToWaitingList()</a:t>
            </a:r>
          </a:p>
        </p:txBody>
      </p:sp>
      <p:sp>
        <p:nvSpPr>
          <p:cNvPr id="46145" name="Rectangle 193"/>
          <p:cNvSpPr>
            <a:spLocks noChangeArrowheads="1"/>
          </p:cNvSpPr>
          <p:nvPr/>
        </p:nvSpPr>
        <p:spPr bwMode="auto">
          <a:xfrm>
            <a:off x="6394450" y="6018213"/>
            <a:ext cx="2184400" cy="457200"/>
          </a:xfrm>
          <a:prstGeom prst="rect">
            <a:avLst/>
          </a:prstGeom>
          <a:solidFill>
            <a:schemeClr val="bg1"/>
          </a:solidFill>
          <a:ln w="19050" algn="ctr">
            <a:solidFill>
              <a:srgbClr val="339966"/>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sz="1400">
              <a:solidFill>
                <a:schemeClr val="hlink"/>
              </a:solidFill>
            </a:endParaRPr>
          </a:p>
        </p:txBody>
      </p:sp>
      <p:sp>
        <p:nvSpPr>
          <p:cNvPr id="46146" name="Text Box 194"/>
          <p:cNvSpPr txBox="1">
            <a:spLocks noChangeArrowheads="1"/>
          </p:cNvSpPr>
          <p:nvPr/>
        </p:nvSpPr>
        <p:spPr bwMode="auto">
          <a:xfrm>
            <a:off x="6351588" y="6018213"/>
            <a:ext cx="411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chemeClr val="hlink"/>
                </a:solidFill>
              </a:rPr>
              <a:t>ref</a:t>
            </a:r>
          </a:p>
        </p:txBody>
      </p:sp>
      <p:sp>
        <p:nvSpPr>
          <p:cNvPr id="46147" name="Line 195"/>
          <p:cNvSpPr>
            <a:spLocks noChangeShapeType="1"/>
          </p:cNvSpPr>
          <p:nvPr/>
        </p:nvSpPr>
        <p:spPr bwMode="auto">
          <a:xfrm>
            <a:off x="6394450" y="6323013"/>
            <a:ext cx="284163" cy="1587"/>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8" name="Line 196"/>
          <p:cNvSpPr>
            <a:spLocks noChangeShapeType="1"/>
          </p:cNvSpPr>
          <p:nvPr/>
        </p:nvSpPr>
        <p:spPr bwMode="auto">
          <a:xfrm>
            <a:off x="6894513" y="6018213"/>
            <a:ext cx="1587" cy="166687"/>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9" name="Line 197"/>
          <p:cNvSpPr>
            <a:spLocks noChangeShapeType="1"/>
          </p:cNvSpPr>
          <p:nvPr/>
        </p:nvSpPr>
        <p:spPr bwMode="auto">
          <a:xfrm flipH="1">
            <a:off x="6738938" y="6170613"/>
            <a:ext cx="128587" cy="166687"/>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0" name="Text Box 198"/>
          <p:cNvSpPr txBox="1">
            <a:spLocks noChangeArrowheads="1"/>
          </p:cNvSpPr>
          <p:nvPr/>
        </p:nvSpPr>
        <p:spPr bwMode="auto">
          <a:xfrm>
            <a:off x="6911975" y="6170613"/>
            <a:ext cx="1762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chemeClr val="hlink"/>
                </a:solidFill>
              </a:rPr>
              <a:t>Enroll in Seminar()</a:t>
            </a:r>
          </a:p>
        </p:txBody>
      </p:sp>
      <p:sp>
        <p:nvSpPr>
          <p:cNvPr id="46151" name="Text Box 199"/>
          <p:cNvSpPr txBox="1">
            <a:spLocks noChangeArrowheads="1"/>
          </p:cNvSpPr>
          <p:nvPr/>
        </p:nvSpPr>
        <p:spPr bwMode="auto">
          <a:xfrm>
            <a:off x="6118225" y="4791075"/>
            <a:ext cx="1366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[seat available]</a:t>
            </a:r>
          </a:p>
        </p:txBody>
      </p:sp>
      <p:sp>
        <p:nvSpPr>
          <p:cNvPr id="46152" name="Text Box 200"/>
          <p:cNvSpPr txBox="1">
            <a:spLocks noChangeArrowheads="1"/>
          </p:cNvSpPr>
          <p:nvPr/>
        </p:nvSpPr>
        <p:spPr bwMode="auto">
          <a:xfrm>
            <a:off x="6003925" y="5164138"/>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[no seat]</a:t>
            </a:r>
          </a:p>
        </p:txBody>
      </p:sp>
      <p:sp>
        <p:nvSpPr>
          <p:cNvPr id="46153" name="Line 202"/>
          <p:cNvSpPr>
            <a:spLocks noChangeShapeType="1"/>
          </p:cNvSpPr>
          <p:nvPr/>
        </p:nvSpPr>
        <p:spPr bwMode="auto">
          <a:xfrm flipV="1">
            <a:off x="339725" y="4324350"/>
            <a:ext cx="0" cy="1998663"/>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54" name="Line 203"/>
          <p:cNvSpPr>
            <a:spLocks noChangeShapeType="1"/>
          </p:cNvSpPr>
          <p:nvPr/>
        </p:nvSpPr>
        <p:spPr bwMode="auto">
          <a:xfrm flipH="1">
            <a:off x="317500" y="6307138"/>
            <a:ext cx="6034088" cy="15875"/>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5" name="Line 204"/>
          <p:cNvSpPr>
            <a:spLocks noChangeShapeType="1"/>
          </p:cNvSpPr>
          <p:nvPr/>
        </p:nvSpPr>
        <p:spPr bwMode="auto">
          <a:xfrm flipH="1">
            <a:off x="955675" y="5805488"/>
            <a:ext cx="2938463" cy="0"/>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6" name="Line 205"/>
          <p:cNvSpPr>
            <a:spLocks noChangeShapeType="1"/>
          </p:cNvSpPr>
          <p:nvPr/>
        </p:nvSpPr>
        <p:spPr bwMode="auto">
          <a:xfrm flipH="1" flipV="1">
            <a:off x="419100" y="4324350"/>
            <a:ext cx="536575" cy="1481138"/>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EDE897F0-08D1-43F1-A495-C386095B60A3}" type="slidenum">
              <a:rPr lang="en-US" altLang="en-US"/>
              <a:pPr/>
              <a:t>43</a:t>
            </a:fld>
            <a:endParaRPr lang="en-US" altLang="en-US"/>
          </a:p>
        </p:txBody>
      </p:sp>
      <p:sp>
        <p:nvSpPr>
          <p:cNvPr id="47107" name="Rectangle 2"/>
          <p:cNvSpPr>
            <a:spLocks noChangeArrowheads="1"/>
          </p:cNvSpPr>
          <p:nvPr/>
        </p:nvSpPr>
        <p:spPr bwMode="auto">
          <a:xfrm>
            <a:off x="44450" y="430213"/>
            <a:ext cx="8809038" cy="6399212"/>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08" name="Text Box 3"/>
          <p:cNvSpPr txBox="1">
            <a:spLocks noChangeArrowheads="1"/>
          </p:cNvSpPr>
          <p:nvPr/>
        </p:nvSpPr>
        <p:spPr bwMode="auto">
          <a:xfrm>
            <a:off x="96838" y="430213"/>
            <a:ext cx="1298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sd Withdrawal</a:t>
            </a:r>
          </a:p>
        </p:txBody>
      </p:sp>
      <p:sp>
        <p:nvSpPr>
          <p:cNvPr id="47109" name="Line 4"/>
          <p:cNvSpPr>
            <a:spLocks noChangeShapeType="1"/>
          </p:cNvSpPr>
          <p:nvPr/>
        </p:nvSpPr>
        <p:spPr bwMode="auto">
          <a:xfrm>
            <a:off x="44450" y="735013"/>
            <a:ext cx="1235075" cy="15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0" name="Line 5"/>
          <p:cNvSpPr>
            <a:spLocks noChangeShapeType="1"/>
          </p:cNvSpPr>
          <p:nvPr/>
        </p:nvSpPr>
        <p:spPr bwMode="auto">
          <a:xfrm>
            <a:off x="1343025" y="430213"/>
            <a:ext cx="1588"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Line 6"/>
          <p:cNvSpPr>
            <a:spLocks noChangeShapeType="1"/>
          </p:cNvSpPr>
          <p:nvPr/>
        </p:nvSpPr>
        <p:spPr bwMode="auto">
          <a:xfrm flipH="1">
            <a:off x="1187450" y="582613"/>
            <a:ext cx="168275"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Text Box 7"/>
          <p:cNvSpPr txBox="1">
            <a:spLocks noChangeArrowheads="1"/>
          </p:cNvSpPr>
          <p:nvPr/>
        </p:nvSpPr>
        <p:spPr bwMode="auto">
          <a:xfrm>
            <a:off x="225425" y="2722563"/>
            <a:ext cx="617538"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:User</a:t>
            </a:r>
          </a:p>
        </p:txBody>
      </p:sp>
      <p:sp>
        <p:nvSpPr>
          <p:cNvPr id="47113" name="Text Box 8"/>
          <p:cNvSpPr txBox="1">
            <a:spLocks noChangeArrowheads="1"/>
          </p:cNvSpPr>
          <p:nvPr/>
        </p:nvSpPr>
        <p:spPr bwMode="auto">
          <a:xfrm>
            <a:off x="1731963" y="2717800"/>
            <a:ext cx="617537"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:ATM</a:t>
            </a:r>
          </a:p>
        </p:txBody>
      </p:sp>
      <p:sp>
        <p:nvSpPr>
          <p:cNvPr id="47114" name="Text Box 9"/>
          <p:cNvSpPr txBox="1">
            <a:spLocks noChangeArrowheads="1"/>
          </p:cNvSpPr>
          <p:nvPr/>
        </p:nvSpPr>
        <p:spPr bwMode="auto">
          <a:xfrm>
            <a:off x="3279775" y="2713038"/>
            <a:ext cx="647700"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:Bank</a:t>
            </a:r>
          </a:p>
        </p:txBody>
      </p:sp>
      <p:sp>
        <p:nvSpPr>
          <p:cNvPr id="47115" name="Line 10"/>
          <p:cNvSpPr>
            <a:spLocks noChangeShapeType="1"/>
          </p:cNvSpPr>
          <p:nvPr/>
        </p:nvSpPr>
        <p:spPr bwMode="auto">
          <a:xfrm>
            <a:off x="481013" y="3055938"/>
            <a:ext cx="25400" cy="782637"/>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1"/>
          <p:cNvSpPr>
            <a:spLocks noChangeShapeType="1"/>
          </p:cNvSpPr>
          <p:nvPr/>
        </p:nvSpPr>
        <p:spPr bwMode="auto">
          <a:xfrm>
            <a:off x="2081213" y="3036888"/>
            <a:ext cx="0" cy="801687"/>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17" name="Line 12"/>
          <p:cNvSpPr>
            <a:spLocks noChangeShapeType="1"/>
          </p:cNvSpPr>
          <p:nvPr/>
        </p:nvSpPr>
        <p:spPr bwMode="auto">
          <a:xfrm>
            <a:off x="3567113" y="3055938"/>
            <a:ext cx="0" cy="782637"/>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18" name="Rectangle 13"/>
          <p:cNvSpPr>
            <a:spLocks noChangeArrowheads="1"/>
          </p:cNvSpPr>
          <p:nvPr/>
        </p:nvSpPr>
        <p:spPr bwMode="auto">
          <a:xfrm>
            <a:off x="2755900" y="863600"/>
            <a:ext cx="2576513" cy="457200"/>
          </a:xfrm>
          <a:prstGeom prst="rect">
            <a:avLst/>
          </a:prstGeom>
          <a:solidFill>
            <a:schemeClr val="bg1"/>
          </a:solidFill>
          <a:ln w="19050" algn="ctr">
            <a:solidFill>
              <a:srgbClr val="339966"/>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sz="1400">
              <a:solidFill>
                <a:schemeClr val="hlink"/>
              </a:solidFill>
            </a:endParaRPr>
          </a:p>
        </p:txBody>
      </p:sp>
      <p:sp>
        <p:nvSpPr>
          <p:cNvPr id="47119" name="Text Box 14"/>
          <p:cNvSpPr txBox="1">
            <a:spLocks noChangeArrowheads="1"/>
          </p:cNvSpPr>
          <p:nvPr/>
        </p:nvSpPr>
        <p:spPr bwMode="auto">
          <a:xfrm>
            <a:off x="2713038" y="863600"/>
            <a:ext cx="411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chemeClr val="hlink"/>
                </a:solidFill>
              </a:rPr>
              <a:t>ref</a:t>
            </a:r>
          </a:p>
        </p:txBody>
      </p:sp>
      <p:sp>
        <p:nvSpPr>
          <p:cNvPr id="47120" name="Line 15"/>
          <p:cNvSpPr>
            <a:spLocks noChangeShapeType="1"/>
          </p:cNvSpPr>
          <p:nvPr/>
        </p:nvSpPr>
        <p:spPr bwMode="auto">
          <a:xfrm>
            <a:off x="2755900" y="1168400"/>
            <a:ext cx="284163" cy="158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Line 16"/>
          <p:cNvSpPr>
            <a:spLocks noChangeShapeType="1"/>
          </p:cNvSpPr>
          <p:nvPr/>
        </p:nvSpPr>
        <p:spPr bwMode="auto">
          <a:xfrm>
            <a:off x="3255963" y="863600"/>
            <a:ext cx="1587" cy="16668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2" name="Line 17"/>
          <p:cNvSpPr>
            <a:spLocks noChangeShapeType="1"/>
          </p:cNvSpPr>
          <p:nvPr/>
        </p:nvSpPr>
        <p:spPr bwMode="auto">
          <a:xfrm flipH="1">
            <a:off x="3100388" y="1016000"/>
            <a:ext cx="128587" cy="16668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3" name="Text Box 18"/>
          <p:cNvSpPr txBox="1">
            <a:spLocks noChangeArrowheads="1"/>
          </p:cNvSpPr>
          <p:nvPr/>
        </p:nvSpPr>
        <p:spPr bwMode="auto">
          <a:xfrm>
            <a:off x="3522663" y="1016000"/>
            <a:ext cx="1255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solidFill>
                  <a:schemeClr val="hlink"/>
                </a:solidFill>
              </a:rPr>
              <a:t>Authenticate</a:t>
            </a:r>
          </a:p>
        </p:txBody>
      </p:sp>
      <p:sp>
        <p:nvSpPr>
          <p:cNvPr id="47124" name="AutoShape 19"/>
          <p:cNvSpPr>
            <a:spLocks noChangeArrowheads="1"/>
          </p:cNvSpPr>
          <p:nvPr/>
        </p:nvSpPr>
        <p:spPr bwMode="auto">
          <a:xfrm>
            <a:off x="2393950" y="1871663"/>
            <a:ext cx="1366838" cy="304800"/>
          </a:xfrm>
          <a:prstGeom prst="roundRect">
            <a:avLst>
              <a:gd name="adj" fmla="val 16667"/>
            </a:avLst>
          </a:prstGeom>
          <a:solidFill>
            <a:schemeClr val="bg1"/>
          </a:solidFill>
          <a:ln w="9525" algn="ctr">
            <a:solidFill>
              <a:srgbClr val="0000FF"/>
            </a:solidFill>
            <a:round/>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25" name="Text Box 20"/>
          <p:cNvSpPr txBox="1">
            <a:spLocks noChangeArrowheads="1"/>
          </p:cNvSpPr>
          <p:nvPr/>
        </p:nvSpPr>
        <p:spPr bwMode="auto">
          <a:xfrm>
            <a:off x="2638425" y="1871663"/>
            <a:ext cx="796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PIN OK</a:t>
            </a:r>
          </a:p>
        </p:txBody>
      </p:sp>
      <p:sp>
        <p:nvSpPr>
          <p:cNvPr id="47126" name="AutoShape 21"/>
          <p:cNvSpPr>
            <a:spLocks noChangeArrowheads="1"/>
          </p:cNvSpPr>
          <p:nvPr/>
        </p:nvSpPr>
        <p:spPr bwMode="auto">
          <a:xfrm>
            <a:off x="4484688" y="1852613"/>
            <a:ext cx="1289050" cy="304800"/>
          </a:xfrm>
          <a:prstGeom prst="roundRect">
            <a:avLst>
              <a:gd name="adj" fmla="val 16667"/>
            </a:avLst>
          </a:prstGeom>
          <a:solidFill>
            <a:schemeClr val="bg1"/>
          </a:solidFill>
          <a:ln w="9525" algn="ctr">
            <a:solidFill>
              <a:srgbClr val="0000FF"/>
            </a:solidFill>
            <a:round/>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27" name="Text Box 22"/>
          <p:cNvSpPr txBox="1">
            <a:spLocks noChangeArrowheads="1"/>
          </p:cNvSpPr>
          <p:nvPr/>
        </p:nvSpPr>
        <p:spPr bwMode="auto">
          <a:xfrm>
            <a:off x="4706938" y="1852613"/>
            <a:ext cx="92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PIN NOK</a:t>
            </a:r>
          </a:p>
        </p:txBody>
      </p:sp>
      <p:sp>
        <p:nvSpPr>
          <p:cNvPr id="47128" name="Line 23"/>
          <p:cNvSpPr>
            <a:spLocks noChangeShapeType="1"/>
          </p:cNvSpPr>
          <p:nvPr/>
        </p:nvSpPr>
        <p:spPr bwMode="auto">
          <a:xfrm>
            <a:off x="481013" y="3152775"/>
            <a:ext cx="1601787" cy="1588"/>
          </a:xfrm>
          <a:prstGeom prst="line">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7129" name="Text Box 24"/>
          <p:cNvSpPr txBox="1">
            <a:spLocks noChangeArrowheads="1"/>
          </p:cNvSpPr>
          <p:nvPr/>
        </p:nvSpPr>
        <p:spPr bwMode="auto">
          <a:xfrm>
            <a:off x="879475" y="2936875"/>
            <a:ext cx="782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withdraw</a:t>
            </a:r>
          </a:p>
        </p:txBody>
      </p:sp>
      <p:sp>
        <p:nvSpPr>
          <p:cNvPr id="47130" name="Text Box 25"/>
          <p:cNvSpPr txBox="1">
            <a:spLocks noChangeArrowheads="1"/>
          </p:cNvSpPr>
          <p:nvPr/>
        </p:nvSpPr>
        <p:spPr bwMode="auto">
          <a:xfrm>
            <a:off x="746125" y="3211513"/>
            <a:ext cx="12239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msg (“amount”)</a:t>
            </a:r>
          </a:p>
        </p:txBody>
      </p:sp>
      <p:sp>
        <p:nvSpPr>
          <p:cNvPr id="47131" name="Line 26"/>
          <p:cNvSpPr>
            <a:spLocks noChangeShapeType="1"/>
          </p:cNvSpPr>
          <p:nvPr/>
        </p:nvSpPr>
        <p:spPr bwMode="auto">
          <a:xfrm>
            <a:off x="481013" y="3413125"/>
            <a:ext cx="1600200" cy="0"/>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7132" name="Line 27"/>
          <p:cNvSpPr>
            <a:spLocks noChangeShapeType="1"/>
          </p:cNvSpPr>
          <p:nvPr/>
        </p:nvSpPr>
        <p:spPr bwMode="auto">
          <a:xfrm>
            <a:off x="506413" y="3622675"/>
            <a:ext cx="1609725" cy="0"/>
          </a:xfrm>
          <a:prstGeom prst="line">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7133" name="Text Box 28"/>
          <p:cNvSpPr txBox="1">
            <a:spLocks noChangeArrowheads="1"/>
          </p:cNvSpPr>
          <p:nvPr/>
        </p:nvSpPr>
        <p:spPr bwMode="auto">
          <a:xfrm>
            <a:off x="909638" y="3441700"/>
            <a:ext cx="919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amount (a)</a:t>
            </a:r>
          </a:p>
        </p:txBody>
      </p:sp>
      <p:sp>
        <p:nvSpPr>
          <p:cNvPr id="47134" name="Text Box 29"/>
          <p:cNvSpPr txBox="1">
            <a:spLocks noChangeArrowheads="1"/>
          </p:cNvSpPr>
          <p:nvPr/>
        </p:nvSpPr>
        <p:spPr bwMode="auto">
          <a:xfrm>
            <a:off x="2346325" y="3486150"/>
            <a:ext cx="946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chkAcct (a)</a:t>
            </a:r>
          </a:p>
        </p:txBody>
      </p:sp>
      <p:sp>
        <p:nvSpPr>
          <p:cNvPr id="47135" name="Line 30"/>
          <p:cNvSpPr>
            <a:spLocks noChangeShapeType="1"/>
          </p:cNvSpPr>
          <p:nvPr/>
        </p:nvSpPr>
        <p:spPr bwMode="auto">
          <a:xfrm flipV="1">
            <a:off x="2081213" y="3716338"/>
            <a:ext cx="1487487" cy="14287"/>
          </a:xfrm>
          <a:prstGeom prst="line">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7136" name="Text Box 31"/>
          <p:cNvSpPr txBox="1">
            <a:spLocks noChangeArrowheads="1"/>
          </p:cNvSpPr>
          <p:nvPr/>
        </p:nvSpPr>
        <p:spPr bwMode="auto">
          <a:xfrm>
            <a:off x="6580188" y="6446838"/>
            <a:ext cx="1012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msg (“card”)</a:t>
            </a:r>
          </a:p>
        </p:txBody>
      </p:sp>
      <p:sp>
        <p:nvSpPr>
          <p:cNvPr id="47137" name="Text Box 32"/>
          <p:cNvSpPr txBox="1">
            <a:spLocks noChangeArrowheads="1"/>
          </p:cNvSpPr>
          <p:nvPr/>
        </p:nvSpPr>
        <p:spPr bwMode="auto">
          <a:xfrm>
            <a:off x="5043488" y="3073400"/>
            <a:ext cx="1484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msg (“illegal entry”)</a:t>
            </a:r>
          </a:p>
        </p:txBody>
      </p:sp>
      <p:sp>
        <p:nvSpPr>
          <p:cNvPr id="47138" name="Line 33"/>
          <p:cNvSpPr>
            <a:spLocks noChangeShapeType="1"/>
          </p:cNvSpPr>
          <p:nvPr/>
        </p:nvSpPr>
        <p:spPr bwMode="auto">
          <a:xfrm>
            <a:off x="4970463" y="3275013"/>
            <a:ext cx="1619250" cy="1587"/>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7139" name="Text Box 34"/>
          <p:cNvSpPr txBox="1">
            <a:spLocks noChangeArrowheads="1"/>
          </p:cNvSpPr>
          <p:nvPr/>
        </p:nvSpPr>
        <p:spPr bwMode="auto">
          <a:xfrm>
            <a:off x="6518275" y="4892675"/>
            <a:ext cx="1187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not enough bal</a:t>
            </a:r>
          </a:p>
        </p:txBody>
      </p:sp>
      <p:sp>
        <p:nvSpPr>
          <p:cNvPr id="47140" name="Line 35"/>
          <p:cNvSpPr>
            <a:spLocks noChangeShapeType="1"/>
          </p:cNvSpPr>
          <p:nvPr/>
        </p:nvSpPr>
        <p:spPr bwMode="auto">
          <a:xfrm>
            <a:off x="6286500" y="5094288"/>
            <a:ext cx="1485900" cy="1587"/>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7141" name="Text Box 36"/>
          <p:cNvSpPr txBox="1">
            <a:spLocks noChangeArrowheads="1"/>
          </p:cNvSpPr>
          <p:nvPr/>
        </p:nvSpPr>
        <p:spPr bwMode="auto">
          <a:xfrm>
            <a:off x="4643438" y="4956175"/>
            <a:ext cx="1679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msg(“amount too big”)</a:t>
            </a:r>
          </a:p>
        </p:txBody>
      </p:sp>
      <p:sp>
        <p:nvSpPr>
          <p:cNvPr id="47142" name="Line 37"/>
          <p:cNvSpPr>
            <a:spLocks noChangeShapeType="1"/>
          </p:cNvSpPr>
          <p:nvPr/>
        </p:nvSpPr>
        <p:spPr bwMode="auto">
          <a:xfrm>
            <a:off x="4686300" y="5157788"/>
            <a:ext cx="1600200" cy="0"/>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7143" name="Rectangle 38"/>
          <p:cNvSpPr>
            <a:spLocks noChangeArrowheads="1"/>
          </p:cNvSpPr>
          <p:nvPr/>
        </p:nvSpPr>
        <p:spPr bwMode="auto">
          <a:xfrm>
            <a:off x="1355725" y="0"/>
            <a:ext cx="6416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3200">
                <a:solidFill>
                  <a:schemeClr val="accent2"/>
                </a:solidFill>
              </a:rPr>
              <a:t>Interaction Overview Diagram</a:t>
            </a:r>
          </a:p>
        </p:txBody>
      </p:sp>
      <p:sp>
        <p:nvSpPr>
          <p:cNvPr id="47144" name="AutoShape 39"/>
          <p:cNvSpPr>
            <a:spLocks noChangeArrowheads="1"/>
          </p:cNvSpPr>
          <p:nvPr/>
        </p:nvSpPr>
        <p:spPr bwMode="auto">
          <a:xfrm>
            <a:off x="3854450" y="1519238"/>
            <a:ext cx="298450" cy="246062"/>
          </a:xfrm>
          <a:prstGeom prst="diamond">
            <a:avLst/>
          </a:prstGeom>
          <a:noFill/>
          <a:ln w="9525" algn="ctr">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45" name="Line 40"/>
          <p:cNvSpPr>
            <a:spLocks noChangeShapeType="1"/>
          </p:cNvSpPr>
          <p:nvPr/>
        </p:nvSpPr>
        <p:spPr bwMode="auto">
          <a:xfrm flipH="1">
            <a:off x="3676650" y="1673225"/>
            <a:ext cx="176213" cy="198438"/>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46" name="Oval 41"/>
          <p:cNvSpPr>
            <a:spLocks noChangeArrowheads="1"/>
          </p:cNvSpPr>
          <p:nvPr/>
        </p:nvSpPr>
        <p:spPr bwMode="auto">
          <a:xfrm>
            <a:off x="3954463" y="442913"/>
            <a:ext cx="101600" cy="139700"/>
          </a:xfrm>
          <a:prstGeom prst="ellipse">
            <a:avLst/>
          </a:prstGeom>
          <a:solidFill>
            <a:srgbClr val="800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47" name="Line 42"/>
          <p:cNvSpPr>
            <a:spLocks noChangeShapeType="1"/>
          </p:cNvSpPr>
          <p:nvPr/>
        </p:nvSpPr>
        <p:spPr bwMode="auto">
          <a:xfrm>
            <a:off x="4003675" y="582613"/>
            <a:ext cx="1588" cy="280987"/>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48" name="Line 43"/>
          <p:cNvSpPr>
            <a:spLocks noChangeShapeType="1"/>
          </p:cNvSpPr>
          <p:nvPr/>
        </p:nvSpPr>
        <p:spPr bwMode="auto">
          <a:xfrm>
            <a:off x="4005263" y="1320800"/>
            <a:ext cx="1587" cy="198438"/>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9" name="Line 44"/>
          <p:cNvSpPr>
            <a:spLocks noChangeShapeType="1"/>
          </p:cNvSpPr>
          <p:nvPr/>
        </p:nvSpPr>
        <p:spPr bwMode="auto">
          <a:xfrm>
            <a:off x="4152900" y="1654175"/>
            <a:ext cx="331788" cy="198438"/>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0" name="Text Box 45"/>
          <p:cNvSpPr txBox="1">
            <a:spLocks noChangeArrowheads="1"/>
          </p:cNvSpPr>
          <p:nvPr/>
        </p:nvSpPr>
        <p:spPr bwMode="auto">
          <a:xfrm>
            <a:off x="4311650" y="4560888"/>
            <a:ext cx="617538"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:User</a:t>
            </a:r>
          </a:p>
        </p:txBody>
      </p:sp>
      <p:sp>
        <p:nvSpPr>
          <p:cNvPr id="47151" name="Text Box 46"/>
          <p:cNvSpPr txBox="1">
            <a:spLocks noChangeArrowheads="1"/>
          </p:cNvSpPr>
          <p:nvPr/>
        </p:nvSpPr>
        <p:spPr bwMode="auto">
          <a:xfrm>
            <a:off x="5818188" y="4556125"/>
            <a:ext cx="617537"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:ATM</a:t>
            </a:r>
          </a:p>
        </p:txBody>
      </p:sp>
      <p:sp>
        <p:nvSpPr>
          <p:cNvPr id="47152" name="Text Box 47"/>
          <p:cNvSpPr txBox="1">
            <a:spLocks noChangeArrowheads="1"/>
          </p:cNvSpPr>
          <p:nvPr/>
        </p:nvSpPr>
        <p:spPr bwMode="auto">
          <a:xfrm>
            <a:off x="7366000" y="4551363"/>
            <a:ext cx="647700"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:Bank</a:t>
            </a:r>
          </a:p>
        </p:txBody>
      </p:sp>
      <p:sp>
        <p:nvSpPr>
          <p:cNvPr id="47153" name="Line 48"/>
          <p:cNvSpPr>
            <a:spLocks noChangeShapeType="1"/>
          </p:cNvSpPr>
          <p:nvPr/>
        </p:nvSpPr>
        <p:spPr bwMode="auto">
          <a:xfrm>
            <a:off x="4676775" y="4875213"/>
            <a:ext cx="0" cy="350837"/>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54" name="Line 49"/>
          <p:cNvSpPr>
            <a:spLocks noChangeShapeType="1"/>
          </p:cNvSpPr>
          <p:nvPr/>
        </p:nvSpPr>
        <p:spPr bwMode="auto">
          <a:xfrm>
            <a:off x="6296025" y="4846638"/>
            <a:ext cx="0" cy="384175"/>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55" name="Line 50"/>
          <p:cNvSpPr>
            <a:spLocks noChangeShapeType="1"/>
          </p:cNvSpPr>
          <p:nvPr/>
        </p:nvSpPr>
        <p:spPr bwMode="auto">
          <a:xfrm>
            <a:off x="7772400" y="4875213"/>
            <a:ext cx="0" cy="346075"/>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56" name="Rectangle 51"/>
          <p:cNvSpPr>
            <a:spLocks noChangeArrowheads="1"/>
          </p:cNvSpPr>
          <p:nvPr/>
        </p:nvSpPr>
        <p:spPr bwMode="auto">
          <a:xfrm>
            <a:off x="136525" y="2398713"/>
            <a:ext cx="3892550" cy="1439862"/>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57" name="Text Box 52"/>
          <p:cNvSpPr txBox="1">
            <a:spLocks noChangeArrowheads="1"/>
          </p:cNvSpPr>
          <p:nvPr/>
        </p:nvSpPr>
        <p:spPr bwMode="auto">
          <a:xfrm>
            <a:off x="134938" y="238125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sd</a:t>
            </a:r>
          </a:p>
        </p:txBody>
      </p:sp>
      <p:sp>
        <p:nvSpPr>
          <p:cNvPr id="47158" name="Line 53"/>
          <p:cNvSpPr>
            <a:spLocks noChangeShapeType="1"/>
          </p:cNvSpPr>
          <p:nvPr/>
        </p:nvSpPr>
        <p:spPr bwMode="auto">
          <a:xfrm>
            <a:off x="136525" y="2686050"/>
            <a:ext cx="214313"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9" name="Line 54"/>
          <p:cNvSpPr>
            <a:spLocks noChangeShapeType="1"/>
          </p:cNvSpPr>
          <p:nvPr/>
        </p:nvSpPr>
        <p:spPr bwMode="auto">
          <a:xfrm>
            <a:off x="506413" y="2393950"/>
            <a:ext cx="1587" cy="16668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0" name="Line 55"/>
          <p:cNvSpPr>
            <a:spLocks noChangeShapeType="1"/>
          </p:cNvSpPr>
          <p:nvPr/>
        </p:nvSpPr>
        <p:spPr bwMode="auto">
          <a:xfrm flipH="1">
            <a:off x="350838" y="2546350"/>
            <a:ext cx="168275" cy="16668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1" name="Text Box 56"/>
          <p:cNvSpPr txBox="1">
            <a:spLocks noChangeArrowheads="1"/>
          </p:cNvSpPr>
          <p:nvPr/>
        </p:nvSpPr>
        <p:spPr bwMode="auto">
          <a:xfrm>
            <a:off x="4605338" y="2706688"/>
            <a:ext cx="617537"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:User</a:t>
            </a:r>
          </a:p>
        </p:txBody>
      </p:sp>
      <p:sp>
        <p:nvSpPr>
          <p:cNvPr id="47162" name="Text Box 57"/>
          <p:cNvSpPr txBox="1">
            <a:spLocks noChangeArrowheads="1"/>
          </p:cNvSpPr>
          <p:nvPr/>
        </p:nvSpPr>
        <p:spPr bwMode="auto">
          <a:xfrm>
            <a:off x="6111875" y="2701925"/>
            <a:ext cx="617538"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:ATM</a:t>
            </a:r>
          </a:p>
        </p:txBody>
      </p:sp>
      <p:sp>
        <p:nvSpPr>
          <p:cNvPr id="47163" name="Line 58"/>
          <p:cNvSpPr>
            <a:spLocks noChangeShapeType="1"/>
          </p:cNvSpPr>
          <p:nvPr/>
        </p:nvSpPr>
        <p:spPr bwMode="auto">
          <a:xfrm>
            <a:off x="4970463" y="3021013"/>
            <a:ext cx="0" cy="327025"/>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64" name="Line 59"/>
          <p:cNvSpPr>
            <a:spLocks noChangeShapeType="1"/>
          </p:cNvSpPr>
          <p:nvPr/>
        </p:nvSpPr>
        <p:spPr bwMode="auto">
          <a:xfrm>
            <a:off x="6589713" y="2992438"/>
            <a:ext cx="0" cy="355600"/>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65" name="Rectangle 60"/>
          <p:cNvSpPr>
            <a:spLocks noChangeArrowheads="1"/>
          </p:cNvSpPr>
          <p:nvPr/>
        </p:nvSpPr>
        <p:spPr bwMode="auto">
          <a:xfrm>
            <a:off x="4498975" y="2336800"/>
            <a:ext cx="2389188" cy="1068388"/>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66" name="Text Box 61"/>
          <p:cNvSpPr txBox="1">
            <a:spLocks noChangeArrowheads="1"/>
          </p:cNvSpPr>
          <p:nvPr/>
        </p:nvSpPr>
        <p:spPr bwMode="auto">
          <a:xfrm>
            <a:off x="4506913" y="2319338"/>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sd</a:t>
            </a:r>
          </a:p>
        </p:txBody>
      </p:sp>
      <p:sp>
        <p:nvSpPr>
          <p:cNvPr id="47167" name="Line 62"/>
          <p:cNvSpPr>
            <a:spLocks noChangeShapeType="1"/>
          </p:cNvSpPr>
          <p:nvPr/>
        </p:nvSpPr>
        <p:spPr bwMode="auto">
          <a:xfrm>
            <a:off x="4508500" y="2635250"/>
            <a:ext cx="214313"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8" name="Line 63"/>
          <p:cNvSpPr>
            <a:spLocks noChangeShapeType="1"/>
          </p:cNvSpPr>
          <p:nvPr/>
        </p:nvSpPr>
        <p:spPr bwMode="auto">
          <a:xfrm>
            <a:off x="4878388" y="2332038"/>
            <a:ext cx="1587"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9" name="Line 64"/>
          <p:cNvSpPr>
            <a:spLocks noChangeShapeType="1"/>
          </p:cNvSpPr>
          <p:nvPr/>
        </p:nvSpPr>
        <p:spPr bwMode="auto">
          <a:xfrm flipH="1">
            <a:off x="4722813" y="2495550"/>
            <a:ext cx="168275" cy="16668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0" name="Line 65"/>
          <p:cNvSpPr>
            <a:spLocks noChangeShapeType="1"/>
          </p:cNvSpPr>
          <p:nvPr/>
        </p:nvSpPr>
        <p:spPr bwMode="auto">
          <a:xfrm>
            <a:off x="6327775" y="6705600"/>
            <a:ext cx="1619250" cy="1588"/>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7171" name="Text Box 66"/>
          <p:cNvSpPr txBox="1">
            <a:spLocks noChangeArrowheads="1"/>
          </p:cNvSpPr>
          <p:nvPr/>
        </p:nvSpPr>
        <p:spPr bwMode="auto">
          <a:xfrm>
            <a:off x="5962650" y="6137275"/>
            <a:ext cx="617538"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:User</a:t>
            </a:r>
          </a:p>
        </p:txBody>
      </p:sp>
      <p:sp>
        <p:nvSpPr>
          <p:cNvPr id="47172" name="Text Box 67"/>
          <p:cNvSpPr txBox="1">
            <a:spLocks noChangeArrowheads="1"/>
          </p:cNvSpPr>
          <p:nvPr/>
        </p:nvSpPr>
        <p:spPr bwMode="auto">
          <a:xfrm>
            <a:off x="7469188" y="6132513"/>
            <a:ext cx="617537"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:ATM</a:t>
            </a:r>
          </a:p>
        </p:txBody>
      </p:sp>
      <p:sp>
        <p:nvSpPr>
          <p:cNvPr id="47173" name="Line 68"/>
          <p:cNvSpPr>
            <a:spLocks noChangeShapeType="1"/>
          </p:cNvSpPr>
          <p:nvPr/>
        </p:nvSpPr>
        <p:spPr bwMode="auto">
          <a:xfrm>
            <a:off x="6327775" y="6451600"/>
            <a:ext cx="0" cy="327025"/>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74" name="Line 69"/>
          <p:cNvSpPr>
            <a:spLocks noChangeShapeType="1"/>
          </p:cNvSpPr>
          <p:nvPr/>
        </p:nvSpPr>
        <p:spPr bwMode="auto">
          <a:xfrm>
            <a:off x="7947025" y="6423025"/>
            <a:ext cx="0" cy="355600"/>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75" name="Rectangle 70"/>
          <p:cNvSpPr>
            <a:spLocks noChangeArrowheads="1"/>
          </p:cNvSpPr>
          <p:nvPr/>
        </p:nvSpPr>
        <p:spPr bwMode="auto">
          <a:xfrm>
            <a:off x="5962650" y="5776913"/>
            <a:ext cx="2389188" cy="1003300"/>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76" name="Text Box 71"/>
          <p:cNvSpPr txBox="1">
            <a:spLocks noChangeArrowheads="1"/>
          </p:cNvSpPr>
          <p:nvPr/>
        </p:nvSpPr>
        <p:spPr bwMode="auto">
          <a:xfrm>
            <a:off x="5951538" y="5776913"/>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sd</a:t>
            </a:r>
          </a:p>
        </p:txBody>
      </p:sp>
      <p:sp>
        <p:nvSpPr>
          <p:cNvPr id="47177" name="Line 72"/>
          <p:cNvSpPr>
            <a:spLocks noChangeShapeType="1"/>
          </p:cNvSpPr>
          <p:nvPr/>
        </p:nvSpPr>
        <p:spPr bwMode="auto">
          <a:xfrm>
            <a:off x="5953125" y="6092825"/>
            <a:ext cx="214313"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8" name="Line 73"/>
          <p:cNvSpPr>
            <a:spLocks noChangeShapeType="1"/>
          </p:cNvSpPr>
          <p:nvPr/>
        </p:nvSpPr>
        <p:spPr bwMode="auto">
          <a:xfrm>
            <a:off x="6323013" y="5789613"/>
            <a:ext cx="1587"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9" name="Line 74"/>
          <p:cNvSpPr>
            <a:spLocks noChangeShapeType="1"/>
          </p:cNvSpPr>
          <p:nvPr/>
        </p:nvSpPr>
        <p:spPr bwMode="auto">
          <a:xfrm flipH="1">
            <a:off x="6167438" y="5953125"/>
            <a:ext cx="168275" cy="16668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80" name="Text Box 75"/>
          <p:cNvSpPr txBox="1">
            <a:spLocks noChangeArrowheads="1"/>
          </p:cNvSpPr>
          <p:nvPr/>
        </p:nvSpPr>
        <p:spPr bwMode="auto">
          <a:xfrm>
            <a:off x="2589213" y="4784725"/>
            <a:ext cx="933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enough bal</a:t>
            </a:r>
          </a:p>
        </p:txBody>
      </p:sp>
      <p:sp>
        <p:nvSpPr>
          <p:cNvPr id="47181" name="Line 76"/>
          <p:cNvSpPr>
            <a:spLocks noChangeShapeType="1"/>
          </p:cNvSpPr>
          <p:nvPr/>
        </p:nvSpPr>
        <p:spPr bwMode="auto">
          <a:xfrm>
            <a:off x="2243138" y="4986338"/>
            <a:ext cx="1485900" cy="1587"/>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7182" name="Text Box 77"/>
          <p:cNvSpPr txBox="1">
            <a:spLocks noChangeArrowheads="1"/>
          </p:cNvSpPr>
          <p:nvPr/>
        </p:nvSpPr>
        <p:spPr bwMode="auto">
          <a:xfrm>
            <a:off x="1187450" y="4938713"/>
            <a:ext cx="639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money</a:t>
            </a:r>
          </a:p>
        </p:txBody>
      </p:sp>
      <p:sp>
        <p:nvSpPr>
          <p:cNvPr id="47183" name="Line 78"/>
          <p:cNvSpPr>
            <a:spLocks noChangeShapeType="1"/>
          </p:cNvSpPr>
          <p:nvPr/>
        </p:nvSpPr>
        <p:spPr bwMode="auto">
          <a:xfrm>
            <a:off x="642938" y="5140325"/>
            <a:ext cx="1600200" cy="0"/>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7184" name="Text Box 79"/>
          <p:cNvSpPr txBox="1">
            <a:spLocks noChangeArrowheads="1"/>
          </p:cNvSpPr>
          <p:nvPr/>
        </p:nvSpPr>
        <p:spPr bwMode="auto">
          <a:xfrm>
            <a:off x="1222375" y="5140325"/>
            <a:ext cx="639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200"/>
              <a:t>receipt</a:t>
            </a:r>
          </a:p>
        </p:txBody>
      </p:sp>
      <p:sp>
        <p:nvSpPr>
          <p:cNvPr id="47185" name="Line 80"/>
          <p:cNvSpPr>
            <a:spLocks noChangeShapeType="1"/>
          </p:cNvSpPr>
          <p:nvPr/>
        </p:nvSpPr>
        <p:spPr bwMode="auto">
          <a:xfrm>
            <a:off x="642938" y="5341938"/>
            <a:ext cx="1600200" cy="0"/>
          </a:xfrm>
          <a:prstGeom prst="line">
            <a:avLst/>
          </a:prstGeom>
          <a:noFill/>
          <a:ln w="9525">
            <a:solidFill>
              <a:srgbClr val="FF66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7186" name="Text Box 81"/>
          <p:cNvSpPr txBox="1">
            <a:spLocks noChangeArrowheads="1"/>
          </p:cNvSpPr>
          <p:nvPr/>
        </p:nvSpPr>
        <p:spPr bwMode="auto">
          <a:xfrm>
            <a:off x="268288" y="4565650"/>
            <a:ext cx="617537"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:User</a:t>
            </a:r>
          </a:p>
        </p:txBody>
      </p:sp>
      <p:sp>
        <p:nvSpPr>
          <p:cNvPr id="47187" name="Text Box 82"/>
          <p:cNvSpPr txBox="1">
            <a:spLocks noChangeArrowheads="1"/>
          </p:cNvSpPr>
          <p:nvPr/>
        </p:nvSpPr>
        <p:spPr bwMode="auto">
          <a:xfrm>
            <a:off x="1774825" y="4560888"/>
            <a:ext cx="617538"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:ATM</a:t>
            </a:r>
          </a:p>
        </p:txBody>
      </p:sp>
      <p:sp>
        <p:nvSpPr>
          <p:cNvPr id="47188" name="Text Box 83"/>
          <p:cNvSpPr txBox="1">
            <a:spLocks noChangeArrowheads="1"/>
          </p:cNvSpPr>
          <p:nvPr/>
        </p:nvSpPr>
        <p:spPr bwMode="auto">
          <a:xfrm>
            <a:off x="3322638" y="4556125"/>
            <a:ext cx="647700" cy="314325"/>
          </a:xfrm>
          <a:prstGeom prst="rect">
            <a:avLst/>
          </a:prstGeom>
          <a:noFill/>
          <a:ln w="9525" algn="ctr">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:Bank</a:t>
            </a:r>
          </a:p>
        </p:txBody>
      </p:sp>
      <p:sp>
        <p:nvSpPr>
          <p:cNvPr id="47189" name="Line 84"/>
          <p:cNvSpPr>
            <a:spLocks noChangeShapeType="1"/>
          </p:cNvSpPr>
          <p:nvPr/>
        </p:nvSpPr>
        <p:spPr bwMode="auto">
          <a:xfrm>
            <a:off x="633413" y="4879975"/>
            <a:ext cx="0" cy="576263"/>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90" name="Line 85"/>
          <p:cNvSpPr>
            <a:spLocks noChangeShapeType="1"/>
          </p:cNvSpPr>
          <p:nvPr/>
        </p:nvSpPr>
        <p:spPr bwMode="auto">
          <a:xfrm>
            <a:off x="2252663" y="4851400"/>
            <a:ext cx="0" cy="563563"/>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91" name="Line 86"/>
          <p:cNvSpPr>
            <a:spLocks noChangeShapeType="1"/>
          </p:cNvSpPr>
          <p:nvPr/>
        </p:nvSpPr>
        <p:spPr bwMode="auto">
          <a:xfrm>
            <a:off x="3729038" y="4879975"/>
            <a:ext cx="0" cy="574675"/>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7192" name="Rectangle 87"/>
          <p:cNvSpPr>
            <a:spLocks noChangeArrowheads="1"/>
          </p:cNvSpPr>
          <p:nvPr/>
        </p:nvSpPr>
        <p:spPr bwMode="auto">
          <a:xfrm>
            <a:off x="185738" y="4183063"/>
            <a:ext cx="3859212" cy="1293812"/>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93" name="Text Box 88"/>
          <p:cNvSpPr txBox="1">
            <a:spLocks noChangeArrowheads="1"/>
          </p:cNvSpPr>
          <p:nvPr/>
        </p:nvSpPr>
        <p:spPr bwMode="auto">
          <a:xfrm>
            <a:off x="185738" y="4183063"/>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sd</a:t>
            </a:r>
          </a:p>
        </p:txBody>
      </p:sp>
      <p:sp>
        <p:nvSpPr>
          <p:cNvPr id="47194" name="Line 89"/>
          <p:cNvSpPr>
            <a:spLocks noChangeShapeType="1"/>
          </p:cNvSpPr>
          <p:nvPr/>
        </p:nvSpPr>
        <p:spPr bwMode="auto">
          <a:xfrm>
            <a:off x="187325" y="4487863"/>
            <a:ext cx="214313"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95" name="Line 90"/>
          <p:cNvSpPr>
            <a:spLocks noChangeShapeType="1"/>
          </p:cNvSpPr>
          <p:nvPr/>
        </p:nvSpPr>
        <p:spPr bwMode="auto">
          <a:xfrm>
            <a:off x="557213" y="4195763"/>
            <a:ext cx="1587"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96" name="Line 91"/>
          <p:cNvSpPr>
            <a:spLocks noChangeShapeType="1"/>
          </p:cNvSpPr>
          <p:nvPr/>
        </p:nvSpPr>
        <p:spPr bwMode="auto">
          <a:xfrm flipH="1">
            <a:off x="401638" y="4348163"/>
            <a:ext cx="168275"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97" name="Rectangle 92"/>
          <p:cNvSpPr>
            <a:spLocks noChangeArrowheads="1"/>
          </p:cNvSpPr>
          <p:nvPr/>
        </p:nvSpPr>
        <p:spPr bwMode="auto">
          <a:xfrm>
            <a:off x="4256088" y="4183063"/>
            <a:ext cx="3859212" cy="1047750"/>
          </a:xfrm>
          <a:prstGeom prst="rect">
            <a:avLst/>
          </a:prstGeom>
          <a:noFill/>
          <a:ln w="254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198" name="Text Box 93"/>
          <p:cNvSpPr txBox="1">
            <a:spLocks noChangeArrowheads="1"/>
          </p:cNvSpPr>
          <p:nvPr/>
        </p:nvSpPr>
        <p:spPr bwMode="auto">
          <a:xfrm>
            <a:off x="4256088" y="4183063"/>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sd</a:t>
            </a:r>
          </a:p>
        </p:txBody>
      </p:sp>
      <p:sp>
        <p:nvSpPr>
          <p:cNvPr id="47199" name="Line 94"/>
          <p:cNvSpPr>
            <a:spLocks noChangeShapeType="1"/>
          </p:cNvSpPr>
          <p:nvPr/>
        </p:nvSpPr>
        <p:spPr bwMode="auto">
          <a:xfrm>
            <a:off x="4257675" y="4487863"/>
            <a:ext cx="214313"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200" name="Line 95"/>
          <p:cNvSpPr>
            <a:spLocks noChangeShapeType="1"/>
          </p:cNvSpPr>
          <p:nvPr/>
        </p:nvSpPr>
        <p:spPr bwMode="auto">
          <a:xfrm>
            <a:off x="4627563" y="4195763"/>
            <a:ext cx="1587"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201" name="Line 96"/>
          <p:cNvSpPr>
            <a:spLocks noChangeShapeType="1"/>
          </p:cNvSpPr>
          <p:nvPr/>
        </p:nvSpPr>
        <p:spPr bwMode="auto">
          <a:xfrm flipH="1">
            <a:off x="4471988" y="4348163"/>
            <a:ext cx="168275" cy="16668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202" name="AutoShape 97"/>
          <p:cNvSpPr>
            <a:spLocks noChangeArrowheads="1"/>
          </p:cNvSpPr>
          <p:nvPr/>
        </p:nvSpPr>
        <p:spPr bwMode="auto">
          <a:xfrm>
            <a:off x="4183063" y="3838575"/>
            <a:ext cx="298450" cy="246063"/>
          </a:xfrm>
          <a:prstGeom prst="diamond">
            <a:avLst/>
          </a:prstGeom>
          <a:noFill/>
          <a:ln w="9525" algn="ctr">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203" name="Line 98"/>
          <p:cNvSpPr>
            <a:spLocks noChangeShapeType="1"/>
          </p:cNvSpPr>
          <p:nvPr/>
        </p:nvSpPr>
        <p:spPr bwMode="auto">
          <a:xfrm>
            <a:off x="4054475" y="3760788"/>
            <a:ext cx="241300" cy="77787"/>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204" name="Line 99"/>
          <p:cNvSpPr>
            <a:spLocks noChangeShapeType="1"/>
          </p:cNvSpPr>
          <p:nvPr/>
        </p:nvSpPr>
        <p:spPr bwMode="auto">
          <a:xfrm>
            <a:off x="4494213" y="3984625"/>
            <a:ext cx="331787" cy="198438"/>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05" name="Line 100"/>
          <p:cNvSpPr>
            <a:spLocks noChangeShapeType="1"/>
          </p:cNvSpPr>
          <p:nvPr/>
        </p:nvSpPr>
        <p:spPr bwMode="auto">
          <a:xfrm flipH="1">
            <a:off x="3976688" y="3984625"/>
            <a:ext cx="176212" cy="198438"/>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06" name="AutoShape 101"/>
          <p:cNvSpPr>
            <a:spLocks noChangeArrowheads="1"/>
          </p:cNvSpPr>
          <p:nvPr/>
        </p:nvSpPr>
        <p:spPr bwMode="auto">
          <a:xfrm>
            <a:off x="4208463" y="5372100"/>
            <a:ext cx="298450" cy="246063"/>
          </a:xfrm>
          <a:prstGeom prst="diamond">
            <a:avLst/>
          </a:prstGeom>
          <a:noFill/>
          <a:ln w="9525" algn="ctr">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207" name="Line 102"/>
          <p:cNvSpPr>
            <a:spLocks noChangeShapeType="1"/>
          </p:cNvSpPr>
          <p:nvPr/>
        </p:nvSpPr>
        <p:spPr bwMode="auto">
          <a:xfrm>
            <a:off x="4065588" y="5319713"/>
            <a:ext cx="192087" cy="100012"/>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08" name="Line 103"/>
          <p:cNvSpPr>
            <a:spLocks noChangeShapeType="1"/>
          </p:cNvSpPr>
          <p:nvPr/>
        </p:nvSpPr>
        <p:spPr bwMode="auto">
          <a:xfrm flipH="1">
            <a:off x="4429125" y="5221288"/>
            <a:ext cx="176213" cy="198437"/>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09" name="AutoShape 104"/>
          <p:cNvSpPr>
            <a:spLocks noChangeArrowheads="1"/>
          </p:cNvSpPr>
          <p:nvPr/>
        </p:nvSpPr>
        <p:spPr bwMode="auto">
          <a:xfrm>
            <a:off x="8351838" y="5476875"/>
            <a:ext cx="298450" cy="246063"/>
          </a:xfrm>
          <a:prstGeom prst="diamond">
            <a:avLst/>
          </a:prstGeom>
          <a:noFill/>
          <a:ln w="9525" algn="ctr">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47210" name="Line 105"/>
          <p:cNvSpPr>
            <a:spLocks noChangeShapeType="1"/>
          </p:cNvSpPr>
          <p:nvPr/>
        </p:nvSpPr>
        <p:spPr bwMode="auto">
          <a:xfrm>
            <a:off x="5773738" y="2120900"/>
            <a:ext cx="331787" cy="198438"/>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11" name="Line 106"/>
          <p:cNvSpPr>
            <a:spLocks noChangeShapeType="1"/>
          </p:cNvSpPr>
          <p:nvPr/>
        </p:nvSpPr>
        <p:spPr bwMode="auto">
          <a:xfrm flipH="1">
            <a:off x="3011488" y="2182813"/>
            <a:ext cx="176212" cy="198437"/>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12" name="Line 107"/>
          <p:cNvSpPr>
            <a:spLocks noChangeShapeType="1"/>
          </p:cNvSpPr>
          <p:nvPr/>
        </p:nvSpPr>
        <p:spPr bwMode="auto">
          <a:xfrm flipV="1">
            <a:off x="4375150" y="5588000"/>
            <a:ext cx="3976688" cy="30163"/>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13" name="Line 108"/>
          <p:cNvSpPr>
            <a:spLocks noChangeShapeType="1"/>
          </p:cNvSpPr>
          <p:nvPr/>
        </p:nvSpPr>
        <p:spPr bwMode="auto">
          <a:xfrm>
            <a:off x="8418513" y="3738563"/>
            <a:ext cx="33337" cy="1738312"/>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14" name="Line 109"/>
          <p:cNvSpPr>
            <a:spLocks noChangeShapeType="1"/>
          </p:cNvSpPr>
          <p:nvPr/>
        </p:nvSpPr>
        <p:spPr bwMode="auto">
          <a:xfrm>
            <a:off x="6286500" y="3441700"/>
            <a:ext cx="2132013" cy="288925"/>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215" name="Line 110"/>
          <p:cNvSpPr>
            <a:spLocks noChangeShapeType="1"/>
          </p:cNvSpPr>
          <p:nvPr/>
        </p:nvSpPr>
        <p:spPr bwMode="auto">
          <a:xfrm flipH="1">
            <a:off x="8329613" y="5689600"/>
            <a:ext cx="176212" cy="198438"/>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216" name="Text Box 111"/>
          <p:cNvSpPr txBox="1">
            <a:spLocks noChangeArrowheads="1"/>
          </p:cNvSpPr>
          <p:nvPr/>
        </p:nvSpPr>
        <p:spPr bwMode="auto">
          <a:xfrm>
            <a:off x="225425" y="6338888"/>
            <a:ext cx="4337050" cy="366712"/>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i="1">
                <a:solidFill>
                  <a:srgbClr val="FF0066"/>
                </a:solidFill>
              </a:rPr>
              <a:t>Relationship with Sequence Diagram?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46852FB3-891C-4B27-90BA-87672E8588A5}" type="slidenum">
              <a:rPr lang="en-US" altLang="en-US"/>
              <a:pPr/>
              <a:t>44</a:t>
            </a:fld>
            <a:endParaRPr lang="en-US" altLang="en-US"/>
          </a:p>
        </p:txBody>
      </p:sp>
      <p:sp>
        <p:nvSpPr>
          <p:cNvPr id="48131" name="Rectangle 2"/>
          <p:cNvSpPr>
            <a:spLocks noGrp="1" noChangeArrowheads="1"/>
          </p:cNvSpPr>
          <p:nvPr>
            <p:ph type="title"/>
          </p:nvPr>
        </p:nvSpPr>
        <p:spPr>
          <a:xfrm>
            <a:off x="457200" y="31750"/>
            <a:ext cx="8229600" cy="1371600"/>
          </a:xfrm>
          <a:noFill/>
        </p:spPr>
        <p:txBody>
          <a:bodyPr/>
          <a:lstStyle/>
          <a:p>
            <a:r>
              <a:rPr lang="en-US" altLang="en-US" sz="3600" smtClean="0">
                <a:solidFill>
                  <a:schemeClr val="bg2"/>
                </a:solidFill>
              </a:rPr>
              <a:t>Interaction Diagram: </a:t>
            </a:r>
            <a:r>
              <a:rPr lang="en-US" altLang="en-US" sz="3600" smtClean="0">
                <a:solidFill>
                  <a:srgbClr val="FC6AE7"/>
                </a:solidFill>
              </a:rPr>
              <a:t>Timing Diagram</a:t>
            </a:r>
            <a:endParaRPr lang="en-US" altLang="en-US" sz="2800" smtClean="0">
              <a:solidFill>
                <a:schemeClr val="bg2"/>
              </a:solidFill>
            </a:endParaRPr>
          </a:p>
        </p:txBody>
      </p:sp>
      <p:sp>
        <p:nvSpPr>
          <p:cNvPr id="48132" name="Text Box 47"/>
          <p:cNvSpPr txBox="1">
            <a:spLocks noChangeArrowheads="1"/>
          </p:cNvSpPr>
          <p:nvPr/>
        </p:nvSpPr>
        <p:spPr bwMode="auto">
          <a:xfrm>
            <a:off x="0" y="1066800"/>
            <a:ext cx="87566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buClr>
                <a:srgbClr val="00CC66"/>
              </a:buClr>
              <a:buFont typeface="Wingdings" panose="05000000000000000000" pitchFamily="2" charset="2"/>
              <a:buChar char="q"/>
            </a:pPr>
            <a:r>
              <a:rPr lang="en-US" altLang="en-US" sz="2200"/>
              <a:t>To explore the behaviors of 0..* objects throughout a given period of time.  </a:t>
            </a:r>
          </a:p>
          <a:p>
            <a:pPr>
              <a:buClr>
                <a:srgbClr val="00CC66"/>
              </a:buClr>
              <a:buFont typeface="Wingdings" panose="05000000000000000000" pitchFamily="2" charset="2"/>
              <a:buChar char="q"/>
            </a:pPr>
            <a:r>
              <a:rPr lang="en-US" altLang="en-US" sz="2200"/>
              <a:t>Two basic flavors:  </a:t>
            </a:r>
            <a:r>
              <a:rPr lang="en-US" altLang="en-US" sz="2000" i="1">
                <a:solidFill>
                  <a:srgbClr val="FC6AE7"/>
                </a:solidFill>
              </a:rPr>
              <a:t>concise</a:t>
            </a:r>
            <a:r>
              <a:rPr lang="en-US" altLang="en-US" sz="2200"/>
              <a:t> notation  and robust notation</a:t>
            </a:r>
          </a:p>
        </p:txBody>
      </p:sp>
      <p:pic>
        <p:nvPicPr>
          <p:cNvPr id="48133" name="Picture 48"/>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163763"/>
            <a:ext cx="9144000" cy="3279775"/>
          </a:xfrm>
          <a:noFill/>
        </p:spPr>
      </p:pic>
      <p:sp>
        <p:nvSpPr>
          <p:cNvPr id="48134" name="Rectangle 50"/>
          <p:cNvSpPr>
            <a:spLocks noChangeArrowheads="1"/>
          </p:cNvSpPr>
          <p:nvPr/>
        </p:nvSpPr>
        <p:spPr bwMode="auto">
          <a:xfrm>
            <a:off x="100013" y="5299075"/>
            <a:ext cx="92265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a:solidFill>
                  <a:srgbClr val="3333CC"/>
                </a:solidFill>
              </a:rPr>
              <a:t>The lifecycle of a single seminar</a:t>
            </a:r>
            <a:r>
              <a:rPr lang="en-US" altLang="en-US" sz="1600"/>
              <a:t>  </a:t>
            </a:r>
          </a:p>
          <a:p>
            <a:pPr>
              <a:buClr>
                <a:srgbClr val="00CC66"/>
              </a:buClr>
              <a:buFont typeface="Wingdings" panose="05000000000000000000" pitchFamily="2" charset="2"/>
              <a:buChar char="q"/>
            </a:pPr>
            <a:r>
              <a:rPr lang="en-US" altLang="en-US" sz="1600"/>
              <a:t>The </a:t>
            </a:r>
            <a:r>
              <a:rPr lang="en-US" altLang="en-US" sz="1600">
                <a:solidFill>
                  <a:srgbClr val="FF00FF"/>
                </a:solidFill>
              </a:rPr>
              <a:t>critical states</a:t>
            </a:r>
            <a:r>
              <a:rPr lang="en-US" altLang="en-US" sz="1600"/>
              <a:t>  – </a:t>
            </a:r>
            <a:r>
              <a:rPr lang="en-US" altLang="en-US" sz="1600" i="1"/>
              <a:t>Proposed</a:t>
            </a:r>
            <a:r>
              <a:rPr lang="en-US" altLang="en-US" sz="1600"/>
              <a:t>, </a:t>
            </a:r>
            <a:r>
              <a:rPr lang="en-US" altLang="en-US" sz="1600" i="1"/>
              <a:t>Scheduled</a:t>
            </a:r>
            <a:r>
              <a:rPr lang="en-US" altLang="en-US" sz="1600"/>
              <a:t>, </a:t>
            </a:r>
            <a:r>
              <a:rPr lang="en-US" altLang="en-US" sz="1600" i="1"/>
              <a:t>Enrolling Students</a:t>
            </a:r>
            <a:r>
              <a:rPr lang="en-US" altLang="en-US" sz="1600"/>
              <a:t>, </a:t>
            </a:r>
            <a:r>
              <a:rPr lang="en-US" altLang="en-US" sz="1600" i="1"/>
              <a:t>Being Taught</a:t>
            </a:r>
            <a:r>
              <a:rPr lang="en-US" altLang="en-US" sz="1600"/>
              <a:t>, </a:t>
            </a:r>
            <a:r>
              <a:rPr lang="en-US" altLang="en-US" sz="1600" i="1"/>
              <a:t>Final Exams</a:t>
            </a:r>
            <a:r>
              <a:rPr lang="en-US" altLang="en-US" sz="1600"/>
              <a:t>, </a:t>
            </a:r>
            <a:r>
              <a:rPr lang="en-US" altLang="en-US" sz="1600" i="1"/>
              <a:t>Closed</a:t>
            </a:r>
          </a:p>
          <a:p>
            <a:pPr>
              <a:buClr>
                <a:srgbClr val="00CC66"/>
              </a:buClr>
              <a:buFont typeface="Wingdings" panose="05000000000000000000" pitchFamily="2" charset="2"/>
              <a:buChar char="q"/>
            </a:pPr>
            <a:r>
              <a:rPr lang="en-US" altLang="en-US" sz="1600"/>
              <a:t>The two lines surrounding the states are called a </a:t>
            </a:r>
            <a:r>
              <a:rPr lang="en-US" altLang="en-US" sz="1600">
                <a:solidFill>
                  <a:srgbClr val="FF00FF"/>
                </a:solidFill>
              </a:rPr>
              <a:t>general value lifeline</a:t>
            </a:r>
            <a:r>
              <a:rPr lang="en-US" altLang="en-US" sz="1600"/>
              <a:t>. </a:t>
            </a:r>
          </a:p>
          <a:p>
            <a:pPr>
              <a:buClr>
                <a:srgbClr val="00CC66"/>
              </a:buClr>
              <a:buFont typeface="Wingdings" panose="05000000000000000000" pitchFamily="2" charset="2"/>
              <a:buChar char="q"/>
            </a:pPr>
            <a:r>
              <a:rPr lang="en-US" altLang="en-US" sz="1600"/>
              <a:t> When the two lines cross one another it indicates a </a:t>
            </a:r>
            <a:r>
              <a:rPr lang="en-US" altLang="en-US" sz="1400" i="1">
                <a:solidFill>
                  <a:srgbClr val="FC6AE7"/>
                </a:solidFill>
              </a:rPr>
              <a:t>transition point</a:t>
            </a:r>
            <a:r>
              <a:rPr lang="en-US" altLang="en-US" sz="1600"/>
              <a:t> between states.  </a:t>
            </a:r>
          </a:p>
          <a:p>
            <a:pPr>
              <a:buClr>
                <a:srgbClr val="00CC66"/>
              </a:buClr>
              <a:buFont typeface="Wingdings" panose="05000000000000000000" pitchFamily="2" charset="2"/>
              <a:buChar char="q"/>
            </a:pPr>
            <a:r>
              <a:rPr lang="en-US" altLang="en-US" sz="1600"/>
              <a:t> </a:t>
            </a:r>
            <a:r>
              <a:rPr lang="en-US" altLang="en-US" sz="1400" i="1">
                <a:solidFill>
                  <a:srgbClr val="FC6AE7"/>
                </a:solidFill>
              </a:rPr>
              <a:t>Timing constraints</a:t>
            </a:r>
            <a:r>
              <a:rPr lang="en-US" altLang="en-US" sz="1600"/>
              <a:t> along the bottom of the diagram, </a:t>
            </a:r>
          </a:p>
          <a:p>
            <a:pPr>
              <a:buClr>
                <a:srgbClr val="00CC66"/>
              </a:buClr>
              <a:buFont typeface="Wingdings" panose="05000000000000000000" pitchFamily="2" charset="2"/>
              <a:buNone/>
            </a:pPr>
            <a:r>
              <a:rPr lang="en-US" altLang="en-US" sz="1600"/>
              <a:t>    indicating the period of time during which the seminar is in each state. </a:t>
            </a:r>
          </a:p>
        </p:txBody>
      </p:sp>
      <p:sp>
        <p:nvSpPr>
          <p:cNvPr id="48135" name="Line 51"/>
          <p:cNvSpPr>
            <a:spLocks noChangeShapeType="1"/>
          </p:cNvSpPr>
          <p:nvPr/>
        </p:nvSpPr>
        <p:spPr bwMode="auto">
          <a:xfrm>
            <a:off x="3541713" y="2163763"/>
            <a:ext cx="0" cy="4445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36" name="Rectangle 57"/>
          <p:cNvSpPr>
            <a:spLocks noChangeArrowheads="1"/>
          </p:cNvSpPr>
          <p:nvPr/>
        </p:nvSpPr>
        <p:spPr bwMode="auto">
          <a:xfrm>
            <a:off x="1006475" y="2925763"/>
            <a:ext cx="831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solidFill>
                  <a:srgbClr val="FF00FF"/>
                </a:solidFill>
              </a:rPr>
              <a:t>critical</a:t>
            </a:r>
          </a:p>
          <a:p>
            <a:r>
              <a:rPr lang="en-US" altLang="en-US">
                <a:solidFill>
                  <a:srgbClr val="FF00FF"/>
                </a:solidFill>
              </a:rPr>
              <a:t>states</a:t>
            </a:r>
          </a:p>
        </p:txBody>
      </p:sp>
      <p:sp>
        <p:nvSpPr>
          <p:cNvPr id="48137" name="Rectangle 58"/>
          <p:cNvSpPr>
            <a:spLocks noChangeArrowheads="1"/>
          </p:cNvSpPr>
          <p:nvPr/>
        </p:nvSpPr>
        <p:spPr bwMode="auto">
          <a:xfrm>
            <a:off x="650875" y="4051300"/>
            <a:ext cx="1187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solidFill>
                  <a:srgbClr val="FC6AE7"/>
                </a:solidFill>
              </a:rPr>
              <a:t>Timing</a:t>
            </a:r>
          </a:p>
          <a:p>
            <a:r>
              <a:rPr lang="en-US" altLang="en-US" sz="1400" i="1">
                <a:solidFill>
                  <a:srgbClr val="FC6AE7"/>
                </a:solidFill>
              </a:rPr>
              <a:t> constraints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fld id="{49998580-949C-4B17-B523-65C0600C8721}" type="slidenum">
              <a:rPr lang="en-US" altLang="en-US"/>
              <a:pPr/>
              <a:t>45</a:t>
            </a:fld>
            <a:endParaRPr lang="en-US" altLang="en-US"/>
          </a:p>
        </p:txBody>
      </p:sp>
      <p:pic>
        <p:nvPicPr>
          <p:cNvPr id="49155"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15963" y="1331913"/>
            <a:ext cx="8229600" cy="4525962"/>
          </a:xfrm>
        </p:spPr>
      </p:pic>
      <p:sp>
        <p:nvSpPr>
          <p:cNvPr id="49156" name="Text Box 4"/>
          <p:cNvSpPr txBox="1">
            <a:spLocks noChangeArrowheads="1"/>
          </p:cNvSpPr>
          <p:nvPr/>
        </p:nvSpPr>
        <p:spPr bwMode="auto">
          <a:xfrm>
            <a:off x="1168400" y="762000"/>
            <a:ext cx="686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http://www.visual-paradigm.com/highlight/highlightuml2support.jsp</a:t>
            </a:r>
          </a:p>
        </p:txBody>
      </p:sp>
      <p:sp>
        <p:nvSpPr>
          <p:cNvPr id="49157" name="Rectangle 5"/>
          <p:cNvSpPr>
            <a:spLocks noGrp="1" noChangeArrowheads="1"/>
          </p:cNvSpPr>
          <p:nvPr>
            <p:ph type="title"/>
          </p:nvPr>
        </p:nvSpPr>
        <p:spPr>
          <a:xfrm>
            <a:off x="0" y="0"/>
            <a:ext cx="9144000" cy="762000"/>
          </a:xfrm>
          <a:noFill/>
        </p:spPr>
        <p:txBody>
          <a:bodyPr/>
          <a:lstStyle/>
          <a:p>
            <a:r>
              <a:rPr lang="en-US" altLang="en-US" sz="2700" smtClean="0">
                <a:solidFill>
                  <a:schemeClr val="accent2"/>
                </a:solidFill>
              </a:rPr>
              <a:t>Interaction Diagram: Timing Diagram (robust notation)</a:t>
            </a:r>
          </a:p>
        </p:txBody>
      </p:sp>
      <p:sp>
        <p:nvSpPr>
          <p:cNvPr id="49158" name="Rectangle 6"/>
          <p:cNvSpPr>
            <a:spLocks noChangeArrowheads="1"/>
          </p:cNvSpPr>
          <p:nvPr/>
        </p:nvSpPr>
        <p:spPr bwMode="auto">
          <a:xfrm>
            <a:off x="3716338" y="5857875"/>
            <a:ext cx="2698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i="1">
                <a:solidFill>
                  <a:srgbClr val="FF00FF"/>
                </a:solidFill>
              </a:rPr>
              <a:t>timing ruler w. tick marks</a:t>
            </a:r>
            <a:r>
              <a:rPr lang="en-US" altLang="en-US" sz="1600"/>
              <a:t> </a:t>
            </a:r>
          </a:p>
        </p:txBody>
      </p:sp>
      <p:sp>
        <p:nvSpPr>
          <p:cNvPr id="49159" name="Rectangle 7"/>
          <p:cNvSpPr>
            <a:spLocks noChangeArrowheads="1"/>
          </p:cNvSpPr>
          <p:nvPr/>
        </p:nvSpPr>
        <p:spPr bwMode="auto">
          <a:xfrm>
            <a:off x="2759075" y="2960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i="1">
                <a:solidFill>
                  <a:srgbClr val="FF00FF"/>
                </a:solidFill>
              </a:rPr>
              <a:t>states</a:t>
            </a:r>
            <a:r>
              <a:rPr lang="en-US" altLang="en-US" sz="1600"/>
              <a:t> </a:t>
            </a:r>
          </a:p>
        </p:txBody>
      </p:sp>
      <p:sp>
        <p:nvSpPr>
          <p:cNvPr id="49160" name="Rectangle 8"/>
          <p:cNvSpPr>
            <a:spLocks noChangeArrowheads="1"/>
          </p:cNvSpPr>
          <p:nvPr/>
        </p:nvSpPr>
        <p:spPr bwMode="auto">
          <a:xfrm>
            <a:off x="7770813" y="3297238"/>
            <a:ext cx="1373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solidFill>
                  <a:srgbClr val="FF00FF"/>
                </a:solidFill>
              </a:rPr>
              <a:t>state timeline</a:t>
            </a:r>
            <a:r>
              <a:rPr lang="en-US" altLang="en-US" sz="1600"/>
              <a:t> </a:t>
            </a:r>
          </a:p>
        </p:txBody>
      </p:sp>
      <p:sp>
        <p:nvSpPr>
          <p:cNvPr id="49161" name="Rectangle 9"/>
          <p:cNvSpPr>
            <a:spLocks noChangeArrowheads="1"/>
          </p:cNvSpPr>
          <p:nvPr/>
        </p:nvSpPr>
        <p:spPr bwMode="auto">
          <a:xfrm>
            <a:off x="4575175" y="3879850"/>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i="1">
                <a:solidFill>
                  <a:srgbClr val="FF00FF"/>
                </a:solidFill>
              </a:rPr>
              <a:t>transition point</a:t>
            </a:r>
            <a:r>
              <a:rPr lang="en-US" altLang="en-US" sz="1600"/>
              <a:t> </a:t>
            </a:r>
          </a:p>
        </p:txBody>
      </p:sp>
      <p:sp>
        <p:nvSpPr>
          <p:cNvPr id="49162" name="Text Box 10"/>
          <p:cNvSpPr txBox="1">
            <a:spLocks noChangeArrowheads="1"/>
          </p:cNvSpPr>
          <p:nvPr/>
        </p:nvSpPr>
        <p:spPr bwMode="auto">
          <a:xfrm>
            <a:off x="211138" y="6334125"/>
            <a:ext cx="5095875" cy="350838"/>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700" i="1">
                <a:solidFill>
                  <a:srgbClr val="FF0066"/>
                </a:solidFill>
              </a:rPr>
              <a:t>Can you transform this into a concise notation?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50179" name="Rectangle 2053"/>
          <p:cNvSpPr>
            <a:spLocks noGrp="1" noChangeArrowheads="1"/>
          </p:cNvSpPr>
          <p:nvPr>
            <p:ph type="title"/>
          </p:nvPr>
        </p:nvSpPr>
        <p:spPr/>
        <p:txBody>
          <a:bodyPr/>
          <a:lstStyle/>
          <a:p>
            <a:r>
              <a:rPr lang="en-US" altLang="en-US" b="0" smtClean="0"/>
              <a:t>Statechart Diagram</a:t>
            </a:r>
            <a:endParaRPr lang="en-US" altLang="en-US" smtClean="0"/>
          </a:p>
        </p:txBody>
      </p:sp>
      <p:sp>
        <p:nvSpPr>
          <p:cNvPr id="50180" name="Rectangle 2054"/>
          <p:cNvSpPr>
            <a:spLocks noGrp="1" noChangeArrowheads="1"/>
          </p:cNvSpPr>
          <p:nvPr>
            <p:ph type="body" idx="1"/>
          </p:nvPr>
        </p:nvSpPr>
        <p:spPr/>
        <p:txBody>
          <a:bodyPr/>
          <a:lstStyle/>
          <a:p>
            <a:r>
              <a:rPr lang="en-US" altLang="en-US" smtClean="0">
                <a:solidFill>
                  <a:schemeClr val="tx1"/>
                </a:solidFill>
              </a:rPr>
              <a:t>Captures dynamic behavior (event-oriented)</a:t>
            </a:r>
          </a:p>
        </p:txBody>
      </p:sp>
      <p:pic>
        <p:nvPicPr>
          <p:cNvPr id="495623" name="Picture 2055" descr="D:\Rational\Presentations\UML_UT art\FIGURE_A-5.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788" y="2419350"/>
            <a:ext cx="60960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5623"/>
                                        </p:tgtEl>
                                        <p:attrNameLst>
                                          <p:attrName>style.visibility</p:attrName>
                                        </p:attrNameLst>
                                      </p:cBhvr>
                                      <p:to>
                                        <p:strVal val="visible"/>
                                      </p:to>
                                    </p:set>
                                    <p:animEffect transition="in" filter="dissolve">
                                      <p:cBhvr>
                                        <p:cTn id="7" dur="500"/>
                                        <p:tgtEl>
                                          <p:spTgt spid="495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51203" name="Rectangle 1026"/>
          <p:cNvSpPr>
            <a:spLocks noGrp="1" noChangeArrowheads="1"/>
          </p:cNvSpPr>
          <p:nvPr>
            <p:ph type="title"/>
          </p:nvPr>
        </p:nvSpPr>
        <p:spPr/>
        <p:txBody>
          <a:bodyPr/>
          <a:lstStyle/>
          <a:p>
            <a:r>
              <a:rPr lang="en-US" altLang="en-US" b="0" smtClean="0"/>
              <a:t>Statechart Diagram</a:t>
            </a:r>
            <a:endParaRPr lang="en-US" altLang="en-US" smtClean="0"/>
          </a:p>
        </p:txBody>
      </p:sp>
      <p:sp>
        <p:nvSpPr>
          <p:cNvPr id="497667" name="Rectangle 1027"/>
          <p:cNvSpPr>
            <a:spLocks noGrp="1" noChangeArrowheads="1"/>
          </p:cNvSpPr>
          <p:nvPr>
            <p:ph type="body" idx="1"/>
          </p:nvPr>
        </p:nvSpPr>
        <p:spPr/>
        <p:txBody>
          <a:bodyPr/>
          <a:lstStyle/>
          <a:p>
            <a:pPr>
              <a:defRPr/>
            </a:pPr>
            <a:r>
              <a:rPr lang="en-US" smtClean="0">
                <a:solidFill>
                  <a:schemeClr val="tx1"/>
                </a:solidFill>
              </a:rPr>
              <a:t>Captures dynamic behavior (event-oriented)</a:t>
            </a:r>
          </a:p>
          <a:p>
            <a:pPr>
              <a:defRPr/>
            </a:pPr>
            <a:r>
              <a:rPr lang="en-US" smtClean="0">
                <a:solidFill>
                  <a:schemeClr val="tx1"/>
                </a:solidFill>
              </a:rPr>
              <a:t>Purpose</a:t>
            </a:r>
          </a:p>
          <a:p>
            <a:pPr lvl="1">
              <a:defRPr/>
            </a:pPr>
            <a:r>
              <a:rPr lang="en-US" smtClean="0">
                <a:solidFill>
                  <a:schemeClr val="tx1"/>
                </a:solidFill>
                <a:effectLst>
                  <a:outerShdw blurRad="38100" dist="38100" dir="2700000" algn="tl">
                    <a:srgbClr val="C0C0C0"/>
                  </a:outerShdw>
                </a:effectLst>
              </a:rPr>
              <a:t>Model object lifecycle</a:t>
            </a:r>
          </a:p>
          <a:p>
            <a:pPr lvl="1">
              <a:defRPr/>
            </a:pPr>
            <a:r>
              <a:rPr lang="en-US" smtClean="0">
                <a:solidFill>
                  <a:schemeClr val="tx1"/>
                </a:solidFill>
                <a:effectLst>
                  <a:outerShdw blurRad="38100" dist="38100" dir="2700000" algn="tl">
                    <a:srgbClr val="C0C0C0"/>
                  </a:outerShdw>
                </a:effectLst>
              </a:rPr>
              <a:t>Model reactive objects (user interfaces, devices, etc.)</a:t>
            </a:r>
            <a:endParaRPr lang="en-US" smtClean="0">
              <a:solidFill>
                <a:schemeClr val="tx1"/>
              </a:solidFill>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n-US" altLang="en-US" smtClean="0"/>
              <a:t>State Transition Example</a:t>
            </a:r>
          </a:p>
        </p:txBody>
      </p:sp>
      <p:pic>
        <p:nvPicPr>
          <p:cNvPr id="52227"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600200"/>
            <a:ext cx="8686800" cy="4570413"/>
          </a:xfrm>
          <a:noFill/>
        </p:spPr>
      </p:pic>
      <p:sp>
        <p:nvSpPr>
          <p:cNvPr id="52228" name="Text Box 7"/>
          <p:cNvSpPr txBox="1">
            <a:spLocks noChangeArrowheads="1"/>
          </p:cNvSpPr>
          <p:nvPr/>
        </p:nvSpPr>
        <p:spPr bwMode="auto">
          <a:xfrm>
            <a:off x="609600" y="1447800"/>
            <a:ext cx="268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a:t>Validating PIN/SSN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53251" name="Rectangle 1026"/>
          <p:cNvSpPr>
            <a:spLocks noGrp="1" noChangeArrowheads="1"/>
          </p:cNvSpPr>
          <p:nvPr>
            <p:ph type="title"/>
          </p:nvPr>
        </p:nvSpPr>
        <p:spPr/>
        <p:txBody>
          <a:bodyPr/>
          <a:lstStyle/>
          <a:p>
            <a:r>
              <a:rPr lang="en-US" altLang="en-US" b="0" smtClean="0"/>
              <a:t>Activity Diagram</a:t>
            </a:r>
            <a:endParaRPr lang="en-US" altLang="en-US" smtClean="0"/>
          </a:p>
        </p:txBody>
      </p:sp>
      <p:sp>
        <p:nvSpPr>
          <p:cNvPr id="53252" name="Rectangle 1027"/>
          <p:cNvSpPr>
            <a:spLocks noGrp="1" noChangeArrowheads="1"/>
          </p:cNvSpPr>
          <p:nvPr>
            <p:ph type="body" idx="1"/>
          </p:nvPr>
        </p:nvSpPr>
        <p:spPr>
          <a:xfrm>
            <a:off x="361950" y="1065213"/>
            <a:ext cx="8489950" cy="4702175"/>
          </a:xfrm>
        </p:spPr>
        <p:txBody>
          <a:bodyPr/>
          <a:lstStyle/>
          <a:p>
            <a:r>
              <a:rPr lang="en-US" altLang="en-US" smtClean="0">
                <a:solidFill>
                  <a:schemeClr val="tx1"/>
                </a:solidFill>
              </a:rPr>
              <a:t>Captures dynamic behavior (activity-oriented)</a:t>
            </a:r>
          </a:p>
        </p:txBody>
      </p:sp>
      <p:pic>
        <p:nvPicPr>
          <p:cNvPr id="499719" name="Picture 1031" descr="D:\Rational\Presentations\UML_UT art\FIGURE_19-1.ILLU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684338"/>
            <a:ext cx="5027613"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9719"/>
                                        </p:tgtEl>
                                        <p:attrNameLst>
                                          <p:attrName>style.visibility</p:attrName>
                                        </p:attrNameLst>
                                      </p:cBhvr>
                                      <p:to>
                                        <p:strVal val="visible"/>
                                      </p:to>
                                    </p:set>
                                    <p:animEffect transition="in" filter="dissolve">
                                      <p:cBhvr>
                                        <p:cTn id="7" dur="500"/>
                                        <p:tgtEl>
                                          <p:spTgt spid="499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History of UML</a:t>
            </a:r>
          </a:p>
        </p:txBody>
      </p:sp>
      <p:pic>
        <p:nvPicPr>
          <p:cNvPr id="102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6960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54275" name="Rectangle 1026"/>
          <p:cNvSpPr>
            <a:spLocks noGrp="1" noChangeArrowheads="1"/>
          </p:cNvSpPr>
          <p:nvPr>
            <p:ph type="title"/>
          </p:nvPr>
        </p:nvSpPr>
        <p:spPr/>
        <p:txBody>
          <a:bodyPr/>
          <a:lstStyle/>
          <a:p>
            <a:r>
              <a:rPr lang="en-US" altLang="en-US" b="0" smtClean="0"/>
              <a:t>Activity Diagram</a:t>
            </a:r>
            <a:endParaRPr lang="en-US" altLang="en-US" smtClean="0"/>
          </a:p>
        </p:txBody>
      </p:sp>
      <p:sp>
        <p:nvSpPr>
          <p:cNvPr id="54276" name="Rectangle 1027"/>
          <p:cNvSpPr>
            <a:spLocks noGrp="1" noChangeArrowheads="1"/>
          </p:cNvSpPr>
          <p:nvPr>
            <p:ph type="body" idx="1"/>
          </p:nvPr>
        </p:nvSpPr>
        <p:spPr>
          <a:xfrm>
            <a:off x="361950" y="1065213"/>
            <a:ext cx="8489950" cy="4702175"/>
          </a:xfrm>
        </p:spPr>
        <p:txBody>
          <a:bodyPr/>
          <a:lstStyle/>
          <a:p>
            <a:r>
              <a:rPr lang="en-US" altLang="en-US" smtClean="0">
                <a:solidFill>
                  <a:schemeClr val="tx1"/>
                </a:solidFill>
              </a:rPr>
              <a:t>Captures dynamic behavior (activity-oriented)</a:t>
            </a:r>
          </a:p>
          <a:p>
            <a:r>
              <a:rPr lang="en-US" altLang="en-US" smtClean="0">
                <a:solidFill>
                  <a:schemeClr val="tx1"/>
                </a:solidFill>
              </a:rPr>
              <a:t>Purpose</a:t>
            </a:r>
          </a:p>
          <a:p>
            <a:pPr lvl="1"/>
            <a:r>
              <a:rPr lang="en-US" altLang="en-US" smtClean="0">
                <a:solidFill>
                  <a:schemeClr val="tx1"/>
                </a:solidFill>
              </a:rPr>
              <a:t>Model business workflows</a:t>
            </a:r>
          </a:p>
          <a:p>
            <a:pPr lvl="1"/>
            <a:r>
              <a:rPr lang="en-US" altLang="en-US" smtClean="0">
                <a:solidFill>
                  <a:schemeClr val="tx1"/>
                </a:solidFill>
              </a:rPr>
              <a:t>Model operations</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0"/>
            <a:ext cx="7772400" cy="1143000"/>
          </a:xfrm>
        </p:spPr>
        <p:txBody>
          <a:bodyPr/>
          <a:lstStyle/>
          <a:p>
            <a:pPr eaLnBrk="1" hangingPunct="1"/>
            <a:r>
              <a:rPr lang="en-US" altLang="en-US" smtClean="0"/>
              <a:t>Sample Activity Diagram</a:t>
            </a:r>
          </a:p>
        </p:txBody>
      </p:sp>
      <p:sp>
        <p:nvSpPr>
          <p:cNvPr id="55299" name="Rectangle 3"/>
          <p:cNvSpPr>
            <a:spLocks noGrp="1" noChangeArrowheads="1"/>
          </p:cNvSpPr>
          <p:nvPr>
            <p:ph type="body" idx="1"/>
          </p:nvPr>
        </p:nvSpPr>
        <p:spPr>
          <a:xfrm>
            <a:off x="457200" y="1600200"/>
            <a:ext cx="3886200" cy="4495800"/>
          </a:xfrm>
        </p:spPr>
        <p:txBody>
          <a:bodyPr/>
          <a:lstStyle/>
          <a:p>
            <a:pPr eaLnBrk="1" hangingPunct="1"/>
            <a:r>
              <a:rPr lang="en-US" altLang="en-US" smtClean="0"/>
              <a:t>Ordering System</a:t>
            </a:r>
          </a:p>
          <a:p>
            <a:pPr eaLnBrk="1" hangingPunct="1"/>
            <a:r>
              <a:rPr lang="en-US" altLang="en-US" smtClean="0"/>
              <a:t>May need multiple diagrams from other points of view</a:t>
            </a:r>
          </a:p>
        </p:txBody>
      </p:sp>
      <p:pic>
        <p:nvPicPr>
          <p:cNvPr id="55300" name="Picture 5" descr="5%20Activity%20Diagram%20Su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43000"/>
            <a:ext cx="2695575"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title"/>
          </p:nvPr>
        </p:nvSpPr>
        <p:spPr>
          <a:xfrm>
            <a:off x="685800" y="-152400"/>
            <a:ext cx="7772400" cy="1143000"/>
          </a:xfrm>
        </p:spPr>
        <p:txBody>
          <a:bodyPr/>
          <a:lstStyle/>
          <a:p>
            <a:pPr eaLnBrk="1" hangingPunct="1"/>
            <a:r>
              <a:rPr lang="en-US" altLang="en-US" smtClean="0"/>
              <a:t>Activity Diagram Example</a:t>
            </a:r>
          </a:p>
        </p:txBody>
      </p:sp>
      <p:pic>
        <p:nvPicPr>
          <p:cNvPr id="56323"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0" y="914400"/>
            <a:ext cx="6248400" cy="5897563"/>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Package Diagrams</a:t>
            </a:r>
          </a:p>
        </p:txBody>
      </p:sp>
      <p:sp>
        <p:nvSpPr>
          <p:cNvPr id="57347" name="Rectangle 3"/>
          <p:cNvSpPr>
            <a:spLocks noGrp="1" noChangeArrowheads="1"/>
          </p:cNvSpPr>
          <p:nvPr>
            <p:ph type="body" idx="1"/>
          </p:nvPr>
        </p:nvSpPr>
        <p:spPr/>
        <p:txBody>
          <a:bodyPr/>
          <a:lstStyle/>
          <a:p>
            <a:pPr eaLnBrk="1" hangingPunct="1">
              <a:lnSpc>
                <a:spcPct val="90000"/>
              </a:lnSpc>
            </a:pPr>
            <a:r>
              <a:rPr lang="en-US" altLang="en-US" sz="2800" smtClean="0">
                <a:solidFill>
                  <a:schemeClr val="tx1"/>
                </a:solidFill>
              </a:rPr>
              <a:t>To organize complex class diagrams, you can group classes into packages. A package is a collection of logically related UML elements </a:t>
            </a:r>
          </a:p>
          <a:p>
            <a:pPr eaLnBrk="1" hangingPunct="1">
              <a:lnSpc>
                <a:spcPct val="90000"/>
              </a:lnSpc>
            </a:pPr>
            <a:r>
              <a:rPr lang="en-US" altLang="en-US" sz="2800" smtClean="0">
                <a:solidFill>
                  <a:schemeClr val="tx1"/>
                </a:solidFill>
              </a:rPr>
              <a:t>Notation</a:t>
            </a:r>
          </a:p>
          <a:p>
            <a:pPr lvl="1" eaLnBrk="1" hangingPunct="1">
              <a:lnSpc>
                <a:spcPct val="90000"/>
              </a:lnSpc>
            </a:pPr>
            <a:r>
              <a:rPr lang="en-US" altLang="en-US" sz="2400" smtClean="0">
                <a:solidFill>
                  <a:schemeClr val="tx1"/>
                </a:solidFill>
              </a:rPr>
              <a:t>Packages appear as rectangles with small tabs at the top. </a:t>
            </a:r>
          </a:p>
          <a:p>
            <a:pPr lvl="1" eaLnBrk="1" hangingPunct="1">
              <a:lnSpc>
                <a:spcPct val="90000"/>
              </a:lnSpc>
            </a:pPr>
            <a:r>
              <a:rPr lang="en-US" altLang="en-US" sz="2400" smtClean="0">
                <a:solidFill>
                  <a:schemeClr val="tx1"/>
                </a:solidFill>
              </a:rPr>
              <a:t>The package name is on the tab or inside the rectangle.</a:t>
            </a:r>
          </a:p>
          <a:p>
            <a:pPr lvl="1" eaLnBrk="1" hangingPunct="1">
              <a:lnSpc>
                <a:spcPct val="90000"/>
              </a:lnSpc>
            </a:pPr>
            <a:r>
              <a:rPr lang="en-US" altLang="en-US" sz="2400" smtClean="0">
                <a:solidFill>
                  <a:schemeClr val="tx1"/>
                </a:solidFill>
              </a:rPr>
              <a:t>The dotted arrows are dependencies. One package depends on another if changes in the other could possibly force changes in the first.</a:t>
            </a:r>
          </a:p>
          <a:p>
            <a:pPr lvl="1" eaLnBrk="1" hangingPunct="1">
              <a:lnSpc>
                <a:spcPct val="90000"/>
              </a:lnSpc>
            </a:pPr>
            <a:r>
              <a:rPr lang="en-US" altLang="en-US" sz="2400" smtClean="0">
                <a:solidFill>
                  <a:schemeClr val="tx1"/>
                </a:solidFill>
              </a:rPr>
              <a:t>Packages are the basic grouping construct with which you may organize UML models to increase their readability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Package Example</a:t>
            </a:r>
          </a:p>
        </p:txBody>
      </p:sp>
      <p:sp>
        <p:nvSpPr>
          <p:cNvPr id="58371" name="Rectangle 7"/>
          <p:cNvSpPr>
            <a:spLocks noChangeArrowheads="1"/>
          </p:cNvSpPr>
          <p:nvPr/>
        </p:nvSpPr>
        <p:spPr bwMode="auto">
          <a:xfrm>
            <a:off x="4324350" y="2921000"/>
            <a:ext cx="2095500" cy="647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n-US" altLang="en-US"/>
          </a:p>
        </p:txBody>
      </p:sp>
      <p:sp>
        <p:nvSpPr>
          <p:cNvPr id="58372" name="Rectangle 8"/>
          <p:cNvSpPr>
            <a:spLocks noChangeArrowheads="1"/>
          </p:cNvSpPr>
          <p:nvPr/>
        </p:nvSpPr>
        <p:spPr bwMode="auto">
          <a:xfrm>
            <a:off x="4387850" y="3181350"/>
            <a:ext cx="20208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en-US" altLang="en-US" sz="1400">
                <a:solidFill>
                  <a:srgbClr val="000000"/>
                </a:solidFill>
                <a:latin typeface="Courier" charset="0"/>
              </a:rPr>
              <a:t>DispatcherInterface</a:t>
            </a:r>
            <a:endParaRPr lang="en-US" altLang="en-US">
              <a:solidFill>
                <a:srgbClr val="FF0000"/>
              </a:solidFill>
              <a:latin typeface="Helvetica" panose="020B0604020202020204" pitchFamily="34" charset="0"/>
            </a:endParaRPr>
          </a:p>
        </p:txBody>
      </p:sp>
      <p:sp>
        <p:nvSpPr>
          <p:cNvPr id="58373" name="Rectangle 9"/>
          <p:cNvSpPr>
            <a:spLocks noChangeArrowheads="1"/>
          </p:cNvSpPr>
          <p:nvPr/>
        </p:nvSpPr>
        <p:spPr bwMode="auto">
          <a:xfrm>
            <a:off x="2520950" y="4064000"/>
            <a:ext cx="1879600" cy="647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n-US" altLang="en-US"/>
          </a:p>
        </p:txBody>
      </p:sp>
      <p:sp>
        <p:nvSpPr>
          <p:cNvPr id="58374" name="Rectangle 10"/>
          <p:cNvSpPr>
            <a:spLocks noChangeArrowheads="1"/>
          </p:cNvSpPr>
          <p:nvPr/>
        </p:nvSpPr>
        <p:spPr bwMode="auto">
          <a:xfrm>
            <a:off x="2854325" y="4324350"/>
            <a:ext cx="1276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en-US" altLang="en-US" sz="1400">
                <a:solidFill>
                  <a:srgbClr val="000000"/>
                </a:solidFill>
                <a:latin typeface="Courier" charset="0"/>
              </a:rPr>
              <a:t>Notification</a:t>
            </a:r>
            <a:endParaRPr lang="en-US" altLang="en-US">
              <a:solidFill>
                <a:srgbClr val="FF0000"/>
              </a:solidFill>
              <a:latin typeface="Helvetica" panose="020B0604020202020204" pitchFamily="34" charset="0"/>
            </a:endParaRPr>
          </a:p>
        </p:txBody>
      </p:sp>
      <p:sp>
        <p:nvSpPr>
          <p:cNvPr id="58375" name="Rectangle 11"/>
          <p:cNvSpPr>
            <a:spLocks noChangeArrowheads="1"/>
          </p:cNvSpPr>
          <p:nvPr/>
        </p:nvSpPr>
        <p:spPr bwMode="auto">
          <a:xfrm>
            <a:off x="4870450" y="4127500"/>
            <a:ext cx="1981200" cy="647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endParaRPr lang="en-US" altLang="en-US"/>
          </a:p>
        </p:txBody>
      </p:sp>
      <p:sp>
        <p:nvSpPr>
          <p:cNvPr id="58376" name="Rectangle 12"/>
          <p:cNvSpPr>
            <a:spLocks noChangeArrowheads="1"/>
          </p:cNvSpPr>
          <p:nvPr/>
        </p:nvSpPr>
        <p:spPr bwMode="auto">
          <a:xfrm>
            <a:off x="4884738" y="4387850"/>
            <a:ext cx="1914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en-US" altLang="en-US" sz="1400">
                <a:solidFill>
                  <a:srgbClr val="000000"/>
                </a:solidFill>
                <a:latin typeface="Courier" charset="0"/>
              </a:rPr>
              <a:t>IncidentManagement</a:t>
            </a:r>
            <a:endParaRPr lang="en-US" altLang="en-US">
              <a:solidFill>
                <a:srgbClr val="FF0000"/>
              </a:solidFill>
              <a:latin typeface="Helvetica" panose="020B0604020202020204" pitchFamily="34" charset="0"/>
            </a:endParaRPr>
          </a:p>
        </p:txBody>
      </p:sp>
      <p:sp>
        <p:nvSpPr>
          <p:cNvPr id="58377" name="Line 13"/>
          <p:cNvSpPr>
            <a:spLocks noChangeShapeType="1"/>
          </p:cNvSpPr>
          <p:nvPr/>
        </p:nvSpPr>
        <p:spPr bwMode="auto">
          <a:xfrm flipH="1">
            <a:off x="3943350" y="4013200"/>
            <a:ext cx="1270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8" name="Freeform 14"/>
          <p:cNvSpPr>
            <a:spLocks/>
          </p:cNvSpPr>
          <p:nvPr/>
        </p:nvSpPr>
        <p:spPr bwMode="auto">
          <a:xfrm>
            <a:off x="3943350" y="3975100"/>
            <a:ext cx="139700" cy="76200"/>
          </a:xfrm>
          <a:custGeom>
            <a:avLst/>
            <a:gdLst>
              <a:gd name="T0" fmla="*/ 2147483647 w 88"/>
              <a:gd name="T1" fmla="*/ 2147483647 h 48"/>
              <a:gd name="T2" fmla="*/ 0 w 88"/>
              <a:gd name="T3" fmla="*/ 2147483647 h 48"/>
              <a:gd name="T4" fmla="*/ 2147483647 w 88"/>
              <a:gd name="T5" fmla="*/ 0 h 48"/>
              <a:gd name="T6" fmla="*/ 0 60000 65536"/>
              <a:gd name="T7" fmla="*/ 0 60000 65536"/>
              <a:gd name="T8" fmla="*/ 0 60000 65536"/>
              <a:gd name="T9" fmla="*/ 0 w 88"/>
              <a:gd name="T10" fmla="*/ 0 h 48"/>
              <a:gd name="T11" fmla="*/ 88 w 88"/>
              <a:gd name="T12" fmla="*/ 48 h 48"/>
            </a:gdLst>
            <a:ahLst/>
            <a:cxnLst>
              <a:cxn ang="T6">
                <a:pos x="T0" y="T1"/>
              </a:cxn>
              <a:cxn ang="T7">
                <a:pos x="T2" y="T3"/>
              </a:cxn>
              <a:cxn ang="T8">
                <a:pos x="T4" y="T5"/>
              </a:cxn>
            </a:cxnLst>
            <a:rect l="T9" t="T10" r="T11" b="T12"/>
            <a:pathLst>
              <a:path w="88" h="48">
                <a:moveTo>
                  <a:pt x="88" y="40"/>
                </a:moveTo>
                <a:lnTo>
                  <a:pt x="0" y="48"/>
                </a:lnTo>
                <a:lnTo>
                  <a:pt x="6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58379" name="Line 15"/>
          <p:cNvSpPr>
            <a:spLocks noChangeShapeType="1"/>
          </p:cNvSpPr>
          <p:nvPr/>
        </p:nvSpPr>
        <p:spPr bwMode="auto">
          <a:xfrm flipH="1">
            <a:off x="5200650" y="3556000"/>
            <a:ext cx="50800" cy="12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0" name="Line 16"/>
          <p:cNvSpPr>
            <a:spLocks noChangeShapeType="1"/>
          </p:cNvSpPr>
          <p:nvPr/>
        </p:nvSpPr>
        <p:spPr bwMode="auto">
          <a:xfrm flipH="1">
            <a:off x="5035550" y="3606800"/>
            <a:ext cx="889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1" name="Line 17"/>
          <p:cNvSpPr>
            <a:spLocks noChangeShapeType="1"/>
          </p:cNvSpPr>
          <p:nvPr/>
        </p:nvSpPr>
        <p:spPr bwMode="auto">
          <a:xfrm flipH="1">
            <a:off x="4870450" y="3670300"/>
            <a:ext cx="889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2" name="Line 18"/>
          <p:cNvSpPr>
            <a:spLocks noChangeShapeType="1"/>
          </p:cNvSpPr>
          <p:nvPr/>
        </p:nvSpPr>
        <p:spPr bwMode="auto">
          <a:xfrm flipH="1">
            <a:off x="4692650" y="3733800"/>
            <a:ext cx="1016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3" name="Line 19"/>
          <p:cNvSpPr>
            <a:spLocks noChangeShapeType="1"/>
          </p:cNvSpPr>
          <p:nvPr/>
        </p:nvSpPr>
        <p:spPr bwMode="auto">
          <a:xfrm flipH="1">
            <a:off x="4527550" y="3797300"/>
            <a:ext cx="889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4" name="Line 20"/>
          <p:cNvSpPr>
            <a:spLocks noChangeShapeType="1"/>
          </p:cNvSpPr>
          <p:nvPr/>
        </p:nvSpPr>
        <p:spPr bwMode="auto">
          <a:xfrm flipH="1">
            <a:off x="4362450" y="3860800"/>
            <a:ext cx="889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5" name="Line 21"/>
          <p:cNvSpPr>
            <a:spLocks noChangeShapeType="1"/>
          </p:cNvSpPr>
          <p:nvPr/>
        </p:nvSpPr>
        <p:spPr bwMode="auto">
          <a:xfrm flipH="1">
            <a:off x="4184650" y="3924300"/>
            <a:ext cx="1016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6" name="Line 22"/>
          <p:cNvSpPr>
            <a:spLocks noChangeShapeType="1"/>
          </p:cNvSpPr>
          <p:nvPr/>
        </p:nvSpPr>
        <p:spPr bwMode="auto">
          <a:xfrm flipH="1">
            <a:off x="4070350" y="398780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7" name="Line 23"/>
          <p:cNvSpPr>
            <a:spLocks noChangeShapeType="1"/>
          </p:cNvSpPr>
          <p:nvPr/>
        </p:nvSpPr>
        <p:spPr bwMode="auto">
          <a:xfrm>
            <a:off x="6013450" y="4038600"/>
            <a:ext cx="114300" cy="76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8" name="Freeform 24"/>
          <p:cNvSpPr>
            <a:spLocks/>
          </p:cNvSpPr>
          <p:nvPr/>
        </p:nvSpPr>
        <p:spPr bwMode="auto">
          <a:xfrm>
            <a:off x="6000750" y="4013200"/>
            <a:ext cx="127000" cy="101600"/>
          </a:xfrm>
          <a:custGeom>
            <a:avLst/>
            <a:gdLst>
              <a:gd name="T0" fmla="*/ 2147483647 w 80"/>
              <a:gd name="T1" fmla="*/ 0 h 64"/>
              <a:gd name="T2" fmla="*/ 2147483647 w 80"/>
              <a:gd name="T3" fmla="*/ 2147483647 h 64"/>
              <a:gd name="T4" fmla="*/ 0 w 80"/>
              <a:gd name="T5" fmla="*/ 2147483647 h 64"/>
              <a:gd name="T6" fmla="*/ 0 60000 65536"/>
              <a:gd name="T7" fmla="*/ 0 60000 65536"/>
              <a:gd name="T8" fmla="*/ 0 60000 65536"/>
              <a:gd name="T9" fmla="*/ 0 w 80"/>
              <a:gd name="T10" fmla="*/ 0 h 64"/>
              <a:gd name="T11" fmla="*/ 80 w 80"/>
              <a:gd name="T12" fmla="*/ 64 h 64"/>
            </a:gdLst>
            <a:ahLst/>
            <a:cxnLst>
              <a:cxn ang="T6">
                <a:pos x="T0" y="T1"/>
              </a:cxn>
              <a:cxn ang="T7">
                <a:pos x="T2" y="T3"/>
              </a:cxn>
              <a:cxn ang="T8">
                <a:pos x="T4" y="T5"/>
              </a:cxn>
            </a:cxnLst>
            <a:rect l="T9" t="T10" r="T11" b="T12"/>
            <a:pathLst>
              <a:path w="80" h="64">
                <a:moveTo>
                  <a:pt x="24" y="0"/>
                </a:moveTo>
                <a:lnTo>
                  <a:pt x="80" y="64"/>
                </a:lnTo>
                <a:lnTo>
                  <a:pt x="0" y="4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58389" name="Line 25"/>
          <p:cNvSpPr>
            <a:spLocks noChangeShapeType="1"/>
          </p:cNvSpPr>
          <p:nvPr/>
        </p:nvSpPr>
        <p:spPr bwMode="auto">
          <a:xfrm>
            <a:off x="5251450" y="355600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0" name="Line 26"/>
          <p:cNvSpPr>
            <a:spLocks noChangeShapeType="1"/>
          </p:cNvSpPr>
          <p:nvPr/>
        </p:nvSpPr>
        <p:spPr bwMode="auto">
          <a:xfrm>
            <a:off x="5365750" y="3632200"/>
            <a:ext cx="762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1" name="Line 27"/>
          <p:cNvSpPr>
            <a:spLocks noChangeShapeType="1"/>
          </p:cNvSpPr>
          <p:nvPr/>
        </p:nvSpPr>
        <p:spPr bwMode="auto">
          <a:xfrm>
            <a:off x="5518150" y="3721100"/>
            <a:ext cx="762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2" name="Line 28"/>
          <p:cNvSpPr>
            <a:spLocks noChangeShapeType="1"/>
          </p:cNvSpPr>
          <p:nvPr/>
        </p:nvSpPr>
        <p:spPr bwMode="auto">
          <a:xfrm>
            <a:off x="5670550" y="3822700"/>
            <a:ext cx="762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3" name="Line 29"/>
          <p:cNvSpPr>
            <a:spLocks noChangeShapeType="1"/>
          </p:cNvSpPr>
          <p:nvPr/>
        </p:nvSpPr>
        <p:spPr bwMode="auto">
          <a:xfrm>
            <a:off x="5822950" y="3924300"/>
            <a:ext cx="889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4" name="Line 30"/>
          <p:cNvSpPr>
            <a:spLocks noChangeShapeType="1"/>
          </p:cNvSpPr>
          <p:nvPr/>
        </p:nvSpPr>
        <p:spPr bwMode="auto">
          <a:xfrm>
            <a:off x="5975350" y="401320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5" name="Freeform 31"/>
          <p:cNvSpPr>
            <a:spLocks/>
          </p:cNvSpPr>
          <p:nvPr/>
        </p:nvSpPr>
        <p:spPr bwMode="auto">
          <a:xfrm>
            <a:off x="4870450" y="3873500"/>
            <a:ext cx="622300" cy="254000"/>
          </a:xfrm>
          <a:custGeom>
            <a:avLst/>
            <a:gdLst>
              <a:gd name="T0" fmla="*/ 0 w 392"/>
              <a:gd name="T1" fmla="*/ 2147483647 h 160"/>
              <a:gd name="T2" fmla="*/ 2147483647 w 392"/>
              <a:gd name="T3" fmla="*/ 0 h 160"/>
              <a:gd name="T4" fmla="*/ 2147483647 w 392"/>
              <a:gd name="T5" fmla="*/ 0 h 160"/>
              <a:gd name="T6" fmla="*/ 2147483647 w 392"/>
              <a:gd name="T7" fmla="*/ 2147483647 h 160"/>
              <a:gd name="T8" fmla="*/ 0 w 392"/>
              <a:gd name="T9" fmla="*/ 2147483647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58396" name="Freeform 32"/>
          <p:cNvSpPr>
            <a:spLocks/>
          </p:cNvSpPr>
          <p:nvPr/>
        </p:nvSpPr>
        <p:spPr bwMode="auto">
          <a:xfrm>
            <a:off x="4324350" y="2667000"/>
            <a:ext cx="622300" cy="254000"/>
          </a:xfrm>
          <a:custGeom>
            <a:avLst/>
            <a:gdLst>
              <a:gd name="T0" fmla="*/ 0 w 392"/>
              <a:gd name="T1" fmla="*/ 2147483647 h 160"/>
              <a:gd name="T2" fmla="*/ 2147483647 w 392"/>
              <a:gd name="T3" fmla="*/ 0 h 160"/>
              <a:gd name="T4" fmla="*/ 2147483647 w 392"/>
              <a:gd name="T5" fmla="*/ 0 h 160"/>
              <a:gd name="T6" fmla="*/ 2147483647 w 392"/>
              <a:gd name="T7" fmla="*/ 2147483647 h 160"/>
              <a:gd name="T8" fmla="*/ 0 w 392"/>
              <a:gd name="T9" fmla="*/ 2147483647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58397" name="Freeform 33"/>
          <p:cNvSpPr>
            <a:spLocks/>
          </p:cNvSpPr>
          <p:nvPr/>
        </p:nvSpPr>
        <p:spPr bwMode="auto">
          <a:xfrm>
            <a:off x="2520950" y="3810000"/>
            <a:ext cx="622300" cy="254000"/>
          </a:xfrm>
          <a:custGeom>
            <a:avLst/>
            <a:gdLst>
              <a:gd name="T0" fmla="*/ 0 w 392"/>
              <a:gd name="T1" fmla="*/ 2147483647 h 160"/>
              <a:gd name="T2" fmla="*/ 2147483647 w 392"/>
              <a:gd name="T3" fmla="*/ 0 h 160"/>
              <a:gd name="T4" fmla="*/ 2147483647 w 392"/>
              <a:gd name="T5" fmla="*/ 0 h 160"/>
              <a:gd name="T6" fmla="*/ 2147483647 w 392"/>
              <a:gd name="T7" fmla="*/ 2147483647 h 160"/>
              <a:gd name="T8" fmla="*/ 0 w 392"/>
              <a:gd name="T9" fmla="*/ 2147483647 h 160"/>
              <a:gd name="T10" fmla="*/ 0 60000 65536"/>
              <a:gd name="T11" fmla="*/ 0 60000 65536"/>
              <a:gd name="T12" fmla="*/ 0 60000 65536"/>
              <a:gd name="T13" fmla="*/ 0 60000 65536"/>
              <a:gd name="T14" fmla="*/ 0 60000 65536"/>
              <a:gd name="T15" fmla="*/ 0 w 392"/>
              <a:gd name="T16" fmla="*/ 0 h 160"/>
              <a:gd name="T17" fmla="*/ 392 w 392"/>
              <a:gd name="T18" fmla="*/ 160 h 160"/>
            </a:gdLst>
            <a:ahLst/>
            <a:cxnLst>
              <a:cxn ang="T10">
                <a:pos x="T0" y="T1"/>
              </a:cxn>
              <a:cxn ang="T11">
                <a:pos x="T2" y="T3"/>
              </a:cxn>
              <a:cxn ang="T12">
                <a:pos x="T4" y="T5"/>
              </a:cxn>
              <a:cxn ang="T13">
                <a:pos x="T6" y="T7"/>
              </a:cxn>
              <a:cxn ang="T14">
                <a:pos x="T8" y="T9"/>
              </a:cxn>
            </a:cxnLst>
            <a:rect l="T15" t="T16" r="T17" b="T18"/>
            <a:pathLst>
              <a:path w="392" h="160">
                <a:moveTo>
                  <a:pt x="0" y="160"/>
                </a:moveTo>
                <a:lnTo>
                  <a:pt x="72" y="0"/>
                </a:lnTo>
                <a:lnTo>
                  <a:pt x="320" y="0"/>
                </a:lnTo>
                <a:lnTo>
                  <a:pt x="392" y="160"/>
                </a:lnTo>
                <a:lnTo>
                  <a:pt x="0" y="16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More Package Examples</a:t>
            </a:r>
          </a:p>
        </p:txBody>
      </p:sp>
      <p:pic>
        <p:nvPicPr>
          <p:cNvPr id="593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72390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3079" name="Rectangle 2"/>
          <p:cNvSpPr>
            <a:spLocks noGrp="1" noChangeArrowheads="1"/>
          </p:cNvSpPr>
          <p:nvPr>
            <p:ph type="title"/>
          </p:nvPr>
        </p:nvSpPr>
        <p:spPr/>
        <p:txBody>
          <a:bodyPr/>
          <a:lstStyle/>
          <a:p>
            <a:r>
              <a:rPr lang="en-US" altLang="en-US" smtClean="0"/>
              <a:t>Architecture and the UML</a:t>
            </a:r>
          </a:p>
        </p:txBody>
      </p:sp>
      <p:grpSp>
        <p:nvGrpSpPr>
          <p:cNvPr id="2" name="Group 3"/>
          <p:cNvGrpSpPr>
            <a:grpSpLocks/>
          </p:cNvGrpSpPr>
          <p:nvPr/>
        </p:nvGrpSpPr>
        <p:grpSpPr bwMode="auto">
          <a:xfrm>
            <a:off x="889000" y="1524000"/>
            <a:ext cx="7315200" cy="5241925"/>
            <a:chOff x="560" y="960"/>
            <a:chExt cx="4608" cy="3302"/>
          </a:xfrm>
        </p:grpSpPr>
        <p:sp>
          <p:nvSpPr>
            <p:cNvPr id="3121" name="Rectangle 4"/>
            <p:cNvSpPr>
              <a:spLocks noChangeArrowheads="1"/>
            </p:cNvSpPr>
            <p:nvPr/>
          </p:nvSpPr>
          <p:spPr bwMode="auto">
            <a:xfrm>
              <a:off x="560" y="960"/>
              <a:ext cx="2253" cy="1289"/>
            </a:xfrm>
            <a:prstGeom prst="rect">
              <a:avLst/>
            </a:prstGeom>
            <a:solidFill>
              <a:schemeClr val="bg2"/>
            </a:solidFill>
            <a:ln w="12700">
              <a:solidFill>
                <a:schemeClr val="bg2"/>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22" name="Rectangle 5"/>
            <p:cNvSpPr>
              <a:spLocks noChangeArrowheads="1"/>
            </p:cNvSpPr>
            <p:nvPr/>
          </p:nvSpPr>
          <p:spPr bwMode="auto">
            <a:xfrm>
              <a:off x="2864" y="960"/>
              <a:ext cx="2296" cy="1289"/>
            </a:xfrm>
            <a:prstGeom prst="rect">
              <a:avLst/>
            </a:prstGeom>
            <a:solidFill>
              <a:schemeClr val="bg2"/>
            </a:solidFill>
            <a:ln w="12700">
              <a:solidFill>
                <a:schemeClr val="bg2"/>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23" name="Rectangle 6"/>
            <p:cNvSpPr>
              <a:spLocks noChangeArrowheads="1"/>
            </p:cNvSpPr>
            <p:nvPr/>
          </p:nvSpPr>
          <p:spPr bwMode="auto">
            <a:xfrm>
              <a:off x="560" y="2288"/>
              <a:ext cx="2253" cy="1264"/>
            </a:xfrm>
            <a:prstGeom prst="rect">
              <a:avLst/>
            </a:prstGeom>
            <a:solidFill>
              <a:schemeClr val="bg2"/>
            </a:solidFill>
            <a:ln w="12700">
              <a:solidFill>
                <a:schemeClr val="bg2"/>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24" name="Rectangle 7"/>
            <p:cNvSpPr>
              <a:spLocks noChangeArrowheads="1"/>
            </p:cNvSpPr>
            <p:nvPr/>
          </p:nvSpPr>
          <p:spPr bwMode="auto">
            <a:xfrm>
              <a:off x="2872" y="2288"/>
              <a:ext cx="2296" cy="1264"/>
            </a:xfrm>
            <a:prstGeom prst="rect">
              <a:avLst/>
            </a:prstGeom>
            <a:solidFill>
              <a:schemeClr val="bg2"/>
            </a:solidFill>
            <a:ln w="12700">
              <a:solidFill>
                <a:schemeClr val="bg2"/>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25" name="Rectangle 8"/>
            <p:cNvSpPr>
              <a:spLocks noChangeArrowheads="1"/>
            </p:cNvSpPr>
            <p:nvPr/>
          </p:nvSpPr>
          <p:spPr bwMode="auto">
            <a:xfrm>
              <a:off x="1549" y="3626"/>
              <a:ext cx="1332"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48" tIns="47874" rIns="95748" bIns="47874">
              <a:spAutoFit/>
            </a:bodyPr>
            <a:lstStyle>
              <a:lvl1pPr defTabSz="955675">
                <a:defRPr sz="2400" b="1">
                  <a:solidFill>
                    <a:schemeClr val="tx1"/>
                  </a:solidFill>
                  <a:latin typeface="Arial" panose="020B0604020202020204" pitchFamily="34" charset="0"/>
                </a:defRPr>
              </a:lvl1pPr>
              <a:lvl2pPr marL="742950" indent="-285750" defTabSz="955675">
                <a:defRPr sz="2400" b="1">
                  <a:solidFill>
                    <a:schemeClr val="tx1"/>
                  </a:solidFill>
                  <a:latin typeface="Arial" panose="020B0604020202020204" pitchFamily="34" charset="0"/>
                </a:defRPr>
              </a:lvl2pPr>
              <a:lvl3pPr marL="1143000" indent="-228600" defTabSz="955675">
                <a:defRPr sz="2400" b="1">
                  <a:solidFill>
                    <a:schemeClr val="tx1"/>
                  </a:solidFill>
                  <a:latin typeface="Arial" panose="020B0604020202020204" pitchFamily="34" charset="0"/>
                </a:defRPr>
              </a:lvl3pPr>
              <a:lvl4pPr marL="1600200" indent="-228600" defTabSz="955675">
                <a:defRPr sz="2400" b="1">
                  <a:solidFill>
                    <a:schemeClr val="tx1"/>
                  </a:solidFill>
                  <a:latin typeface="Arial" panose="020B0604020202020204" pitchFamily="34" charset="0"/>
                </a:defRPr>
              </a:lvl4pPr>
              <a:lvl5pPr marL="2057400" indent="-228600" defTabSz="955675">
                <a:defRPr sz="2400" b="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2000" b="0">
                  <a:latin typeface="Arial Narrow" panose="020B0606020202030204" pitchFamily="34" charset="0"/>
                </a:rPr>
                <a:t>Organization</a:t>
              </a:r>
            </a:p>
            <a:p>
              <a:r>
                <a:rPr lang="en-US" altLang="en-US" sz="2000" b="0">
                  <a:latin typeface="Arial Narrow" panose="020B0606020202030204" pitchFamily="34" charset="0"/>
                </a:rPr>
                <a:t>Package, subsystem</a:t>
              </a:r>
              <a:endParaRPr lang="en-US" altLang="en-US" sz="1700" b="0">
                <a:latin typeface="Arial Narrow" panose="020B0606020202030204" pitchFamily="34" charset="0"/>
              </a:endParaRPr>
            </a:p>
          </p:txBody>
        </p:sp>
        <p:sp>
          <p:nvSpPr>
            <p:cNvPr id="3126" name="Rectangle 9"/>
            <p:cNvSpPr>
              <a:spLocks noChangeArrowheads="1"/>
            </p:cNvSpPr>
            <p:nvPr/>
          </p:nvSpPr>
          <p:spPr bwMode="auto">
            <a:xfrm>
              <a:off x="3055" y="3626"/>
              <a:ext cx="95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48" tIns="47874" rIns="95748" bIns="47874">
              <a:spAutoFit/>
            </a:bodyPr>
            <a:lstStyle>
              <a:lvl1pPr defTabSz="955675">
                <a:defRPr sz="2400" b="1">
                  <a:solidFill>
                    <a:schemeClr val="tx1"/>
                  </a:solidFill>
                  <a:latin typeface="Arial" panose="020B0604020202020204" pitchFamily="34" charset="0"/>
                </a:defRPr>
              </a:lvl1pPr>
              <a:lvl2pPr marL="742950" indent="-285750" defTabSz="955675">
                <a:defRPr sz="2400" b="1">
                  <a:solidFill>
                    <a:schemeClr val="tx1"/>
                  </a:solidFill>
                  <a:latin typeface="Arial" panose="020B0604020202020204" pitchFamily="34" charset="0"/>
                </a:defRPr>
              </a:lvl2pPr>
              <a:lvl3pPr marL="1143000" indent="-228600" defTabSz="955675">
                <a:defRPr sz="2400" b="1">
                  <a:solidFill>
                    <a:schemeClr val="tx1"/>
                  </a:solidFill>
                  <a:latin typeface="Arial" panose="020B0604020202020204" pitchFamily="34" charset="0"/>
                </a:defRPr>
              </a:lvl3pPr>
              <a:lvl4pPr marL="1600200" indent="-228600" defTabSz="955675">
                <a:defRPr sz="2400" b="1">
                  <a:solidFill>
                    <a:schemeClr val="tx1"/>
                  </a:solidFill>
                  <a:latin typeface="Arial" panose="020B0604020202020204" pitchFamily="34" charset="0"/>
                </a:defRPr>
              </a:lvl4pPr>
              <a:lvl5pPr marL="2057400" indent="-228600" defTabSz="955675">
                <a:defRPr sz="2400" b="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2000" b="0">
                  <a:latin typeface="Arial Narrow" panose="020B0606020202030204" pitchFamily="34" charset="0"/>
                </a:rPr>
                <a:t>Dynamics</a:t>
              </a:r>
            </a:p>
            <a:p>
              <a:r>
                <a:rPr lang="en-US" altLang="en-US" sz="2000" b="0">
                  <a:latin typeface="Arial Narrow" panose="020B0606020202030204" pitchFamily="34" charset="0"/>
                </a:rPr>
                <a:t>Interaction</a:t>
              </a:r>
            </a:p>
            <a:p>
              <a:r>
                <a:rPr lang="en-US" altLang="en-US" sz="2000" b="0">
                  <a:latin typeface="Arial Narrow" panose="020B0606020202030204" pitchFamily="34" charset="0"/>
                </a:rPr>
                <a:t>State machine</a:t>
              </a:r>
              <a:endParaRPr lang="en-US" altLang="en-US" sz="1700" b="0">
                <a:latin typeface="Arial Narrow" panose="020B0606020202030204" pitchFamily="34" charset="0"/>
              </a:endParaRPr>
            </a:p>
          </p:txBody>
        </p:sp>
      </p:grpSp>
      <p:sp>
        <p:nvSpPr>
          <p:cNvPr id="3081" name="Rectangle 10"/>
          <p:cNvSpPr>
            <a:spLocks noChangeArrowheads="1"/>
          </p:cNvSpPr>
          <p:nvPr/>
        </p:nvSpPr>
        <p:spPr bwMode="auto">
          <a:xfrm>
            <a:off x="838200" y="1473200"/>
            <a:ext cx="3576638" cy="2046288"/>
          </a:xfrm>
          <a:prstGeom prst="rect">
            <a:avLst/>
          </a:prstGeom>
          <a:solidFill>
            <a:schemeClr val="bg1"/>
          </a:solidFill>
          <a:ln w="12700">
            <a:solidFill>
              <a:srgbClr val="5F5F5F"/>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082" name="Rectangle 11"/>
          <p:cNvSpPr>
            <a:spLocks noChangeArrowheads="1"/>
          </p:cNvSpPr>
          <p:nvPr/>
        </p:nvSpPr>
        <p:spPr bwMode="auto">
          <a:xfrm>
            <a:off x="2286000" y="2082800"/>
            <a:ext cx="161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ko-KR" sz="2000" b="0">
                <a:latin typeface="Arial Narrow" panose="020B0606020202030204" pitchFamily="34" charset="0"/>
                <a:ea typeface="굴림" charset="-127"/>
              </a:rPr>
              <a:t>Design View</a:t>
            </a:r>
          </a:p>
        </p:txBody>
      </p:sp>
      <p:sp>
        <p:nvSpPr>
          <p:cNvPr id="3083" name="Rectangle 12"/>
          <p:cNvSpPr>
            <a:spLocks noChangeArrowheads="1"/>
          </p:cNvSpPr>
          <p:nvPr/>
        </p:nvSpPr>
        <p:spPr bwMode="auto">
          <a:xfrm>
            <a:off x="4495800" y="1473200"/>
            <a:ext cx="3644900" cy="2046288"/>
          </a:xfrm>
          <a:prstGeom prst="rect">
            <a:avLst/>
          </a:prstGeom>
          <a:solidFill>
            <a:schemeClr val="bg1"/>
          </a:solidFill>
          <a:ln w="12700">
            <a:solidFill>
              <a:srgbClr val="5F5F5F"/>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084" name="Rectangle 13"/>
          <p:cNvSpPr>
            <a:spLocks noChangeArrowheads="1"/>
          </p:cNvSpPr>
          <p:nvPr/>
        </p:nvSpPr>
        <p:spPr bwMode="auto">
          <a:xfrm>
            <a:off x="4800600" y="2082800"/>
            <a:ext cx="2525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ko-KR" sz="2000" b="0">
                <a:latin typeface="Arial Narrow" panose="020B0606020202030204" pitchFamily="34" charset="0"/>
                <a:ea typeface="굴림" charset="-127"/>
              </a:rPr>
              <a:t>Implementation View</a:t>
            </a:r>
          </a:p>
        </p:txBody>
      </p:sp>
      <p:sp>
        <p:nvSpPr>
          <p:cNvPr id="3085" name="Rectangle 14"/>
          <p:cNvSpPr>
            <a:spLocks noChangeArrowheads="1"/>
          </p:cNvSpPr>
          <p:nvPr/>
        </p:nvSpPr>
        <p:spPr bwMode="auto">
          <a:xfrm>
            <a:off x="838200" y="3581400"/>
            <a:ext cx="3576638" cy="2006600"/>
          </a:xfrm>
          <a:prstGeom prst="rect">
            <a:avLst/>
          </a:prstGeom>
          <a:solidFill>
            <a:schemeClr val="bg1"/>
          </a:solidFill>
          <a:ln w="12700">
            <a:solidFill>
              <a:srgbClr val="5F5F5F"/>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086" name="Rectangle 15"/>
          <p:cNvSpPr>
            <a:spLocks noChangeArrowheads="1"/>
          </p:cNvSpPr>
          <p:nvPr/>
        </p:nvSpPr>
        <p:spPr bwMode="auto">
          <a:xfrm>
            <a:off x="2286000" y="4216400"/>
            <a:ext cx="170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ko-KR" sz="2000" b="0">
                <a:latin typeface="Arial Narrow" panose="020B0606020202030204" pitchFamily="34" charset="0"/>
                <a:ea typeface="굴림" charset="-127"/>
              </a:rPr>
              <a:t>Process View</a:t>
            </a:r>
          </a:p>
        </p:txBody>
      </p:sp>
      <p:grpSp>
        <p:nvGrpSpPr>
          <p:cNvPr id="3" name="Group 16"/>
          <p:cNvGrpSpPr>
            <a:grpSpLocks/>
          </p:cNvGrpSpPr>
          <p:nvPr/>
        </p:nvGrpSpPr>
        <p:grpSpPr bwMode="auto">
          <a:xfrm>
            <a:off x="6959600" y="1549400"/>
            <a:ext cx="1190625" cy="1998663"/>
            <a:chOff x="4384" y="976"/>
            <a:chExt cx="750" cy="1259"/>
          </a:xfrm>
        </p:grpSpPr>
        <p:graphicFrame>
          <p:nvGraphicFramePr>
            <p:cNvPr id="3077" name="Object 17"/>
            <p:cNvGraphicFramePr>
              <a:graphicFrameLocks/>
            </p:cNvGraphicFramePr>
            <p:nvPr/>
          </p:nvGraphicFramePr>
          <p:xfrm>
            <a:off x="4416" y="976"/>
            <a:ext cx="656" cy="516"/>
          </p:xfrm>
          <a:graphic>
            <a:graphicData uri="http://schemas.openxmlformats.org/presentationml/2006/ole">
              <mc:AlternateContent xmlns:mc="http://schemas.openxmlformats.org/markup-compatibility/2006">
                <mc:Choice xmlns:v="urn:schemas-microsoft-com:vml" Requires="v">
                  <p:oleObj spid="_x0000_s3127" name="CorelDRAW 6.0" r:id="rId4" imgW="741240" imgH="475920" progId="CorelDRAW.Graphic.6">
                    <p:embed/>
                  </p:oleObj>
                </mc:Choice>
                <mc:Fallback>
                  <p:oleObj name="CorelDRAW 6.0" r:id="rId4" imgW="741240" imgH="475920" progId="CorelDRAW.Graphic.6">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976"/>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0" name="Rectangle 18"/>
            <p:cNvSpPr>
              <a:spLocks noChangeArrowheads="1"/>
            </p:cNvSpPr>
            <p:nvPr/>
          </p:nvSpPr>
          <p:spPr bwMode="auto">
            <a:xfrm>
              <a:off x="4384" y="2017"/>
              <a:ext cx="7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2400" b="1">
                  <a:solidFill>
                    <a:schemeClr val="tx1"/>
                  </a:solidFill>
                  <a:latin typeface="Arial" panose="020B0604020202020204" pitchFamily="34" charset="0"/>
                </a:defRPr>
              </a:lvl1pPr>
              <a:lvl2pPr marL="742950" indent="-285750" defTabSz="1014413">
                <a:defRPr sz="2400" b="1">
                  <a:solidFill>
                    <a:schemeClr val="tx1"/>
                  </a:solidFill>
                  <a:latin typeface="Arial" panose="020B0604020202020204" pitchFamily="34" charset="0"/>
                </a:defRPr>
              </a:lvl2pPr>
              <a:lvl3pPr marL="1143000" indent="-228600" defTabSz="1014413">
                <a:defRPr sz="2400" b="1">
                  <a:solidFill>
                    <a:schemeClr val="tx1"/>
                  </a:solidFill>
                  <a:latin typeface="Arial" panose="020B0604020202020204" pitchFamily="34" charset="0"/>
                </a:defRPr>
              </a:lvl3pPr>
              <a:lvl4pPr marL="1600200" indent="-228600" defTabSz="1014413">
                <a:defRPr sz="2400" b="1">
                  <a:solidFill>
                    <a:schemeClr val="tx1"/>
                  </a:solidFill>
                  <a:latin typeface="Arial" panose="020B0604020202020204" pitchFamily="34" charset="0"/>
                </a:defRPr>
              </a:lvl4pPr>
              <a:lvl5pPr marL="2057400" indent="-228600" defTabSz="1014413">
                <a:defRPr sz="2400" b="1">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2400" b="1">
                  <a:solidFill>
                    <a:schemeClr val="tx1"/>
                  </a:solidFill>
                  <a:latin typeface="Arial" panose="020B0604020202020204" pitchFamily="34" charset="0"/>
                </a:defRPr>
              </a:lvl9pPr>
            </a:lstStyle>
            <a:p>
              <a:pPr algn="r"/>
              <a:r>
                <a:rPr lang="en-US" altLang="ko-KR" sz="1600" b="0">
                  <a:latin typeface="Arial Narrow" panose="020B0606020202030204" pitchFamily="34" charset="0"/>
                  <a:ea typeface="굴림" charset="-127"/>
                </a:rPr>
                <a:t>Components </a:t>
              </a:r>
            </a:p>
          </p:txBody>
        </p:sp>
      </p:grpSp>
      <p:grpSp>
        <p:nvGrpSpPr>
          <p:cNvPr id="4" name="Group 19"/>
          <p:cNvGrpSpPr>
            <a:grpSpLocks/>
          </p:cNvGrpSpPr>
          <p:nvPr/>
        </p:nvGrpSpPr>
        <p:grpSpPr bwMode="auto">
          <a:xfrm>
            <a:off x="852488" y="1625600"/>
            <a:ext cx="1655762" cy="1947863"/>
            <a:chOff x="537" y="1024"/>
            <a:chExt cx="1043" cy="1227"/>
          </a:xfrm>
        </p:grpSpPr>
        <p:graphicFrame>
          <p:nvGraphicFramePr>
            <p:cNvPr id="3076" name="Object 20"/>
            <p:cNvGraphicFramePr>
              <a:graphicFrameLocks/>
            </p:cNvGraphicFramePr>
            <p:nvPr/>
          </p:nvGraphicFramePr>
          <p:xfrm>
            <a:off x="576" y="1024"/>
            <a:ext cx="608" cy="495"/>
          </p:xfrm>
          <a:graphic>
            <a:graphicData uri="http://schemas.openxmlformats.org/presentationml/2006/ole">
              <mc:AlternateContent xmlns:mc="http://schemas.openxmlformats.org/markup-compatibility/2006">
                <mc:Choice xmlns:v="urn:schemas-microsoft-com:vml" Requires="v">
                  <p:oleObj spid="_x0000_s3128" name="CorelDRAW 6.0" r:id="rId6" imgW="674640" imgH="483840" progId="CorelDRAW.Graphic.6">
                    <p:embed/>
                  </p:oleObj>
                </mc:Choice>
                <mc:Fallback>
                  <p:oleObj name="CorelDRAW 6.0" r:id="rId6" imgW="674640" imgH="483840" progId="CorelDRAW.Graphic.6">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1024"/>
                          <a:ext cx="60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9" name="Rectangle 21"/>
            <p:cNvSpPr>
              <a:spLocks noChangeArrowheads="1"/>
            </p:cNvSpPr>
            <p:nvPr/>
          </p:nvSpPr>
          <p:spPr bwMode="auto">
            <a:xfrm>
              <a:off x="537" y="1879"/>
              <a:ext cx="104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2400" b="1">
                  <a:solidFill>
                    <a:schemeClr val="tx1"/>
                  </a:solidFill>
                  <a:latin typeface="Arial" panose="020B0604020202020204" pitchFamily="34" charset="0"/>
                </a:defRPr>
              </a:lvl1pPr>
              <a:lvl2pPr marL="742950" indent="-285750" defTabSz="1014413">
                <a:defRPr sz="2400" b="1">
                  <a:solidFill>
                    <a:schemeClr val="tx1"/>
                  </a:solidFill>
                  <a:latin typeface="Arial" panose="020B0604020202020204" pitchFamily="34" charset="0"/>
                </a:defRPr>
              </a:lvl2pPr>
              <a:lvl3pPr marL="1143000" indent="-228600" defTabSz="1014413">
                <a:defRPr sz="2400" b="1">
                  <a:solidFill>
                    <a:schemeClr val="tx1"/>
                  </a:solidFill>
                  <a:latin typeface="Arial" panose="020B0604020202020204" pitchFamily="34" charset="0"/>
                </a:defRPr>
              </a:lvl3pPr>
              <a:lvl4pPr marL="1600200" indent="-228600" defTabSz="1014413">
                <a:defRPr sz="2400" b="1">
                  <a:solidFill>
                    <a:schemeClr val="tx1"/>
                  </a:solidFill>
                  <a:latin typeface="Arial" panose="020B0604020202020204" pitchFamily="34" charset="0"/>
                </a:defRPr>
              </a:lvl4pPr>
              <a:lvl5pPr marL="2057400" indent="-228600" defTabSz="1014413">
                <a:defRPr sz="2400" b="1">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2400" b="1">
                  <a:solidFill>
                    <a:schemeClr val="tx1"/>
                  </a:solidFill>
                  <a:latin typeface="Arial" panose="020B0604020202020204" pitchFamily="34" charset="0"/>
                </a:defRPr>
              </a:lvl9pPr>
            </a:lstStyle>
            <a:p>
              <a:r>
                <a:rPr lang="en-US" altLang="ko-KR" sz="1600" b="0">
                  <a:latin typeface="Arial Narrow" panose="020B0606020202030204" pitchFamily="34" charset="0"/>
                  <a:ea typeface="굴림" charset="-127"/>
                </a:rPr>
                <a:t>Classes, interfaces,</a:t>
              </a:r>
            </a:p>
            <a:p>
              <a:r>
                <a:rPr lang="en-US" altLang="ko-KR" sz="1600" b="0">
                  <a:latin typeface="Arial Narrow" panose="020B0606020202030204" pitchFamily="34" charset="0"/>
                  <a:ea typeface="굴림" charset="-127"/>
                </a:rPr>
                <a:t>collaborations</a:t>
              </a:r>
              <a:endParaRPr lang="en-US" altLang="ko-KR" sz="1400" b="0">
                <a:latin typeface="Arial Narrow" panose="020B0606020202030204" pitchFamily="34" charset="0"/>
                <a:ea typeface="굴림" charset="-127"/>
              </a:endParaRPr>
            </a:p>
          </p:txBody>
        </p:sp>
      </p:grpSp>
      <p:grpSp>
        <p:nvGrpSpPr>
          <p:cNvPr id="5" name="Group 22"/>
          <p:cNvGrpSpPr>
            <a:grpSpLocks/>
          </p:cNvGrpSpPr>
          <p:nvPr/>
        </p:nvGrpSpPr>
        <p:grpSpPr bwMode="auto">
          <a:xfrm>
            <a:off x="850900" y="3683000"/>
            <a:ext cx="1260475" cy="1919288"/>
            <a:chOff x="536" y="2320"/>
            <a:chExt cx="794" cy="1209"/>
          </a:xfrm>
        </p:grpSpPr>
        <p:sp>
          <p:nvSpPr>
            <p:cNvPr id="3118" name="Rectangle 23"/>
            <p:cNvSpPr>
              <a:spLocks noChangeArrowheads="1"/>
            </p:cNvSpPr>
            <p:nvPr/>
          </p:nvSpPr>
          <p:spPr bwMode="auto">
            <a:xfrm>
              <a:off x="536" y="3311"/>
              <a:ext cx="79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2400" b="1">
                  <a:solidFill>
                    <a:schemeClr val="tx1"/>
                  </a:solidFill>
                  <a:latin typeface="Arial" panose="020B0604020202020204" pitchFamily="34" charset="0"/>
                </a:defRPr>
              </a:lvl1pPr>
              <a:lvl2pPr marL="742950" indent="-285750" defTabSz="1014413">
                <a:defRPr sz="2400" b="1">
                  <a:solidFill>
                    <a:schemeClr val="tx1"/>
                  </a:solidFill>
                  <a:latin typeface="Arial" panose="020B0604020202020204" pitchFamily="34" charset="0"/>
                </a:defRPr>
              </a:lvl2pPr>
              <a:lvl3pPr marL="1143000" indent="-228600" defTabSz="1014413">
                <a:defRPr sz="2400" b="1">
                  <a:solidFill>
                    <a:schemeClr val="tx1"/>
                  </a:solidFill>
                  <a:latin typeface="Arial" panose="020B0604020202020204" pitchFamily="34" charset="0"/>
                </a:defRPr>
              </a:lvl3pPr>
              <a:lvl4pPr marL="1600200" indent="-228600" defTabSz="1014413">
                <a:defRPr sz="2400" b="1">
                  <a:solidFill>
                    <a:schemeClr val="tx1"/>
                  </a:solidFill>
                  <a:latin typeface="Arial" panose="020B0604020202020204" pitchFamily="34" charset="0"/>
                </a:defRPr>
              </a:lvl4pPr>
              <a:lvl5pPr marL="2057400" indent="-228600" defTabSz="1014413">
                <a:defRPr sz="2400" b="1">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2400" b="1">
                  <a:solidFill>
                    <a:schemeClr val="tx1"/>
                  </a:solidFill>
                  <a:latin typeface="Arial" panose="020B0604020202020204" pitchFamily="34" charset="0"/>
                </a:defRPr>
              </a:lvl9pPr>
            </a:lstStyle>
            <a:p>
              <a:r>
                <a:rPr lang="en-US" altLang="ko-KR" sz="1600" b="0">
                  <a:latin typeface="Arial Narrow" panose="020B0606020202030204" pitchFamily="34" charset="0"/>
                  <a:ea typeface="굴림" charset="-127"/>
                </a:rPr>
                <a:t>Active classes</a:t>
              </a:r>
              <a:endParaRPr lang="en-US" altLang="ko-KR" sz="1400" b="0">
                <a:latin typeface="Arial Narrow" panose="020B0606020202030204" pitchFamily="34" charset="0"/>
                <a:ea typeface="굴림" charset="-127"/>
              </a:endParaRPr>
            </a:p>
          </p:txBody>
        </p:sp>
        <p:graphicFrame>
          <p:nvGraphicFramePr>
            <p:cNvPr id="3075" name="Object 24"/>
            <p:cNvGraphicFramePr>
              <a:graphicFrameLocks/>
            </p:cNvGraphicFramePr>
            <p:nvPr/>
          </p:nvGraphicFramePr>
          <p:xfrm>
            <a:off x="576" y="2320"/>
            <a:ext cx="656" cy="516"/>
          </p:xfrm>
          <a:graphic>
            <a:graphicData uri="http://schemas.openxmlformats.org/presentationml/2006/ole">
              <mc:AlternateContent xmlns:mc="http://schemas.openxmlformats.org/markup-compatibility/2006">
                <mc:Choice xmlns:v="urn:schemas-microsoft-com:vml" Requires="v">
                  <p:oleObj spid="_x0000_s3129" name="CorelDRAW 6.0" r:id="rId8" imgW="741240" imgH="475920" progId="CorelDRAW.Graphic.6">
                    <p:embed/>
                  </p:oleObj>
                </mc:Choice>
                <mc:Fallback>
                  <p:oleObj name="CorelDRAW 6.0" r:id="rId8" imgW="741240" imgH="475920" progId="CorelDRAW.Graphic.6">
                    <p:embed/>
                    <p:pic>
                      <p:nvPicPr>
                        <p:cNvPr id="0" name="Object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2320"/>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90" name="Rectangle 25"/>
          <p:cNvSpPr>
            <a:spLocks noChangeArrowheads="1"/>
          </p:cNvSpPr>
          <p:nvPr/>
        </p:nvSpPr>
        <p:spPr bwMode="auto">
          <a:xfrm>
            <a:off x="4508500" y="3581400"/>
            <a:ext cx="3644900" cy="2006600"/>
          </a:xfrm>
          <a:prstGeom prst="rect">
            <a:avLst/>
          </a:prstGeom>
          <a:solidFill>
            <a:schemeClr val="bg1"/>
          </a:solidFill>
          <a:ln w="12700">
            <a:solidFill>
              <a:srgbClr val="5F5F5F"/>
            </a:solidFill>
            <a:miter lim="800000"/>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091" name="Rectangle 26"/>
          <p:cNvSpPr>
            <a:spLocks noChangeArrowheads="1"/>
          </p:cNvSpPr>
          <p:nvPr/>
        </p:nvSpPr>
        <p:spPr bwMode="auto">
          <a:xfrm>
            <a:off x="4800600" y="4216400"/>
            <a:ext cx="2319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ko-KR" sz="2000" b="0">
                <a:latin typeface="Arial Narrow" panose="020B0606020202030204" pitchFamily="34" charset="0"/>
                <a:ea typeface="굴림" charset="-127"/>
              </a:rPr>
              <a:t>Deployment View</a:t>
            </a:r>
          </a:p>
        </p:txBody>
      </p:sp>
      <p:grpSp>
        <p:nvGrpSpPr>
          <p:cNvPr id="6" name="Group 27"/>
          <p:cNvGrpSpPr>
            <a:grpSpLocks/>
          </p:cNvGrpSpPr>
          <p:nvPr/>
        </p:nvGrpSpPr>
        <p:grpSpPr bwMode="auto">
          <a:xfrm>
            <a:off x="7197725" y="3760788"/>
            <a:ext cx="944563" cy="1854200"/>
            <a:chOff x="4534" y="2369"/>
            <a:chExt cx="595" cy="1168"/>
          </a:xfrm>
        </p:grpSpPr>
        <p:sp>
          <p:nvSpPr>
            <p:cNvPr id="3098" name="Rectangle 28"/>
            <p:cNvSpPr>
              <a:spLocks noChangeArrowheads="1"/>
            </p:cNvSpPr>
            <p:nvPr/>
          </p:nvSpPr>
          <p:spPr bwMode="auto">
            <a:xfrm>
              <a:off x="4698" y="3319"/>
              <a:ext cx="43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2400" b="1">
                  <a:solidFill>
                    <a:schemeClr val="tx1"/>
                  </a:solidFill>
                  <a:latin typeface="Arial" panose="020B0604020202020204" pitchFamily="34" charset="0"/>
                </a:defRPr>
              </a:lvl1pPr>
              <a:lvl2pPr marL="742950" indent="-285750" defTabSz="1014413">
                <a:defRPr sz="2400" b="1">
                  <a:solidFill>
                    <a:schemeClr val="tx1"/>
                  </a:solidFill>
                  <a:latin typeface="Arial" panose="020B0604020202020204" pitchFamily="34" charset="0"/>
                </a:defRPr>
              </a:lvl2pPr>
              <a:lvl3pPr marL="1143000" indent="-228600" defTabSz="1014413">
                <a:defRPr sz="2400" b="1">
                  <a:solidFill>
                    <a:schemeClr val="tx1"/>
                  </a:solidFill>
                  <a:latin typeface="Arial" panose="020B0604020202020204" pitchFamily="34" charset="0"/>
                </a:defRPr>
              </a:lvl3pPr>
              <a:lvl4pPr marL="1600200" indent="-228600" defTabSz="1014413">
                <a:defRPr sz="2400" b="1">
                  <a:solidFill>
                    <a:schemeClr val="tx1"/>
                  </a:solidFill>
                  <a:latin typeface="Arial" panose="020B0604020202020204" pitchFamily="34" charset="0"/>
                </a:defRPr>
              </a:lvl4pPr>
              <a:lvl5pPr marL="2057400" indent="-228600" defTabSz="1014413">
                <a:defRPr sz="2400" b="1">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2400" b="1">
                  <a:solidFill>
                    <a:schemeClr val="tx1"/>
                  </a:solidFill>
                  <a:latin typeface="Arial" panose="020B0604020202020204" pitchFamily="34" charset="0"/>
                </a:defRPr>
              </a:lvl9pPr>
            </a:lstStyle>
            <a:p>
              <a:pPr algn="r"/>
              <a:r>
                <a:rPr lang="en-US" altLang="ko-KR" sz="1600" b="0">
                  <a:latin typeface="Arial Narrow" panose="020B0606020202030204" pitchFamily="34" charset="0"/>
                  <a:ea typeface="굴림" charset="-127"/>
                </a:rPr>
                <a:t>Nodes</a:t>
              </a:r>
            </a:p>
          </p:txBody>
        </p:sp>
        <p:grpSp>
          <p:nvGrpSpPr>
            <p:cNvPr id="3099" name="Group 29"/>
            <p:cNvGrpSpPr>
              <a:grpSpLocks/>
            </p:cNvGrpSpPr>
            <p:nvPr/>
          </p:nvGrpSpPr>
          <p:grpSpPr bwMode="auto">
            <a:xfrm>
              <a:off x="4534" y="2369"/>
              <a:ext cx="437" cy="485"/>
              <a:chOff x="4534" y="2369"/>
              <a:chExt cx="437" cy="485"/>
            </a:xfrm>
          </p:grpSpPr>
          <p:sp>
            <p:nvSpPr>
              <p:cNvPr id="3100" name="Rectangle 30"/>
              <p:cNvSpPr>
                <a:spLocks noChangeArrowheads="1"/>
              </p:cNvSpPr>
              <p:nvPr/>
            </p:nvSpPr>
            <p:spPr bwMode="auto">
              <a:xfrm>
                <a:off x="4534" y="2390"/>
                <a:ext cx="102" cy="107"/>
              </a:xfrm>
              <a:prstGeom prst="rect">
                <a:avLst/>
              </a:prstGeom>
              <a:solidFill>
                <a:srgbClr val="48A089"/>
              </a:solidFill>
              <a:ln w="0">
                <a:solidFill>
                  <a:srgbClr val="000000"/>
                </a:solidFill>
                <a:miter lim="800000"/>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01" name="Freeform 31"/>
              <p:cNvSpPr>
                <a:spLocks/>
              </p:cNvSpPr>
              <p:nvPr/>
            </p:nvSpPr>
            <p:spPr bwMode="auto">
              <a:xfrm>
                <a:off x="4534" y="2369"/>
                <a:ext cx="142" cy="21"/>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02" name="Freeform 32"/>
              <p:cNvSpPr>
                <a:spLocks/>
              </p:cNvSpPr>
              <p:nvPr/>
            </p:nvSpPr>
            <p:spPr bwMode="auto">
              <a:xfrm>
                <a:off x="4636" y="2369"/>
                <a:ext cx="40" cy="128"/>
              </a:xfrm>
              <a:custGeom>
                <a:avLst/>
                <a:gdLst>
                  <a:gd name="T0" fmla="*/ 0 w 196"/>
                  <a:gd name="T1" fmla="*/ 96 h 577"/>
                  <a:gd name="T2" fmla="*/ 196 w 196"/>
                  <a:gd name="T3" fmla="*/ 0 h 577"/>
                  <a:gd name="T4" fmla="*/ 196 w 196"/>
                  <a:gd name="T5" fmla="*/ 432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03" name="Rectangle 33"/>
              <p:cNvSpPr>
                <a:spLocks noChangeArrowheads="1"/>
              </p:cNvSpPr>
              <p:nvPr/>
            </p:nvSpPr>
            <p:spPr bwMode="auto">
              <a:xfrm>
                <a:off x="4829" y="2417"/>
                <a:ext cx="102" cy="106"/>
              </a:xfrm>
              <a:prstGeom prst="rect">
                <a:avLst/>
              </a:prstGeom>
              <a:solidFill>
                <a:srgbClr val="48A089"/>
              </a:solidFill>
              <a:ln w="0">
                <a:solidFill>
                  <a:srgbClr val="000000"/>
                </a:solidFill>
                <a:miter lim="800000"/>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04" name="Freeform 34"/>
              <p:cNvSpPr>
                <a:spLocks/>
              </p:cNvSpPr>
              <p:nvPr/>
            </p:nvSpPr>
            <p:spPr bwMode="auto">
              <a:xfrm>
                <a:off x="4829" y="2395"/>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05" name="Freeform 35"/>
              <p:cNvSpPr>
                <a:spLocks/>
              </p:cNvSpPr>
              <p:nvPr/>
            </p:nvSpPr>
            <p:spPr bwMode="auto">
              <a:xfrm>
                <a:off x="4931" y="2395"/>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06" name="Line 36"/>
              <p:cNvSpPr>
                <a:spLocks noChangeShapeType="1"/>
              </p:cNvSpPr>
              <p:nvPr/>
            </p:nvSpPr>
            <p:spPr bwMode="auto">
              <a:xfrm>
                <a:off x="4656" y="2433"/>
                <a:ext cx="173"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7" name="Rectangle 37"/>
              <p:cNvSpPr>
                <a:spLocks noChangeArrowheads="1"/>
              </p:cNvSpPr>
              <p:nvPr/>
            </p:nvSpPr>
            <p:spPr bwMode="auto">
              <a:xfrm>
                <a:off x="4534" y="2589"/>
                <a:ext cx="102" cy="106"/>
              </a:xfrm>
              <a:prstGeom prst="rect">
                <a:avLst/>
              </a:prstGeom>
              <a:solidFill>
                <a:srgbClr val="48A089"/>
              </a:solidFill>
              <a:ln w="0">
                <a:solidFill>
                  <a:srgbClr val="000000"/>
                </a:solidFill>
                <a:miter lim="800000"/>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08" name="Freeform 38"/>
              <p:cNvSpPr>
                <a:spLocks/>
              </p:cNvSpPr>
              <p:nvPr/>
            </p:nvSpPr>
            <p:spPr bwMode="auto">
              <a:xfrm>
                <a:off x="4534" y="2567"/>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09" name="Freeform 39"/>
              <p:cNvSpPr>
                <a:spLocks/>
              </p:cNvSpPr>
              <p:nvPr/>
            </p:nvSpPr>
            <p:spPr bwMode="auto">
              <a:xfrm>
                <a:off x="4636" y="2567"/>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10" name="Line 40"/>
              <p:cNvSpPr>
                <a:spLocks noChangeShapeType="1"/>
              </p:cNvSpPr>
              <p:nvPr/>
            </p:nvSpPr>
            <p:spPr bwMode="auto">
              <a:xfrm flipV="1">
                <a:off x="4656" y="2459"/>
                <a:ext cx="173" cy="1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Rectangle 41"/>
              <p:cNvSpPr>
                <a:spLocks noChangeArrowheads="1"/>
              </p:cNvSpPr>
              <p:nvPr/>
            </p:nvSpPr>
            <p:spPr bwMode="auto">
              <a:xfrm>
                <a:off x="4829" y="2642"/>
                <a:ext cx="102" cy="106"/>
              </a:xfrm>
              <a:prstGeom prst="rect">
                <a:avLst/>
              </a:prstGeom>
              <a:solidFill>
                <a:srgbClr val="48A089"/>
              </a:solidFill>
              <a:ln w="0">
                <a:solidFill>
                  <a:srgbClr val="000000"/>
                </a:solidFill>
                <a:miter lim="800000"/>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12" name="Freeform 42"/>
              <p:cNvSpPr>
                <a:spLocks/>
              </p:cNvSpPr>
              <p:nvPr/>
            </p:nvSpPr>
            <p:spPr bwMode="auto">
              <a:xfrm>
                <a:off x="4829" y="2620"/>
                <a:ext cx="142" cy="22"/>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13" name="Freeform 43"/>
              <p:cNvSpPr>
                <a:spLocks/>
              </p:cNvSpPr>
              <p:nvPr/>
            </p:nvSpPr>
            <p:spPr bwMode="auto">
              <a:xfrm>
                <a:off x="4931" y="2620"/>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14" name="Rectangle 44"/>
              <p:cNvSpPr>
                <a:spLocks noChangeArrowheads="1"/>
              </p:cNvSpPr>
              <p:nvPr/>
            </p:nvSpPr>
            <p:spPr bwMode="auto">
              <a:xfrm>
                <a:off x="4534" y="2747"/>
                <a:ext cx="102" cy="107"/>
              </a:xfrm>
              <a:prstGeom prst="rect">
                <a:avLst/>
              </a:prstGeom>
              <a:solidFill>
                <a:srgbClr val="48A089"/>
              </a:solidFill>
              <a:ln w="0">
                <a:solidFill>
                  <a:srgbClr val="000000"/>
                </a:solidFill>
                <a:miter lim="800000"/>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15" name="Freeform 45"/>
              <p:cNvSpPr>
                <a:spLocks/>
              </p:cNvSpPr>
              <p:nvPr/>
            </p:nvSpPr>
            <p:spPr bwMode="auto">
              <a:xfrm>
                <a:off x="4534" y="2726"/>
                <a:ext cx="142" cy="21"/>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16" name="Freeform 46"/>
              <p:cNvSpPr>
                <a:spLocks/>
              </p:cNvSpPr>
              <p:nvPr/>
            </p:nvSpPr>
            <p:spPr bwMode="auto">
              <a:xfrm>
                <a:off x="4636" y="2726"/>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round/>
                <a:headEnd/>
                <a:tailEnd/>
              </a:ln>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117" name="Line 47"/>
              <p:cNvSpPr>
                <a:spLocks noChangeShapeType="1"/>
              </p:cNvSpPr>
              <p:nvPr/>
            </p:nvSpPr>
            <p:spPr bwMode="auto">
              <a:xfrm flipV="1">
                <a:off x="4656" y="2684"/>
                <a:ext cx="173" cy="1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3093" name="Group 48"/>
          <p:cNvGrpSpPr>
            <a:grpSpLocks/>
          </p:cNvGrpSpPr>
          <p:nvPr/>
        </p:nvGrpSpPr>
        <p:grpSpPr bwMode="auto">
          <a:xfrm>
            <a:off x="3036888" y="2717800"/>
            <a:ext cx="2830512" cy="1514475"/>
            <a:chOff x="1913" y="1712"/>
            <a:chExt cx="1783" cy="954"/>
          </a:xfrm>
        </p:grpSpPr>
        <p:sp>
          <p:nvSpPr>
            <p:cNvPr id="3096" name="Oval 49"/>
            <p:cNvSpPr>
              <a:spLocks noChangeArrowheads="1"/>
            </p:cNvSpPr>
            <p:nvPr/>
          </p:nvSpPr>
          <p:spPr bwMode="auto">
            <a:xfrm>
              <a:off x="1913" y="1712"/>
              <a:ext cx="1783" cy="954"/>
            </a:xfrm>
            <a:prstGeom prst="ellipse">
              <a:avLst/>
            </a:prstGeom>
            <a:solidFill>
              <a:srgbClr val="FFFF99"/>
            </a:solidFill>
            <a:ln w="12700">
              <a:solidFill>
                <a:srgbClr val="5F5F5F"/>
              </a:solidFill>
              <a:round/>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3097" name="Rectangle 50"/>
            <p:cNvSpPr>
              <a:spLocks noChangeArrowheads="1"/>
            </p:cNvSpPr>
            <p:nvPr/>
          </p:nvSpPr>
          <p:spPr bwMode="auto">
            <a:xfrm>
              <a:off x="2360" y="2288"/>
              <a:ext cx="1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ko-KR" sz="2000" b="0">
                  <a:latin typeface="Arial Narrow" panose="020B0606020202030204" pitchFamily="34" charset="0"/>
                  <a:ea typeface="굴림" charset="-127"/>
                </a:rPr>
                <a:t>Use Case View</a:t>
              </a:r>
            </a:p>
          </p:txBody>
        </p:sp>
      </p:grpSp>
      <p:grpSp>
        <p:nvGrpSpPr>
          <p:cNvPr id="9" name="Group 51"/>
          <p:cNvGrpSpPr>
            <a:grpSpLocks/>
          </p:cNvGrpSpPr>
          <p:nvPr/>
        </p:nvGrpSpPr>
        <p:grpSpPr bwMode="auto">
          <a:xfrm>
            <a:off x="3114675" y="2794000"/>
            <a:ext cx="2046288" cy="854075"/>
            <a:chOff x="1962" y="1760"/>
            <a:chExt cx="1289" cy="538"/>
          </a:xfrm>
        </p:grpSpPr>
        <p:graphicFrame>
          <p:nvGraphicFramePr>
            <p:cNvPr id="3074" name="Object 52"/>
            <p:cNvGraphicFramePr>
              <a:graphicFrameLocks/>
            </p:cNvGraphicFramePr>
            <p:nvPr/>
          </p:nvGraphicFramePr>
          <p:xfrm>
            <a:off x="2496" y="1760"/>
            <a:ext cx="755" cy="468"/>
          </p:xfrm>
          <a:graphic>
            <a:graphicData uri="http://schemas.openxmlformats.org/presentationml/2006/ole">
              <mc:AlternateContent xmlns:mc="http://schemas.openxmlformats.org/markup-compatibility/2006">
                <mc:Choice xmlns:v="urn:schemas-microsoft-com:vml" Requires="v">
                  <p:oleObj spid="_x0000_s3130" name="CorelDRAW 6.0" r:id="rId9" imgW="852480" imgH="433080" progId="CorelDRAW.Graphic.6">
                    <p:embed/>
                  </p:oleObj>
                </mc:Choice>
                <mc:Fallback>
                  <p:oleObj name="CorelDRAW 6.0" r:id="rId9" imgW="852480" imgH="433080" progId="CorelDRAW.Graphic.6">
                    <p:embed/>
                    <p:pic>
                      <p:nvPicPr>
                        <p:cNvPr id="0" name="Object 5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6" y="1760"/>
                          <a:ext cx="755"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5" name="Rectangle 53"/>
            <p:cNvSpPr>
              <a:spLocks noChangeArrowheads="1"/>
            </p:cNvSpPr>
            <p:nvPr/>
          </p:nvSpPr>
          <p:spPr bwMode="auto">
            <a:xfrm>
              <a:off x="1962" y="2100"/>
              <a:ext cx="55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defTabSz="1014413">
                <a:defRPr sz="2400" b="1">
                  <a:solidFill>
                    <a:schemeClr val="tx1"/>
                  </a:solidFill>
                  <a:latin typeface="Arial" panose="020B0604020202020204" pitchFamily="34" charset="0"/>
                </a:defRPr>
              </a:lvl1pPr>
              <a:lvl2pPr marL="742950" indent="-285750" defTabSz="1014413">
                <a:defRPr sz="2400" b="1">
                  <a:solidFill>
                    <a:schemeClr val="tx1"/>
                  </a:solidFill>
                  <a:latin typeface="Arial" panose="020B0604020202020204" pitchFamily="34" charset="0"/>
                </a:defRPr>
              </a:lvl2pPr>
              <a:lvl3pPr marL="1143000" indent="-228600" defTabSz="1014413">
                <a:defRPr sz="2400" b="1">
                  <a:solidFill>
                    <a:schemeClr val="tx1"/>
                  </a:solidFill>
                  <a:latin typeface="Arial" panose="020B0604020202020204" pitchFamily="34" charset="0"/>
                </a:defRPr>
              </a:lvl3pPr>
              <a:lvl4pPr marL="1600200" indent="-228600" defTabSz="1014413">
                <a:defRPr sz="2400" b="1">
                  <a:solidFill>
                    <a:schemeClr val="tx1"/>
                  </a:solidFill>
                  <a:latin typeface="Arial" panose="020B0604020202020204" pitchFamily="34" charset="0"/>
                </a:defRPr>
              </a:lvl4pPr>
              <a:lvl5pPr marL="2057400" indent="-228600" defTabSz="1014413">
                <a:defRPr sz="2400" b="1">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sz="2400" b="1">
                  <a:solidFill>
                    <a:schemeClr val="tx1"/>
                  </a:solidFill>
                  <a:latin typeface="Arial" panose="020B0604020202020204" pitchFamily="34" charset="0"/>
                </a:defRPr>
              </a:lvl9pPr>
            </a:lstStyle>
            <a:p>
              <a:r>
                <a:rPr lang="en-US" altLang="ko-KR" sz="1400" b="0">
                  <a:latin typeface="Arial Narrow" panose="020B0606020202030204" pitchFamily="34" charset="0"/>
                  <a:ea typeface="굴림" charset="-127"/>
                </a:rPr>
                <a:t>Use cases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ko-KR" smtClean="0">
                <a:latin typeface="Tahoma" panose="020B0604030504040204" pitchFamily="34" charset="0"/>
                <a:ea typeface="굴림" charset="-127"/>
              </a:rPr>
              <a:t>References</a:t>
            </a:r>
          </a:p>
        </p:txBody>
      </p:sp>
      <p:sp>
        <p:nvSpPr>
          <p:cNvPr id="60419" name="Rectangle 3"/>
          <p:cNvSpPr>
            <a:spLocks noGrp="1" noChangeArrowheads="1"/>
          </p:cNvSpPr>
          <p:nvPr>
            <p:ph type="body" idx="1"/>
          </p:nvPr>
        </p:nvSpPr>
        <p:spPr>
          <a:xfrm>
            <a:off x="228600" y="990600"/>
            <a:ext cx="8915400" cy="5029200"/>
          </a:xfrm>
        </p:spPr>
        <p:txBody>
          <a:bodyPr/>
          <a:lstStyle/>
          <a:p>
            <a:pPr>
              <a:lnSpc>
                <a:spcPct val="90000"/>
              </a:lnSpc>
            </a:pPr>
            <a:endParaRPr lang="en-US" altLang="ko-KR" sz="2800" smtClean="0">
              <a:solidFill>
                <a:schemeClr val="tx1"/>
              </a:solidFill>
              <a:latin typeface="Tahoma" panose="020B0604030504040204" pitchFamily="34" charset="0"/>
              <a:ea typeface="굴림" charset="-127"/>
            </a:endParaRPr>
          </a:p>
          <a:p>
            <a:pPr>
              <a:lnSpc>
                <a:spcPct val="90000"/>
              </a:lnSpc>
            </a:pPr>
            <a:r>
              <a:rPr lang="en-US" altLang="ko-KR" sz="2800" smtClean="0">
                <a:solidFill>
                  <a:schemeClr val="tx1"/>
                </a:solidFill>
                <a:latin typeface="Tahoma" panose="020B0604030504040204" pitchFamily="34" charset="0"/>
                <a:ea typeface="굴림" charset="-127"/>
              </a:rPr>
              <a:t>http://www.agilemodeling.com/</a:t>
            </a:r>
          </a:p>
          <a:p>
            <a:pPr>
              <a:lnSpc>
                <a:spcPct val="90000"/>
              </a:lnSpc>
            </a:pPr>
            <a:r>
              <a:rPr lang="en-US" altLang="ko-KR" sz="2800" smtClean="0">
                <a:solidFill>
                  <a:schemeClr val="tx1"/>
                </a:solidFill>
                <a:latin typeface="Tahoma" panose="020B0604030504040204" pitchFamily="34" charset="0"/>
                <a:ea typeface="굴림" charset="-127"/>
              </a:rPr>
              <a:t>http://www.visual-paradigm.com/VPGallery/diagrams/index.html</a:t>
            </a:r>
          </a:p>
          <a:p>
            <a:pPr>
              <a:lnSpc>
                <a:spcPct val="90000"/>
              </a:lnSpc>
            </a:pPr>
            <a:r>
              <a:rPr lang="en-US" altLang="ko-KR" sz="2800" smtClean="0">
                <a:solidFill>
                  <a:schemeClr val="tx1"/>
                </a:solidFill>
                <a:latin typeface="Tahoma" panose="020B0604030504040204" pitchFamily="34" charset="0"/>
                <a:ea typeface="굴림" charset="-127"/>
              </a:rPr>
              <a:t>http://bdn.borland.com/article/0,1410,31863,00.html</a:t>
            </a:r>
          </a:p>
          <a:p>
            <a:pPr>
              <a:lnSpc>
                <a:spcPct val="90000"/>
              </a:lnSpc>
            </a:pPr>
            <a:r>
              <a:rPr lang="en-US" altLang="ko-KR" sz="2800" smtClean="0">
                <a:solidFill>
                  <a:schemeClr val="tx1"/>
                </a:solidFill>
                <a:latin typeface="Tahoma" panose="020B0604030504040204" pitchFamily="34" charset="0"/>
                <a:ea typeface="굴림" charset="-127"/>
              </a:rPr>
              <a:t>http://en.wikipedia.org/wiki/Unified_Modeling_Language</a:t>
            </a:r>
          </a:p>
          <a:p>
            <a:pPr>
              <a:lnSpc>
                <a:spcPct val="90000"/>
              </a:lnSpc>
            </a:pPr>
            <a:r>
              <a:rPr lang="en-US" altLang="ko-KR" sz="2800" smtClean="0">
                <a:solidFill>
                  <a:schemeClr val="tx1"/>
                </a:solidFill>
                <a:latin typeface="Tahoma" panose="020B0604030504040204" pitchFamily="34" charset="0"/>
                <a:ea typeface="굴림" charset="-127"/>
              </a:rPr>
              <a:t>http://pigseye.kennesaw.edu/~dbraun/csis4650/A&amp;D/UML_tutorial/index.htm</a:t>
            </a:r>
          </a:p>
          <a:p>
            <a:pPr>
              <a:lnSpc>
                <a:spcPct val="90000"/>
              </a:lnSpc>
            </a:pPr>
            <a:endParaRPr lang="en-US" altLang="ko-KR" sz="2800" smtClean="0">
              <a:solidFill>
                <a:schemeClr val="tx1"/>
              </a:solidFill>
              <a:latin typeface="Tahoma" panose="020B0604030504040204" pitchFamily="34" charset="0"/>
              <a:ea typeface="굴림" charset="-127"/>
            </a:endParaRPr>
          </a:p>
          <a:p>
            <a:pPr>
              <a:lnSpc>
                <a:spcPct val="90000"/>
              </a:lnSpc>
              <a:buFontTx/>
              <a:buNone/>
            </a:pPr>
            <a:endParaRPr lang="en-US" altLang="ko-KR" sz="2800" smtClean="0">
              <a:solidFill>
                <a:schemeClr val="tx1"/>
              </a:solidFill>
              <a:latin typeface="Tahoma" panose="020B0604030504040204" pitchFamily="34" charset="0"/>
              <a:ea typeface="굴림" charset="-127"/>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altLang="en-US" smtClean="0"/>
          </a:p>
        </p:txBody>
      </p:sp>
      <p:sp>
        <p:nvSpPr>
          <p:cNvPr id="11267" name="Content Placeholder 2"/>
          <p:cNvSpPr>
            <a:spLocks noGrp="1"/>
          </p:cNvSpPr>
          <p:nvPr>
            <p:ph idx="1"/>
          </p:nvPr>
        </p:nvSpPr>
        <p:spPr/>
        <p:txBody>
          <a:bodyPr/>
          <a:lstStyle/>
          <a:p>
            <a:endParaRPr lang="en-US" altLang="en-US" smtClean="0"/>
          </a:p>
        </p:txBody>
      </p:sp>
      <p:sp>
        <p:nvSpPr>
          <p:cNvPr id="1126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pic>
        <p:nvPicPr>
          <p:cNvPr id="11269" name="Picture 2" descr="https://upload.wikimedia.org/wikipedia/commons/thumb/d/d1/OO_Modeling_languages_history.jpg/800px-OO_Modeling_languages_hist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
            <a:ext cx="7620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1028" name="Rectangle 2"/>
          <p:cNvSpPr>
            <a:spLocks noChangeArrowheads="1"/>
          </p:cNvSpPr>
          <p:nvPr/>
        </p:nvSpPr>
        <p:spPr bwMode="auto">
          <a:xfrm>
            <a:off x="87313" y="123825"/>
            <a:ext cx="89995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it-IT" altLang="en-US" b="0">
              <a:latin typeface="Arial Narrow" panose="020B0606020202030204" pitchFamily="34" charset="0"/>
            </a:endParaRPr>
          </a:p>
        </p:txBody>
      </p:sp>
      <p:grpSp>
        <p:nvGrpSpPr>
          <p:cNvPr id="2" name="Group 3"/>
          <p:cNvGrpSpPr>
            <a:grpSpLocks/>
          </p:cNvGrpSpPr>
          <p:nvPr/>
        </p:nvGrpSpPr>
        <p:grpSpPr bwMode="auto">
          <a:xfrm>
            <a:off x="1816100" y="1066800"/>
            <a:ext cx="1839913" cy="1955800"/>
            <a:chOff x="1144" y="696"/>
            <a:chExt cx="1159" cy="1232"/>
          </a:xfrm>
        </p:grpSpPr>
        <p:sp>
          <p:nvSpPr>
            <p:cNvPr id="1081" name="Line 4"/>
            <p:cNvSpPr>
              <a:spLocks noChangeShapeType="1"/>
            </p:cNvSpPr>
            <p:nvPr/>
          </p:nvSpPr>
          <p:spPr bwMode="auto">
            <a:xfrm>
              <a:off x="1917" y="1356"/>
              <a:ext cx="386" cy="572"/>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82" name="Group 5"/>
            <p:cNvGrpSpPr>
              <a:grpSpLocks/>
            </p:cNvGrpSpPr>
            <p:nvPr/>
          </p:nvGrpSpPr>
          <p:grpSpPr bwMode="auto">
            <a:xfrm>
              <a:off x="1144" y="696"/>
              <a:ext cx="894" cy="652"/>
              <a:chOff x="495" y="1368"/>
              <a:chExt cx="903" cy="663"/>
            </a:xfrm>
          </p:grpSpPr>
          <p:sp>
            <p:nvSpPr>
              <p:cNvPr id="1083" name="Rectangle 6"/>
              <p:cNvSpPr>
                <a:spLocks noChangeArrowheads="1"/>
              </p:cNvSpPr>
              <p:nvPr/>
            </p:nvSpPr>
            <p:spPr bwMode="auto">
              <a:xfrm>
                <a:off x="711" y="1368"/>
                <a:ext cx="44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Meyer</a:t>
                </a:r>
              </a:p>
            </p:txBody>
          </p:sp>
          <p:sp>
            <p:nvSpPr>
              <p:cNvPr id="1084" name="Rectangle 7"/>
              <p:cNvSpPr>
                <a:spLocks noChangeArrowheads="1"/>
              </p:cNvSpPr>
              <p:nvPr/>
            </p:nvSpPr>
            <p:spPr bwMode="auto">
              <a:xfrm>
                <a:off x="495" y="1659"/>
                <a:ext cx="90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Before and after </a:t>
                </a:r>
              </a:p>
              <a:p>
                <a:r>
                  <a:rPr lang="en-US" altLang="en-US" sz="1600" b="0" i="1">
                    <a:latin typeface="Arial Narrow" panose="020B0606020202030204" pitchFamily="34" charset="0"/>
                  </a:rPr>
                  <a:t>     conditions</a:t>
                </a:r>
              </a:p>
            </p:txBody>
          </p:sp>
        </p:grpSp>
      </p:grpSp>
      <p:grpSp>
        <p:nvGrpSpPr>
          <p:cNvPr id="4" name="Group 8"/>
          <p:cNvGrpSpPr>
            <a:grpSpLocks/>
          </p:cNvGrpSpPr>
          <p:nvPr/>
        </p:nvGrpSpPr>
        <p:grpSpPr bwMode="auto">
          <a:xfrm>
            <a:off x="3689350" y="922338"/>
            <a:ext cx="1025525" cy="2087562"/>
            <a:chOff x="2324" y="605"/>
            <a:chExt cx="646" cy="1315"/>
          </a:xfrm>
        </p:grpSpPr>
        <p:sp>
          <p:nvSpPr>
            <p:cNvPr id="1077" name="Line 9"/>
            <p:cNvSpPr>
              <a:spLocks noChangeShapeType="1"/>
            </p:cNvSpPr>
            <p:nvPr/>
          </p:nvSpPr>
          <p:spPr bwMode="auto">
            <a:xfrm flipH="1">
              <a:off x="2736" y="1103"/>
              <a:ext cx="3" cy="817"/>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78" name="Group 10"/>
            <p:cNvGrpSpPr>
              <a:grpSpLocks/>
            </p:cNvGrpSpPr>
            <p:nvPr/>
          </p:nvGrpSpPr>
          <p:grpSpPr bwMode="auto">
            <a:xfrm>
              <a:off x="2324" y="605"/>
              <a:ext cx="646" cy="497"/>
              <a:chOff x="468" y="2163"/>
              <a:chExt cx="654" cy="506"/>
            </a:xfrm>
          </p:grpSpPr>
          <p:sp>
            <p:nvSpPr>
              <p:cNvPr id="1079" name="Rectangle 11"/>
              <p:cNvSpPr>
                <a:spLocks noChangeArrowheads="1"/>
              </p:cNvSpPr>
              <p:nvPr/>
            </p:nvSpPr>
            <p:spPr bwMode="auto">
              <a:xfrm>
                <a:off x="593" y="2163"/>
                <a:ext cx="40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Harel</a:t>
                </a:r>
              </a:p>
            </p:txBody>
          </p:sp>
          <p:sp>
            <p:nvSpPr>
              <p:cNvPr id="1080" name="Rectangle 12"/>
              <p:cNvSpPr>
                <a:spLocks noChangeArrowheads="1"/>
              </p:cNvSpPr>
              <p:nvPr/>
            </p:nvSpPr>
            <p:spPr bwMode="auto">
              <a:xfrm>
                <a:off x="468" y="2453"/>
                <a:ext cx="65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Statecharts</a:t>
                </a:r>
              </a:p>
            </p:txBody>
          </p:sp>
        </p:grpSp>
      </p:grpSp>
      <p:grpSp>
        <p:nvGrpSpPr>
          <p:cNvPr id="6" name="Group 13"/>
          <p:cNvGrpSpPr>
            <a:grpSpLocks/>
          </p:cNvGrpSpPr>
          <p:nvPr/>
        </p:nvGrpSpPr>
        <p:grpSpPr bwMode="auto">
          <a:xfrm>
            <a:off x="4914900" y="1087438"/>
            <a:ext cx="2324100" cy="1909762"/>
            <a:chOff x="3096" y="725"/>
            <a:chExt cx="1464" cy="1203"/>
          </a:xfrm>
        </p:grpSpPr>
        <p:sp>
          <p:nvSpPr>
            <p:cNvPr id="1073" name="Line 14"/>
            <p:cNvSpPr>
              <a:spLocks noChangeShapeType="1"/>
            </p:cNvSpPr>
            <p:nvPr/>
          </p:nvSpPr>
          <p:spPr bwMode="auto">
            <a:xfrm flipH="1">
              <a:off x="3096" y="1374"/>
              <a:ext cx="387" cy="554"/>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74" name="Group 15"/>
            <p:cNvGrpSpPr>
              <a:grpSpLocks/>
            </p:cNvGrpSpPr>
            <p:nvPr/>
          </p:nvGrpSpPr>
          <p:grpSpPr bwMode="auto">
            <a:xfrm>
              <a:off x="3228" y="725"/>
              <a:ext cx="1332" cy="496"/>
              <a:chOff x="539" y="2783"/>
              <a:chExt cx="1344" cy="504"/>
            </a:xfrm>
          </p:grpSpPr>
          <p:sp>
            <p:nvSpPr>
              <p:cNvPr id="1075" name="Rectangle 16"/>
              <p:cNvSpPr>
                <a:spLocks noChangeArrowheads="1"/>
              </p:cNvSpPr>
              <p:nvPr/>
            </p:nvSpPr>
            <p:spPr bwMode="auto">
              <a:xfrm>
                <a:off x="717" y="2783"/>
                <a:ext cx="833"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Gamma, et al</a:t>
                </a:r>
              </a:p>
            </p:txBody>
          </p:sp>
          <p:sp>
            <p:nvSpPr>
              <p:cNvPr id="1076" name="Rectangle 17"/>
              <p:cNvSpPr>
                <a:spLocks noChangeArrowheads="1"/>
              </p:cNvSpPr>
              <p:nvPr/>
            </p:nvSpPr>
            <p:spPr bwMode="auto">
              <a:xfrm>
                <a:off x="539" y="3072"/>
                <a:ext cx="13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en-US" altLang="en-US" sz="1600" b="0" i="1">
                    <a:latin typeface="Arial Narrow" panose="020B0606020202030204" pitchFamily="34" charset="0"/>
                  </a:rPr>
                  <a:t>Frameworks and patterns,</a:t>
                </a:r>
              </a:p>
            </p:txBody>
          </p:sp>
        </p:grpSp>
      </p:grpSp>
      <p:grpSp>
        <p:nvGrpSpPr>
          <p:cNvPr id="8" name="Group 18"/>
          <p:cNvGrpSpPr>
            <a:grpSpLocks/>
          </p:cNvGrpSpPr>
          <p:nvPr/>
        </p:nvGrpSpPr>
        <p:grpSpPr bwMode="auto">
          <a:xfrm>
            <a:off x="5372100" y="2089150"/>
            <a:ext cx="3105150" cy="1263650"/>
            <a:chOff x="3360" y="1316"/>
            <a:chExt cx="1956" cy="796"/>
          </a:xfrm>
        </p:grpSpPr>
        <p:grpSp>
          <p:nvGrpSpPr>
            <p:cNvPr id="1069" name="Group 19"/>
            <p:cNvGrpSpPr>
              <a:grpSpLocks/>
            </p:cNvGrpSpPr>
            <p:nvPr/>
          </p:nvGrpSpPr>
          <p:grpSpPr bwMode="auto">
            <a:xfrm>
              <a:off x="3921" y="1316"/>
              <a:ext cx="1395" cy="652"/>
              <a:chOff x="3895" y="1284"/>
              <a:chExt cx="1408" cy="662"/>
            </a:xfrm>
          </p:grpSpPr>
          <p:sp>
            <p:nvSpPr>
              <p:cNvPr id="1071" name="Rectangle 20"/>
              <p:cNvSpPr>
                <a:spLocks noChangeArrowheads="1"/>
              </p:cNvSpPr>
              <p:nvPr/>
            </p:nvSpPr>
            <p:spPr bwMode="auto">
              <a:xfrm>
                <a:off x="4307" y="1284"/>
                <a:ext cx="67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HP Fusion</a:t>
                </a:r>
              </a:p>
            </p:txBody>
          </p:sp>
          <p:sp>
            <p:nvSpPr>
              <p:cNvPr id="1072" name="Rectangle 21"/>
              <p:cNvSpPr>
                <a:spLocks noChangeArrowheads="1"/>
              </p:cNvSpPr>
              <p:nvPr/>
            </p:nvSpPr>
            <p:spPr bwMode="auto">
              <a:xfrm>
                <a:off x="3895" y="1574"/>
                <a:ext cx="1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Operation descriptions and </a:t>
                </a:r>
              </a:p>
              <a:p>
                <a:r>
                  <a:rPr lang="en-US" altLang="en-US" sz="1600" b="0" i="1">
                    <a:latin typeface="Arial Narrow" panose="020B0606020202030204" pitchFamily="34" charset="0"/>
                  </a:rPr>
                  <a:t>message numbering</a:t>
                </a:r>
              </a:p>
            </p:txBody>
          </p:sp>
        </p:grpSp>
        <p:sp>
          <p:nvSpPr>
            <p:cNvPr id="1070" name="Line 22"/>
            <p:cNvSpPr>
              <a:spLocks noChangeShapeType="1"/>
            </p:cNvSpPr>
            <p:nvPr/>
          </p:nvSpPr>
          <p:spPr bwMode="auto">
            <a:xfrm flipH="1">
              <a:off x="3360" y="1893"/>
              <a:ext cx="483" cy="219"/>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23"/>
          <p:cNvGrpSpPr>
            <a:grpSpLocks/>
          </p:cNvGrpSpPr>
          <p:nvPr/>
        </p:nvGrpSpPr>
        <p:grpSpPr bwMode="auto">
          <a:xfrm>
            <a:off x="5402263" y="3321050"/>
            <a:ext cx="3063875" cy="1033463"/>
            <a:chOff x="3403" y="2092"/>
            <a:chExt cx="1930" cy="651"/>
          </a:xfrm>
        </p:grpSpPr>
        <p:grpSp>
          <p:nvGrpSpPr>
            <p:cNvPr id="1065" name="Group 24"/>
            <p:cNvGrpSpPr>
              <a:grpSpLocks/>
            </p:cNvGrpSpPr>
            <p:nvPr/>
          </p:nvGrpSpPr>
          <p:grpSpPr bwMode="auto">
            <a:xfrm>
              <a:off x="4199" y="2092"/>
              <a:ext cx="1134" cy="651"/>
              <a:chOff x="4175" y="2073"/>
              <a:chExt cx="1145" cy="661"/>
            </a:xfrm>
          </p:grpSpPr>
          <p:sp>
            <p:nvSpPr>
              <p:cNvPr id="1067" name="Rectangle 25"/>
              <p:cNvSpPr>
                <a:spLocks noChangeArrowheads="1"/>
              </p:cNvSpPr>
              <p:nvPr/>
            </p:nvSpPr>
            <p:spPr bwMode="auto">
              <a:xfrm>
                <a:off x="4406" y="2073"/>
                <a:ext cx="51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Embley</a:t>
                </a:r>
              </a:p>
            </p:txBody>
          </p:sp>
          <p:sp>
            <p:nvSpPr>
              <p:cNvPr id="1068" name="Rectangle 26"/>
              <p:cNvSpPr>
                <a:spLocks noChangeArrowheads="1"/>
              </p:cNvSpPr>
              <p:nvPr/>
            </p:nvSpPr>
            <p:spPr bwMode="auto">
              <a:xfrm>
                <a:off x="4175" y="2362"/>
                <a:ext cx="114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Singleton classes and</a:t>
                </a:r>
              </a:p>
              <a:p>
                <a:r>
                  <a:rPr lang="en-US" altLang="en-US" sz="1600" b="0" i="1">
                    <a:latin typeface="Arial Narrow" panose="020B0606020202030204" pitchFamily="34" charset="0"/>
                  </a:rPr>
                  <a:t>high-level view</a:t>
                </a:r>
              </a:p>
            </p:txBody>
          </p:sp>
        </p:grpSp>
        <p:sp>
          <p:nvSpPr>
            <p:cNvPr id="1066" name="Line 27"/>
            <p:cNvSpPr>
              <a:spLocks noChangeShapeType="1"/>
            </p:cNvSpPr>
            <p:nvPr/>
          </p:nvSpPr>
          <p:spPr bwMode="auto">
            <a:xfrm flipH="1">
              <a:off x="3403" y="2286"/>
              <a:ext cx="8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28"/>
          <p:cNvGrpSpPr>
            <a:grpSpLocks/>
          </p:cNvGrpSpPr>
          <p:nvPr/>
        </p:nvGrpSpPr>
        <p:grpSpPr bwMode="auto">
          <a:xfrm>
            <a:off x="5402263" y="4025900"/>
            <a:ext cx="2359025" cy="1322388"/>
            <a:chOff x="3403" y="2536"/>
            <a:chExt cx="1486" cy="833"/>
          </a:xfrm>
        </p:grpSpPr>
        <p:grpSp>
          <p:nvGrpSpPr>
            <p:cNvPr id="1061" name="Group 29"/>
            <p:cNvGrpSpPr>
              <a:grpSpLocks/>
            </p:cNvGrpSpPr>
            <p:nvPr/>
          </p:nvGrpSpPr>
          <p:grpSpPr bwMode="auto">
            <a:xfrm>
              <a:off x="4046" y="2872"/>
              <a:ext cx="843" cy="497"/>
              <a:chOff x="4021" y="2866"/>
              <a:chExt cx="851" cy="506"/>
            </a:xfrm>
          </p:grpSpPr>
          <p:sp>
            <p:nvSpPr>
              <p:cNvPr id="1063" name="Rectangle 30"/>
              <p:cNvSpPr>
                <a:spLocks noChangeArrowheads="1"/>
              </p:cNvSpPr>
              <p:nvPr/>
            </p:nvSpPr>
            <p:spPr bwMode="auto">
              <a:xfrm>
                <a:off x="4041" y="2866"/>
                <a:ext cx="73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Wirfs-Brock</a:t>
                </a:r>
              </a:p>
            </p:txBody>
          </p:sp>
          <p:sp>
            <p:nvSpPr>
              <p:cNvPr id="1064" name="Rectangle 31"/>
              <p:cNvSpPr>
                <a:spLocks noChangeArrowheads="1"/>
              </p:cNvSpPr>
              <p:nvPr/>
            </p:nvSpPr>
            <p:spPr bwMode="auto">
              <a:xfrm>
                <a:off x="4021" y="3156"/>
                <a:ext cx="85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Responsibilities</a:t>
                </a:r>
              </a:p>
            </p:txBody>
          </p:sp>
        </p:grpSp>
        <p:sp>
          <p:nvSpPr>
            <p:cNvPr id="1062" name="Line 32"/>
            <p:cNvSpPr>
              <a:spLocks noChangeShapeType="1"/>
            </p:cNvSpPr>
            <p:nvPr/>
          </p:nvSpPr>
          <p:spPr bwMode="auto">
            <a:xfrm flipH="1" flipV="1">
              <a:off x="3403" y="2536"/>
              <a:ext cx="611" cy="3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33"/>
          <p:cNvGrpSpPr>
            <a:grpSpLocks/>
          </p:cNvGrpSpPr>
          <p:nvPr/>
        </p:nvGrpSpPr>
        <p:grpSpPr bwMode="auto">
          <a:xfrm>
            <a:off x="4986338" y="4510088"/>
            <a:ext cx="1211262" cy="1631950"/>
            <a:chOff x="3141" y="2697"/>
            <a:chExt cx="763" cy="1028"/>
          </a:xfrm>
        </p:grpSpPr>
        <p:grpSp>
          <p:nvGrpSpPr>
            <p:cNvPr id="1057" name="Group 34"/>
            <p:cNvGrpSpPr>
              <a:grpSpLocks/>
            </p:cNvGrpSpPr>
            <p:nvPr/>
          </p:nvGrpSpPr>
          <p:grpSpPr bwMode="auto">
            <a:xfrm>
              <a:off x="3171" y="3228"/>
              <a:ext cx="733" cy="497"/>
              <a:chOff x="3137" y="3228"/>
              <a:chExt cx="740" cy="506"/>
            </a:xfrm>
          </p:grpSpPr>
          <p:sp>
            <p:nvSpPr>
              <p:cNvPr id="1059" name="Rectangle 35"/>
              <p:cNvSpPr>
                <a:spLocks noChangeArrowheads="1"/>
              </p:cNvSpPr>
              <p:nvPr/>
            </p:nvSpPr>
            <p:spPr bwMode="auto">
              <a:xfrm>
                <a:off x="3280" y="3228"/>
                <a:ext cx="39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Odell</a:t>
                </a:r>
              </a:p>
            </p:txBody>
          </p:sp>
          <p:sp>
            <p:nvSpPr>
              <p:cNvPr id="1060" name="Rectangle 36"/>
              <p:cNvSpPr>
                <a:spLocks noChangeArrowheads="1"/>
              </p:cNvSpPr>
              <p:nvPr/>
            </p:nvSpPr>
            <p:spPr bwMode="auto">
              <a:xfrm>
                <a:off x="3137" y="3518"/>
                <a:ext cx="74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Classification</a:t>
                </a:r>
              </a:p>
            </p:txBody>
          </p:sp>
        </p:grpSp>
        <p:sp>
          <p:nvSpPr>
            <p:cNvPr id="1058" name="Line 37"/>
            <p:cNvSpPr>
              <a:spLocks noChangeShapeType="1"/>
            </p:cNvSpPr>
            <p:nvPr/>
          </p:nvSpPr>
          <p:spPr bwMode="auto">
            <a:xfrm flipH="1" flipV="1">
              <a:off x="3141" y="2697"/>
              <a:ext cx="270" cy="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 name="Group 38"/>
          <p:cNvGrpSpPr>
            <a:grpSpLocks/>
          </p:cNvGrpSpPr>
          <p:nvPr/>
        </p:nvGrpSpPr>
        <p:grpSpPr bwMode="auto">
          <a:xfrm>
            <a:off x="2946400" y="4524375"/>
            <a:ext cx="1485900" cy="1654175"/>
            <a:chOff x="1856" y="2706"/>
            <a:chExt cx="936" cy="1042"/>
          </a:xfrm>
        </p:grpSpPr>
        <p:grpSp>
          <p:nvGrpSpPr>
            <p:cNvPr id="1053" name="Group 39"/>
            <p:cNvGrpSpPr>
              <a:grpSpLocks/>
            </p:cNvGrpSpPr>
            <p:nvPr/>
          </p:nvGrpSpPr>
          <p:grpSpPr bwMode="auto">
            <a:xfrm>
              <a:off x="1856" y="3254"/>
              <a:ext cx="936" cy="494"/>
              <a:chOff x="1809" y="3255"/>
              <a:chExt cx="944" cy="502"/>
            </a:xfrm>
          </p:grpSpPr>
          <p:sp>
            <p:nvSpPr>
              <p:cNvPr id="1055" name="Rectangle 40"/>
              <p:cNvSpPr>
                <a:spLocks noChangeArrowheads="1"/>
              </p:cNvSpPr>
              <p:nvPr/>
            </p:nvSpPr>
            <p:spPr bwMode="auto">
              <a:xfrm>
                <a:off x="1809" y="3255"/>
                <a:ext cx="89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Shlaer - Mellor</a:t>
                </a:r>
              </a:p>
            </p:txBody>
          </p:sp>
          <p:sp>
            <p:nvSpPr>
              <p:cNvPr id="1056" name="Rectangle 41"/>
              <p:cNvSpPr>
                <a:spLocks noChangeArrowheads="1"/>
              </p:cNvSpPr>
              <p:nvPr/>
            </p:nvSpPr>
            <p:spPr bwMode="auto">
              <a:xfrm>
                <a:off x="1872" y="3542"/>
                <a:ext cx="8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Object lifecycles</a:t>
                </a:r>
              </a:p>
            </p:txBody>
          </p:sp>
        </p:grpSp>
        <p:sp>
          <p:nvSpPr>
            <p:cNvPr id="1054" name="Line 42"/>
            <p:cNvSpPr>
              <a:spLocks noChangeShapeType="1"/>
            </p:cNvSpPr>
            <p:nvPr/>
          </p:nvSpPr>
          <p:spPr bwMode="auto">
            <a:xfrm flipV="1">
              <a:off x="2457" y="2706"/>
              <a:ext cx="189" cy="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026" name="Object 2"/>
          <p:cNvGraphicFramePr>
            <a:graphicFrameLocks/>
          </p:cNvGraphicFramePr>
          <p:nvPr/>
        </p:nvGraphicFramePr>
        <p:xfrm>
          <a:off x="3200400" y="3048000"/>
          <a:ext cx="2133600" cy="1419225"/>
        </p:xfrm>
        <a:graphic>
          <a:graphicData uri="http://schemas.openxmlformats.org/presentationml/2006/ole">
            <mc:AlternateContent xmlns:mc="http://schemas.openxmlformats.org/markup-compatibility/2006">
              <mc:Choice xmlns:v="urn:schemas-microsoft-com:vml" Requires="v">
                <p:oleObj spid="_x0000_s1085" name="Immagine bitmap" r:id="rId4" imgW="3914939" imgH="3047877" progId="Paint.Picture">
                  <p:embed/>
                </p:oleObj>
              </mc:Choice>
              <mc:Fallback>
                <p:oleObj name="Immagine bitmap" r:id="rId4" imgW="3914939" imgH="3047877" progId="Paint.Picture">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3200400" y="3048000"/>
                        <a:ext cx="21336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grpSp>
        <p:nvGrpSpPr>
          <p:cNvPr id="18" name="Group 44"/>
          <p:cNvGrpSpPr>
            <a:grpSpLocks/>
          </p:cNvGrpSpPr>
          <p:nvPr/>
        </p:nvGrpSpPr>
        <p:grpSpPr bwMode="auto">
          <a:xfrm>
            <a:off x="438150" y="3443288"/>
            <a:ext cx="2727325" cy="790575"/>
            <a:chOff x="324" y="2169"/>
            <a:chExt cx="1718" cy="498"/>
          </a:xfrm>
        </p:grpSpPr>
        <p:sp>
          <p:nvSpPr>
            <p:cNvPr id="1049" name="Line 45"/>
            <p:cNvSpPr>
              <a:spLocks noChangeShapeType="1"/>
            </p:cNvSpPr>
            <p:nvPr/>
          </p:nvSpPr>
          <p:spPr bwMode="auto">
            <a:xfrm flipV="1">
              <a:off x="1186" y="2330"/>
              <a:ext cx="856" cy="81"/>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50" name="Group 46"/>
            <p:cNvGrpSpPr>
              <a:grpSpLocks/>
            </p:cNvGrpSpPr>
            <p:nvPr/>
          </p:nvGrpSpPr>
          <p:grpSpPr bwMode="auto">
            <a:xfrm>
              <a:off x="324" y="2169"/>
              <a:ext cx="695" cy="498"/>
              <a:chOff x="-830" y="2053"/>
              <a:chExt cx="695" cy="498"/>
            </a:xfrm>
          </p:grpSpPr>
          <p:sp>
            <p:nvSpPr>
              <p:cNvPr id="1051" name="Rectangle 47"/>
              <p:cNvSpPr>
                <a:spLocks noChangeArrowheads="1"/>
              </p:cNvSpPr>
              <p:nvPr/>
            </p:nvSpPr>
            <p:spPr bwMode="auto">
              <a:xfrm>
                <a:off x="-830" y="2053"/>
                <a:ext cx="6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Rumbaugh</a:t>
                </a:r>
              </a:p>
            </p:txBody>
          </p:sp>
          <p:sp>
            <p:nvSpPr>
              <p:cNvPr id="1052" name="Rectangle 48"/>
              <p:cNvSpPr>
                <a:spLocks noChangeArrowheads="1"/>
              </p:cNvSpPr>
              <p:nvPr/>
            </p:nvSpPr>
            <p:spPr bwMode="auto">
              <a:xfrm>
                <a:off x="-597" y="2339"/>
                <a:ext cx="3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OMT</a:t>
                </a:r>
              </a:p>
            </p:txBody>
          </p:sp>
        </p:grpSp>
      </p:grpSp>
      <p:grpSp>
        <p:nvGrpSpPr>
          <p:cNvPr id="20" name="Group 49"/>
          <p:cNvGrpSpPr>
            <a:grpSpLocks/>
          </p:cNvGrpSpPr>
          <p:nvPr/>
        </p:nvGrpSpPr>
        <p:grpSpPr bwMode="auto">
          <a:xfrm>
            <a:off x="706438" y="2324100"/>
            <a:ext cx="2417762" cy="952500"/>
            <a:chOff x="445" y="1464"/>
            <a:chExt cx="1523" cy="600"/>
          </a:xfrm>
        </p:grpSpPr>
        <p:sp>
          <p:nvSpPr>
            <p:cNvPr id="1045" name="Line 50"/>
            <p:cNvSpPr>
              <a:spLocks noChangeShapeType="1"/>
            </p:cNvSpPr>
            <p:nvPr/>
          </p:nvSpPr>
          <p:spPr bwMode="auto">
            <a:xfrm>
              <a:off x="1476" y="1812"/>
              <a:ext cx="492" cy="252"/>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46" name="Group 51"/>
            <p:cNvGrpSpPr>
              <a:grpSpLocks/>
            </p:cNvGrpSpPr>
            <p:nvPr/>
          </p:nvGrpSpPr>
          <p:grpSpPr bwMode="auto">
            <a:xfrm>
              <a:off x="445" y="1464"/>
              <a:ext cx="922" cy="498"/>
              <a:chOff x="445" y="1464"/>
              <a:chExt cx="922" cy="498"/>
            </a:xfrm>
          </p:grpSpPr>
          <p:sp>
            <p:nvSpPr>
              <p:cNvPr id="1047" name="Rectangle 52"/>
              <p:cNvSpPr>
                <a:spLocks noChangeArrowheads="1"/>
              </p:cNvSpPr>
              <p:nvPr/>
            </p:nvSpPr>
            <p:spPr bwMode="auto">
              <a:xfrm>
                <a:off x="915" y="1464"/>
                <a:ext cx="4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Booch</a:t>
                </a:r>
              </a:p>
            </p:txBody>
          </p:sp>
          <p:sp>
            <p:nvSpPr>
              <p:cNvPr id="1048" name="Rectangle 53"/>
              <p:cNvSpPr>
                <a:spLocks noChangeArrowheads="1"/>
              </p:cNvSpPr>
              <p:nvPr/>
            </p:nvSpPr>
            <p:spPr bwMode="auto">
              <a:xfrm>
                <a:off x="445" y="1750"/>
                <a:ext cx="7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Booch method</a:t>
                </a:r>
              </a:p>
            </p:txBody>
          </p:sp>
        </p:grpSp>
      </p:grpSp>
      <p:grpSp>
        <p:nvGrpSpPr>
          <p:cNvPr id="22" name="Group 54"/>
          <p:cNvGrpSpPr>
            <a:grpSpLocks/>
          </p:cNvGrpSpPr>
          <p:nvPr/>
        </p:nvGrpSpPr>
        <p:grpSpPr bwMode="auto">
          <a:xfrm>
            <a:off x="1346200" y="4267200"/>
            <a:ext cx="1828800" cy="977900"/>
            <a:chOff x="1008" y="2688"/>
            <a:chExt cx="1152" cy="616"/>
          </a:xfrm>
        </p:grpSpPr>
        <p:sp>
          <p:nvSpPr>
            <p:cNvPr id="1041" name="Line 55"/>
            <p:cNvSpPr>
              <a:spLocks noChangeShapeType="1"/>
            </p:cNvSpPr>
            <p:nvPr/>
          </p:nvSpPr>
          <p:spPr bwMode="auto">
            <a:xfrm flipV="1">
              <a:off x="1844" y="2688"/>
              <a:ext cx="316" cy="259"/>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42" name="Group 56"/>
            <p:cNvGrpSpPr>
              <a:grpSpLocks/>
            </p:cNvGrpSpPr>
            <p:nvPr/>
          </p:nvGrpSpPr>
          <p:grpSpPr bwMode="auto">
            <a:xfrm>
              <a:off x="1008" y="2806"/>
              <a:ext cx="623" cy="498"/>
              <a:chOff x="-200" y="3444"/>
              <a:chExt cx="623" cy="498"/>
            </a:xfrm>
          </p:grpSpPr>
          <p:sp>
            <p:nvSpPr>
              <p:cNvPr id="1043" name="Rectangle 57"/>
              <p:cNvSpPr>
                <a:spLocks noChangeArrowheads="1"/>
              </p:cNvSpPr>
              <p:nvPr/>
            </p:nvSpPr>
            <p:spPr bwMode="auto">
              <a:xfrm>
                <a:off x="-200" y="3444"/>
                <a:ext cx="6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Jacobson</a:t>
                </a:r>
              </a:p>
            </p:txBody>
          </p:sp>
          <p:sp>
            <p:nvSpPr>
              <p:cNvPr id="1044" name="Rectangle 58"/>
              <p:cNvSpPr>
                <a:spLocks noChangeArrowheads="1"/>
              </p:cNvSpPr>
              <p:nvPr/>
            </p:nvSpPr>
            <p:spPr bwMode="auto">
              <a:xfrm>
                <a:off x="-49" y="3730"/>
                <a:ext cx="4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600" b="0" i="1">
                    <a:latin typeface="Arial Narrow" panose="020B0606020202030204" pitchFamily="34" charset="0"/>
                  </a:rPr>
                  <a:t>OOSE</a:t>
                </a:r>
              </a:p>
            </p:txBody>
          </p:sp>
        </p:grpSp>
      </p:grpSp>
      <p:sp>
        <p:nvSpPr>
          <p:cNvPr id="1040" name="Rectangle 59"/>
          <p:cNvSpPr>
            <a:spLocks noGrp="1" noChangeArrowheads="1"/>
          </p:cNvSpPr>
          <p:nvPr>
            <p:ph type="title"/>
          </p:nvPr>
        </p:nvSpPr>
        <p:spPr>
          <a:xfrm>
            <a:off x="42863" y="63500"/>
            <a:ext cx="8999537" cy="533400"/>
          </a:xfrm>
        </p:spPr>
        <p:txBody>
          <a:bodyPr/>
          <a:lstStyle/>
          <a:p>
            <a:r>
              <a:rPr lang="en-US" altLang="en-US" b="0" smtClean="0"/>
              <a:t>Contributions to the UML</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par>
                          <p:cTn id="25" fill="hold" nodeType="afterGroup">
                            <p:stCondLst>
                              <p:cond delay="1000"/>
                            </p:stCondLst>
                            <p:childTnLst>
                              <p:par>
                                <p:cTn id="26" presetID="9"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par>
                          <p:cTn id="29" fill="hold" nodeType="afterGroup">
                            <p:stCondLst>
                              <p:cond delay="1500"/>
                            </p:stCondLst>
                            <p:childTnLst>
                              <p:par>
                                <p:cTn id="30" presetID="9"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nodeType="afterGroup">
                            <p:stCondLst>
                              <p:cond delay="2000"/>
                            </p:stCondLst>
                            <p:childTnLst>
                              <p:par>
                                <p:cTn id="34" presetID="9"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par>
                          <p:cTn id="37" fill="hold" nodeType="afterGroup">
                            <p:stCondLst>
                              <p:cond delay="2500"/>
                            </p:stCondLst>
                            <p:childTnLst>
                              <p:par>
                                <p:cTn id="38" presetID="9"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par>
                          <p:cTn id="41" fill="hold" nodeType="afterGroup">
                            <p:stCondLst>
                              <p:cond delay="3000"/>
                            </p:stCondLst>
                            <p:childTnLst>
                              <p:par>
                                <p:cTn id="42" presetID="9" presetClass="entr" presetSubtype="0"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dissolve">
                                      <p:cBhvr>
                                        <p:cTn id="44" dur="500"/>
                                        <p:tgtEl>
                                          <p:spTgt spid="4"/>
                                        </p:tgtEl>
                                      </p:cBhvr>
                                    </p:animEffect>
                                  </p:childTnLst>
                                </p:cTn>
                              </p:par>
                            </p:childTnLst>
                          </p:cTn>
                        </p:par>
                        <p:par>
                          <p:cTn id="45" fill="hold" nodeType="afterGroup">
                            <p:stCondLst>
                              <p:cond delay="3500"/>
                            </p:stCondLst>
                            <p:childTnLst>
                              <p:par>
                                <p:cTn id="46" presetID="9"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dissolv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UML Models, Views, Diagrams</a:t>
            </a:r>
          </a:p>
        </p:txBody>
      </p:sp>
      <p:sp>
        <p:nvSpPr>
          <p:cNvPr id="12291" name="Rectangle 3"/>
          <p:cNvSpPr>
            <a:spLocks noGrp="1" noChangeArrowheads="1"/>
          </p:cNvSpPr>
          <p:nvPr>
            <p:ph type="body" idx="1"/>
          </p:nvPr>
        </p:nvSpPr>
        <p:spPr>
          <a:xfrm>
            <a:off x="457200" y="1371600"/>
            <a:ext cx="8067675" cy="2081213"/>
          </a:xfrm>
        </p:spPr>
        <p:txBody>
          <a:bodyPr/>
          <a:lstStyle/>
          <a:p>
            <a:pPr eaLnBrk="1" hangingPunct="1">
              <a:lnSpc>
                <a:spcPct val="80000"/>
              </a:lnSpc>
            </a:pPr>
            <a:r>
              <a:rPr lang="en-US" altLang="en-US" sz="2800" smtClean="0"/>
              <a:t>UML is a multi-diagrammatic language</a:t>
            </a:r>
          </a:p>
          <a:p>
            <a:pPr lvl="1" eaLnBrk="1" hangingPunct="1">
              <a:lnSpc>
                <a:spcPct val="80000"/>
              </a:lnSpc>
            </a:pPr>
            <a:r>
              <a:rPr lang="en-US" altLang="en-US" sz="2400" smtClean="0"/>
              <a:t>Each diagram is a view into a model</a:t>
            </a:r>
          </a:p>
          <a:p>
            <a:pPr lvl="2" eaLnBrk="1" hangingPunct="1">
              <a:lnSpc>
                <a:spcPct val="80000"/>
              </a:lnSpc>
            </a:pPr>
            <a:r>
              <a:rPr lang="en-US" altLang="en-US" sz="2000" smtClean="0"/>
              <a:t>Diagram presented from the aspect of a particular stakeholder</a:t>
            </a:r>
          </a:p>
          <a:p>
            <a:pPr lvl="2" eaLnBrk="1" hangingPunct="1">
              <a:lnSpc>
                <a:spcPct val="80000"/>
              </a:lnSpc>
            </a:pPr>
            <a:r>
              <a:rPr lang="en-US" altLang="en-US" sz="2000" smtClean="0"/>
              <a:t>Provides a partial representation of the system</a:t>
            </a:r>
          </a:p>
          <a:p>
            <a:pPr lvl="2" eaLnBrk="1" hangingPunct="1">
              <a:lnSpc>
                <a:spcPct val="80000"/>
              </a:lnSpc>
            </a:pPr>
            <a:r>
              <a:rPr lang="en-US" altLang="en-US" sz="2000" smtClean="0"/>
              <a:t>Is semantically consistent with other views</a:t>
            </a:r>
          </a:p>
          <a:p>
            <a:pPr lvl="1" eaLnBrk="1" hangingPunct="1">
              <a:lnSpc>
                <a:spcPct val="80000"/>
              </a:lnSpc>
            </a:pPr>
            <a:r>
              <a:rPr lang="en-US" altLang="en-US" sz="2400" smtClean="0"/>
              <a:t>Example views</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81645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400"/>
              <a:t>Updated by Usman Waheed</a:t>
            </a:r>
          </a:p>
        </p:txBody>
      </p:sp>
      <p:sp>
        <p:nvSpPr>
          <p:cNvPr id="13315" name="Rectangle 2"/>
          <p:cNvSpPr>
            <a:spLocks noGrp="1" noChangeArrowheads="1"/>
          </p:cNvSpPr>
          <p:nvPr>
            <p:ph type="title"/>
          </p:nvPr>
        </p:nvSpPr>
        <p:spPr/>
        <p:txBody>
          <a:bodyPr/>
          <a:lstStyle/>
          <a:p>
            <a:r>
              <a:rPr lang="en-US" altLang="en-US" b="0" smtClean="0"/>
              <a:t>Models, Views, and Diagrams</a:t>
            </a:r>
            <a:endParaRPr lang="en-US" altLang="en-US" smtClean="0"/>
          </a:p>
        </p:txBody>
      </p:sp>
      <p:sp>
        <p:nvSpPr>
          <p:cNvPr id="13316" name="Line 3"/>
          <p:cNvSpPr>
            <a:spLocks noChangeShapeType="1"/>
          </p:cNvSpPr>
          <p:nvPr/>
        </p:nvSpPr>
        <p:spPr bwMode="auto">
          <a:xfrm flipV="1">
            <a:off x="4867275" y="2590800"/>
            <a:ext cx="2179638" cy="12573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7" name="Line 4"/>
          <p:cNvSpPr>
            <a:spLocks noChangeShapeType="1"/>
          </p:cNvSpPr>
          <p:nvPr/>
        </p:nvSpPr>
        <p:spPr bwMode="auto">
          <a:xfrm>
            <a:off x="5011738" y="4046538"/>
            <a:ext cx="2035175"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5"/>
          <p:cNvSpPr>
            <a:spLocks noChangeShapeType="1"/>
          </p:cNvSpPr>
          <p:nvPr/>
        </p:nvSpPr>
        <p:spPr bwMode="auto">
          <a:xfrm>
            <a:off x="2198688" y="2874963"/>
            <a:ext cx="2178050" cy="973137"/>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6"/>
          <p:cNvSpPr>
            <a:spLocks noChangeShapeType="1"/>
          </p:cNvSpPr>
          <p:nvPr/>
        </p:nvSpPr>
        <p:spPr bwMode="auto">
          <a:xfrm flipV="1">
            <a:off x="3009900" y="4548188"/>
            <a:ext cx="1150938" cy="5715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7"/>
          <p:cNvSpPr>
            <a:spLocks noChangeShapeType="1"/>
          </p:cNvSpPr>
          <p:nvPr/>
        </p:nvSpPr>
        <p:spPr bwMode="auto">
          <a:xfrm>
            <a:off x="3827463" y="2427288"/>
            <a:ext cx="530225" cy="1271587"/>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1" name="Line 8"/>
          <p:cNvSpPr>
            <a:spLocks noChangeShapeType="1"/>
          </p:cNvSpPr>
          <p:nvPr/>
        </p:nvSpPr>
        <p:spPr bwMode="auto">
          <a:xfrm>
            <a:off x="2197100" y="4046538"/>
            <a:ext cx="2035175"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2" name="Line 9"/>
          <p:cNvSpPr>
            <a:spLocks noChangeShapeType="1"/>
          </p:cNvSpPr>
          <p:nvPr/>
        </p:nvSpPr>
        <p:spPr bwMode="auto">
          <a:xfrm flipH="1">
            <a:off x="4718050" y="2398713"/>
            <a:ext cx="530225" cy="1271587"/>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10"/>
          <p:cNvSpPr>
            <a:spLocks noChangeShapeType="1"/>
          </p:cNvSpPr>
          <p:nvPr/>
        </p:nvSpPr>
        <p:spPr bwMode="auto">
          <a:xfrm flipH="1" flipV="1">
            <a:off x="4808538" y="4046538"/>
            <a:ext cx="1609725" cy="930275"/>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2859" name="Rectangle 11"/>
          <p:cNvSpPr>
            <a:spLocks noChangeArrowheads="1"/>
          </p:cNvSpPr>
          <p:nvPr/>
        </p:nvSpPr>
        <p:spPr bwMode="auto">
          <a:xfrm>
            <a:off x="3563938" y="5156200"/>
            <a:ext cx="1458912" cy="909638"/>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it-IT" sz="1700" b="0">
              <a:effectLst>
                <a:outerShdw blurRad="38100" dist="38100" dir="2700000" algn="tl">
                  <a:srgbClr val="FFFFFF"/>
                </a:outerShdw>
              </a:effectLst>
              <a:latin typeface="Arial Narrow" pitchFamily="34" charset="0"/>
            </a:endParaRPr>
          </a:p>
        </p:txBody>
      </p:sp>
      <p:grpSp>
        <p:nvGrpSpPr>
          <p:cNvPr id="13325" name="Group 12"/>
          <p:cNvGrpSpPr>
            <a:grpSpLocks/>
          </p:cNvGrpSpPr>
          <p:nvPr/>
        </p:nvGrpSpPr>
        <p:grpSpPr bwMode="auto">
          <a:xfrm>
            <a:off x="2781300" y="1814513"/>
            <a:ext cx="1746250" cy="1195387"/>
            <a:chOff x="1152" y="2148"/>
            <a:chExt cx="1165" cy="801"/>
          </a:xfrm>
        </p:grpSpPr>
        <p:sp>
          <p:nvSpPr>
            <p:cNvPr id="462861" name="Rectangle 13"/>
            <p:cNvSpPr>
              <a:spLocks noChangeArrowheads="1"/>
            </p:cNvSpPr>
            <p:nvPr/>
          </p:nvSpPr>
          <p:spPr bwMode="auto">
            <a:xfrm>
              <a:off x="1152" y="2148"/>
              <a:ext cx="973" cy="610"/>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Use Case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62" name="Rectangle 14"/>
            <p:cNvSpPr>
              <a:spLocks noChangeArrowheads="1"/>
            </p:cNvSpPr>
            <p:nvPr/>
          </p:nvSpPr>
          <p:spPr bwMode="auto">
            <a:xfrm>
              <a:off x="1248" y="2244"/>
              <a:ext cx="972" cy="610"/>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Use Case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63" name="Rectangle 15"/>
            <p:cNvSpPr>
              <a:spLocks noChangeArrowheads="1"/>
            </p:cNvSpPr>
            <p:nvPr/>
          </p:nvSpPr>
          <p:spPr bwMode="auto">
            <a:xfrm>
              <a:off x="1344" y="2339"/>
              <a:ext cx="973" cy="610"/>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Use Case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grpSp>
      <p:grpSp>
        <p:nvGrpSpPr>
          <p:cNvPr id="13326" name="Group 16"/>
          <p:cNvGrpSpPr>
            <a:grpSpLocks/>
          </p:cNvGrpSpPr>
          <p:nvPr/>
        </p:nvGrpSpPr>
        <p:grpSpPr bwMode="auto">
          <a:xfrm>
            <a:off x="595313" y="3473450"/>
            <a:ext cx="1747837" cy="1195388"/>
            <a:chOff x="1070" y="2166"/>
            <a:chExt cx="1101" cy="753"/>
          </a:xfrm>
        </p:grpSpPr>
        <p:sp>
          <p:nvSpPr>
            <p:cNvPr id="462865" name="Rectangle 17"/>
            <p:cNvSpPr>
              <a:spLocks noChangeArrowheads="1"/>
            </p:cNvSpPr>
            <p:nvPr/>
          </p:nvSpPr>
          <p:spPr bwMode="auto">
            <a:xfrm>
              <a:off x="1070" y="2166"/>
              <a:ext cx="919" cy="573"/>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Scenario</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66" name="Rectangle 18"/>
            <p:cNvSpPr>
              <a:spLocks noChangeArrowheads="1"/>
            </p:cNvSpPr>
            <p:nvPr/>
          </p:nvSpPr>
          <p:spPr bwMode="auto">
            <a:xfrm>
              <a:off x="1161" y="2256"/>
              <a:ext cx="919" cy="573"/>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Scenario</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67" name="Rectangle 19"/>
            <p:cNvSpPr>
              <a:spLocks noChangeArrowheads="1"/>
            </p:cNvSpPr>
            <p:nvPr/>
          </p:nvSpPr>
          <p:spPr bwMode="auto">
            <a:xfrm>
              <a:off x="1252" y="2347"/>
              <a:ext cx="919" cy="572"/>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Collaboration</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grpSp>
      <p:grpSp>
        <p:nvGrpSpPr>
          <p:cNvPr id="13327" name="Group 20"/>
          <p:cNvGrpSpPr>
            <a:grpSpLocks/>
          </p:cNvGrpSpPr>
          <p:nvPr/>
        </p:nvGrpSpPr>
        <p:grpSpPr bwMode="auto">
          <a:xfrm>
            <a:off x="6757988" y="3473450"/>
            <a:ext cx="1747837" cy="1195388"/>
            <a:chOff x="3069" y="1174"/>
            <a:chExt cx="1101" cy="753"/>
          </a:xfrm>
        </p:grpSpPr>
        <p:sp>
          <p:nvSpPr>
            <p:cNvPr id="462869" name="Rectangle 21"/>
            <p:cNvSpPr>
              <a:spLocks noChangeArrowheads="1"/>
            </p:cNvSpPr>
            <p:nvPr/>
          </p:nvSpPr>
          <p:spPr bwMode="auto">
            <a:xfrm>
              <a:off x="3069" y="117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State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70" name="Rectangle 22"/>
            <p:cNvSpPr>
              <a:spLocks noChangeArrowheads="1"/>
            </p:cNvSpPr>
            <p:nvPr/>
          </p:nvSpPr>
          <p:spPr bwMode="auto">
            <a:xfrm>
              <a:off x="3160" y="126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State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13356" name="Rectangle 23"/>
            <p:cNvSpPr>
              <a:spLocks noChangeArrowheads="1"/>
            </p:cNvSpPr>
            <p:nvPr/>
          </p:nvSpPr>
          <p:spPr bwMode="auto">
            <a:xfrm>
              <a:off x="3251" y="1354"/>
              <a:ext cx="919" cy="573"/>
            </a:xfrm>
            <a:prstGeom prst="rect">
              <a:avLst/>
            </a:prstGeom>
            <a:solidFill>
              <a:srgbClr val="FF66FF"/>
            </a:solidFill>
            <a:ln w="9525">
              <a:solidFill>
                <a:schemeClr val="bg2"/>
              </a:solidFill>
              <a:miter lim="800000"/>
              <a:headEnd type="none" w="sm" len="sm"/>
              <a:tailEnd type="none" w="sm" len="sm"/>
            </a:ln>
          </p:spPr>
          <p:txBody>
            <a:bodyPr wrap="none" lIns="86173" tIns="43087" rIns="86173" bIns="43087" anchor="ctr"/>
            <a:lstStyle>
              <a:lvl1pPr marL="384175" indent="-384175" defTabSz="903288">
                <a:defRPr sz="2400" b="1">
                  <a:solidFill>
                    <a:schemeClr val="tx1"/>
                  </a:solidFill>
                  <a:latin typeface="Arial" panose="020B0604020202020204" pitchFamily="34" charset="0"/>
                </a:defRPr>
              </a:lvl1pPr>
              <a:lvl2pPr marL="742950" indent="-285750" defTabSz="903288">
                <a:defRPr sz="2400" b="1">
                  <a:solidFill>
                    <a:schemeClr val="tx1"/>
                  </a:solidFill>
                  <a:latin typeface="Arial" panose="020B0604020202020204" pitchFamily="34" charset="0"/>
                </a:defRPr>
              </a:lvl2pPr>
              <a:lvl3pPr marL="1143000" indent="-228600" defTabSz="903288">
                <a:defRPr sz="2400" b="1">
                  <a:solidFill>
                    <a:schemeClr val="tx1"/>
                  </a:solidFill>
                  <a:latin typeface="Arial" panose="020B0604020202020204" pitchFamily="34" charset="0"/>
                </a:defRPr>
              </a:lvl3pPr>
              <a:lvl4pPr marL="1600200" indent="-228600" defTabSz="903288">
                <a:defRPr sz="2400" b="1">
                  <a:solidFill>
                    <a:schemeClr val="tx1"/>
                  </a:solidFill>
                  <a:latin typeface="Arial" panose="020B0604020202020204" pitchFamily="34" charset="0"/>
                </a:defRPr>
              </a:lvl4pPr>
              <a:lvl5pPr marL="2057400" indent="-228600" defTabSz="903288">
                <a:defRPr sz="2400" b="1">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b="1">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altLang="en-US" sz="1700">
                  <a:latin typeface="Arial Narrow" panose="020B0606020202030204" pitchFamily="34" charset="0"/>
                </a:rPr>
                <a:t>Component</a:t>
              </a:r>
            </a:p>
            <a:p>
              <a:pPr algn="ctr">
                <a:lnSpc>
                  <a:spcPct val="90000"/>
                </a:lnSpc>
                <a:buClr>
                  <a:srgbClr val="F6BF69"/>
                </a:buClr>
                <a:buFont typeface="Monotype Sorts" pitchFamily="2" charset="2"/>
                <a:buNone/>
              </a:pPr>
              <a:r>
                <a:rPr lang="en-US" altLang="en-US" sz="1700">
                  <a:latin typeface="Arial Narrow" panose="020B0606020202030204" pitchFamily="34" charset="0"/>
                </a:rPr>
                <a:t>Diagrams</a:t>
              </a:r>
            </a:p>
          </p:txBody>
        </p:sp>
      </p:grpSp>
      <p:grpSp>
        <p:nvGrpSpPr>
          <p:cNvPr id="13328" name="Group 24"/>
          <p:cNvGrpSpPr>
            <a:grpSpLocks/>
          </p:cNvGrpSpPr>
          <p:nvPr/>
        </p:nvGrpSpPr>
        <p:grpSpPr bwMode="auto">
          <a:xfrm>
            <a:off x="5634038" y="4786313"/>
            <a:ext cx="1746250" cy="1193800"/>
            <a:chOff x="3586" y="1386"/>
            <a:chExt cx="1165" cy="801"/>
          </a:xfrm>
        </p:grpSpPr>
        <p:sp>
          <p:nvSpPr>
            <p:cNvPr id="462873" name="Rectangle 25"/>
            <p:cNvSpPr>
              <a:spLocks noChangeArrowheads="1"/>
            </p:cNvSpPr>
            <p:nvPr/>
          </p:nvSpPr>
          <p:spPr bwMode="auto">
            <a:xfrm>
              <a:off x="3586" y="1386"/>
              <a:ext cx="973" cy="609"/>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300">
                  <a:latin typeface="Arial Narrow" pitchFamily="34" charset="0"/>
                </a:rPr>
                <a:t>Component</a:t>
              </a:r>
            </a:p>
            <a:p>
              <a:pPr marL="384175" indent="-384175" algn="ctr" defTabSz="903288">
                <a:lnSpc>
                  <a:spcPct val="90000"/>
                </a:lnSpc>
                <a:buClr>
                  <a:srgbClr val="F6BF69"/>
                </a:buClr>
                <a:buFont typeface="Monotype Sorts" pitchFamily="2" charset="2"/>
                <a:buNone/>
                <a:defRPr/>
              </a:pPr>
              <a:r>
                <a:rPr lang="en-US" sz="1300">
                  <a:latin typeface="Arial Narrow" pitchFamily="34" charset="0"/>
                </a:rPr>
                <a:t>Diagrams</a:t>
              </a:r>
              <a:endParaRPr lang="en-US" sz="2300" b="0">
                <a:effectLst>
                  <a:outerShdw blurRad="38100" dist="38100" dir="2700000" algn="tl">
                    <a:srgbClr val="FFFFFF"/>
                  </a:outerShdw>
                </a:effectLst>
                <a:latin typeface="Arial Narrow" pitchFamily="34" charset="0"/>
              </a:endParaRPr>
            </a:p>
          </p:txBody>
        </p:sp>
        <p:sp>
          <p:nvSpPr>
            <p:cNvPr id="462874" name="Rectangle 26"/>
            <p:cNvSpPr>
              <a:spLocks noChangeArrowheads="1"/>
            </p:cNvSpPr>
            <p:nvPr/>
          </p:nvSpPr>
          <p:spPr bwMode="auto">
            <a:xfrm>
              <a:off x="3682" y="1482"/>
              <a:ext cx="972" cy="609"/>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300">
                  <a:latin typeface="Arial Narrow" pitchFamily="34" charset="0"/>
                </a:rPr>
                <a:t>Component</a:t>
              </a:r>
            </a:p>
            <a:p>
              <a:pPr marL="384175" indent="-384175" algn="ctr" defTabSz="903288">
                <a:lnSpc>
                  <a:spcPct val="90000"/>
                </a:lnSpc>
                <a:buClr>
                  <a:srgbClr val="F6BF69"/>
                </a:buClr>
                <a:buFont typeface="Monotype Sorts" pitchFamily="2" charset="2"/>
                <a:buNone/>
                <a:defRPr/>
              </a:pPr>
              <a:r>
                <a:rPr lang="en-US" sz="1300">
                  <a:latin typeface="Arial Narrow" pitchFamily="34" charset="0"/>
                </a:rPr>
                <a:t>Diagrams</a:t>
              </a:r>
              <a:endParaRPr lang="en-US" sz="2300" b="0">
                <a:effectLst>
                  <a:outerShdw blurRad="38100" dist="38100" dir="2700000" algn="tl">
                    <a:srgbClr val="FFFFFF"/>
                  </a:outerShdw>
                </a:effectLst>
                <a:latin typeface="Arial Narrow" pitchFamily="34" charset="0"/>
              </a:endParaRPr>
            </a:p>
          </p:txBody>
        </p:sp>
        <p:sp>
          <p:nvSpPr>
            <p:cNvPr id="462875" name="Rectangle 27"/>
            <p:cNvSpPr>
              <a:spLocks noChangeArrowheads="1"/>
            </p:cNvSpPr>
            <p:nvPr/>
          </p:nvSpPr>
          <p:spPr bwMode="auto">
            <a:xfrm>
              <a:off x="3778" y="1578"/>
              <a:ext cx="973" cy="609"/>
            </a:xfrm>
            <a:prstGeom prst="rect">
              <a:avLst/>
            </a:prstGeom>
            <a:solidFill>
              <a:srgbClr val="FF66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Deployment</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2300" b="0">
                <a:effectLst>
                  <a:outerShdw blurRad="38100" dist="38100" dir="2700000" algn="tl">
                    <a:srgbClr val="FFFFFF"/>
                  </a:outerShdw>
                </a:effectLst>
                <a:latin typeface="Arial Narrow" pitchFamily="34" charset="0"/>
              </a:endParaRPr>
            </a:p>
          </p:txBody>
        </p:sp>
      </p:grpSp>
      <p:grpSp>
        <p:nvGrpSpPr>
          <p:cNvPr id="13329" name="Group 28"/>
          <p:cNvGrpSpPr>
            <a:grpSpLocks/>
          </p:cNvGrpSpPr>
          <p:nvPr/>
        </p:nvGrpSpPr>
        <p:grpSpPr bwMode="auto">
          <a:xfrm>
            <a:off x="6757988" y="1966913"/>
            <a:ext cx="1747837" cy="1195387"/>
            <a:chOff x="3069" y="1174"/>
            <a:chExt cx="1101" cy="753"/>
          </a:xfrm>
        </p:grpSpPr>
        <p:sp>
          <p:nvSpPr>
            <p:cNvPr id="462877" name="Rectangle 29"/>
            <p:cNvSpPr>
              <a:spLocks noChangeArrowheads="1"/>
            </p:cNvSpPr>
            <p:nvPr/>
          </p:nvSpPr>
          <p:spPr bwMode="auto">
            <a:xfrm>
              <a:off x="3069" y="117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State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78" name="Rectangle 30"/>
            <p:cNvSpPr>
              <a:spLocks noChangeArrowheads="1"/>
            </p:cNvSpPr>
            <p:nvPr/>
          </p:nvSpPr>
          <p:spPr bwMode="auto">
            <a:xfrm>
              <a:off x="3160" y="126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State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79" name="Rectangle 31"/>
            <p:cNvSpPr>
              <a:spLocks noChangeArrowheads="1"/>
            </p:cNvSpPr>
            <p:nvPr/>
          </p:nvSpPr>
          <p:spPr bwMode="auto">
            <a:xfrm>
              <a:off x="3251" y="1354"/>
              <a:ext cx="919" cy="573"/>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Object</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grpSp>
      <p:grpSp>
        <p:nvGrpSpPr>
          <p:cNvPr id="13330" name="Group 32"/>
          <p:cNvGrpSpPr>
            <a:grpSpLocks/>
          </p:cNvGrpSpPr>
          <p:nvPr/>
        </p:nvGrpSpPr>
        <p:grpSpPr bwMode="auto">
          <a:xfrm>
            <a:off x="1262063" y="4832350"/>
            <a:ext cx="1747837" cy="1195388"/>
            <a:chOff x="1070" y="2166"/>
            <a:chExt cx="1101" cy="753"/>
          </a:xfrm>
        </p:grpSpPr>
        <p:sp>
          <p:nvSpPr>
            <p:cNvPr id="462881" name="Rectangle 33"/>
            <p:cNvSpPr>
              <a:spLocks noChangeArrowheads="1"/>
            </p:cNvSpPr>
            <p:nvPr/>
          </p:nvSpPr>
          <p:spPr bwMode="auto">
            <a:xfrm>
              <a:off x="1070" y="2166"/>
              <a:ext cx="919" cy="573"/>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Scenario</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82" name="Rectangle 34"/>
            <p:cNvSpPr>
              <a:spLocks noChangeArrowheads="1"/>
            </p:cNvSpPr>
            <p:nvPr/>
          </p:nvSpPr>
          <p:spPr bwMode="auto">
            <a:xfrm>
              <a:off x="1161" y="2256"/>
              <a:ext cx="919" cy="573"/>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Scenario</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83" name="Rectangle 35"/>
            <p:cNvSpPr>
              <a:spLocks noChangeArrowheads="1"/>
            </p:cNvSpPr>
            <p:nvPr/>
          </p:nvSpPr>
          <p:spPr bwMode="auto">
            <a:xfrm>
              <a:off x="1252" y="2347"/>
              <a:ext cx="919" cy="572"/>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Statechart</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grpSp>
      <p:grpSp>
        <p:nvGrpSpPr>
          <p:cNvPr id="13331" name="Group 36"/>
          <p:cNvGrpSpPr>
            <a:grpSpLocks/>
          </p:cNvGrpSpPr>
          <p:nvPr/>
        </p:nvGrpSpPr>
        <p:grpSpPr bwMode="auto">
          <a:xfrm>
            <a:off x="957263" y="2147888"/>
            <a:ext cx="1746250" cy="1195387"/>
            <a:chOff x="1152" y="2148"/>
            <a:chExt cx="1165" cy="801"/>
          </a:xfrm>
        </p:grpSpPr>
        <p:sp>
          <p:nvSpPr>
            <p:cNvPr id="462885" name="Rectangle 37"/>
            <p:cNvSpPr>
              <a:spLocks noChangeArrowheads="1"/>
            </p:cNvSpPr>
            <p:nvPr/>
          </p:nvSpPr>
          <p:spPr bwMode="auto">
            <a:xfrm>
              <a:off x="1152" y="2148"/>
              <a:ext cx="973" cy="610"/>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Use Case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86" name="Rectangle 38"/>
            <p:cNvSpPr>
              <a:spLocks noChangeArrowheads="1"/>
            </p:cNvSpPr>
            <p:nvPr/>
          </p:nvSpPr>
          <p:spPr bwMode="auto">
            <a:xfrm>
              <a:off x="1248" y="2244"/>
              <a:ext cx="972" cy="610"/>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Use Case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87" name="Rectangle 39"/>
            <p:cNvSpPr>
              <a:spLocks noChangeArrowheads="1"/>
            </p:cNvSpPr>
            <p:nvPr/>
          </p:nvSpPr>
          <p:spPr bwMode="auto">
            <a:xfrm>
              <a:off x="1344" y="2339"/>
              <a:ext cx="973" cy="610"/>
            </a:xfrm>
            <a:prstGeom prst="rect">
              <a:avLst/>
            </a:prstGeom>
            <a:solidFill>
              <a:srgbClr val="66FFFF"/>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Sequence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grpSp>
      <p:grpSp>
        <p:nvGrpSpPr>
          <p:cNvPr id="13332" name="Group 40"/>
          <p:cNvGrpSpPr>
            <a:grpSpLocks/>
          </p:cNvGrpSpPr>
          <p:nvPr/>
        </p:nvGrpSpPr>
        <p:grpSpPr bwMode="auto">
          <a:xfrm>
            <a:off x="4554538" y="1346200"/>
            <a:ext cx="1747837" cy="1195388"/>
            <a:chOff x="3069" y="1174"/>
            <a:chExt cx="1101" cy="753"/>
          </a:xfrm>
        </p:grpSpPr>
        <p:sp>
          <p:nvSpPr>
            <p:cNvPr id="462889" name="Rectangle 41"/>
            <p:cNvSpPr>
              <a:spLocks noChangeArrowheads="1"/>
            </p:cNvSpPr>
            <p:nvPr/>
          </p:nvSpPr>
          <p:spPr bwMode="auto">
            <a:xfrm>
              <a:off x="3069" y="117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State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90" name="Rectangle 42"/>
            <p:cNvSpPr>
              <a:spLocks noChangeArrowheads="1"/>
            </p:cNvSpPr>
            <p:nvPr/>
          </p:nvSpPr>
          <p:spPr bwMode="auto">
            <a:xfrm>
              <a:off x="3160" y="1264"/>
              <a:ext cx="919" cy="572"/>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State</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462891" name="Rectangle 43"/>
            <p:cNvSpPr>
              <a:spLocks noChangeArrowheads="1"/>
            </p:cNvSpPr>
            <p:nvPr/>
          </p:nvSpPr>
          <p:spPr bwMode="auto">
            <a:xfrm>
              <a:off x="3251" y="1354"/>
              <a:ext cx="919" cy="573"/>
            </a:xfrm>
            <a:prstGeom prst="rect">
              <a:avLst/>
            </a:prstGeom>
            <a:solidFill>
              <a:srgbClr val="FF66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Class</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grpSp>
      <p:sp>
        <p:nvSpPr>
          <p:cNvPr id="13333" name="Line 44"/>
          <p:cNvSpPr>
            <a:spLocks noChangeShapeType="1"/>
          </p:cNvSpPr>
          <p:nvPr/>
        </p:nvSpPr>
        <p:spPr bwMode="auto">
          <a:xfrm>
            <a:off x="4554538" y="4668838"/>
            <a:ext cx="0" cy="45085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62893" name="Rectangle 45"/>
          <p:cNvSpPr>
            <a:spLocks noChangeArrowheads="1"/>
          </p:cNvSpPr>
          <p:nvPr/>
        </p:nvSpPr>
        <p:spPr bwMode="auto">
          <a:xfrm>
            <a:off x="3716338" y="5308600"/>
            <a:ext cx="1458912" cy="909638"/>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endParaRPr lang="it-IT" sz="1700" b="0">
              <a:effectLst>
                <a:outerShdw blurRad="38100" dist="38100" dir="2700000" algn="tl">
                  <a:srgbClr val="FFFFFF"/>
                </a:outerShdw>
              </a:effectLst>
              <a:latin typeface="Arial Narrow" pitchFamily="34" charset="0"/>
            </a:endParaRPr>
          </a:p>
        </p:txBody>
      </p:sp>
      <p:sp>
        <p:nvSpPr>
          <p:cNvPr id="462894" name="Rectangle 46"/>
          <p:cNvSpPr>
            <a:spLocks noChangeArrowheads="1"/>
          </p:cNvSpPr>
          <p:nvPr/>
        </p:nvSpPr>
        <p:spPr bwMode="auto">
          <a:xfrm>
            <a:off x="3868738" y="5461000"/>
            <a:ext cx="1458912" cy="909638"/>
          </a:xfrm>
          <a:prstGeom prst="rect">
            <a:avLst/>
          </a:prstGeom>
          <a:solidFill>
            <a:srgbClr val="66FFFF"/>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a:lnSpc>
                <a:spcPct val="90000"/>
              </a:lnSpc>
              <a:buClr>
                <a:srgbClr val="F6BF69"/>
              </a:buClr>
              <a:buFont typeface="Monotype Sorts" pitchFamily="2" charset="2"/>
              <a:buNone/>
              <a:defRPr/>
            </a:pPr>
            <a:r>
              <a:rPr lang="en-US" sz="1700">
                <a:latin typeface="Arial Narrow" pitchFamily="34" charset="0"/>
              </a:rPr>
              <a:t>Activity</a:t>
            </a:r>
          </a:p>
          <a:p>
            <a:pPr marL="384175" indent="-384175" algn="ctr" defTabSz="903288">
              <a:lnSpc>
                <a:spcPct val="90000"/>
              </a:lnSpc>
              <a:buClr>
                <a:srgbClr val="F6BF69"/>
              </a:buClr>
              <a:buFont typeface="Monotype Sorts" pitchFamily="2" charset="2"/>
              <a:buNone/>
              <a:defRPr/>
            </a:pPr>
            <a:r>
              <a:rPr lang="en-US" sz="1700">
                <a:latin typeface="Arial Narrow" pitchFamily="34" charset="0"/>
              </a:rPr>
              <a:t>Diagrams</a:t>
            </a:r>
            <a:endParaRPr lang="en-US" sz="1700" b="0">
              <a:effectLst>
                <a:outerShdw blurRad="38100" dist="38100" dir="2700000" algn="tl">
                  <a:srgbClr val="FFFFFF"/>
                </a:outerShdw>
              </a:effectLst>
              <a:latin typeface="Arial Narrow" pitchFamily="34" charset="0"/>
            </a:endParaRPr>
          </a:p>
        </p:txBody>
      </p:sp>
      <p:sp>
        <p:nvSpPr>
          <p:cNvPr id="13336" name="Text Box 47"/>
          <p:cNvSpPr txBox="1">
            <a:spLocks noChangeArrowheads="1"/>
          </p:cNvSpPr>
          <p:nvPr/>
        </p:nvSpPr>
        <p:spPr bwMode="auto">
          <a:xfrm>
            <a:off x="76200" y="808038"/>
            <a:ext cx="21050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sz="1800" b="0">
                <a:latin typeface="Arial Narrow" panose="020B0606020202030204" pitchFamily="34" charset="0"/>
              </a:rPr>
              <a:t>A </a:t>
            </a:r>
            <a:r>
              <a:rPr lang="en-US" altLang="en-US" sz="1800" i="1">
                <a:latin typeface="Arial Narrow" panose="020B0606020202030204" pitchFamily="34" charset="0"/>
              </a:rPr>
              <a:t>model</a:t>
            </a:r>
            <a:r>
              <a:rPr lang="en-US" altLang="en-US" sz="1800" b="0">
                <a:latin typeface="Arial Narrow" panose="020B0606020202030204" pitchFamily="34" charset="0"/>
              </a:rPr>
              <a:t> is a complete</a:t>
            </a:r>
          </a:p>
          <a:p>
            <a:r>
              <a:rPr lang="en-US" altLang="en-US" sz="1800" b="0">
                <a:latin typeface="Arial Narrow" panose="020B0606020202030204" pitchFamily="34" charset="0"/>
              </a:rPr>
              <a:t>description of a system</a:t>
            </a:r>
          </a:p>
          <a:p>
            <a:r>
              <a:rPr lang="en-US" altLang="en-US" sz="1800" b="0">
                <a:latin typeface="Arial Narrow" panose="020B0606020202030204" pitchFamily="34" charset="0"/>
              </a:rPr>
              <a:t>from a particular</a:t>
            </a:r>
          </a:p>
          <a:p>
            <a:r>
              <a:rPr lang="en-US" altLang="en-US" sz="1800" b="0">
                <a:latin typeface="Arial Narrow" panose="020B0606020202030204" pitchFamily="34" charset="0"/>
              </a:rPr>
              <a:t>perspective</a:t>
            </a:r>
          </a:p>
        </p:txBody>
      </p:sp>
      <p:sp>
        <p:nvSpPr>
          <p:cNvPr id="13337" name="AutoShape 48"/>
          <p:cNvSpPr>
            <a:spLocks noChangeArrowheads="1"/>
          </p:cNvSpPr>
          <p:nvPr/>
        </p:nvSpPr>
        <p:spPr bwMode="auto">
          <a:xfrm>
            <a:off x="3957638" y="3455988"/>
            <a:ext cx="1281112" cy="1195387"/>
          </a:xfrm>
          <a:prstGeom prst="can">
            <a:avLst>
              <a:gd name="adj" fmla="val 39255"/>
            </a:avLst>
          </a:prstGeom>
          <a:solidFill>
            <a:schemeClr val="bg1"/>
          </a:solidFill>
          <a:ln w="9525">
            <a:solidFill>
              <a:schemeClr val="bg2"/>
            </a:solidFill>
            <a:round/>
            <a:headEnd/>
            <a:tailEnd/>
          </a:ln>
        </p:spPr>
        <p:txBody>
          <a:bodyPr wrap="none" lIns="107950" tIns="53975" rIns="107950" bIns="53975"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13338" name="Rectangle 49"/>
          <p:cNvSpPr>
            <a:spLocks noChangeArrowheads="1"/>
          </p:cNvSpPr>
          <p:nvPr/>
        </p:nvSpPr>
        <p:spPr bwMode="auto">
          <a:xfrm>
            <a:off x="4173538" y="4021138"/>
            <a:ext cx="8255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nSpc>
                <a:spcPct val="90000"/>
              </a:lnSpc>
              <a:buClr>
                <a:srgbClr val="F6BF69"/>
              </a:buClr>
              <a:buFont typeface="Monotype Sorts" pitchFamily="2" charset="2"/>
              <a:buNone/>
            </a:pPr>
            <a:r>
              <a:rPr lang="en-US" altLang="en-US" sz="1700">
                <a:latin typeface="Arial Narrow" panose="020B0606020202030204" pitchFamily="34" charset="0"/>
              </a:rPr>
              <a:t>Models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ru_tmplte">
  <a:themeElements>
    <a:clrScheme name="ru_tmpl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ru_tmpl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ru_tmpl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u_tmpl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u_tmpl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u_tmpl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u_tmpl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u_tmpl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u_tmpl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C:\PRESEN~1\RU_TMP~1.POT</Template>
  <TotalTime>2776</TotalTime>
  <Words>2466</Words>
  <Application>Microsoft Office PowerPoint</Application>
  <PresentationFormat>Overhead</PresentationFormat>
  <Paragraphs>588</Paragraphs>
  <Slides>57</Slides>
  <Notes>49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71" baseType="lpstr">
      <vt:lpstr>Arial</vt:lpstr>
      <vt:lpstr>Monotype Sorts</vt:lpstr>
      <vt:lpstr>Wingdings</vt:lpstr>
      <vt:lpstr>Times New Roman</vt:lpstr>
      <vt:lpstr>Symbol</vt:lpstr>
      <vt:lpstr>Arial Narrow</vt:lpstr>
      <vt:lpstr>Arial Black</vt:lpstr>
      <vt:lpstr>Courier</vt:lpstr>
      <vt:lpstr>Helvetica</vt:lpstr>
      <vt:lpstr>굴림</vt:lpstr>
      <vt:lpstr>Tahoma</vt:lpstr>
      <vt:lpstr>ru_tmplte</vt:lpstr>
      <vt:lpstr>Immagine bitmap</vt:lpstr>
      <vt:lpstr>CorelDRAW 6.0</vt:lpstr>
      <vt:lpstr>The Value of the UML</vt:lpstr>
      <vt:lpstr>What is UML?</vt:lpstr>
      <vt:lpstr>Why use UML</vt:lpstr>
      <vt:lpstr>Brief History</vt:lpstr>
      <vt:lpstr>History of UML</vt:lpstr>
      <vt:lpstr>PowerPoint Presentation</vt:lpstr>
      <vt:lpstr>Contributions to the UML</vt:lpstr>
      <vt:lpstr>UML Models, Views, Diagrams</vt:lpstr>
      <vt:lpstr>Models, Views, and Diagrams</vt:lpstr>
      <vt:lpstr>Models, Views, and Diagrams (updated)</vt:lpstr>
      <vt:lpstr>UML: First Pass </vt:lpstr>
      <vt:lpstr>UML Baseline (Most frequently used)</vt:lpstr>
      <vt:lpstr>UML Partners</vt:lpstr>
      <vt:lpstr>Overview of the UML</vt:lpstr>
      <vt:lpstr>Overview of the UML</vt:lpstr>
      <vt:lpstr>Modeling Elements</vt:lpstr>
      <vt:lpstr>Relationships</vt:lpstr>
      <vt:lpstr>Extensibility Mechanisms</vt:lpstr>
      <vt:lpstr>Static vs. Dynamic Design</vt:lpstr>
      <vt:lpstr>Use Case Diagram</vt:lpstr>
      <vt:lpstr>Use Case Diagram</vt:lpstr>
      <vt:lpstr>Class Diagram</vt:lpstr>
      <vt:lpstr>Class Diagram</vt:lpstr>
      <vt:lpstr>Object Diagram</vt:lpstr>
      <vt:lpstr>Object Diagram</vt:lpstr>
      <vt:lpstr>Component Diagram</vt:lpstr>
      <vt:lpstr>Component Diagram</vt:lpstr>
      <vt:lpstr>Component Diagram Notation</vt:lpstr>
      <vt:lpstr>Component Example - Interfaces</vt:lpstr>
      <vt:lpstr>Component Example - Components</vt:lpstr>
      <vt:lpstr>Component Example - Linking</vt:lpstr>
      <vt:lpstr>Deployment Diagram</vt:lpstr>
      <vt:lpstr>Deployment Diagram</vt:lpstr>
      <vt:lpstr>Structural Diagrams - Deployment Diagram (http://www.agilemodeling.com/artifacts/deploymentDiagram.htm)</vt:lpstr>
      <vt:lpstr>Structural Diagrams - Deployment Diagram (http://www.agilemodeling.com/artifacts/deploymentDiagram.htm)</vt:lpstr>
      <vt:lpstr>Sequence Diagram</vt:lpstr>
      <vt:lpstr>Sequence Diagram</vt:lpstr>
      <vt:lpstr>Interactions - Modeling Actions</vt:lpstr>
      <vt:lpstr>What can be in the top boxes? (http://www.agilemodeling.com/artifacts/sequenceDiagram.htm)</vt:lpstr>
      <vt:lpstr>Collaboration Diagram</vt:lpstr>
      <vt:lpstr>Collaboration Diagram</vt:lpstr>
      <vt:lpstr>Interaction Overview Diagram (http://www.agilemodeling.com/artifacts/interactionOverviewDiagram.htm)</vt:lpstr>
      <vt:lpstr>PowerPoint Presentation</vt:lpstr>
      <vt:lpstr>Interaction Diagram: Timing Diagram</vt:lpstr>
      <vt:lpstr>Interaction Diagram: Timing Diagram (robust notation)</vt:lpstr>
      <vt:lpstr>Statechart Diagram</vt:lpstr>
      <vt:lpstr>Statechart Diagram</vt:lpstr>
      <vt:lpstr>State Transition Example</vt:lpstr>
      <vt:lpstr>Activity Diagram</vt:lpstr>
      <vt:lpstr>Activity Diagram</vt:lpstr>
      <vt:lpstr>Sample Activity Diagram</vt:lpstr>
      <vt:lpstr>Activity Diagram Example</vt:lpstr>
      <vt:lpstr>Package Diagrams</vt:lpstr>
      <vt:lpstr>Package Example</vt:lpstr>
      <vt:lpstr>More Package Examples</vt:lpstr>
      <vt:lpstr>Architecture and the UML</vt:lpstr>
      <vt:lpstr>References</vt:lpstr>
    </vt:vector>
  </TitlesOfParts>
  <Company>Rational Software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Grady Booch</dc:creator>
  <cp:lastModifiedBy>Muhammad Talha Zia</cp:lastModifiedBy>
  <cp:revision>139</cp:revision>
  <cp:lastPrinted>1998-10-13T03:42:18Z</cp:lastPrinted>
  <dcterms:created xsi:type="dcterms:W3CDTF">1998-07-10T20:57:29Z</dcterms:created>
  <dcterms:modified xsi:type="dcterms:W3CDTF">2024-09-21T10:02:11Z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C:\www\si\UML</vt:lpwstr>
  </property>
</Properties>
</file>