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30"/>
  </p:notesMasterIdLst>
  <p:handoutMasterIdLst>
    <p:handoutMasterId r:id="rId31"/>
  </p:handoutMasterIdLst>
  <p:sldIdLst>
    <p:sldId id="414" r:id="rId2"/>
    <p:sldId id="382" r:id="rId3"/>
    <p:sldId id="387" r:id="rId4"/>
    <p:sldId id="409" r:id="rId5"/>
    <p:sldId id="388" r:id="rId6"/>
    <p:sldId id="384" r:id="rId7"/>
    <p:sldId id="385" r:id="rId8"/>
    <p:sldId id="386" r:id="rId9"/>
    <p:sldId id="389" r:id="rId10"/>
    <p:sldId id="390" r:id="rId11"/>
    <p:sldId id="391" r:id="rId12"/>
    <p:sldId id="392" r:id="rId13"/>
    <p:sldId id="393" r:id="rId14"/>
    <p:sldId id="394" r:id="rId15"/>
    <p:sldId id="395" r:id="rId16"/>
    <p:sldId id="396" r:id="rId17"/>
    <p:sldId id="398" r:id="rId18"/>
    <p:sldId id="413" r:id="rId19"/>
    <p:sldId id="410" r:id="rId20"/>
    <p:sldId id="411" r:id="rId21"/>
    <p:sldId id="412" r:id="rId22"/>
    <p:sldId id="402" r:id="rId23"/>
    <p:sldId id="403" r:id="rId24"/>
    <p:sldId id="404" r:id="rId25"/>
    <p:sldId id="405" r:id="rId26"/>
    <p:sldId id="406" r:id="rId27"/>
    <p:sldId id="407" r:id="rId28"/>
    <p:sldId id="408" r:id="rId29"/>
  </p:sldIdLst>
  <p:sldSz cx="9144000" cy="6858000" type="screen4x3"/>
  <p:notesSz cx="7007225" cy="9293225"/>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36">
          <p15:clr>
            <a:srgbClr val="A4A3A4"/>
          </p15:clr>
        </p15:guide>
        <p15:guide id="2" pos="2880">
          <p15:clr>
            <a:srgbClr val="A4A3A4"/>
          </p15:clr>
        </p15:guide>
      </p15:sldGuideLst>
    </p:ext>
    <p:ext uri="{2D200454-40CA-4A62-9FC3-DE9A4176ACB9}">
      <p15:notesGuideLst xmlns:p15="http://schemas.microsoft.com/office/powerpoint/2012/main">
        <p15:guide id="1" orient="horz" pos="2195">
          <p15:clr>
            <a:srgbClr val="A4A3A4"/>
          </p15:clr>
        </p15:guide>
        <p15:guide id="2" pos="29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F3070"/>
    <a:srgbClr val="B7C3CD"/>
    <a:srgbClr val="99CCFF"/>
    <a:srgbClr val="6699FF"/>
    <a:srgbClr val="CC9900"/>
    <a:srgbClr val="FCFEB9"/>
    <a:srgbClr val="114FFB"/>
    <a:srgbClr val="FBDA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9" autoAdjust="0"/>
    <p:restoredTop sz="79226" autoAdjust="0"/>
  </p:normalViewPr>
  <p:slideViewPr>
    <p:cSldViewPr>
      <p:cViewPr>
        <p:scale>
          <a:sx n="99" d="100"/>
          <a:sy n="99" d="100"/>
        </p:scale>
        <p:origin x="924" y="-90"/>
      </p:cViewPr>
      <p:guideLst>
        <p:guide orient="horz" pos="273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p:scale>
          <a:sx n="100" d="100"/>
          <a:sy n="100" d="100"/>
        </p:scale>
        <p:origin x="-816" y="2340"/>
      </p:cViewPr>
      <p:guideLst>
        <p:guide orient="horz" pos="2195"/>
        <p:guide pos="292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588"/>
            <a:ext cx="3036888"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61" tIns="0" rIns="19361" bIns="0" numCol="1" anchor="t" anchorCtr="0" compatLnSpc="1">
            <a:prstTxWarp prst="textNoShape">
              <a:avLst/>
            </a:prstTxWarp>
          </a:bodyPr>
          <a:lstStyle>
            <a:lvl1pPr defTabSz="928688" eaLnBrk="0" hangingPunct="0">
              <a:defRPr sz="1000" i="1">
                <a:latin typeface="Book Antiqua" panose="02040602050305030304" pitchFamily="18" charset="0"/>
              </a:defRPr>
            </a:lvl1pPr>
          </a:lstStyle>
          <a:p>
            <a:endParaRPr lang="en-US" altLang="en-US"/>
          </a:p>
        </p:txBody>
      </p:sp>
      <p:sp>
        <p:nvSpPr>
          <p:cNvPr id="3075" name="Rectangle 3"/>
          <p:cNvSpPr>
            <a:spLocks noGrp="1" noChangeArrowheads="1"/>
          </p:cNvSpPr>
          <p:nvPr>
            <p:ph type="dt" sz="quarter" idx="1"/>
          </p:nvPr>
        </p:nvSpPr>
        <p:spPr bwMode="auto">
          <a:xfrm>
            <a:off x="3970338" y="-1588"/>
            <a:ext cx="3036887"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61" tIns="0" rIns="19361" bIns="0" numCol="1" anchor="t" anchorCtr="0" compatLnSpc="1">
            <a:prstTxWarp prst="textNoShape">
              <a:avLst/>
            </a:prstTxWarp>
          </a:bodyPr>
          <a:lstStyle>
            <a:lvl1pPr algn="r" defTabSz="928688" eaLnBrk="0" hangingPunct="0">
              <a:defRPr sz="1000" i="1">
                <a:latin typeface="Book Antiqua" panose="02040602050305030304" pitchFamily="18" charset="0"/>
              </a:defRPr>
            </a:lvl1pPr>
          </a:lstStyle>
          <a:p>
            <a:endParaRPr lang="en-US" altLang="en-US"/>
          </a:p>
        </p:txBody>
      </p:sp>
      <p:sp>
        <p:nvSpPr>
          <p:cNvPr id="3076" name="Rectangle 4"/>
          <p:cNvSpPr>
            <a:spLocks noGrp="1" noChangeArrowheads="1"/>
          </p:cNvSpPr>
          <p:nvPr>
            <p:ph type="ftr" sz="quarter" idx="2"/>
          </p:nvPr>
        </p:nvSpPr>
        <p:spPr bwMode="auto">
          <a:xfrm>
            <a:off x="0" y="8826500"/>
            <a:ext cx="37338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61" tIns="0" rIns="19361" bIns="0" numCol="1" anchor="b" anchorCtr="0" compatLnSpc="1">
            <a:prstTxWarp prst="textNoShape">
              <a:avLst/>
            </a:prstTxWarp>
          </a:bodyPr>
          <a:lstStyle>
            <a:lvl1pPr defTabSz="928688" eaLnBrk="0" hangingPunct="0">
              <a:defRPr sz="1000" i="1">
                <a:latin typeface="Book Antiqua" panose="02040602050305030304" pitchFamily="18" charset="0"/>
              </a:defRPr>
            </a:lvl1pPr>
          </a:lstStyle>
          <a:p>
            <a:r>
              <a:rPr lang="en-US" altLang="en-US"/>
              <a:t>Chapter 16 – Input Design and Prototyping</a:t>
            </a:r>
          </a:p>
        </p:txBody>
      </p:sp>
      <p:sp>
        <p:nvSpPr>
          <p:cNvPr id="3077" name="Rectangle 5"/>
          <p:cNvSpPr>
            <a:spLocks noGrp="1" noChangeArrowheads="1"/>
          </p:cNvSpPr>
          <p:nvPr>
            <p:ph type="sldNum" sz="quarter" idx="3"/>
          </p:nvPr>
        </p:nvSpPr>
        <p:spPr bwMode="auto">
          <a:xfrm>
            <a:off x="3970338" y="8826500"/>
            <a:ext cx="3036887"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61" tIns="0" rIns="19361" bIns="0" numCol="1" anchor="b" anchorCtr="0" compatLnSpc="1">
            <a:prstTxWarp prst="textNoShape">
              <a:avLst/>
            </a:prstTxWarp>
          </a:bodyPr>
          <a:lstStyle>
            <a:lvl1pPr algn="r" defTabSz="928688" eaLnBrk="0" hangingPunct="0">
              <a:defRPr sz="1000" i="1">
                <a:latin typeface="Book Antiqua" panose="02040602050305030304" pitchFamily="18" charset="0"/>
              </a:defRPr>
            </a:lvl1pPr>
          </a:lstStyle>
          <a:p>
            <a:fld id="{C26C378F-392D-4DE1-B6B6-37A6AD7E5FAA}"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4" name="Rectangle 6"/>
          <p:cNvSpPr>
            <a:spLocks noGrp="1" noChangeArrowheads="1"/>
          </p:cNvSpPr>
          <p:nvPr>
            <p:ph type="body" sz="quarter" idx="3"/>
          </p:nvPr>
        </p:nvSpPr>
        <p:spPr bwMode="auto">
          <a:xfrm>
            <a:off x="935038" y="4413250"/>
            <a:ext cx="51371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576" tIns="46788" rIns="93576" bIns="46788" numCol="1" anchor="t" anchorCtr="0" compatLnSpc="1">
            <a:prstTxWarp prst="textNoShape">
              <a:avLst/>
            </a:prstTxWarp>
          </a:bodyPr>
          <a:lstStyle/>
          <a:p>
            <a:pPr lvl="0"/>
            <a:r>
              <a:rPr lang="en-US" altLang="en-US" smtClean="0"/>
              <a:t>Click to edit Master notes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5" name="Rectangle 7"/>
          <p:cNvSpPr>
            <a:spLocks noChangeArrowheads="1" noTextEdit="1"/>
          </p:cNvSpPr>
          <p:nvPr>
            <p:ph type="sldImg" idx="2"/>
          </p:nvPr>
        </p:nvSpPr>
        <p:spPr bwMode="auto">
          <a:xfrm>
            <a:off x="1189038" y="701675"/>
            <a:ext cx="4630737" cy="347345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6" name="Rectangle 8"/>
          <p:cNvSpPr>
            <a:spLocks noGrp="1" noChangeArrowheads="1"/>
          </p:cNvSpPr>
          <p:nvPr>
            <p:ph type="ftr" sz="quarter" idx="4"/>
          </p:nvPr>
        </p:nvSpPr>
        <p:spPr bwMode="auto">
          <a:xfrm>
            <a:off x="622300" y="8716963"/>
            <a:ext cx="3873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61" tIns="0" rIns="19361" bIns="0" numCol="1" anchor="b" anchorCtr="0" compatLnSpc="1">
            <a:prstTxWarp prst="textNoShape">
              <a:avLst/>
            </a:prstTxWarp>
          </a:bodyPr>
          <a:lstStyle>
            <a:lvl1pPr defTabSz="928688" eaLnBrk="0" hangingPunct="0">
              <a:defRPr sz="1000">
                <a:latin typeface="Times New Roman" panose="02020603050405020304" pitchFamily="18" charset="0"/>
              </a:defRPr>
            </a:lvl1pPr>
          </a:lstStyle>
          <a:p>
            <a:r>
              <a:rPr lang="en-US" altLang="en-US"/>
              <a:t>Chapter 16 – Input Design and Prototyping</a:t>
            </a:r>
          </a:p>
        </p:txBody>
      </p:sp>
      <p:sp>
        <p:nvSpPr>
          <p:cNvPr id="2057" name="Rectangle 9"/>
          <p:cNvSpPr>
            <a:spLocks noGrp="1" noChangeArrowheads="1"/>
          </p:cNvSpPr>
          <p:nvPr>
            <p:ph type="sldNum" sz="quarter" idx="5"/>
          </p:nvPr>
        </p:nvSpPr>
        <p:spPr bwMode="auto">
          <a:xfrm>
            <a:off x="4648200" y="8716963"/>
            <a:ext cx="16589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61" tIns="0" rIns="19361" bIns="0" numCol="1" anchor="b" anchorCtr="0" compatLnSpc="1">
            <a:prstTxWarp prst="textNoShape">
              <a:avLst/>
            </a:prstTxWarp>
          </a:bodyPr>
          <a:lstStyle>
            <a:lvl1pPr algn="r" defTabSz="928688" eaLnBrk="0" hangingPunct="0">
              <a:defRPr sz="1000" b="1">
                <a:latin typeface="Times New Roman" panose="02020603050405020304" pitchFamily="18" charset="0"/>
              </a:defRPr>
            </a:lvl1pPr>
          </a:lstStyle>
          <a:p>
            <a:fld id="{20C669E0-DC82-46E7-9183-712F16A0F4DF}"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800" kern="1200">
        <a:solidFill>
          <a:schemeClr val="tx1"/>
        </a:solidFill>
        <a:latin typeface="Arial" panose="020B0604020202020204" pitchFamily="34" charset="0"/>
        <a:ea typeface="+mn-ea"/>
        <a:cs typeface="+mn-cs"/>
      </a:defRPr>
    </a:lvl1pPr>
    <a:lvl2pPr marL="457200" indent="-228600" algn="l" rtl="0" eaLnBrk="0" fontAlgn="base" hangingPunct="0">
      <a:spcBef>
        <a:spcPct val="30000"/>
      </a:spcBef>
      <a:spcAft>
        <a:spcPct val="0"/>
      </a:spcAft>
      <a:buChar char="•"/>
      <a:defRPr sz="800" kern="1200">
        <a:solidFill>
          <a:schemeClr val="tx1"/>
        </a:solidFill>
        <a:latin typeface="Arial" panose="020B0604020202020204" pitchFamily="34" charset="0"/>
        <a:ea typeface="+mn-ea"/>
        <a:cs typeface="+mn-cs"/>
      </a:defRPr>
    </a:lvl2pPr>
    <a:lvl3pPr marL="800100" indent="-228600" algn="l" rtl="0" eaLnBrk="0" fontAlgn="base" hangingPunct="0">
      <a:spcBef>
        <a:spcPct val="30000"/>
      </a:spcBef>
      <a:spcAft>
        <a:spcPct val="0"/>
      </a:spcAft>
      <a:buChar char="•"/>
      <a:defRPr sz="800" kern="1200">
        <a:solidFill>
          <a:schemeClr val="tx1"/>
        </a:solidFill>
        <a:latin typeface="Arial" panose="020B0604020202020204" pitchFamily="34" charset="0"/>
        <a:ea typeface="+mn-ea"/>
        <a:cs typeface="+mn-cs"/>
      </a:defRPr>
    </a:lvl3pPr>
    <a:lvl4pPr marL="1143000" indent="-228600" algn="l" rtl="0" eaLnBrk="0" fontAlgn="base" hangingPunct="0">
      <a:spcBef>
        <a:spcPct val="30000"/>
      </a:spcBef>
      <a:spcAft>
        <a:spcPct val="0"/>
      </a:spcAft>
      <a:buChar char="•"/>
      <a:defRPr sz="800" kern="1200">
        <a:solidFill>
          <a:schemeClr val="tx1"/>
        </a:solidFill>
        <a:latin typeface="Arial" panose="020B0604020202020204" pitchFamily="34" charset="0"/>
        <a:ea typeface="+mn-ea"/>
        <a:cs typeface="+mn-cs"/>
      </a:defRPr>
    </a:lvl4pPr>
    <a:lvl5pPr marL="1485900" indent="-228600" algn="l" rtl="0" eaLnBrk="0" fontAlgn="base" hangingPunct="0">
      <a:spcBef>
        <a:spcPct val="30000"/>
      </a:spcBef>
      <a:spcAft>
        <a:spcPct val="0"/>
      </a:spcAft>
      <a:buChar char="•"/>
      <a:defRPr sz="8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DB95BB18-9187-4256-ABC7-D22334D4385F}" type="slidenum">
              <a:rPr lang="en-US" altLang="en-US"/>
              <a:pPr/>
              <a:t>1</a:t>
            </a:fld>
            <a:endParaRPr lang="en-US" altLang="en-US"/>
          </a:p>
        </p:txBody>
      </p:sp>
      <p:sp>
        <p:nvSpPr>
          <p:cNvPr id="1743874" name="Rectangle 2"/>
          <p:cNvSpPr>
            <a:spLocks noChangeArrowheads="1" noTextEdit="1"/>
          </p:cNvSpPr>
          <p:nvPr>
            <p:ph type="sldImg"/>
          </p:nvPr>
        </p:nvSpPr>
        <p:spPr>
          <a:ln/>
        </p:spPr>
      </p:sp>
      <p:sp>
        <p:nvSpPr>
          <p:cNvPr id="1743875" name="Rectangle 3"/>
          <p:cNvSpPr>
            <a:spLocks noGrp="1" noChangeArrowheads="1"/>
          </p:cNvSpPr>
          <p:nvPr>
            <p:ph type="body" idx="1"/>
          </p:nvPr>
        </p:nvSpPr>
        <p:spPr/>
        <p:txBody>
          <a:bodyPr/>
          <a:lstStyle/>
          <a:p>
            <a:r>
              <a:rPr lang="en-US" altLang="en-US"/>
              <a:t>This repository of slides is intended to support the named chapter. The slide repository should be used as follows:</a:t>
            </a:r>
          </a:p>
          <a:p>
            <a:pPr>
              <a:buFontTx/>
              <a:buChar char="•"/>
            </a:pPr>
            <a:r>
              <a:rPr lang="en-US" altLang="en-US"/>
              <a:t>Copy the file to a unique name for your course and unit.</a:t>
            </a:r>
          </a:p>
          <a:p>
            <a:pPr>
              <a:buFontTx/>
              <a:buChar char="•"/>
            </a:pPr>
            <a:r>
              <a:rPr lang="en-US" altLang="en-US"/>
              <a:t>Edit the file by deleting those slides you don’t want to cover, editing other slides as appropriate to your course, and adding slides as desired.</a:t>
            </a:r>
          </a:p>
          <a:p>
            <a:pPr>
              <a:buFontTx/>
              <a:buChar char="•"/>
            </a:pPr>
            <a:r>
              <a:rPr lang="en-US" altLang="en-US"/>
              <a:t>Print the slides to produce transparency masters or print directly to film or present the slides using a computer image projector.</a:t>
            </a:r>
          </a:p>
          <a:p>
            <a:endParaRPr lang="en-US" altLang="en-US"/>
          </a:p>
          <a:p>
            <a:r>
              <a:rPr lang="en-US" altLang="en-US"/>
              <a:t>Each slide includes instructor notes. To view those notes in PowerPoint, click-left on the View Menu; then click left on Notes View sub-menu.  You may need to scroll down to see the instructor notes.</a:t>
            </a:r>
          </a:p>
          <a:p>
            <a:endParaRPr lang="en-US" altLang="en-US"/>
          </a:p>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E03931BA-6450-4A4B-A6E8-4DF2B29AE18D}" type="slidenum">
              <a:rPr lang="en-US" altLang="en-US"/>
              <a:pPr/>
              <a:t>10</a:t>
            </a:fld>
            <a:endParaRPr lang="en-US" altLang="en-US"/>
          </a:p>
        </p:txBody>
      </p:sp>
      <p:sp>
        <p:nvSpPr>
          <p:cNvPr id="1689602" name="Rectangle 2"/>
          <p:cNvSpPr>
            <a:spLocks noChangeArrowheads="1"/>
          </p:cNvSpPr>
          <p:nvPr>
            <p:ph type="sldImg"/>
          </p:nvPr>
        </p:nvSpPr>
        <p:spPr bwMode="auto">
          <a:xfrm>
            <a:off x="1187450" y="701675"/>
            <a:ext cx="4632325" cy="3473450"/>
          </a:xfrm>
          <a:prstGeom prst="rect">
            <a:avLst/>
          </a:prstGeom>
          <a:solidFill>
            <a:srgbClr val="FFFFFF"/>
          </a:solidFill>
          <a:ln>
            <a:solidFill>
              <a:srgbClr val="000000"/>
            </a:solidFill>
            <a:miter lim="800000"/>
            <a:headEnd/>
            <a:tailEnd/>
          </a:ln>
        </p:spPr>
      </p:sp>
      <p:sp>
        <p:nvSpPr>
          <p:cNvPr id="1689603" name="Rectangle 3"/>
          <p:cNvSpPr>
            <a:spLocks noChangeArrowheads="1"/>
          </p:cNvSpPr>
          <p:nvPr>
            <p:ph type="body" idx="1"/>
          </p:nvPr>
        </p:nvSpPr>
        <p:spPr bwMode="auto">
          <a:xfrm>
            <a:off x="935038" y="4413250"/>
            <a:ext cx="5137150" cy="4183063"/>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 additional notes.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0003B7CD-52FF-4B7F-953D-313EA1AEA634}" type="slidenum">
              <a:rPr lang="en-US" altLang="en-US"/>
              <a:pPr/>
              <a:t>11</a:t>
            </a:fld>
            <a:endParaRPr lang="en-US" altLang="en-US"/>
          </a:p>
        </p:txBody>
      </p:sp>
      <p:sp>
        <p:nvSpPr>
          <p:cNvPr id="1691650" name="Rectangle 2"/>
          <p:cNvSpPr>
            <a:spLocks noChangeArrowheads="1"/>
          </p:cNvSpPr>
          <p:nvPr>
            <p:ph type="sldImg"/>
          </p:nvPr>
        </p:nvSpPr>
        <p:spPr bwMode="auto">
          <a:xfrm>
            <a:off x="1187450" y="701675"/>
            <a:ext cx="4632325" cy="3473450"/>
          </a:xfrm>
          <a:prstGeom prst="rect">
            <a:avLst/>
          </a:prstGeom>
          <a:solidFill>
            <a:srgbClr val="FFFFFF"/>
          </a:solidFill>
          <a:ln>
            <a:solidFill>
              <a:srgbClr val="000000"/>
            </a:solidFill>
            <a:miter lim="800000"/>
            <a:headEnd/>
            <a:tailEnd/>
          </a:ln>
        </p:spPr>
      </p:sp>
      <p:sp>
        <p:nvSpPr>
          <p:cNvPr id="1691651" name="Rectangle 3"/>
          <p:cNvSpPr>
            <a:spLocks noChangeArrowheads="1"/>
          </p:cNvSpPr>
          <p:nvPr>
            <p:ph type="body" idx="1"/>
          </p:nvPr>
        </p:nvSpPr>
        <p:spPr bwMode="auto">
          <a:xfrm>
            <a:off x="935038" y="4413250"/>
            <a:ext cx="5137150" cy="4183063"/>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 additional notes.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88F28108-9AE2-4A82-85AD-AC628AA9C4E1}" type="slidenum">
              <a:rPr lang="en-US" altLang="en-US"/>
              <a:pPr/>
              <a:t>12</a:t>
            </a:fld>
            <a:endParaRPr lang="en-US" altLang="en-US"/>
          </a:p>
        </p:txBody>
      </p:sp>
      <p:sp>
        <p:nvSpPr>
          <p:cNvPr id="1693698" name="Rectangle 2"/>
          <p:cNvSpPr>
            <a:spLocks noChangeArrowheads="1" noTextEdit="1"/>
          </p:cNvSpPr>
          <p:nvPr>
            <p:ph type="sldImg"/>
          </p:nvPr>
        </p:nvSpPr>
        <p:spPr bwMode="auto">
          <a:xfrm>
            <a:off x="1189038" y="701675"/>
            <a:ext cx="4630737" cy="3473450"/>
          </a:xfrm>
          <a:prstGeom prst="rect">
            <a:avLst/>
          </a:prstGeom>
          <a:solidFill>
            <a:srgbClr val="FFFFFF"/>
          </a:solidFill>
          <a:ln>
            <a:solidFill>
              <a:srgbClr val="000000"/>
            </a:solidFill>
            <a:miter lim="800000"/>
            <a:headEnd/>
            <a:tailEnd/>
          </a:ln>
        </p:spPr>
      </p:sp>
      <p:sp>
        <p:nvSpPr>
          <p:cNvPr id="1693699" name="Rectangle 3"/>
          <p:cNvSpPr>
            <a:spLocks noChangeArrowheads="1"/>
          </p:cNvSpPr>
          <p:nvPr>
            <p:ph type="body" idx="1"/>
          </p:nvPr>
        </p:nvSpPr>
        <p:spPr bwMode="auto">
          <a:xfrm>
            <a:off x="935038" y="4413250"/>
            <a:ext cx="5137150" cy="4183063"/>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Teaching Notes</a:t>
            </a:r>
          </a:p>
          <a:p>
            <a:r>
              <a:rPr lang="en-US" altLang="en-US"/>
              <a:t>Experienced users often tab around a form. The tab order should be set correctly.</a:t>
            </a:r>
          </a:p>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B6F89FAB-D87D-4E19-B28B-0B3F2EAF07C1}" type="slidenum">
              <a:rPr lang="en-US" altLang="en-US"/>
              <a:pPr/>
              <a:t>13</a:t>
            </a:fld>
            <a:endParaRPr lang="en-US" altLang="en-US"/>
          </a:p>
        </p:txBody>
      </p:sp>
      <p:sp>
        <p:nvSpPr>
          <p:cNvPr id="1695746" name="Rectangle 2"/>
          <p:cNvSpPr>
            <a:spLocks noChangeArrowheads="1" noTextEdit="1"/>
          </p:cNvSpPr>
          <p:nvPr>
            <p:ph type="sldImg"/>
          </p:nvPr>
        </p:nvSpPr>
        <p:spPr bwMode="auto">
          <a:xfrm>
            <a:off x="1189038" y="701675"/>
            <a:ext cx="4630737" cy="3473450"/>
          </a:xfrm>
          <a:prstGeom prst="rect">
            <a:avLst/>
          </a:prstGeom>
          <a:solidFill>
            <a:srgbClr val="FFFFFF"/>
          </a:solidFill>
          <a:ln>
            <a:solidFill>
              <a:srgbClr val="000000"/>
            </a:solidFill>
            <a:miter lim="800000"/>
            <a:headEnd/>
            <a:tailEnd/>
          </a:ln>
        </p:spPr>
      </p:sp>
      <p:sp>
        <p:nvSpPr>
          <p:cNvPr id="1695747" name="Rectangle 3"/>
          <p:cNvSpPr>
            <a:spLocks noChangeArrowheads="1"/>
          </p:cNvSpPr>
          <p:nvPr>
            <p:ph type="body" idx="1"/>
          </p:nvPr>
        </p:nvSpPr>
        <p:spPr bwMode="auto">
          <a:xfrm>
            <a:off x="935038" y="4413250"/>
            <a:ext cx="5137150" cy="4183063"/>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 additional notes.</a:t>
            </a:r>
          </a:p>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9E2052A3-B923-4024-B8B4-7F4266B78D07}" type="slidenum">
              <a:rPr lang="en-US" altLang="en-US"/>
              <a:pPr/>
              <a:t>14</a:t>
            </a:fld>
            <a:endParaRPr lang="en-US" altLang="en-US"/>
          </a:p>
        </p:txBody>
      </p:sp>
      <p:sp>
        <p:nvSpPr>
          <p:cNvPr id="1697794" name="Rectangle 2"/>
          <p:cNvSpPr>
            <a:spLocks noChangeArrowheads="1" noTextEdit="1"/>
          </p:cNvSpPr>
          <p:nvPr>
            <p:ph type="sldImg"/>
          </p:nvPr>
        </p:nvSpPr>
        <p:spPr bwMode="auto">
          <a:xfrm>
            <a:off x="1189038" y="701675"/>
            <a:ext cx="4630737" cy="3473450"/>
          </a:xfrm>
          <a:prstGeom prst="rect">
            <a:avLst/>
          </a:prstGeom>
          <a:solidFill>
            <a:srgbClr val="FFFFFF"/>
          </a:solidFill>
          <a:ln>
            <a:solidFill>
              <a:srgbClr val="000000"/>
            </a:solidFill>
            <a:miter lim="800000"/>
            <a:headEnd/>
            <a:tailEnd/>
          </a:ln>
        </p:spPr>
      </p:sp>
      <p:sp>
        <p:nvSpPr>
          <p:cNvPr id="1697795" name="Rectangle 3"/>
          <p:cNvSpPr>
            <a:spLocks noChangeArrowheads="1"/>
          </p:cNvSpPr>
          <p:nvPr>
            <p:ph type="body" idx="1"/>
          </p:nvPr>
        </p:nvSpPr>
        <p:spPr bwMode="auto">
          <a:xfrm>
            <a:off x="935038" y="4413250"/>
            <a:ext cx="5137150" cy="4183063"/>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Teaching Notes</a:t>
            </a:r>
            <a:endParaRPr lang="en-US" altLang="en-US"/>
          </a:p>
          <a:p>
            <a:pPr lvl="1"/>
            <a:r>
              <a:rPr lang="en-US" altLang="en-US"/>
              <a:t>Other useful metaphors include a check, a register, and a calendar.</a:t>
            </a:r>
          </a:p>
          <a:p>
            <a:pPr lvl="1"/>
            <a:r>
              <a:rPr lang="en-US" altLang="en-US"/>
              <a:t>Pictures of objects can also be metaphors.  For example, many Web sites use a picture of each credit card accepted instead of the names.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F4B4A2E9-4913-4388-97DE-1B0EA7D2F455}" type="slidenum">
              <a:rPr lang="en-US" altLang="en-US"/>
              <a:pPr/>
              <a:t>15</a:t>
            </a:fld>
            <a:endParaRPr lang="en-US" altLang="en-US"/>
          </a:p>
        </p:txBody>
      </p:sp>
      <p:sp>
        <p:nvSpPr>
          <p:cNvPr id="1699842" name="Rectangle 2"/>
          <p:cNvSpPr>
            <a:spLocks noChangeArrowheads="1" noTextEdit="1"/>
          </p:cNvSpPr>
          <p:nvPr>
            <p:ph type="sldImg"/>
          </p:nvPr>
        </p:nvSpPr>
        <p:spPr bwMode="auto">
          <a:xfrm>
            <a:off x="1189038" y="701675"/>
            <a:ext cx="4630737" cy="3473450"/>
          </a:xfrm>
          <a:prstGeom prst="rect">
            <a:avLst/>
          </a:prstGeom>
          <a:solidFill>
            <a:srgbClr val="FFFFFF"/>
          </a:solidFill>
          <a:ln>
            <a:solidFill>
              <a:srgbClr val="000000"/>
            </a:solidFill>
            <a:miter lim="800000"/>
            <a:headEnd/>
            <a:tailEnd/>
          </a:ln>
        </p:spPr>
      </p:sp>
      <p:sp>
        <p:nvSpPr>
          <p:cNvPr id="1699843" name="Rectangle 3"/>
          <p:cNvSpPr>
            <a:spLocks noChangeArrowheads="1"/>
          </p:cNvSpPr>
          <p:nvPr>
            <p:ph type="body" idx="1"/>
          </p:nvPr>
        </p:nvSpPr>
        <p:spPr bwMode="auto">
          <a:xfrm>
            <a:off x="935038" y="4413250"/>
            <a:ext cx="5137150" cy="4183063"/>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 additional notes.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AC0AF680-C28E-474E-B567-10D2E9AD3732}" type="slidenum">
              <a:rPr lang="en-US" altLang="en-US"/>
              <a:pPr/>
              <a:t>16</a:t>
            </a:fld>
            <a:endParaRPr lang="en-US" altLang="en-US"/>
          </a:p>
        </p:txBody>
      </p:sp>
      <p:sp>
        <p:nvSpPr>
          <p:cNvPr id="1701890" name="Rectangle 2"/>
          <p:cNvSpPr>
            <a:spLocks noChangeArrowheads="1" noTextEdit="1"/>
          </p:cNvSpPr>
          <p:nvPr>
            <p:ph type="sldImg"/>
          </p:nvPr>
        </p:nvSpPr>
        <p:spPr bwMode="auto">
          <a:xfrm>
            <a:off x="1189038" y="701675"/>
            <a:ext cx="4630737" cy="3473450"/>
          </a:xfrm>
          <a:prstGeom prst="rect">
            <a:avLst/>
          </a:prstGeom>
          <a:solidFill>
            <a:srgbClr val="FFFFFF"/>
          </a:solidFill>
          <a:ln>
            <a:solidFill>
              <a:srgbClr val="000000"/>
            </a:solidFill>
            <a:miter lim="800000"/>
            <a:headEnd/>
            <a:tailEnd/>
          </a:ln>
        </p:spPr>
      </p:sp>
      <p:sp>
        <p:nvSpPr>
          <p:cNvPr id="1701891" name="Rectangle 3"/>
          <p:cNvSpPr>
            <a:spLocks noChangeArrowheads="1"/>
          </p:cNvSpPr>
          <p:nvPr>
            <p:ph type="body" idx="1"/>
          </p:nvPr>
        </p:nvSpPr>
        <p:spPr bwMode="auto">
          <a:xfrm>
            <a:off x="935038" y="4413250"/>
            <a:ext cx="5137150" cy="4183063"/>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 additional notes.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5799B8F8-8F08-4586-9E5F-403E232F6CDA}" type="slidenum">
              <a:rPr lang="en-US" altLang="en-US"/>
              <a:pPr/>
              <a:t>17</a:t>
            </a:fld>
            <a:endParaRPr lang="en-US" altLang="en-US"/>
          </a:p>
        </p:txBody>
      </p:sp>
      <p:sp>
        <p:nvSpPr>
          <p:cNvPr id="1705986" name="Rectangle 2"/>
          <p:cNvSpPr>
            <a:spLocks noChangeArrowheads="1" noTextEdit="1"/>
          </p:cNvSpPr>
          <p:nvPr>
            <p:ph type="sldImg"/>
          </p:nvPr>
        </p:nvSpPr>
        <p:spPr bwMode="auto">
          <a:xfrm>
            <a:off x="1189038" y="701675"/>
            <a:ext cx="4630737" cy="3473450"/>
          </a:xfrm>
          <a:prstGeom prst="rect">
            <a:avLst/>
          </a:prstGeom>
          <a:solidFill>
            <a:srgbClr val="FFFFFF"/>
          </a:solidFill>
          <a:ln>
            <a:solidFill>
              <a:srgbClr val="000000"/>
            </a:solidFill>
            <a:miter lim="800000"/>
            <a:headEnd/>
            <a:tailEnd/>
          </a:ln>
        </p:spPr>
      </p:sp>
      <p:sp>
        <p:nvSpPr>
          <p:cNvPr id="1705987" name="Rectangle 3"/>
          <p:cNvSpPr>
            <a:spLocks noChangeArrowheads="1"/>
          </p:cNvSpPr>
          <p:nvPr>
            <p:ph type="body" idx="1"/>
          </p:nvPr>
        </p:nvSpPr>
        <p:spPr bwMode="auto">
          <a:xfrm>
            <a:off x="935038" y="4413250"/>
            <a:ext cx="5137150" cy="4183063"/>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 additional notes: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55BDEE1B-8831-4E8B-BEE8-33D604DCF71E}" type="slidenum">
              <a:rPr lang="en-US" altLang="en-US"/>
              <a:pPr/>
              <a:t>18</a:t>
            </a:fld>
            <a:endParaRPr lang="en-US" altLang="en-US"/>
          </a:p>
        </p:txBody>
      </p:sp>
      <p:sp>
        <p:nvSpPr>
          <p:cNvPr id="1736706" name="Rectangle 2"/>
          <p:cNvSpPr>
            <a:spLocks noChangeArrowheads="1" noTextEdit="1"/>
          </p:cNvSpPr>
          <p:nvPr>
            <p:ph type="sldImg"/>
          </p:nvPr>
        </p:nvSpPr>
        <p:spPr bwMode="auto">
          <a:xfrm>
            <a:off x="1189038" y="701675"/>
            <a:ext cx="4630737" cy="3473450"/>
          </a:xfrm>
          <a:prstGeom prst="rect">
            <a:avLst/>
          </a:prstGeom>
          <a:solidFill>
            <a:srgbClr val="FFFFFF"/>
          </a:solidFill>
          <a:ln>
            <a:solidFill>
              <a:srgbClr val="000000"/>
            </a:solidFill>
            <a:miter lim="800000"/>
            <a:headEnd/>
            <a:tailEnd/>
          </a:ln>
        </p:spPr>
      </p:sp>
      <p:sp>
        <p:nvSpPr>
          <p:cNvPr id="1736707" name="Rectangle 3"/>
          <p:cNvSpPr>
            <a:spLocks noChangeArrowheads="1"/>
          </p:cNvSpPr>
          <p:nvPr>
            <p:ph type="body" idx="1"/>
          </p:nvPr>
        </p:nvSpPr>
        <p:spPr bwMode="auto">
          <a:xfrm>
            <a:off x="935038" y="4413250"/>
            <a:ext cx="5137150" cy="4183063"/>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Teaching Notes</a:t>
            </a:r>
          </a:p>
          <a:p>
            <a:pPr>
              <a:buFontTx/>
              <a:buChar char="•"/>
            </a:pPr>
            <a:r>
              <a:rPr lang="en-US" altLang="en-US"/>
              <a:t>It would be helpful to also go over the guidelines discussed in the text for each.</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A7E19E78-6A4A-4BFE-A249-95070FDD04E7}" type="slidenum">
              <a:rPr lang="en-US" altLang="en-US"/>
              <a:pPr/>
              <a:t>19</a:t>
            </a:fld>
            <a:endParaRPr lang="en-US" altLang="en-US"/>
          </a:p>
        </p:txBody>
      </p:sp>
      <p:sp>
        <p:nvSpPr>
          <p:cNvPr id="1731586" name="Rectangle 2"/>
          <p:cNvSpPr>
            <a:spLocks noChangeArrowheads="1" noTextEdit="1"/>
          </p:cNvSpPr>
          <p:nvPr>
            <p:ph type="sldImg"/>
          </p:nvPr>
        </p:nvSpPr>
        <p:spPr bwMode="auto">
          <a:xfrm>
            <a:off x="1189038" y="701675"/>
            <a:ext cx="4630737" cy="3473450"/>
          </a:xfrm>
          <a:prstGeom prst="rect">
            <a:avLst/>
          </a:prstGeom>
          <a:solidFill>
            <a:srgbClr val="FFFFFF"/>
          </a:solidFill>
          <a:ln>
            <a:solidFill>
              <a:srgbClr val="000000"/>
            </a:solidFill>
            <a:miter lim="800000"/>
            <a:headEnd/>
            <a:tailEnd/>
          </a:ln>
        </p:spPr>
      </p:sp>
      <p:sp>
        <p:nvSpPr>
          <p:cNvPr id="1731587" name="Rectangle 3"/>
          <p:cNvSpPr>
            <a:spLocks noChangeArrowheads="1"/>
          </p:cNvSpPr>
          <p:nvPr>
            <p:ph type="body" idx="1"/>
          </p:nvPr>
        </p:nvSpPr>
        <p:spPr bwMode="auto">
          <a:xfrm>
            <a:off x="935038" y="4413250"/>
            <a:ext cx="5137150" cy="4183063"/>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 additional notes: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D4D6E010-125E-49A7-86FE-19A0392B71DD}" type="slidenum">
              <a:rPr lang="en-US" altLang="en-US"/>
              <a:pPr/>
              <a:t>2</a:t>
            </a:fld>
            <a:endParaRPr lang="en-US" altLang="en-US"/>
          </a:p>
        </p:txBody>
      </p:sp>
      <p:sp>
        <p:nvSpPr>
          <p:cNvPr id="1673218" name="Rectangle 2"/>
          <p:cNvSpPr>
            <a:spLocks noChangeArrowheads="1"/>
          </p:cNvSpPr>
          <p:nvPr>
            <p:ph type="sldImg"/>
          </p:nvPr>
        </p:nvSpPr>
        <p:spPr bwMode="auto">
          <a:xfrm>
            <a:off x="1187450" y="701675"/>
            <a:ext cx="4632325" cy="347345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3219" name="Rectangle 3"/>
          <p:cNvSpPr>
            <a:spLocks noChangeArrowheads="1"/>
          </p:cNvSpPr>
          <p:nvPr>
            <p:ph type="body" idx="1"/>
          </p:nvPr>
        </p:nvSpPr>
        <p:spPr bwMode="auto">
          <a:xfrm>
            <a:off x="935038" y="4413250"/>
            <a:ext cx="51371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576" tIns="46788" rIns="93576" bIns="46788"/>
          <a:lstStyle/>
          <a:p>
            <a:r>
              <a:rPr lang="en-US" altLang="en-US"/>
              <a:t>No additional notes.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0B242008-DDAB-4297-9BA0-7171827BED0C}" type="slidenum">
              <a:rPr lang="en-US" altLang="en-US"/>
              <a:pPr/>
              <a:t>20</a:t>
            </a:fld>
            <a:endParaRPr lang="en-US" altLang="en-US"/>
          </a:p>
        </p:txBody>
      </p:sp>
      <p:sp>
        <p:nvSpPr>
          <p:cNvPr id="1733634" name="Rectangle 2"/>
          <p:cNvSpPr>
            <a:spLocks noChangeArrowheads="1" noTextEdit="1"/>
          </p:cNvSpPr>
          <p:nvPr>
            <p:ph type="sldImg"/>
          </p:nvPr>
        </p:nvSpPr>
        <p:spPr bwMode="auto">
          <a:xfrm>
            <a:off x="1189038" y="701675"/>
            <a:ext cx="4630737" cy="3473450"/>
          </a:xfrm>
          <a:prstGeom prst="rect">
            <a:avLst/>
          </a:prstGeom>
          <a:solidFill>
            <a:srgbClr val="FFFFFF"/>
          </a:solidFill>
          <a:ln>
            <a:solidFill>
              <a:srgbClr val="000000"/>
            </a:solidFill>
            <a:miter lim="800000"/>
            <a:headEnd/>
            <a:tailEnd/>
          </a:ln>
        </p:spPr>
      </p:sp>
      <p:sp>
        <p:nvSpPr>
          <p:cNvPr id="1733635" name="Rectangle 3"/>
          <p:cNvSpPr>
            <a:spLocks noChangeArrowheads="1"/>
          </p:cNvSpPr>
          <p:nvPr>
            <p:ph type="body" idx="1"/>
          </p:nvPr>
        </p:nvSpPr>
        <p:spPr bwMode="auto">
          <a:xfrm>
            <a:off x="935038" y="4413250"/>
            <a:ext cx="5137150" cy="4183063"/>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 additional notes: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D5B3EBDE-898F-440F-9710-C7B9317F8F44}" type="slidenum">
              <a:rPr lang="en-US" altLang="en-US"/>
              <a:pPr/>
              <a:t>21</a:t>
            </a:fld>
            <a:endParaRPr lang="en-US" altLang="en-US"/>
          </a:p>
        </p:txBody>
      </p:sp>
      <p:sp>
        <p:nvSpPr>
          <p:cNvPr id="1744898" name="Rectangle 2"/>
          <p:cNvSpPr>
            <a:spLocks noChangeArrowheads="1" noTextEdit="1"/>
          </p:cNvSpPr>
          <p:nvPr>
            <p:ph type="sldImg"/>
          </p:nvPr>
        </p:nvSpPr>
        <p:spPr>
          <a:ln/>
        </p:spPr>
      </p:sp>
      <p:sp>
        <p:nvSpPr>
          <p:cNvPr id="1744899" name="Rectangle 3"/>
          <p:cNvSpPr>
            <a:spLocks noGrp="1" noChangeArrowheads="1"/>
          </p:cNvSpPr>
          <p:nvPr>
            <p:ph type="body" idx="1"/>
          </p:nvPr>
        </p:nvSpPr>
        <p:spPr/>
        <p:txBody>
          <a:bodyPr/>
          <a:lstStyle/>
          <a:p>
            <a:r>
              <a:rPr lang="en-US" altLang="en-US"/>
              <a:t>No additional notes: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5D807306-4985-4D2E-876A-C5EE16FABDAD}" type="slidenum">
              <a:rPr lang="en-US" altLang="en-US"/>
              <a:pPr/>
              <a:t>22</a:t>
            </a:fld>
            <a:endParaRPr lang="en-US" altLang="en-US"/>
          </a:p>
        </p:txBody>
      </p:sp>
      <p:sp>
        <p:nvSpPr>
          <p:cNvPr id="1714178" name="Rectangle 2"/>
          <p:cNvSpPr>
            <a:spLocks noChangeArrowheads="1" noTextEdit="1"/>
          </p:cNvSpPr>
          <p:nvPr>
            <p:ph type="sldImg"/>
          </p:nvPr>
        </p:nvSpPr>
        <p:spPr bwMode="auto">
          <a:xfrm>
            <a:off x="1189038" y="701675"/>
            <a:ext cx="4630737" cy="3473450"/>
          </a:xfrm>
          <a:prstGeom prst="rect">
            <a:avLst/>
          </a:prstGeom>
          <a:solidFill>
            <a:srgbClr val="FFFFFF"/>
          </a:solidFill>
          <a:ln>
            <a:solidFill>
              <a:srgbClr val="000000"/>
            </a:solidFill>
            <a:miter lim="800000"/>
            <a:headEnd/>
            <a:tailEnd/>
          </a:ln>
        </p:spPr>
      </p:sp>
      <p:sp>
        <p:nvSpPr>
          <p:cNvPr id="1714179" name="Rectangle 3"/>
          <p:cNvSpPr>
            <a:spLocks noChangeArrowheads="1"/>
          </p:cNvSpPr>
          <p:nvPr>
            <p:ph type="body" idx="1"/>
          </p:nvPr>
        </p:nvSpPr>
        <p:spPr bwMode="auto">
          <a:xfrm>
            <a:off x="935038" y="4413250"/>
            <a:ext cx="5137150" cy="4183063"/>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 additional notes.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08581FF4-911E-4DD5-B840-B6ECF74B2E25}" type="slidenum">
              <a:rPr lang="en-US" altLang="en-US"/>
              <a:pPr/>
              <a:t>23</a:t>
            </a:fld>
            <a:endParaRPr lang="en-US" altLang="en-US"/>
          </a:p>
        </p:txBody>
      </p:sp>
      <p:sp>
        <p:nvSpPr>
          <p:cNvPr id="1716226" name="Rectangle 2"/>
          <p:cNvSpPr>
            <a:spLocks noChangeArrowheads="1" noTextEdit="1"/>
          </p:cNvSpPr>
          <p:nvPr>
            <p:ph type="sldImg"/>
          </p:nvPr>
        </p:nvSpPr>
        <p:spPr bwMode="auto">
          <a:xfrm>
            <a:off x="1189038" y="701675"/>
            <a:ext cx="4630737" cy="3473450"/>
          </a:xfrm>
          <a:prstGeom prst="rect">
            <a:avLst/>
          </a:prstGeom>
          <a:solidFill>
            <a:srgbClr val="FFFFFF"/>
          </a:solidFill>
          <a:ln>
            <a:solidFill>
              <a:srgbClr val="000000"/>
            </a:solidFill>
            <a:miter lim="800000"/>
            <a:headEnd/>
            <a:tailEnd/>
          </a:ln>
        </p:spPr>
      </p:sp>
      <p:sp>
        <p:nvSpPr>
          <p:cNvPr id="1716227" name="Rectangle 3"/>
          <p:cNvSpPr>
            <a:spLocks noChangeArrowheads="1"/>
          </p:cNvSpPr>
          <p:nvPr>
            <p:ph type="body" idx="1"/>
          </p:nvPr>
        </p:nvSpPr>
        <p:spPr bwMode="auto">
          <a:xfrm>
            <a:off x="935038" y="4413250"/>
            <a:ext cx="5137150" cy="4183063"/>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Teaching Notes</a:t>
            </a:r>
            <a:endParaRPr lang="en-US" altLang="en-US"/>
          </a:p>
          <a:p>
            <a:pPr lvl="1"/>
            <a:r>
              <a:rPr lang="en-US" altLang="en-US"/>
              <a:t>It may be useful to walk through this technique for specifying “logical” output requirements.</a:t>
            </a:r>
          </a:p>
          <a:p>
            <a:pPr lvl="1"/>
            <a:r>
              <a:rPr lang="en-US" altLang="en-US"/>
              <a:t>The red and blue symbols are relational operators, that is, they specify the relationship between attributes to be included in the output in terms of</a:t>
            </a:r>
          </a:p>
          <a:p>
            <a:pPr lvl="2"/>
            <a:r>
              <a:rPr lang="en-US" altLang="en-US">
                <a:cs typeface="Arial" panose="020B0604020202020204" pitchFamily="34" charset="0"/>
              </a:rPr>
              <a:t>Sequence		+</a:t>
            </a:r>
          </a:p>
          <a:p>
            <a:pPr lvl="2"/>
            <a:r>
              <a:rPr lang="en-US" altLang="en-US">
                <a:cs typeface="Arial" panose="020B0604020202020204" pitchFamily="34" charset="0"/>
              </a:rPr>
              <a:t>Selection		[ data attributes]</a:t>
            </a:r>
          </a:p>
          <a:p>
            <a:pPr lvl="2"/>
            <a:r>
              <a:rPr lang="en-US" altLang="en-US">
                <a:cs typeface="Arial" panose="020B0604020202020204" pitchFamily="34" charset="0"/>
              </a:rPr>
              <a:t>Iteration		min { data attributes } max</a:t>
            </a:r>
          </a:p>
          <a:p>
            <a:pPr lvl="2"/>
            <a:r>
              <a:rPr lang="en-US" altLang="en-US">
                <a:cs typeface="Arial" panose="020B0604020202020204" pitchFamily="34" charset="0"/>
              </a:rPr>
              <a:t>Optionality		( data attributes)</a:t>
            </a:r>
          </a:p>
          <a:p>
            <a:pPr lvl="1"/>
            <a:r>
              <a:rPr lang="en-US" altLang="en-US">
                <a:cs typeface="Arial" panose="020B0604020202020204" pitchFamily="34" charset="0"/>
              </a:rPr>
              <a:t>Many CASE tools support this logical notation.</a:t>
            </a:r>
          </a:p>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B73A2E80-6AB7-4F89-BD83-12C346A9AE19}" type="slidenum">
              <a:rPr lang="en-US" altLang="en-US"/>
              <a:pPr/>
              <a:t>24</a:t>
            </a:fld>
            <a:endParaRPr lang="en-US" altLang="en-US"/>
          </a:p>
        </p:txBody>
      </p:sp>
      <p:sp>
        <p:nvSpPr>
          <p:cNvPr id="1718274" name="Rectangle 2"/>
          <p:cNvSpPr>
            <a:spLocks noChangeArrowheads="1" noTextEdit="1"/>
          </p:cNvSpPr>
          <p:nvPr>
            <p:ph type="sldImg"/>
          </p:nvPr>
        </p:nvSpPr>
        <p:spPr bwMode="auto">
          <a:xfrm>
            <a:off x="1189038" y="701675"/>
            <a:ext cx="4630737" cy="3473450"/>
          </a:xfrm>
          <a:prstGeom prst="rect">
            <a:avLst/>
          </a:prstGeom>
          <a:solidFill>
            <a:srgbClr val="FFFFFF"/>
          </a:solidFill>
          <a:ln>
            <a:solidFill>
              <a:srgbClr val="000000"/>
            </a:solidFill>
            <a:miter lim="800000"/>
            <a:headEnd/>
            <a:tailEnd/>
          </a:ln>
        </p:spPr>
      </p:sp>
      <p:sp>
        <p:nvSpPr>
          <p:cNvPr id="1718275" name="Rectangle 3"/>
          <p:cNvSpPr>
            <a:spLocks noChangeArrowheads="1"/>
          </p:cNvSpPr>
          <p:nvPr>
            <p:ph type="body" idx="1"/>
          </p:nvPr>
        </p:nvSpPr>
        <p:spPr bwMode="auto">
          <a:xfrm>
            <a:off x="935038" y="4413250"/>
            <a:ext cx="5137150" cy="4183063"/>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 additional notes.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1D7C8113-A089-43D5-ADBF-AF8BCE03AF15}" type="slidenum">
              <a:rPr lang="en-US" altLang="en-US"/>
              <a:pPr/>
              <a:t>25</a:t>
            </a:fld>
            <a:endParaRPr lang="en-US" altLang="en-US"/>
          </a:p>
        </p:txBody>
      </p:sp>
      <p:sp>
        <p:nvSpPr>
          <p:cNvPr id="1720322" name="Rectangle 2"/>
          <p:cNvSpPr>
            <a:spLocks noChangeArrowheads="1" noTextEdit="1"/>
          </p:cNvSpPr>
          <p:nvPr>
            <p:ph type="sldImg"/>
          </p:nvPr>
        </p:nvSpPr>
        <p:spPr bwMode="auto">
          <a:xfrm>
            <a:off x="1189038" y="701675"/>
            <a:ext cx="4630737" cy="3473450"/>
          </a:xfrm>
          <a:prstGeom prst="rect">
            <a:avLst/>
          </a:prstGeom>
          <a:solidFill>
            <a:srgbClr val="FFFFFF"/>
          </a:solidFill>
          <a:ln>
            <a:solidFill>
              <a:srgbClr val="000000"/>
            </a:solidFill>
            <a:miter lim="800000"/>
            <a:headEnd/>
            <a:tailEnd/>
          </a:ln>
        </p:spPr>
      </p:sp>
      <p:sp>
        <p:nvSpPr>
          <p:cNvPr id="1720323" name="Rectangle 3"/>
          <p:cNvSpPr>
            <a:spLocks noChangeArrowheads="1"/>
          </p:cNvSpPr>
          <p:nvPr>
            <p:ph type="body" idx="1"/>
          </p:nvPr>
        </p:nvSpPr>
        <p:spPr bwMode="auto">
          <a:xfrm>
            <a:off x="935038" y="4413250"/>
            <a:ext cx="5137150" cy="4183063"/>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 additional notes.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A483F80A-A2E0-418E-BB45-AD20ED3A292D}" type="slidenum">
              <a:rPr lang="en-US" altLang="en-US"/>
              <a:pPr/>
              <a:t>26</a:t>
            </a:fld>
            <a:endParaRPr lang="en-US" altLang="en-US"/>
          </a:p>
        </p:txBody>
      </p:sp>
      <p:sp>
        <p:nvSpPr>
          <p:cNvPr id="1722370" name="Rectangle 2"/>
          <p:cNvSpPr>
            <a:spLocks noChangeArrowheads="1" noTextEdit="1"/>
          </p:cNvSpPr>
          <p:nvPr>
            <p:ph type="sldImg"/>
          </p:nvPr>
        </p:nvSpPr>
        <p:spPr bwMode="auto">
          <a:xfrm>
            <a:off x="1189038" y="701675"/>
            <a:ext cx="4630737" cy="3473450"/>
          </a:xfrm>
          <a:prstGeom prst="rect">
            <a:avLst/>
          </a:prstGeom>
          <a:solidFill>
            <a:srgbClr val="FFFFFF"/>
          </a:solidFill>
          <a:ln>
            <a:solidFill>
              <a:srgbClr val="000000"/>
            </a:solidFill>
            <a:miter lim="800000"/>
            <a:headEnd/>
            <a:tailEnd/>
          </a:ln>
        </p:spPr>
      </p:sp>
      <p:sp>
        <p:nvSpPr>
          <p:cNvPr id="1722371" name="Rectangle 3"/>
          <p:cNvSpPr>
            <a:spLocks noChangeArrowheads="1"/>
          </p:cNvSpPr>
          <p:nvPr>
            <p:ph type="body" idx="1"/>
          </p:nvPr>
        </p:nvSpPr>
        <p:spPr bwMode="auto">
          <a:xfrm>
            <a:off x="935038" y="4413250"/>
            <a:ext cx="5137150" cy="4183063"/>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 additional notes.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A8EBA171-05BD-402D-95D2-B72256C2A33F}" type="slidenum">
              <a:rPr lang="en-US" altLang="en-US"/>
              <a:pPr/>
              <a:t>27</a:t>
            </a:fld>
            <a:endParaRPr lang="en-US" altLang="en-US"/>
          </a:p>
        </p:txBody>
      </p:sp>
      <p:sp>
        <p:nvSpPr>
          <p:cNvPr id="1724418" name="Rectangle 2"/>
          <p:cNvSpPr>
            <a:spLocks noChangeArrowheads="1" noTextEdit="1"/>
          </p:cNvSpPr>
          <p:nvPr>
            <p:ph type="sldImg"/>
          </p:nvPr>
        </p:nvSpPr>
        <p:spPr bwMode="auto">
          <a:xfrm>
            <a:off x="1189038" y="701675"/>
            <a:ext cx="4630737" cy="3473450"/>
          </a:xfrm>
          <a:prstGeom prst="rect">
            <a:avLst/>
          </a:prstGeom>
          <a:solidFill>
            <a:srgbClr val="FFFFFF"/>
          </a:solidFill>
          <a:ln>
            <a:solidFill>
              <a:srgbClr val="000000"/>
            </a:solidFill>
            <a:miter lim="800000"/>
            <a:headEnd/>
            <a:tailEnd/>
          </a:ln>
        </p:spPr>
      </p:sp>
      <p:sp>
        <p:nvSpPr>
          <p:cNvPr id="1724419" name="Rectangle 3"/>
          <p:cNvSpPr>
            <a:spLocks noChangeArrowheads="1"/>
          </p:cNvSpPr>
          <p:nvPr>
            <p:ph type="body" idx="1"/>
          </p:nvPr>
        </p:nvSpPr>
        <p:spPr bwMode="auto">
          <a:xfrm>
            <a:off x="935038" y="4413250"/>
            <a:ext cx="5137150" cy="4183063"/>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 additional notes.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466536FD-3BCC-45D8-A762-96AE4AE97958}" type="slidenum">
              <a:rPr lang="en-US" altLang="en-US"/>
              <a:pPr/>
              <a:t>28</a:t>
            </a:fld>
            <a:endParaRPr lang="en-US" altLang="en-US"/>
          </a:p>
        </p:txBody>
      </p:sp>
      <p:sp>
        <p:nvSpPr>
          <p:cNvPr id="1726466" name="Rectangle 2"/>
          <p:cNvSpPr>
            <a:spLocks noChangeArrowheads="1" noTextEdit="1"/>
          </p:cNvSpPr>
          <p:nvPr>
            <p:ph type="sldImg"/>
          </p:nvPr>
        </p:nvSpPr>
        <p:spPr bwMode="auto">
          <a:xfrm>
            <a:off x="1189038" y="701675"/>
            <a:ext cx="4630737" cy="3473450"/>
          </a:xfrm>
          <a:prstGeom prst="rect">
            <a:avLst/>
          </a:prstGeom>
          <a:solidFill>
            <a:srgbClr val="FFFFFF"/>
          </a:solidFill>
          <a:ln>
            <a:solidFill>
              <a:srgbClr val="000000"/>
            </a:solidFill>
            <a:miter lim="800000"/>
            <a:headEnd/>
            <a:tailEnd/>
          </a:ln>
        </p:spPr>
      </p:sp>
      <p:sp>
        <p:nvSpPr>
          <p:cNvPr id="1726467" name="Rectangle 3"/>
          <p:cNvSpPr>
            <a:spLocks noChangeArrowheads="1"/>
          </p:cNvSpPr>
          <p:nvPr>
            <p:ph type="body" idx="1"/>
          </p:nvPr>
        </p:nvSpPr>
        <p:spPr bwMode="auto">
          <a:xfrm>
            <a:off x="935038" y="4413250"/>
            <a:ext cx="5137150" cy="4183063"/>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 additional notes.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35755C49-081C-418D-AF72-79B5206BB4DE}" type="slidenum">
              <a:rPr lang="en-US" altLang="en-US"/>
              <a:pPr/>
              <a:t>3</a:t>
            </a:fld>
            <a:endParaRPr lang="en-US" altLang="en-US"/>
          </a:p>
        </p:txBody>
      </p:sp>
      <p:sp>
        <p:nvSpPr>
          <p:cNvPr id="1683458" name="Rectangle 2"/>
          <p:cNvSpPr>
            <a:spLocks noChangeArrowheads="1"/>
          </p:cNvSpPr>
          <p:nvPr>
            <p:ph type="sldImg"/>
          </p:nvPr>
        </p:nvSpPr>
        <p:spPr bwMode="auto">
          <a:xfrm>
            <a:off x="1187450" y="701675"/>
            <a:ext cx="4632325" cy="3473450"/>
          </a:xfrm>
          <a:prstGeom prst="rect">
            <a:avLst/>
          </a:prstGeom>
          <a:solidFill>
            <a:srgbClr val="FFFFFF"/>
          </a:solidFill>
          <a:ln>
            <a:solidFill>
              <a:srgbClr val="000000"/>
            </a:solidFill>
            <a:miter lim="800000"/>
            <a:headEnd/>
            <a:tailEnd/>
          </a:ln>
        </p:spPr>
      </p:sp>
      <p:sp>
        <p:nvSpPr>
          <p:cNvPr id="1683459" name="Rectangle 3"/>
          <p:cNvSpPr>
            <a:spLocks noChangeArrowheads="1"/>
          </p:cNvSpPr>
          <p:nvPr>
            <p:ph type="body" idx="1"/>
          </p:nvPr>
        </p:nvSpPr>
        <p:spPr bwMode="auto">
          <a:xfrm>
            <a:off x="935038" y="4413250"/>
            <a:ext cx="5137150" cy="4183063"/>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 additional notes.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B5BD55B0-0BBD-4C14-B9D9-75FA80FF93E1}" type="slidenum">
              <a:rPr lang="en-US" altLang="en-US"/>
              <a:pPr/>
              <a:t>4</a:t>
            </a:fld>
            <a:endParaRPr lang="en-US" altLang="en-US"/>
          </a:p>
        </p:txBody>
      </p:sp>
      <p:sp>
        <p:nvSpPr>
          <p:cNvPr id="1728514" name="Rectangle 2"/>
          <p:cNvSpPr>
            <a:spLocks noChangeArrowheads="1"/>
          </p:cNvSpPr>
          <p:nvPr>
            <p:ph type="sldImg"/>
          </p:nvPr>
        </p:nvSpPr>
        <p:spPr bwMode="auto">
          <a:xfrm>
            <a:off x="1187450" y="701675"/>
            <a:ext cx="4632325" cy="3473450"/>
          </a:xfrm>
          <a:prstGeom prst="rect">
            <a:avLst/>
          </a:prstGeom>
          <a:solidFill>
            <a:srgbClr val="FFFFFF"/>
          </a:solidFill>
          <a:ln>
            <a:solidFill>
              <a:srgbClr val="000000"/>
            </a:solidFill>
            <a:miter lim="800000"/>
            <a:headEnd/>
            <a:tailEnd/>
          </a:ln>
        </p:spPr>
      </p:sp>
      <p:sp>
        <p:nvSpPr>
          <p:cNvPr id="1728515" name="Rectangle 3"/>
          <p:cNvSpPr>
            <a:spLocks noChangeArrowheads="1"/>
          </p:cNvSpPr>
          <p:nvPr>
            <p:ph type="body" idx="1"/>
          </p:nvPr>
        </p:nvSpPr>
        <p:spPr bwMode="auto">
          <a:xfrm>
            <a:off x="935038" y="4413250"/>
            <a:ext cx="5137150" cy="4183063"/>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 additional notes.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6F998809-EF5D-4E9E-98DA-5562871A4CE1}" type="slidenum">
              <a:rPr lang="en-US" altLang="en-US"/>
              <a:pPr/>
              <a:t>5</a:t>
            </a:fld>
            <a:endParaRPr lang="en-US" altLang="en-US"/>
          </a:p>
        </p:txBody>
      </p:sp>
      <p:sp>
        <p:nvSpPr>
          <p:cNvPr id="1685506" name="Rectangle 2"/>
          <p:cNvSpPr>
            <a:spLocks noChangeArrowheads="1" noTextEdit="1"/>
          </p:cNvSpPr>
          <p:nvPr>
            <p:ph type="sldImg"/>
          </p:nvPr>
        </p:nvSpPr>
        <p:spPr bwMode="auto">
          <a:xfrm>
            <a:off x="1189038" y="701675"/>
            <a:ext cx="4630737" cy="3473450"/>
          </a:xfrm>
          <a:prstGeom prst="rect">
            <a:avLst/>
          </a:prstGeom>
          <a:solidFill>
            <a:srgbClr val="FFFFFF"/>
          </a:solidFill>
          <a:ln>
            <a:solidFill>
              <a:srgbClr val="000000"/>
            </a:solidFill>
            <a:miter lim="800000"/>
            <a:headEnd/>
            <a:tailEnd/>
          </a:ln>
        </p:spPr>
      </p:sp>
      <p:sp>
        <p:nvSpPr>
          <p:cNvPr id="1685507" name="Rectangle 3"/>
          <p:cNvSpPr>
            <a:spLocks noChangeArrowheads="1"/>
          </p:cNvSpPr>
          <p:nvPr>
            <p:ph type="body" idx="1"/>
          </p:nvPr>
        </p:nvSpPr>
        <p:spPr bwMode="auto">
          <a:xfrm>
            <a:off x="935038" y="4413250"/>
            <a:ext cx="5137150" cy="4183063"/>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Teaching Notes</a:t>
            </a:r>
          </a:p>
          <a:p>
            <a:r>
              <a:rPr lang="en-US" altLang="en-US"/>
              <a:t>We tend to think of input solely in terms of keyboard and mouse on a PC. But as this slide points out, there are many kinds of input and many kinds of input terminals (i.e. the Blackberry device shown here).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33D3441F-F639-4DE7-842F-03B02B75A253}" type="slidenum">
              <a:rPr lang="en-US" altLang="en-US"/>
              <a:pPr/>
              <a:t>6</a:t>
            </a:fld>
            <a:endParaRPr lang="en-US" altLang="en-US"/>
          </a:p>
        </p:txBody>
      </p:sp>
      <p:sp>
        <p:nvSpPr>
          <p:cNvPr id="1677314" name="Rectangle 2"/>
          <p:cNvSpPr>
            <a:spLocks noChangeArrowheads="1" noTextEdit="1"/>
          </p:cNvSpPr>
          <p:nvPr>
            <p:ph type="sldImg"/>
          </p:nvPr>
        </p:nvSpPr>
        <p:spPr bwMode="auto">
          <a:xfrm>
            <a:off x="1189038" y="701675"/>
            <a:ext cx="4630737" cy="3473450"/>
          </a:xfrm>
          <a:prstGeom prst="rect">
            <a:avLst/>
          </a:prstGeom>
          <a:solidFill>
            <a:srgbClr val="FFFFFF"/>
          </a:solidFill>
          <a:ln>
            <a:solidFill>
              <a:srgbClr val="000000"/>
            </a:solidFill>
            <a:miter lim="800000"/>
            <a:headEnd/>
            <a:tailEnd/>
          </a:ln>
        </p:spPr>
      </p:sp>
      <p:sp>
        <p:nvSpPr>
          <p:cNvPr id="1677315" name="Rectangle 3"/>
          <p:cNvSpPr>
            <a:spLocks noChangeArrowheads="1"/>
          </p:cNvSpPr>
          <p:nvPr>
            <p:ph type="body" idx="1"/>
          </p:nvPr>
        </p:nvSpPr>
        <p:spPr bwMode="auto">
          <a:xfrm>
            <a:off x="935038" y="4413250"/>
            <a:ext cx="5137150" cy="4183063"/>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Teaching Notes</a:t>
            </a:r>
            <a:endParaRPr lang="en-US" altLang="en-US"/>
          </a:p>
          <a:p>
            <a:pPr lvl="1"/>
            <a:r>
              <a:rPr lang="en-US" altLang="en-US"/>
              <a:t>The categories are not necessarily mutually exclusive.</a:t>
            </a:r>
            <a:endParaRPr lang="en-US" altLang="en-US">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2ACBEEB2-8DE9-4C2A-A347-5C1958349EE5}" type="slidenum">
              <a:rPr lang="en-US" altLang="en-US"/>
              <a:pPr/>
              <a:t>7</a:t>
            </a:fld>
            <a:endParaRPr lang="en-US" altLang="en-US"/>
          </a:p>
        </p:txBody>
      </p:sp>
      <p:sp>
        <p:nvSpPr>
          <p:cNvPr id="1679362" name="Rectangle 2"/>
          <p:cNvSpPr>
            <a:spLocks noChangeArrowheads="1" noTextEdit="1"/>
          </p:cNvSpPr>
          <p:nvPr>
            <p:ph type="sldImg"/>
          </p:nvPr>
        </p:nvSpPr>
        <p:spPr bwMode="auto">
          <a:xfrm>
            <a:off x="1189038" y="701675"/>
            <a:ext cx="4630737" cy="3473450"/>
          </a:xfrm>
          <a:prstGeom prst="rect">
            <a:avLst/>
          </a:prstGeom>
          <a:solidFill>
            <a:srgbClr val="FFFFFF"/>
          </a:solidFill>
          <a:ln>
            <a:solidFill>
              <a:srgbClr val="000000"/>
            </a:solidFill>
            <a:miter lim="800000"/>
            <a:headEnd/>
            <a:tailEnd/>
          </a:ln>
        </p:spPr>
      </p:sp>
      <p:sp>
        <p:nvSpPr>
          <p:cNvPr id="1679363" name="Rectangle 3"/>
          <p:cNvSpPr>
            <a:spLocks noChangeArrowheads="1"/>
          </p:cNvSpPr>
          <p:nvPr>
            <p:ph type="body" idx="1"/>
          </p:nvPr>
        </p:nvSpPr>
        <p:spPr bwMode="auto">
          <a:xfrm>
            <a:off x="935038" y="4413250"/>
            <a:ext cx="5137150" cy="4183063"/>
          </a:xfrm>
          <a:prstGeom prst="rect">
            <a:avLst/>
          </a:prstGeom>
          <a:solidFill>
            <a:srgbClr val="FFFFFF"/>
          </a:solidFill>
          <a:ln>
            <a:solidFill>
              <a:srgbClr val="000000"/>
            </a:solidFill>
            <a:miter lim="800000"/>
            <a:headEnd/>
            <a:tailEnd/>
          </a:ln>
        </p:spPr>
        <p:txBody>
          <a:bodyPr/>
          <a:lstStyle/>
          <a:p>
            <a:r>
              <a:rPr lang="en-US" altLang="en-US" b="1"/>
              <a:t>Teaching Notes</a:t>
            </a:r>
            <a:endParaRPr lang="en-US" altLang="en-US"/>
          </a:p>
          <a:p>
            <a:pPr lvl="1"/>
            <a:r>
              <a:rPr lang="en-US" altLang="en-US"/>
              <a:t>The categories are not necessarily mutually exclusive.</a:t>
            </a:r>
            <a:endParaRPr lang="en-US" altLang="en-US">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BE7A39B1-F35A-4E27-BE0B-062DD91271B0}" type="slidenum">
              <a:rPr lang="en-US" altLang="en-US"/>
              <a:pPr/>
              <a:t>8</a:t>
            </a:fld>
            <a:endParaRPr lang="en-US" altLang="en-US"/>
          </a:p>
        </p:txBody>
      </p:sp>
      <p:sp>
        <p:nvSpPr>
          <p:cNvPr id="1681410" name="Rectangle 2"/>
          <p:cNvSpPr>
            <a:spLocks noChangeArrowheads="1" noTextEdit="1"/>
          </p:cNvSpPr>
          <p:nvPr>
            <p:ph type="sldImg"/>
          </p:nvPr>
        </p:nvSpPr>
        <p:spPr bwMode="auto">
          <a:xfrm>
            <a:off x="1189038" y="701675"/>
            <a:ext cx="4630737" cy="3473450"/>
          </a:xfrm>
          <a:prstGeom prst="rect">
            <a:avLst/>
          </a:prstGeom>
          <a:solidFill>
            <a:srgbClr val="FFFFFF"/>
          </a:solidFill>
          <a:ln>
            <a:solidFill>
              <a:srgbClr val="000000"/>
            </a:solidFill>
            <a:miter lim="800000"/>
            <a:headEnd/>
            <a:tailEnd/>
          </a:ln>
        </p:spPr>
      </p:sp>
      <p:sp>
        <p:nvSpPr>
          <p:cNvPr id="1681411" name="Rectangle 3"/>
          <p:cNvSpPr>
            <a:spLocks noChangeArrowheads="1"/>
          </p:cNvSpPr>
          <p:nvPr>
            <p:ph type="body" idx="1"/>
          </p:nvPr>
        </p:nvSpPr>
        <p:spPr bwMode="auto">
          <a:xfrm>
            <a:off x="935038" y="4413250"/>
            <a:ext cx="5137150" cy="4183063"/>
          </a:xfrm>
          <a:prstGeom prst="rect">
            <a:avLst/>
          </a:prstGeom>
          <a:solidFill>
            <a:srgbClr val="FFFFFF"/>
          </a:solidFill>
          <a:ln>
            <a:solidFill>
              <a:srgbClr val="000000"/>
            </a:solidFill>
            <a:miter lim="800000"/>
            <a:headEnd/>
            <a:tailEnd/>
          </a:ln>
        </p:spPr>
        <p:txBody>
          <a:bodyPr/>
          <a:lstStyle/>
          <a:p>
            <a:r>
              <a:rPr lang="en-US" altLang="en-US" b="1"/>
              <a:t>Teaching Notes</a:t>
            </a:r>
            <a:endParaRPr lang="en-US" altLang="en-US"/>
          </a:p>
          <a:p>
            <a:pPr lvl="1"/>
            <a:r>
              <a:rPr lang="en-US" altLang="en-US"/>
              <a:t>The categories are not necessarily mutually exclusive.</a:t>
            </a:r>
            <a:endParaRPr lang="en-US" altLang="en-US">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16 – Input Design and Prototyping</a:t>
            </a:r>
          </a:p>
        </p:txBody>
      </p:sp>
      <p:sp>
        <p:nvSpPr>
          <p:cNvPr id="5" name="Rectangle 9"/>
          <p:cNvSpPr>
            <a:spLocks noGrp="1" noChangeArrowheads="1"/>
          </p:cNvSpPr>
          <p:nvPr>
            <p:ph type="sldNum" sz="quarter" idx="5"/>
          </p:nvPr>
        </p:nvSpPr>
        <p:spPr>
          <a:ln/>
        </p:spPr>
        <p:txBody>
          <a:bodyPr/>
          <a:lstStyle/>
          <a:p>
            <a:fld id="{1B28A427-B912-4E1D-8857-A3B5AAA4A7A4}" type="slidenum">
              <a:rPr lang="en-US" altLang="en-US"/>
              <a:pPr/>
              <a:t>9</a:t>
            </a:fld>
            <a:endParaRPr lang="en-US" altLang="en-US"/>
          </a:p>
        </p:txBody>
      </p:sp>
      <p:sp>
        <p:nvSpPr>
          <p:cNvPr id="1687554" name="Rectangle 2"/>
          <p:cNvSpPr>
            <a:spLocks noChangeArrowheads="1" noTextEdit="1"/>
          </p:cNvSpPr>
          <p:nvPr>
            <p:ph type="sldImg"/>
          </p:nvPr>
        </p:nvSpPr>
        <p:spPr bwMode="auto">
          <a:xfrm>
            <a:off x="1189038" y="701675"/>
            <a:ext cx="4630737" cy="3473450"/>
          </a:xfrm>
          <a:prstGeom prst="rect">
            <a:avLst/>
          </a:prstGeom>
          <a:solidFill>
            <a:srgbClr val="FFFFFF"/>
          </a:solidFill>
          <a:ln>
            <a:solidFill>
              <a:srgbClr val="000000"/>
            </a:solidFill>
            <a:miter lim="800000"/>
            <a:headEnd/>
            <a:tailEnd/>
          </a:ln>
        </p:spPr>
      </p:sp>
      <p:sp>
        <p:nvSpPr>
          <p:cNvPr id="1687555" name="Rectangle 3"/>
          <p:cNvSpPr>
            <a:spLocks noChangeArrowheads="1"/>
          </p:cNvSpPr>
          <p:nvPr>
            <p:ph type="body" idx="1"/>
          </p:nvPr>
        </p:nvSpPr>
        <p:spPr bwMode="auto">
          <a:xfrm>
            <a:off x="935038" y="4413250"/>
            <a:ext cx="5137150" cy="4183063"/>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Teaching Notes</a:t>
            </a:r>
          </a:p>
          <a:p>
            <a:pPr>
              <a:buFontTx/>
              <a:buChar char="•"/>
            </a:pPr>
            <a:r>
              <a:rPr lang="en-US" altLang="en-US"/>
              <a:t>This screen shot shows two different bar codes, each with the data equivalent shown below. Point out that bar codes can represent letters as well as numbers. In other words, you name could be represented by a bar code.</a:t>
            </a:r>
          </a:p>
          <a:p>
            <a:pPr>
              <a:buFontTx/>
              <a:buChar char="•"/>
            </a:pPr>
            <a:r>
              <a:rPr lang="en-US" altLang="en-US"/>
              <a:t>This screen shot mentions "Code 93." This is one of several different symbologies that bar codes can support.</a:t>
            </a:r>
          </a:p>
          <a:p>
            <a:pPr>
              <a:buFontTx/>
              <a:buChar char="•"/>
            </a:pPr>
            <a:r>
              <a:rPr lang="en-US" altLang="en-US"/>
              <a:t>Reading a bar code is a simple as attaching a bar code devices to a computer and setting it for the correct symbology. When a bar code is scanned, the alphanumeric value is entered to the computer just as if a user typed that value on the keyboard.</a:t>
            </a:r>
          </a:p>
          <a:p>
            <a:pPr>
              <a:buFontTx/>
              <a:buChar char="•"/>
            </a:pPr>
            <a:r>
              <a:rPr lang="en-US" altLang="en-US"/>
              <a:t>Printing bar codes is more complex, requiring special software.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747970" name="Picture 2" descr="ppt_bkgrd_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747971" name="Rectangle 3"/>
          <p:cNvSpPr>
            <a:spLocks noGrp="1" noChangeArrowheads="1"/>
          </p:cNvSpPr>
          <p:nvPr>
            <p:ph type="ctrTitle"/>
          </p:nvPr>
        </p:nvSpPr>
        <p:spPr>
          <a:xfrm>
            <a:off x="4191000" y="1295400"/>
            <a:ext cx="4572000" cy="2305050"/>
          </a:xfrm>
          <a:solidFill>
            <a:srgbClr val="FAEDDE"/>
          </a:solidFill>
          <a:effectLst>
            <a:outerShdw dist="81320" dir="2319588" algn="ctr" rotWithShape="0">
              <a:schemeClr val="tx1"/>
            </a:outerShdw>
          </a:effectLst>
        </p:spPr>
        <p:txBody>
          <a:bodyPr anchorCtr="1"/>
          <a:lstStyle>
            <a:lvl1pPr>
              <a:defRPr>
                <a:solidFill>
                  <a:schemeClr val="tx1"/>
                </a:solidFill>
              </a:defRPr>
            </a:lvl1pPr>
          </a:lstStyle>
          <a:p>
            <a:pPr lvl="0"/>
            <a:r>
              <a:rPr lang="en-US" altLang="en-US" noProof="0" smtClean="0"/>
              <a:t>Click to edit Master title style</a:t>
            </a:r>
          </a:p>
        </p:txBody>
      </p:sp>
      <p:sp>
        <p:nvSpPr>
          <p:cNvPr id="1747972" name="Rectangle 4"/>
          <p:cNvSpPr>
            <a:spLocks noGrp="1" noChangeArrowheads="1"/>
          </p:cNvSpPr>
          <p:nvPr>
            <p:ph type="subTitle" idx="1"/>
          </p:nvPr>
        </p:nvSpPr>
        <p:spPr>
          <a:xfrm>
            <a:off x="4191000" y="3886200"/>
            <a:ext cx="4572000" cy="1752600"/>
          </a:xfrm>
          <a:solidFill>
            <a:srgbClr val="FAEDDE"/>
          </a:solidFill>
          <a:effectLst>
            <a:outerShdw dist="89803" dir="2700000" algn="ctr" rotWithShape="0">
              <a:schemeClr val="tx1"/>
            </a:outerShdw>
          </a:effectLst>
        </p:spPr>
        <p:txBody>
          <a:bodyPr anchor="ctr" anchorCtr="1"/>
          <a:lstStyle>
            <a:lvl1pPr marL="0" indent="0" algn="ctr">
              <a:buFontTx/>
              <a:buNone/>
              <a:defRPr/>
            </a:lvl1pPr>
          </a:lstStyle>
          <a:p>
            <a:pPr lvl="0"/>
            <a:r>
              <a:rPr lang="en-US" altLang="en-US" noProof="0" smtClean="0"/>
              <a:t>Click to edit Master subtitle style</a:t>
            </a:r>
          </a:p>
        </p:txBody>
      </p:sp>
      <p:sp>
        <p:nvSpPr>
          <p:cNvPr id="1747973" name="Text Box 5"/>
          <p:cNvSpPr txBox="1">
            <a:spLocks noChangeArrowheads="1"/>
          </p:cNvSpPr>
          <p:nvPr/>
        </p:nvSpPr>
        <p:spPr bwMode="auto">
          <a:xfrm>
            <a:off x="76200" y="6553200"/>
            <a:ext cx="15430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i="1">
                <a:solidFill>
                  <a:srgbClr val="FAEDDE"/>
                </a:solidFill>
                <a:latin typeface="Book Antiqua" panose="02040602050305030304" pitchFamily="18" charset="0"/>
              </a:rPr>
              <a:t>McGraw-Hill/Irwin</a:t>
            </a:r>
          </a:p>
        </p:txBody>
      </p:sp>
      <p:sp>
        <p:nvSpPr>
          <p:cNvPr id="1747974" name="Text Box 6"/>
          <p:cNvSpPr txBox="1">
            <a:spLocks noChangeArrowheads="1"/>
          </p:cNvSpPr>
          <p:nvPr/>
        </p:nvSpPr>
        <p:spPr bwMode="auto">
          <a:xfrm>
            <a:off x="4876800" y="6553200"/>
            <a:ext cx="426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en-US" sz="1200" b="1" i="1">
                <a:solidFill>
                  <a:srgbClr val="FAEDDE"/>
                </a:solidFill>
                <a:latin typeface="Book Antiqua" panose="02040602050305030304" pitchFamily="18" charset="0"/>
              </a:rPr>
              <a:t>© 2008 The McGraw-Hill Companies, All Rights Reserved</a:t>
            </a:r>
          </a:p>
        </p:txBody>
      </p:sp>
    </p:spTree>
  </p:cSld>
  <p:clrMapOvr>
    <a:masterClrMapping/>
  </p:clrMapOvr>
  <p:transition>
    <p:strips/>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2539790"/>
      </p:ext>
    </p:extLst>
  </p:cSld>
  <p:clrMapOvr>
    <a:masterClrMapping/>
  </p:clrMapOvr>
  <p:transition>
    <p:strip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05650" y="0"/>
            <a:ext cx="203835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0"/>
            <a:ext cx="5962650" cy="64770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8233149"/>
      </p:ext>
    </p:extLst>
  </p:cSld>
  <p:clrMapOvr>
    <a:masterClrMapping/>
  </p:clrMapOvr>
  <p:transition>
    <p:strip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1092856"/>
      </p:ext>
    </p:extLst>
  </p:cSld>
  <p:clrMapOvr>
    <a:masterClrMapping/>
  </p:clrMapOvr>
  <p:transition>
    <p:strip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4255156327"/>
      </p:ext>
    </p:extLst>
  </p:cSld>
  <p:clrMapOvr>
    <a:masterClrMapping/>
  </p:clrMapOvr>
  <p:transition>
    <p:strip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295400"/>
            <a:ext cx="3924300" cy="5181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1295400"/>
            <a:ext cx="3924300" cy="5181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93015818"/>
      </p:ext>
    </p:extLst>
  </p:cSld>
  <p:clrMapOvr>
    <a:masterClrMapping/>
  </p:clrMapOvr>
  <p:transition>
    <p:strip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8686896"/>
      </p:ext>
    </p:extLst>
  </p:cSld>
  <p:clrMapOvr>
    <a:masterClrMapping/>
  </p:clrMapOvr>
  <p:transition>
    <p:strip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31389191"/>
      </p:ext>
    </p:extLst>
  </p:cSld>
  <p:clrMapOvr>
    <a:masterClrMapping/>
  </p:clrMapOvr>
  <p:transition>
    <p:strip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4362224"/>
      </p:ext>
    </p:extLst>
  </p:cSld>
  <p:clrMapOvr>
    <a:masterClrMapping/>
  </p:clrMapOvr>
  <p:transition>
    <p:strip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063341345"/>
      </p:ext>
    </p:extLst>
  </p:cSld>
  <p:clrMapOvr>
    <a:masterClrMapping/>
  </p:clrMapOvr>
  <p:transition>
    <p:strip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3767936006"/>
      </p:ext>
    </p:extLst>
  </p:cSld>
  <p:clrMapOvr>
    <a:masterClrMapping/>
  </p:clrMapOvr>
  <p:transition>
    <p:strip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46946" name="Picture 2" descr="ppt_bkgrd_slid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746947" name="Rectangle 3"/>
          <p:cNvSpPr>
            <a:spLocks noGrp="1" noChangeArrowheads="1"/>
          </p:cNvSpPr>
          <p:nvPr>
            <p:ph type="title"/>
          </p:nvPr>
        </p:nvSpPr>
        <p:spPr bwMode="auto">
          <a:xfrm>
            <a:off x="990600" y="0"/>
            <a:ext cx="8153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746948" name="Rectangle 4"/>
          <p:cNvSpPr>
            <a:spLocks noGrp="1" noChangeArrowheads="1"/>
          </p:cNvSpPr>
          <p:nvPr>
            <p:ph type="body" idx="1"/>
          </p:nvPr>
        </p:nvSpPr>
        <p:spPr bwMode="auto">
          <a:xfrm>
            <a:off x="990600" y="1295400"/>
            <a:ext cx="8001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746949" name="Text Box 5"/>
          <p:cNvSpPr txBox="1">
            <a:spLocks noChangeArrowheads="1"/>
          </p:cNvSpPr>
          <p:nvPr/>
        </p:nvSpPr>
        <p:spPr bwMode="auto">
          <a:xfrm>
            <a:off x="152400" y="6172200"/>
            <a:ext cx="655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rgbClr val="FAEDDE"/>
                </a:solidFill>
              </a:rPr>
              <a:t>15-</a:t>
            </a:r>
            <a:fld id="{1E31AD45-776D-4408-8A7D-E4825341BFC2}" type="slidenum">
              <a:rPr lang="en-US" altLang="en-US" sz="1400" b="1">
                <a:solidFill>
                  <a:srgbClr val="FAEDDE"/>
                </a:solidFill>
              </a:rPr>
              <a:pPr/>
              <a:t>‹#›</a:t>
            </a:fld>
            <a:endParaRPr lang="en-US" altLang="en-US" sz="1400" b="1">
              <a:solidFill>
                <a:srgbClr val="FAEDDE"/>
              </a:solidFill>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ransition>
    <p:strips/>
  </p:transition>
  <p:timing>
    <p:tnLst>
      <p:par>
        <p:cTn id="1" dur="indefinite" restart="never" nodeType="tmRoot"/>
      </p:par>
    </p:tnLst>
  </p:timing>
  <p:txStyles>
    <p:titleStyle>
      <a:lvl1pPr algn="ctr" rtl="0" fontAlgn="base">
        <a:spcBef>
          <a:spcPct val="0"/>
        </a:spcBef>
        <a:spcAft>
          <a:spcPct val="0"/>
        </a:spcAft>
        <a:defRPr sz="4400" kern="1200">
          <a:solidFill>
            <a:srgbClr val="FAEDDE"/>
          </a:solidFill>
          <a:latin typeface="+mj-lt"/>
          <a:ea typeface="+mj-ea"/>
          <a:cs typeface="+mj-cs"/>
        </a:defRPr>
      </a:lvl1pPr>
      <a:lvl2pPr algn="ctr" rtl="0" fontAlgn="base">
        <a:spcBef>
          <a:spcPct val="0"/>
        </a:spcBef>
        <a:spcAft>
          <a:spcPct val="0"/>
        </a:spcAft>
        <a:defRPr sz="4400">
          <a:solidFill>
            <a:srgbClr val="FAEDDE"/>
          </a:solidFill>
          <a:latin typeface="Arial" panose="020B0604020202020204" pitchFamily="34" charset="0"/>
        </a:defRPr>
      </a:lvl2pPr>
      <a:lvl3pPr algn="ctr" rtl="0" fontAlgn="base">
        <a:spcBef>
          <a:spcPct val="0"/>
        </a:spcBef>
        <a:spcAft>
          <a:spcPct val="0"/>
        </a:spcAft>
        <a:defRPr sz="4400">
          <a:solidFill>
            <a:srgbClr val="FAEDDE"/>
          </a:solidFill>
          <a:latin typeface="Arial" panose="020B0604020202020204" pitchFamily="34" charset="0"/>
        </a:defRPr>
      </a:lvl3pPr>
      <a:lvl4pPr algn="ctr" rtl="0" fontAlgn="base">
        <a:spcBef>
          <a:spcPct val="0"/>
        </a:spcBef>
        <a:spcAft>
          <a:spcPct val="0"/>
        </a:spcAft>
        <a:defRPr sz="4400">
          <a:solidFill>
            <a:srgbClr val="FAEDDE"/>
          </a:solidFill>
          <a:latin typeface="Arial" panose="020B0604020202020204" pitchFamily="34" charset="0"/>
        </a:defRPr>
      </a:lvl4pPr>
      <a:lvl5pPr algn="ctr" rtl="0" fontAlgn="base">
        <a:spcBef>
          <a:spcPct val="0"/>
        </a:spcBef>
        <a:spcAft>
          <a:spcPct val="0"/>
        </a:spcAft>
        <a:defRPr sz="4400">
          <a:solidFill>
            <a:srgbClr val="FAEDDE"/>
          </a:solidFill>
          <a:latin typeface="Arial" panose="020B0604020202020204" pitchFamily="34" charset="0"/>
        </a:defRPr>
      </a:lvl5pPr>
      <a:lvl6pPr marL="457200" algn="ctr" rtl="0" fontAlgn="base">
        <a:spcBef>
          <a:spcPct val="0"/>
        </a:spcBef>
        <a:spcAft>
          <a:spcPct val="0"/>
        </a:spcAft>
        <a:defRPr sz="4400">
          <a:solidFill>
            <a:srgbClr val="FAEDDE"/>
          </a:solidFill>
          <a:latin typeface="Arial" panose="020B0604020202020204" pitchFamily="34" charset="0"/>
        </a:defRPr>
      </a:lvl6pPr>
      <a:lvl7pPr marL="914400" algn="ctr" rtl="0" fontAlgn="base">
        <a:spcBef>
          <a:spcPct val="0"/>
        </a:spcBef>
        <a:spcAft>
          <a:spcPct val="0"/>
        </a:spcAft>
        <a:defRPr sz="4400">
          <a:solidFill>
            <a:srgbClr val="FAEDDE"/>
          </a:solidFill>
          <a:latin typeface="Arial" panose="020B0604020202020204" pitchFamily="34" charset="0"/>
        </a:defRPr>
      </a:lvl7pPr>
      <a:lvl8pPr marL="1371600" algn="ctr" rtl="0" fontAlgn="base">
        <a:spcBef>
          <a:spcPct val="0"/>
        </a:spcBef>
        <a:spcAft>
          <a:spcPct val="0"/>
        </a:spcAft>
        <a:defRPr sz="4400">
          <a:solidFill>
            <a:srgbClr val="FAEDDE"/>
          </a:solidFill>
          <a:latin typeface="Arial" panose="020B0604020202020204" pitchFamily="34" charset="0"/>
        </a:defRPr>
      </a:lvl8pPr>
      <a:lvl9pPr marL="1828800" algn="ctr" rtl="0" fontAlgn="base">
        <a:spcBef>
          <a:spcPct val="0"/>
        </a:spcBef>
        <a:spcAft>
          <a:spcPct val="0"/>
        </a:spcAft>
        <a:defRPr sz="4400">
          <a:solidFill>
            <a:srgbClr val="FAEDDE"/>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8" name="Rectangle 4"/>
          <p:cNvSpPr>
            <a:spLocks noGrp="1" noChangeArrowheads="1"/>
          </p:cNvSpPr>
          <p:nvPr>
            <p:ph type="ctrTitle"/>
          </p:nvPr>
        </p:nvSpPr>
        <p:spPr/>
        <p:txBody>
          <a:bodyPr/>
          <a:lstStyle/>
          <a:p>
            <a:r>
              <a:rPr lang="en-US" altLang="en-US"/>
              <a:t>Chapter 15</a:t>
            </a:r>
          </a:p>
        </p:txBody>
      </p:sp>
      <p:sp>
        <p:nvSpPr>
          <p:cNvPr id="1741829" name="Rectangle 5"/>
          <p:cNvSpPr>
            <a:spLocks noGrp="1" noChangeArrowheads="1"/>
          </p:cNvSpPr>
          <p:nvPr>
            <p:ph type="subTitle" idx="1"/>
          </p:nvPr>
        </p:nvSpPr>
        <p:spPr/>
        <p:txBody>
          <a:bodyPr/>
          <a:lstStyle/>
          <a:p>
            <a:r>
              <a:rPr lang="en-US" altLang="en-US"/>
              <a:t>Input Design and Prototyping</a:t>
            </a:r>
          </a:p>
        </p:txBody>
      </p:sp>
    </p:spTree>
  </p:cSld>
  <p:clrMapOvr>
    <a:masterClrMapping/>
  </p:clrMapOvr>
  <p:transition>
    <p:strips/>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8578" name="Rectangle 2"/>
          <p:cNvSpPr>
            <a:spLocks noGrp="1" noChangeArrowheads="1"/>
          </p:cNvSpPr>
          <p:nvPr>
            <p:ph type="title"/>
          </p:nvPr>
        </p:nvSpPr>
        <p:spPr/>
        <p:txBody>
          <a:bodyPr/>
          <a:lstStyle/>
          <a:p>
            <a:r>
              <a:rPr lang="en-US" altLang="en-US"/>
              <a:t>Input Design Guidelines</a:t>
            </a:r>
          </a:p>
        </p:txBody>
      </p:sp>
      <p:sp>
        <p:nvSpPr>
          <p:cNvPr id="1688579" name="Rectangle 3"/>
          <p:cNvSpPr>
            <a:spLocks noGrp="1" noChangeArrowheads="1"/>
          </p:cNvSpPr>
          <p:nvPr>
            <p:ph type="body" idx="1"/>
          </p:nvPr>
        </p:nvSpPr>
        <p:spPr>
          <a:xfrm>
            <a:off x="1139825" y="1295400"/>
            <a:ext cx="7851775" cy="5181600"/>
          </a:xfrm>
        </p:spPr>
        <p:txBody>
          <a:bodyPr/>
          <a:lstStyle/>
          <a:p>
            <a:r>
              <a:rPr lang="en-US" altLang="en-US"/>
              <a:t>Capture only variable data.</a:t>
            </a:r>
          </a:p>
          <a:p>
            <a:pPr lvl="1"/>
            <a:r>
              <a:rPr lang="en-US" altLang="en-US"/>
              <a:t>Not data that can be looked up.</a:t>
            </a:r>
          </a:p>
          <a:p>
            <a:r>
              <a:rPr lang="en-US" altLang="en-US"/>
              <a:t>Do not capture data that can calculated or stored in computer programs as constants.</a:t>
            </a:r>
          </a:p>
          <a:p>
            <a:pPr lvl="1"/>
            <a:r>
              <a:rPr lang="en-US" altLang="en-US"/>
              <a:t>Extended Price, Federal Withholding, etc.</a:t>
            </a:r>
          </a:p>
          <a:p>
            <a:r>
              <a:rPr lang="en-US" altLang="en-US"/>
              <a:t>Use codes for appropriate attributes.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0626" name="Rectangle 2"/>
          <p:cNvSpPr>
            <a:spLocks noGrp="1" noChangeArrowheads="1"/>
          </p:cNvSpPr>
          <p:nvPr>
            <p:ph type="title"/>
          </p:nvPr>
        </p:nvSpPr>
        <p:spPr/>
        <p:txBody>
          <a:bodyPr/>
          <a:lstStyle/>
          <a:p>
            <a:r>
              <a:rPr lang="en-US" altLang="en-US"/>
              <a:t>Source Document / </a:t>
            </a:r>
            <a:br>
              <a:rPr lang="en-US" altLang="en-US"/>
            </a:br>
            <a:r>
              <a:rPr lang="en-US" altLang="en-US"/>
              <a:t>Form Design Guidelines</a:t>
            </a:r>
          </a:p>
        </p:txBody>
      </p:sp>
      <p:sp>
        <p:nvSpPr>
          <p:cNvPr id="1690627" name="Rectangle 3"/>
          <p:cNvSpPr>
            <a:spLocks noGrp="1" noChangeArrowheads="1"/>
          </p:cNvSpPr>
          <p:nvPr>
            <p:ph type="body" idx="1"/>
          </p:nvPr>
        </p:nvSpPr>
        <p:spPr>
          <a:xfrm>
            <a:off x="1214438" y="1295400"/>
            <a:ext cx="7777162" cy="5181600"/>
          </a:xfrm>
        </p:spPr>
        <p:txBody>
          <a:bodyPr/>
          <a:lstStyle/>
          <a:p>
            <a:r>
              <a:rPr lang="en-US" altLang="en-US"/>
              <a:t>Include instructions for completing the form.</a:t>
            </a:r>
          </a:p>
          <a:p>
            <a:r>
              <a:rPr lang="en-US" altLang="en-US"/>
              <a:t>Minimize the amount of handwriting.</a:t>
            </a:r>
          </a:p>
          <a:p>
            <a:r>
              <a:rPr lang="en-US" altLang="en-US"/>
              <a:t>Data to be entered (keyed) should be sequenced top-to-bottom and left-to-right.</a:t>
            </a:r>
          </a:p>
          <a:p>
            <a:r>
              <a:rPr lang="en-US" altLang="en-US"/>
              <a:t>When possible use designs based on known metaphors.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2674" name="Rectangle 2"/>
          <p:cNvSpPr>
            <a:spLocks noGrp="1" noChangeArrowheads="1"/>
          </p:cNvSpPr>
          <p:nvPr>
            <p:ph type="title"/>
          </p:nvPr>
        </p:nvSpPr>
        <p:spPr/>
        <p:txBody>
          <a:bodyPr/>
          <a:lstStyle/>
          <a:p>
            <a:r>
              <a:rPr lang="en-US" altLang="en-US"/>
              <a:t>Bad Flow in a Form</a:t>
            </a:r>
          </a:p>
        </p:txBody>
      </p:sp>
      <p:pic>
        <p:nvPicPr>
          <p:cNvPr id="1692690" name="Picture 18" descr="whi74173_1603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04988"/>
            <a:ext cx="7312025" cy="4062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4722" name="Rectangle 2"/>
          <p:cNvSpPr>
            <a:spLocks noGrp="1" noChangeArrowheads="1"/>
          </p:cNvSpPr>
          <p:nvPr>
            <p:ph type="title"/>
          </p:nvPr>
        </p:nvSpPr>
        <p:spPr/>
        <p:txBody>
          <a:bodyPr/>
          <a:lstStyle/>
          <a:p>
            <a:r>
              <a:rPr lang="en-US" altLang="en-US"/>
              <a:t>Good Flow in a Form</a:t>
            </a:r>
          </a:p>
        </p:txBody>
      </p:sp>
      <p:pic>
        <p:nvPicPr>
          <p:cNvPr id="1694738" name="Picture 18" descr="whi74173_1603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0525" y="1304925"/>
            <a:ext cx="6873875" cy="521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6770" name="Rectangle 2"/>
          <p:cNvSpPr>
            <a:spLocks noGrp="1" noChangeArrowheads="1"/>
          </p:cNvSpPr>
          <p:nvPr>
            <p:ph type="title"/>
          </p:nvPr>
        </p:nvSpPr>
        <p:spPr/>
        <p:txBody>
          <a:bodyPr/>
          <a:lstStyle/>
          <a:p>
            <a:r>
              <a:rPr lang="en-US" altLang="en-US"/>
              <a:t>Metaphoric Screen Design</a:t>
            </a:r>
          </a:p>
        </p:txBody>
      </p:sp>
      <p:pic>
        <p:nvPicPr>
          <p:cNvPr id="1696773" name="Picture 5" descr="whi74173_16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65288"/>
            <a:ext cx="6151563" cy="45831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8818" name="Rectangle 2"/>
          <p:cNvSpPr>
            <a:spLocks noGrp="1" noChangeArrowheads="1"/>
          </p:cNvSpPr>
          <p:nvPr>
            <p:ph type="title"/>
          </p:nvPr>
        </p:nvSpPr>
        <p:spPr/>
        <p:txBody>
          <a:bodyPr/>
          <a:lstStyle/>
          <a:p>
            <a:r>
              <a:rPr lang="en-US" altLang="en-US"/>
              <a:t>Internal Controls for Inputs</a:t>
            </a:r>
          </a:p>
        </p:txBody>
      </p:sp>
      <p:sp>
        <p:nvSpPr>
          <p:cNvPr id="1698819" name="Rectangle 3"/>
          <p:cNvSpPr>
            <a:spLocks noGrp="1" noChangeArrowheads="1"/>
          </p:cNvSpPr>
          <p:nvPr>
            <p:ph type="body" idx="1"/>
          </p:nvPr>
        </p:nvSpPr>
        <p:spPr/>
        <p:txBody>
          <a:bodyPr/>
          <a:lstStyle/>
          <a:p>
            <a:pPr>
              <a:lnSpc>
                <a:spcPct val="85000"/>
              </a:lnSpc>
              <a:spcBef>
                <a:spcPct val="15000"/>
              </a:spcBef>
            </a:pPr>
            <a:r>
              <a:rPr lang="en-US" altLang="en-US" sz="2600" b="1"/>
              <a:t>The number of inputs should be monitored (to minimize risk of lost transactions).</a:t>
            </a:r>
            <a:endParaRPr lang="en-US" altLang="en-US" sz="2800"/>
          </a:p>
          <a:p>
            <a:pPr lvl="1">
              <a:lnSpc>
                <a:spcPct val="85000"/>
              </a:lnSpc>
              <a:spcBef>
                <a:spcPct val="15000"/>
              </a:spcBef>
            </a:pPr>
            <a:r>
              <a:rPr lang="en-US" altLang="en-US" sz="2100"/>
              <a:t>For batch processing</a:t>
            </a:r>
            <a:endParaRPr lang="en-US" altLang="en-US" sz="2400"/>
          </a:p>
          <a:p>
            <a:pPr lvl="2">
              <a:lnSpc>
                <a:spcPct val="85000"/>
              </a:lnSpc>
              <a:spcBef>
                <a:spcPct val="15000"/>
              </a:spcBef>
            </a:pPr>
            <a:r>
              <a:rPr lang="en-US" altLang="en-US" sz="2000"/>
              <a:t>Use batch control slips</a:t>
            </a:r>
          </a:p>
          <a:p>
            <a:pPr lvl="2">
              <a:lnSpc>
                <a:spcPct val="85000"/>
              </a:lnSpc>
              <a:spcBef>
                <a:spcPct val="15000"/>
              </a:spcBef>
            </a:pPr>
            <a:r>
              <a:rPr lang="en-US" altLang="en-US" sz="2000"/>
              <a:t>Use one-for-one checks against post-processing detail reports </a:t>
            </a:r>
          </a:p>
          <a:p>
            <a:pPr lvl="1">
              <a:lnSpc>
                <a:spcPct val="85000"/>
              </a:lnSpc>
              <a:spcBef>
                <a:spcPct val="15000"/>
              </a:spcBef>
            </a:pPr>
            <a:r>
              <a:rPr lang="en-US" altLang="en-US" sz="2100"/>
              <a:t>For on-line systems</a:t>
            </a:r>
            <a:endParaRPr lang="en-US" altLang="en-US" sz="2400"/>
          </a:p>
          <a:p>
            <a:pPr lvl="2">
              <a:lnSpc>
                <a:spcPct val="85000"/>
              </a:lnSpc>
              <a:spcBef>
                <a:spcPct val="15000"/>
              </a:spcBef>
            </a:pPr>
            <a:r>
              <a:rPr lang="en-US" altLang="en-US" sz="2000"/>
              <a:t>Log each transaction as it occurs to a separate audit file</a:t>
            </a:r>
          </a:p>
          <a:p>
            <a:pPr>
              <a:lnSpc>
                <a:spcPct val="85000"/>
              </a:lnSpc>
              <a:spcBef>
                <a:spcPct val="15000"/>
              </a:spcBef>
            </a:pPr>
            <a:r>
              <a:rPr lang="en-US" altLang="en-US" sz="2600" b="1"/>
              <a:t>Validate all data</a:t>
            </a:r>
            <a:endParaRPr lang="en-US" altLang="en-US" sz="2800"/>
          </a:p>
          <a:p>
            <a:pPr lvl="1">
              <a:lnSpc>
                <a:spcPct val="85000"/>
              </a:lnSpc>
              <a:spcBef>
                <a:spcPct val="15000"/>
              </a:spcBef>
            </a:pPr>
            <a:r>
              <a:rPr lang="en-US" altLang="en-US" sz="2100"/>
              <a:t>Existence checks</a:t>
            </a:r>
          </a:p>
          <a:p>
            <a:pPr lvl="1">
              <a:lnSpc>
                <a:spcPct val="85000"/>
              </a:lnSpc>
              <a:spcBef>
                <a:spcPct val="15000"/>
              </a:spcBef>
            </a:pPr>
            <a:r>
              <a:rPr lang="en-US" altLang="en-US" sz="2100"/>
              <a:t>Data-type checks</a:t>
            </a:r>
          </a:p>
          <a:p>
            <a:pPr lvl="1">
              <a:lnSpc>
                <a:spcPct val="85000"/>
              </a:lnSpc>
              <a:spcBef>
                <a:spcPct val="15000"/>
              </a:spcBef>
            </a:pPr>
            <a:r>
              <a:rPr lang="en-US" altLang="en-US" sz="2100"/>
              <a:t>Domain checks</a:t>
            </a:r>
          </a:p>
          <a:p>
            <a:pPr lvl="1">
              <a:lnSpc>
                <a:spcPct val="85000"/>
              </a:lnSpc>
              <a:spcBef>
                <a:spcPct val="15000"/>
              </a:spcBef>
            </a:pPr>
            <a:r>
              <a:rPr lang="en-US" altLang="en-US" sz="2100"/>
              <a:t>Combination checks</a:t>
            </a:r>
          </a:p>
          <a:p>
            <a:pPr lvl="1">
              <a:lnSpc>
                <a:spcPct val="85000"/>
              </a:lnSpc>
              <a:spcBef>
                <a:spcPct val="15000"/>
              </a:spcBef>
            </a:pPr>
            <a:r>
              <a:rPr lang="en-US" altLang="en-US" sz="2100"/>
              <a:t>Self-checking digits</a:t>
            </a:r>
          </a:p>
          <a:p>
            <a:pPr lvl="1">
              <a:lnSpc>
                <a:spcPct val="85000"/>
              </a:lnSpc>
              <a:spcBef>
                <a:spcPct val="15000"/>
              </a:spcBef>
            </a:pPr>
            <a:r>
              <a:rPr lang="en-US" altLang="en-US" sz="2100"/>
              <a:t>Format checks</a:t>
            </a:r>
            <a:endParaRPr lang="en-US" altLang="en-US" sz="2400"/>
          </a:p>
        </p:txBody>
      </p:sp>
    </p:spTree>
  </p:cSld>
  <p:clrMapOvr>
    <a:masterClrMapping/>
  </p:clrMapOvr>
  <p:transition>
    <p:strips/>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0870" name="Picture 6" descr="whi74173_1605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81113"/>
            <a:ext cx="7620000" cy="5461000"/>
          </a:xfrm>
          <a:prstGeom prst="rect">
            <a:avLst/>
          </a:prstGeom>
          <a:noFill/>
          <a:extLst>
            <a:ext uri="{909E8E84-426E-40DD-AFC4-6F175D3DCCD1}">
              <a14:hiddenFill xmlns:a14="http://schemas.microsoft.com/office/drawing/2010/main">
                <a:solidFill>
                  <a:srgbClr val="FFFFFF"/>
                </a:solidFill>
              </a14:hiddenFill>
            </a:ext>
          </a:extLst>
        </p:spPr>
      </p:pic>
      <p:sp>
        <p:nvSpPr>
          <p:cNvPr id="1700866" name="Rectangle 2"/>
          <p:cNvSpPr>
            <a:spLocks noGrp="1" noChangeArrowheads="1"/>
          </p:cNvSpPr>
          <p:nvPr>
            <p:ph type="title"/>
          </p:nvPr>
        </p:nvSpPr>
        <p:spPr/>
        <p:txBody>
          <a:bodyPr/>
          <a:lstStyle/>
          <a:p>
            <a:r>
              <a:rPr lang="en-US" altLang="en-US"/>
              <a:t>Repository-Based Prototyping and Development</a:t>
            </a:r>
          </a:p>
        </p:txBody>
      </p:sp>
      <p:sp>
        <p:nvSpPr>
          <p:cNvPr id="1700868" name="AutoShape 4"/>
          <p:cNvSpPr>
            <a:spLocks/>
          </p:cNvSpPr>
          <p:nvPr/>
        </p:nvSpPr>
        <p:spPr bwMode="auto">
          <a:xfrm>
            <a:off x="6926263" y="4530725"/>
            <a:ext cx="1989137" cy="1336675"/>
          </a:xfrm>
          <a:prstGeom prst="borderCallout2">
            <a:avLst>
              <a:gd name="adj1" fmla="val 8551"/>
              <a:gd name="adj2" fmla="val -3829"/>
              <a:gd name="adj3" fmla="val 8551"/>
              <a:gd name="adj4" fmla="val -54907"/>
              <a:gd name="adj5" fmla="val -84917"/>
              <a:gd name="adj6" fmla="val -108139"/>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2000" b="1">
                <a:latin typeface="Times New Roman" panose="02020603050405020304" pitchFamily="18" charset="0"/>
              </a:rPr>
              <a:t>Define properties and constraints for a reusable field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4962" name="Rectangle 2"/>
          <p:cNvSpPr>
            <a:spLocks noGrp="1" noChangeArrowheads="1"/>
          </p:cNvSpPr>
          <p:nvPr>
            <p:ph type="title"/>
          </p:nvPr>
        </p:nvSpPr>
        <p:spPr/>
        <p:txBody>
          <a:bodyPr/>
          <a:lstStyle/>
          <a:p>
            <a:r>
              <a:rPr lang="en-US" altLang="en-US"/>
              <a:t>Common GUI Controls (Windows and Web)</a:t>
            </a:r>
          </a:p>
        </p:txBody>
      </p:sp>
      <p:sp>
        <p:nvSpPr>
          <p:cNvPr id="1704963" name="Rectangle 3"/>
          <p:cNvSpPr>
            <a:spLocks noGrp="1" noChangeArrowheads="1"/>
          </p:cNvSpPr>
          <p:nvPr>
            <p:ph type="body" idx="1"/>
          </p:nvPr>
        </p:nvSpPr>
        <p:spPr>
          <a:xfrm>
            <a:off x="990600" y="1295400"/>
            <a:ext cx="2767013" cy="5181600"/>
          </a:xfrm>
        </p:spPr>
        <p:txBody>
          <a:bodyPr/>
          <a:lstStyle/>
          <a:p>
            <a:pPr>
              <a:spcBef>
                <a:spcPct val="10000"/>
              </a:spcBef>
            </a:pPr>
            <a:r>
              <a:rPr lang="en-US" altLang="en-US" sz="2800"/>
              <a:t>Text boxes</a:t>
            </a:r>
          </a:p>
          <a:p>
            <a:pPr>
              <a:spcBef>
                <a:spcPct val="10000"/>
              </a:spcBef>
            </a:pPr>
            <a:r>
              <a:rPr lang="en-US" altLang="en-US" sz="2800"/>
              <a:t>Radio buttons</a:t>
            </a:r>
          </a:p>
          <a:p>
            <a:pPr>
              <a:spcBef>
                <a:spcPct val="10000"/>
              </a:spcBef>
            </a:pPr>
            <a:r>
              <a:rPr lang="en-US" altLang="en-US" sz="2800"/>
              <a:t>Check boxes</a:t>
            </a:r>
          </a:p>
          <a:p>
            <a:pPr>
              <a:spcBef>
                <a:spcPct val="10000"/>
              </a:spcBef>
            </a:pPr>
            <a:r>
              <a:rPr lang="en-US" altLang="en-US" sz="2800"/>
              <a:t>List boxes</a:t>
            </a:r>
          </a:p>
          <a:p>
            <a:pPr>
              <a:spcBef>
                <a:spcPct val="10000"/>
              </a:spcBef>
            </a:pPr>
            <a:r>
              <a:rPr lang="en-US" altLang="en-US" sz="2800"/>
              <a:t>Drop down lists</a:t>
            </a:r>
          </a:p>
          <a:p>
            <a:pPr>
              <a:spcBef>
                <a:spcPct val="10000"/>
              </a:spcBef>
            </a:pPr>
            <a:r>
              <a:rPr lang="en-US" altLang="en-US" sz="2800"/>
              <a:t>Combination boxes</a:t>
            </a:r>
          </a:p>
          <a:p>
            <a:pPr>
              <a:spcBef>
                <a:spcPct val="10000"/>
              </a:spcBef>
            </a:pPr>
            <a:r>
              <a:rPr lang="en-US" altLang="en-US" sz="2800"/>
              <a:t>Spin boxes</a:t>
            </a:r>
          </a:p>
          <a:p>
            <a:pPr>
              <a:spcBef>
                <a:spcPct val="10000"/>
              </a:spcBef>
            </a:pPr>
            <a:r>
              <a:rPr lang="en-US" altLang="en-US" sz="2800"/>
              <a:t>Buttons</a:t>
            </a:r>
          </a:p>
        </p:txBody>
      </p:sp>
      <p:pic>
        <p:nvPicPr>
          <p:cNvPr id="1704968" name="Picture 8" descr="Figure 14-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846263"/>
            <a:ext cx="5314950" cy="4249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trip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5682" name="Rectangle 2"/>
          <p:cNvSpPr>
            <a:spLocks noGrp="1" noChangeArrowheads="1"/>
          </p:cNvSpPr>
          <p:nvPr>
            <p:ph type="title"/>
          </p:nvPr>
        </p:nvSpPr>
        <p:spPr/>
        <p:txBody>
          <a:bodyPr/>
          <a:lstStyle/>
          <a:p>
            <a:r>
              <a:rPr lang="en-US" altLang="en-US"/>
              <a:t>Common GUI Controls Uses</a:t>
            </a:r>
          </a:p>
        </p:txBody>
      </p:sp>
      <p:sp>
        <p:nvSpPr>
          <p:cNvPr id="1735683" name="Rectangle 3"/>
          <p:cNvSpPr>
            <a:spLocks noGrp="1" noChangeArrowheads="1"/>
          </p:cNvSpPr>
          <p:nvPr>
            <p:ph type="body" idx="1"/>
          </p:nvPr>
        </p:nvSpPr>
        <p:spPr>
          <a:xfrm>
            <a:off x="1066800" y="1295400"/>
            <a:ext cx="7848600" cy="5334000"/>
          </a:xfrm>
        </p:spPr>
        <p:txBody>
          <a:bodyPr/>
          <a:lstStyle/>
          <a:p>
            <a:pPr>
              <a:lnSpc>
                <a:spcPct val="80000"/>
              </a:lnSpc>
              <a:spcBef>
                <a:spcPct val="10000"/>
              </a:spcBef>
            </a:pPr>
            <a:r>
              <a:rPr lang="en-US" altLang="en-US" sz="2400"/>
              <a:t>Text boxes</a:t>
            </a:r>
          </a:p>
          <a:p>
            <a:pPr lvl="1">
              <a:lnSpc>
                <a:spcPct val="80000"/>
              </a:lnSpc>
              <a:spcBef>
                <a:spcPct val="10000"/>
              </a:spcBef>
            </a:pPr>
            <a:r>
              <a:rPr lang="en-US" altLang="en-US" sz="2000"/>
              <a:t>When the input data values are unlimited in scope</a:t>
            </a:r>
          </a:p>
          <a:p>
            <a:pPr>
              <a:lnSpc>
                <a:spcPct val="80000"/>
              </a:lnSpc>
              <a:spcBef>
                <a:spcPct val="10000"/>
              </a:spcBef>
            </a:pPr>
            <a:r>
              <a:rPr lang="en-US" altLang="en-US" sz="2400"/>
              <a:t>Radio buttons</a:t>
            </a:r>
          </a:p>
          <a:p>
            <a:pPr lvl="1">
              <a:lnSpc>
                <a:spcPct val="80000"/>
              </a:lnSpc>
              <a:spcBef>
                <a:spcPct val="10000"/>
              </a:spcBef>
            </a:pPr>
            <a:r>
              <a:rPr lang="en-US" altLang="en-US" sz="2000"/>
              <a:t>When data has limited predefined set of mutually exclusive values</a:t>
            </a:r>
          </a:p>
          <a:p>
            <a:pPr>
              <a:lnSpc>
                <a:spcPct val="80000"/>
              </a:lnSpc>
              <a:spcBef>
                <a:spcPct val="10000"/>
              </a:spcBef>
            </a:pPr>
            <a:r>
              <a:rPr lang="en-US" altLang="en-US" sz="2400"/>
              <a:t>Check boxes</a:t>
            </a:r>
          </a:p>
          <a:p>
            <a:pPr lvl="1">
              <a:lnSpc>
                <a:spcPct val="80000"/>
              </a:lnSpc>
              <a:spcBef>
                <a:spcPct val="10000"/>
              </a:spcBef>
            </a:pPr>
            <a:r>
              <a:rPr lang="en-US" altLang="en-US" sz="2000"/>
              <a:t>When value set consists of a simple yes or no value</a:t>
            </a:r>
          </a:p>
          <a:p>
            <a:pPr>
              <a:lnSpc>
                <a:spcPct val="80000"/>
              </a:lnSpc>
              <a:spcBef>
                <a:spcPct val="10000"/>
              </a:spcBef>
            </a:pPr>
            <a:r>
              <a:rPr lang="en-US" altLang="en-US" sz="2400"/>
              <a:t>List boxes</a:t>
            </a:r>
          </a:p>
          <a:p>
            <a:pPr lvl="1">
              <a:lnSpc>
                <a:spcPct val="80000"/>
              </a:lnSpc>
              <a:spcBef>
                <a:spcPct val="10000"/>
              </a:spcBef>
            </a:pPr>
            <a:r>
              <a:rPr lang="en-US" altLang="en-US" sz="2000"/>
              <a:t>When data has a large number of possible values</a:t>
            </a:r>
          </a:p>
          <a:p>
            <a:pPr>
              <a:lnSpc>
                <a:spcPct val="80000"/>
              </a:lnSpc>
              <a:spcBef>
                <a:spcPct val="10000"/>
              </a:spcBef>
            </a:pPr>
            <a:r>
              <a:rPr lang="en-US" altLang="en-US" sz="2400"/>
              <a:t>Drop down lists</a:t>
            </a:r>
          </a:p>
          <a:p>
            <a:pPr lvl="1">
              <a:lnSpc>
                <a:spcPct val="80000"/>
              </a:lnSpc>
              <a:spcBef>
                <a:spcPct val="10000"/>
              </a:spcBef>
            </a:pPr>
            <a:r>
              <a:rPr lang="en-US" altLang="en-US" sz="2000"/>
              <a:t>When data has large number of possible values and screen space is too limited for a list box</a:t>
            </a:r>
          </a:p>
          <a:p>
            <a:pPr>
              <a:lnSpc>
                <a:spcPct val="80000"/>
              </a:lnSpc>
              <a:spcBef>
                <a:spcPct val="10000"/>
              </a:spcBef>
            </a:pPr>
            <a:r>
              <a:rPr lang="en-US" altLang="en-US" sz="2400"/>
              <a:t>Combination boxes</a:t>
            </a:r>
          </a:p>
          <a:p>
            <a:pPr lvl="1">
              <a:lnSpc>
                <a:spcPct val="80000"/>
              </a:lnSpc>
              <a:spcBef>
                <a:spcPct val="10000"/>
              </a:spcBef>
            </a:pPr>
            <a:r>
              <a:rPr lang="en-US" altLang="en-US" sz="2000"/>
              <a:t>To provide user with option of selecting value from a list or typing a value that may or may not appear in the list</a:t>
            </a:r>
          </a:p>
          <a:p>
            <a:pPr>
              <a:lnSpc>
                <a:spcPct val="80000"/>
              </a:lnSpc>
              <a:spcBef>
                <a:spcPct val="10000"/>
              </a:spcBef>
            </a:pPr>
            <a:r>
              <a:rPr lang="en-US" altLang="en-US" sz="2400"/>
              <a:t>Spin boxes</a:t>
            </a:r>
          </a:p>
          <a:p>
            <a:pPr lvl="1">
              <a:lnSpc>
                <a:spcPct val="80000"/>
              </a:lnSpc>
              <a:spcBef>
                <a:spcPct val="10000"/>
              </a:spcBef>
            </a:pPr>
            <a:r>
              <a:rPr lang="en-US" altLang="en-US" sz="2000"/>
              <a:t>When need to navigate through a small set of choices or directly typing a data value</a:t>
            </a:r>
          </a:p>
        </p:txBody>
      </p:sp>
    </p:spTree>
  </p:cSld>
  <p:clrMapOvr>
    <a:masterClrMapping/>
  </p:clrMapOvr>
  <p:transition>
    <p:strip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62" name="Rectangle 2"/>
          <p:cNvSpPr>
            <a:spLocks noGrp="1" noChangeArrowheads="1"/>
          </p:cNvSpPr>
          <p:nvPr>
            <p:ph type="title"/>
          </p:nvPr>
        </p:nvSpPr>
        <p:spPr/>
        <p:txBody>
          <a:bodyPr/>
          <a:lstStyle/>
          <a:p>
            <a:r>
              <a:rPr lang="en-US" altLang="en-US"/>
              <a:t>Advanced Controls </a:t>
            </a:r>
            <a:br>
              <a:rPr lang="en-US" altLang="en-US"/>
            </a:br>
            <a:r>
              <a:rPr lang="en-US" altLang="en-US"/>
              <a:t>(mostly Windows interfaces)</a:t>
            </a:r>
          </a:p>
        </p:txBody>
      </p:sp>
      <p:sp>
        <p:nvSpPr>
          <p:cNvPr id="1730563" name="Rectangle 3"/>
          <p:cNvSpPr>
            <a:spLocks noGrp="1" noChangeArrowheads="1"/>
          </p:cNvSpPr>
          <p:nvPr>
            <p:ph type="body" idx="1"/>
          </p:nvPr>
        </p:nvSpPr>
        <p:spPr>
          <a:xfrm>
            <a:off x="990600" y="1295400"/>
            <a:ext cx="3214688" cy="5181600"/>
          </a:xfrm>
        </p:spPr>
        <p:txBody>
          <a:bodyPr/>
          <a:lstStyle/>
          <a:p>
            <a:pPr>
              <a:lnSpc>
                <a:spcPct val="80000"/>
              </a:lnSpc>
              <a:spcBef>
                <a:spcPct val="10000"/>
              </a:spcBef>
            </a:pPr>
            <a:r>
              <a:rPr lang="en-US" altLang="en-US" sz="2800"/>
              <a:t>Drop down calendars</a:t>
            </a:r>
          </a:p>
          <a:p>
            <a:pPr>
              <a:lnSpc>
                <a:spcPct val="80000"/>
              </a:lnSpc>
              <a:spcBef>
                <a:spcPct val="10000"/>
              </a:spcBef>
            </a:pPr>
            <a:r>
              <a:rPr lang="en-US" altLang="en-US" sz="2800"/>
              <a:t>Slider edit controls</a:t>
            </a:r>
          </a:p>
          <a:p>
            <a:pPr>
              <a:lnSpc>
                <a:spcPct val="80000"/>
              </a:lnSpc>
              <a:spcBef>
                <a:spcPct val="10000"/>
              </a:spcBef>
            </a:pPr>
            <a:r>
              <a:rPr lang="en-US" altLang="en-US" sz="2800"/>
              <a:t>Masked edit controls</a:t>
            </a:r>
          </a:p>
          <a:p>
            <a:pPr>
              <a:lnSpc>
                <a:spcPct val="80000"/>
              </a:lnSpc>
              <a:spcBef>
                <a:spcPct val="10000"/>
              </a:spcBef>
            </a:pPr>
            <a:r>
              <a:rPr lang="en-US" altLang="en-US" sz="2800"/>
              <a:t>Ellipsis controls</a:t>
            </a:r>
          </a:p>
          <a:p>
            <a:pPr>
              <a:lnSpc>
                <a:spcPct val="80000"/>
              </a:lnSpc>
              <a:spcBef>
                <a:spcPct val="10000"/>
              </a:spcBef>
            </a:pPr>
            <a:r>
              <a:rPr lang="en-US" altLang="en-US" sz="2800"/>
              <a:t>Alternate numerical spinners</a:t>
            </a:r>
          </a:p>
          <a:p>
            <a:pPr>
              <a:lnSpc>
                <a:spcPct val="80000"/>
              </a:lnSpc>
              <a:spcBef>
                <a:spcPct val="10000"/>
              </a:spcBef>
            </a:pPr>
            <a:r>
              <a:rPr lang="en-US" altLang="en-US" sz="2800"/>
              <a:t>Check list boxes</a:t>
            </a:r>
          </a:p>
          <a:p>
            <a:pPr>
              <a:lnSpc>
                <a:spcPct val="80000"/>
              </a:lnSpc>
              <a:spcBef>
                <a:spcPct val="10000"/>
              </a:spcBef>
            </a:pPr>
            <a:r>
              <a:rPr lang="en-US" altLang="en-US" sz="2800"/>
              <a:t>Check tree boxes</a:t>
            </a:r>
          </a:p>
        </p:txBody>
      </p:sp>
      <p:pic>
        <p:nvPicPr>
          <p:cNvPr id="1730566" name="Picture 6" descr="whi74173_1607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150" y="1828800"/>
            <a:ext cx="4876800" cy="4200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trip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2194" name="Rectangle 2"/>
          <p:cNvSpPr>
            <a:spLocks noGrp="1" noChangeArrowheads="1"/>
          </p:cNvSpPr>
          <p:nvPr>
            <p:ph type="title"/>
          </p:nvPr>
        </p:nvSpPr>
        <p:spPr/>
        <p:txBody>
          <a:bodyPr/>
          <a:lstStyle/>
          <a:p>
            <a:r>
              <a:rPr lang="en-US" altLang="en-US"/>
              <a:t>Objectives</a:t>
            </a:r>
          </a:p>
        </p:txBody>
      </p:sp>
      <p:sp>
        <p:nvSpPr>
          <p:cNvPr id="1672195" name="Rectangle 3"/>
          <p:cNvSpPr>
            <a:spLocks noGrp="1" noChangeArrowheads="1"/>
          </p:cNvSpPr>
          <p:nvPr>
            <p:ph type="body" idx="1"/>
          </p:nvPr>
        </p:nvSpPr>
        <p:spPr/>
        <p:txBody>
          <a:bodyPr/>
          <a:lstStyle/>
          <a:p>
            <a:pPr>
              <a:lnSpc>
                <a:spcPct val="90000"/>
              </a:lnSpc>
            </a:pPr>
            <a:r>
              <a:rPr lang="en-US" altLang="en-US" sz="2400"/>
              <a:t>Define the appropriate format and media for a computer input.</a:t>
            </a:r>
          </a:p>
          <a:p>
            <a:pPr>
              <a:lnSpc>
                <a:spcPct val="90000"/>
              </a:lnSpc>
            </a:pPr>
            <a:r>
              <a:rPr lang="en-US" altLang="en-US" sz="2400"/>
              <a:t>Explain the difference between data capture, data entry, and data input.</a:t>
            </a:r>
          </a:p>
          <a:p>
            <a:pPr>
              <a:lnSpc>
                <a:spcPct val="90000"/>
              </a:lnSpc>
            </a:pPr>
            <a:r>
              <a:rPr lang="en-US" altLang="en-US" sz="2400"/>
              <a:t>Identify and describe several automatic data collection technologies.</a:t>
            </a:r>
          </a:p>
          <a:p>
            <a:pPr>
              <a:lnSpc>
                <a:spcPct val="90000"/>
              </a:lnSpc>
            </a:pPr>
            <a:r>
              <a:rPr lang="en-US" altLang="en-US" sz="2400"/>
              <a:t>Apply human factors to the design of computer inputs.</a:t>
            </a:r>
          </a:p>
          <a:p>
            <a:pPr>
              <a:lnSpc>
                <a:spcPct val="90000"/>
              </a:lnSpc>
            </a:pPr>
            <a:r>
              <a:rPr lang="en-US" altLang="en-US" sz="2400"/>
              <a:t>Design internal controls for computer inputs.</a:t>
            </a:r>
          </a:p>
          <a:p>
            <a:pPr>
              <a:lnSpc>
                <a:spcPct val="90000"/>
              </a:lnSpc>
            </a:pPr>
            <a:r>
              <a:rPr lang="en-US" altLang="en-US" sz="2400"/>
              <a:t>Select proper screen-based controls for input attributes that are to appear on a GUI input screen.</a:t>
            </a:r>
          </a:p>
          <a:p>
            <a:pPr>
              <a:lnSpc>
                <a:spcPct val="90000"/>
              </a:lnSpc>
            </a:pPr>
            <a:r>
              <a:rPr lang="en-US" altLang="en-US" sz="2400"/>
              <a:t>Design a web-based input interface. 	</a:t>
            </a:r>
            <a:br>
              <a:rPr lang="en-US" altLang="en-US" sz="2400"/>
            </a:br>
            <a:endParaRPr lang="en-US" altLang="en-US" sz="240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2610" name="Rectangle 2"/>
          <p:cNvSpPr>
            <a:spLocks noGrp="1" noChangeArrowheads="1"/>
          </p:cNvSpPr>
          <p:nvPr>
            <p:ph type="title"/>
          </p:nvPr>
        </p:nvSpPr>
        <p:spPr/>
        <p:txBody>
          <a:bodyPr/>
          <a:lstStyle/>
          <a:p>
            <a:r>
              <a:rPr lang="en-US" altLang="en-US"/>
              <a:t>Advanced Controls </a:t>
            </a:r>
            <a:br>
              <a:rPr lang="en-US" altLang="en-US"/>
            </a:br>
            <a:r>
              <a:rPr lang="en-US" altLang="en-US"/>
              <a:t>(mostly Windows interfaces)</a:t>
            </a:r>
          </a:p>
        </p:txBody>
      </p:sp>
      <p:pic>
        <p:nvPicPr>
          <p:cNvPr id="1732614" name="Picture 6" descr="whi74173_1607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411288"/>
            <a:ext cx="5791200" cy="49895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trips/>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4658" name="Rectangle 2"/>
          <p:cNvSpPr>
            <a:spLocks noGrp="1" noChangeArrowheads="1"/>
          </p:cNvSpPr>
          <p:nvPr>
            <p:ph type="title"/>
          </p:nvPr>
        </p:nvSpPr>
        <p:spPr/>
        <p:txBody>
          <a:bodyPr/>
          <a:lstStyle/>
          <a:p>
            <a:r>
              <a:rPr lang="en-US" altLang="en-US"/>
              <a:t>Automated Tools for Input Design and Prototyping</a:t>
            </a:r>
          </a:p>
        </p:txBody>
      </p:sp>
      <p:sp>
        <p:nvSpPr>
          <p:cNvPr id="1734659" name="Rectangle 3"/>
          <p:cNvSpPr>
            <a:spLocks noGrp="1" noChangeArrowheads="1"/>
          </p:cNvSpPr>
          <p:nvPr>
            <p:ph type="body" idx="1"/>
          </p:nvPr>
        </p:nvSpPr>
        <p:spPr/>
        <p:txBody>
          <a:bodyPr/>
          <a:lstStyle/>
          <a:p>
            <a:r>
              <a:rPr lang="en-US" altLang="en-US"/>
              <a:t>Old Tools</a:t>
            </a:r>
          </a:p>
          <a:p>
            <a:pPr lvl="1"/>
            <a:r>
              <a:rPr lang="en-US" altLang="en-US"/>
              <a:t>Record Layout Charts</a:t>
            </a:r>
          </a:p>
          <a:p>
            <a:pPr lvl="1"/>
            <a:r>
              <a:rPr lang="en-US" altLang="en-US"/>
              <a:t>Display Layout Charts</a:t>
            </a:r>
          </a:p>
          <a:p>
            <a:r>
              <a:rPr lang="en-US" altLang="en-US"/>
              <a:t>Newer Prototyping Tools</a:t>
            </a:r>
          </a:p>
          <a:p>
            <a:pPr lvl="1"/>
            <a:r>
              <a:rPr lang="en-US" altLang="en-US"/>
              <a:t>Microsoft Access</a:t>
            </a:r>
          </a:p>
          <a:p>
            <a:pPr lvl="1"/>
            <a:r>
              <a:rPr lang="en-US" altLang="en-US"/>
              <a:t>CASE Tools</a:t>
            </a:r>
          </a:p>
          <a:p>
            <a:pPr lvl="1"/>
            <a:r>
              <a:rPr lang="en-US" altLang="en-US"/>
              <a:t>Visual Basic</a:t>
            </a:r>
          </a:p>
          <a:p>
            <a:pPr lvl="1"/>
            <a:r>
              <a:rPr lang="en-US" altLang="en-US"/>
              <a:t>Excel</a:t>
            </a:r>
          </a:p>
          <a:p>
            <a:pPr lvl="1"/>
            <a:r>
              <a:rPr lang="en-US" altLang="en-US"/>
              <a:t>Visio</a:t>
            </a:r>
          </a:p>
        </p:txBody>
      </p:sp>
    </p:spTree>
  </p:cSld>
  <p:clrMapOvr>
    <a:masterClrMapping/>
  </p:clrMapOvr>
  <p:transition>
    <p:strip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3154" name="Rectangle 2"/>
          <p:cNvSpPr>
            <a:spLocks noGrp="1" noChangeArrowheads="1"/>
          </p:cNvSpPr>
          <p:nvPr>
            <p:ph type="title"/>
          </p:nvPr>
        </p:nvSpPr>
        <p:spPr/>
        <p:txBody>
          <a:bodyPr/>
          <a:lstStyle/>
          <a:p>
            <a:r>
              <a:rPr lang="en-US" altLang="en-US"/>
              <a:t>Input Design Process</a:t>
            </a:r>
          </a:p>
        </p:txBody>
      </p:sp>
      <p:sp>
        <p:nvSpPr>
          <p:cNvPr id="1713155" name="Rectangle 3"/>
          <p:cNvSpPr>
            <a:spLocks noGrp="1" noChangeArrowheads="1"/>
          </p:cNvSpPr>
          <p:nvPr>
            <p:ph type="body" idx="1"/>
          </p:nvPr>
        </p:nvSpPr>
        <p:spPr>
          <a:xfrm>
            <a:off x="914400" y="1390650"/>
            <a:ext cx="8153400" cy="4953000"/>
          </a:xfrm>
        </p:spPr>
        <p:txBody>
          <a:bodyPr/>
          <a:lstStyle/>
          <a:p>
            <a:pPr marL="533400" indent="-533400">
              <a:buFontTx/>
              <a:buAutoNum type="arabicPeriod"/>
            </a:pPr>
            <a:r>
              <a:rPr lang="en-US" altLang="en-US"/>
              <a:t>Identify system inputs and review logical requirements.</a:t>
            </a:r>
          </a:p>
          <a:p>
            <a:pPr marL="533400" indent="-533400">
              <a:buFontTx/>
              <a:buAutoNum type="arabicPeriod"/>
            </a:pPr>
            <a:r>
              <a:rPr lang="en-US" altLang="en-US"/>
              <a:t>Select appropriate GUI controls.</a:t>
            </a:r>
          </a:p>
          <a:p>
            <a:pPr marL="533400" indent="-533400">
              <a:buFontTx/>
              <a:buAutoNum type="arabicPeriod"/>
            </a:pPr>
            <a:r>
              <a:rPr lang="en-US" altLang="en-US"/>
              <a:t>Design, validate and test inputs using some combination of:</a:t>
            </a:r>
          </a:p>
          <a:p>
            <a:pPr marL="914400" lvl="1" indent="-457200">
              <a:buClr>
                <a:schemeClr val="tx1"/>
              </a:buClr>
              <a:buFontTx/>
              <a:buAutoNum type="alphaLcParenR"/>
            </a:pPr>
            <a:r>
              <a:rPr lang="en-US" altLang="en-US"/>
              <a:t>Layout tools (e.g., hand sketches, spacing charts, or CASE tools.</a:t>
            </a:r>
          </a:p>
          <a:p>
            <a:pPr marL="914400" lvl="1" indent="-457200">
              <a:buClr>
                <a:schemeClr val="tx1"/>
              </a:buClr>
              <a:buFontTx/>
              <a:buAutoNum type="alphaLcParenR"/>
            </a:pPr>
            <a:r>
              <a:rPr lang="en-US" altLang="en-US"/>
              <a:t>Prototyping tools (e.g., spreadsheet, PC DBMS, 4GL)</a:t>
            </a:r>
          </a:p>
          <a:p>
            <a:pPr marL="533400" indent="-533400">
              <a:buFontTx/>
              <a:buAutoNum type="arabicPeriod"/>
            </a:pPr>
            <a:r>
              <a:rPr lang="en-US" altLang="en-US"/>
              <a:t>As necessary design source documents.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5202" name="Rectangle 2"/>
          <p:cNvSpPr>
            <a:spLocks noGrp="1" noChangeArrowheads="1"/>
          </p:cNvSpPr>
          <p:nvPr>
            <p:ph type="title"/>
          </p:nvPr>
        </p:nvSpPr>
        <p:spPr/>
        <p:txBody>
          <a:bodyPr/>
          <a:lstStyle/>
          <a:p>
            <a:r>
              <a:rPr lang="en-US" altLang="en-US"/>
              <a:t>A Logical Data Structure for Input Requirements</a:t>
            </a:r>
          </a:p>
        </p:txBody>
      </p:sp>
      <p:sp>
        <p:nvSpPr>
          <p:cNvPr id="1715203" name="Rectangle 3"/>
          <p:cNvSpPr>
            <a:spLocks noGrp="1" noChangeArrowheads="1"/>
          </p:cNvSpPr>
          <p:nvPr>
            <p:ph type="body" idx="1"/>
          </p:nvPr>
        </p:nvSpPr>
        <p:spPr>
          <a:xfrm>
            <a:off x="1214438" y="1295400"/>
            <a:ext cx="7777162" cy="5181600"/>
          </a:xfrm>
        </p:spPr>
        <p:txBody>
          <a:bodyPr/>
          <a:lstStyle/>
          <a:p>
            <a:pPr>
              <a:lnSpc>
                <a:spcPct val="95000"/>
              </a:lnSpc>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700"/>
              <a:t>ORDER 	</a:t>
            </a:r>
            <a:r>
              <a:rPr lang="en-US" altLang="en-US" sz="1700" b="1">
                <a:solidFill>
                  <a:srgbClr val="FF0000"/>
                </a:solidFill>
              </a:rPr>
              <a:t>=</a:t>
            </a:r>
            <a:r>
              <a:rPr lang="en-US" altLang="en-US" sz="1700"/>
              <a:t> 	ORDER NUMBER</a:t>
            </a:r>
          </a:p>
          <a:p>
            <a:pPr>
              <a:lnSpc>
                <a:spcPct val="95000"/>
              </a:lnSpc>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700"/>
              <a:t>			</a:t>
            </a:r>
            <a:r>
              <a:rPr lang="en-US" altLang="en-US" sz="1700" b="1">
                <a:solidFill>
                  <a:srgbClr val="FF0000"/>
                </a:solidFill>
              </a:rPr>
              <a:t>+</a:t>
            </a:r>
            <a:r>
              <a:rPr lang="en-US" altLang="en-US" sz="1700"/>
              <a:t>	ORDER DATE</a:t>
            </a:r>
          </a:p>
          <a:p>
            <a:pPr>
              <a:lnSpc>
                <a:spcPct val="95000"/>
              </a:lnSpc>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700"/>
              <a:t>			</a:t>
            </a:r>
            <a:r>
              <a:rPr lang="en-US" altLang="en-US" sz="1700" b="1">
                <a:solidFill>
                  <a:srgbClr val="FF0000"/>
                </a:solidFill>
              </a:rPr>
              <a:t>+</a:t>
            </a:r>
            <a:r>
              <a:rPr lang="en-US" altLang="en-US" sz="1700"/>
              <a:t>	CUSTOMER NUMBER</a:t>
            </a:r>
          </a:p>
          <a:p>
            <a:pPr>
              <a:lnSpc>
                <a:spcPct val="95000"/>
              </a:lnSpc>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700"/>
              <a:t>			</a:t>
            </a:r>
            <a:r>
              <a:rPr lang="en-US" altLang="en-US" sz="1700" b="1">
                <a:solidFill>
                  <a:srgbClr val="FF0000"/>
                </a:solidFill>
              </a:rPr>
              <a:t>+</a:t>
            </a:r>
            <a:r>
              <a:rPr lang="en-US" altLang="en-US" sz="1700"/>
              <a:t>	CUSTOMER NAME</a:t>
            </a:r>
          </a:p>
          <a:p>
            <a:pPr>
              <a:lnSpc>
                <a:spcPct val="95000"/>
              </a:lnSpc>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700"/>
              <a:t>			</a:t>
            </a:r>
            <a:r>
              <a:rPr lang="en-US" altLang="en-US" sz="1700" b="1">
                <a:solidFill>
                  <a:srgbClr val="FF0000"/>
                </a:solidFill>
              </a:rPr>
              <a:t>+</a:t>
            </a:r>
            <a:r>
              <a:rPr lang="en-US" altLang="en-US" sz="1700"/>
              <a:t>	CUSTOMER SHIPPING ADDRESS = ADDRESS &gt;</a:t>
            </a:r>
          </a:p>
          <a:p>
            <a:pPr>
              <a:lnSpc>
                <a:spcPct val="95000"/>
              </a:lnSpc>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700"/>
              <a:t>			</a:t>
            </a:r>
            <a:r>
              <a:rPr lang="en-US" altLang="en-US" sz="1700" b="1">
                <a:solidFill>
                  <a:srgbClr val="FF0000"/>
                </a:solidFill>
              </a:rPr>
              <a:t>+</a:t>
            </a:r>
            <a:r>
              <a:rPr lang="en-US" altLang="en-US" sz="1700"/>
              <a:t>	</a:t>
            </a:r>
            <a:r>
              <a:rPr lang="en-US" altLang="en-US" sz="1700" b="1">
                <a:solidFill>
                  <a:srgbClr val="FF0000"/>
                </a:solidFill>
              </a:rPr>
              <a:t>( </a:t>
            </a:r>
            <a:r>
              <a:rPr lang="en-US" altLang="en-US" sz="1700"/>
              <a:t> CUSTOMER BILLING ADDRESS = ADDRESS &gt; </a:t>
            </a:r>
            <a:r>
              <a:rPr lang="en-US" altLang="en-US" sz="1700" b="1"/>
              <a:t> </a:t>
            </a:r>
            <a:r>
              <a:rPr lang="en-US" altLang="en-US" sz="1700" b="1">
                <a:solidFill>
                  <a:srgbClr val="FF0000"/>
                </a:solidFill>
              </a:rPr>
              <a:t>)</a:t>
            </a:r>
          </a:p>
          <a:p>
            <a:pPr>
              <a:lnSpc>
                <a:spcPct val="95000"/>
              </a:lnSpc>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700"/>
              <a:t>			</a:t>
            </a:r>
            <a:r>
              <a:rPr lang="en-US" altLang="en-US" sz="1700" b="1">
                <a:solidFill>
                  <a:srgbClr val="FF0000"/>
                </a:solidFill>
              </a:rPr>
              <a:t>+</a:t>
            </a:r>
            <a:r>
              <a:rPr lang="en-US" altLang="en-US" sz="1700"/>
              <a:t>	</a:t>
            </a:r>
            <a:r>
              <a:rPr lang="en-US" altLang="en-US" sz="1700" b="1">
                <a:solidFill>
                  <a:schemeClr val="accent2"/>
                </a:solidFill>
              </a:rPr>
              <a:t>1  {</a:t>
            </a:r>
            <a:r>
              <a:rPr lang="en-US" altLang="en-US" sz="1700"/>
              <a:t>	PRODUCT NUMBER +</a:t>
            </a:r>
          </a:p>
          <a:p>
            <a:pPr>
              <a:lnSpc>
                <a:spcPct val="95000"/>
              </a:lnSpc>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700"/>
              <a:t>					QUANTITY ORDERED   </a:t>
            </a:r>
            <a:r>
              <a:rPr lang="en-US" altLang="en-US" sz="1700" b="1">
                <a:solidFill>
                  <a:schemeClr val="accent2"/>
                </a:solidFill>
              </a:rPr>
              <a:t>}  n</a:t>
            </a:r>
          </a:p>
          <a:p>
            <a:pPr>
              <a:lnSpc>
                <a:spcPct val="95000"/>
              </a:lnSpc>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700"/>
              <a:t>			</a:t>
            </a:r>
            <a:r>
              <a:rPr lang="en-US" altLang="en-US" sz="1700" b="1">
                <a:solidFill>
                  <a:srgbClr val="FF0000"/>
                </a:solidFill>
              </a:rPr>
              <a:t>+</a:t>
            </a:r>
            <a:r>
              <a:rPr lang="en-US" altLang="en-US" sz="1700" b="1"/>
              <a:t>	</a:t>
            </a:r>
            <a:r>
              <a:rPr lang="en-US" altLang="en-US" sz="1700" b="1">
                <a:solidFill>
                  <a:srgbClr val="FF0000"/>
                </a:solidFill>
              </a:rPr>
              <a:t>(  </a:t>
            </a:r>
            <a:r>
              <a:rPr lang="en-US" altLang="en-US" sz="1700"/>
              <a:t>DEFAULT CREDIT CARD NUMBER  </a:t>
            </a:r>
            <a:r>
              <a:rPr lang="en-US" altLang="en-US" sz="1700" b="1">
                <a:solidFill>
                  <a:srgbClr val="FF0000"/>
                </a:solidFill>
              </a:rPr>
              <a:t>)</a:t>
            </a:r>
          </a:p>
          <a:p>
            <a:pPr>
              <a:lnSpc>
                <a:spcPct val="95000"/>
              </a:lnSpc>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endParaRPr lang="en-US" altLang="en-US" sz="1700"/>
          </a:p>
          <a:p>
            <a:pPr>
              <a:lnSpc>
                <a:spcPct val="95000"/>
              </a:lnSpc>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700"/>
              <a:t>ADDRESS	</a:t>
            </a:r>
            <a:r>
              <a:rPr lang="en-US" altLang="en-US" sz="1700" b="1">
                <a:solidFill>
                  <a:srgbClr val="FF0000"/>
                </a:solidFill>
              </a:rPr>
              <a:t>=</a:t>
            </a:r>
            <a:r>
              <a:rPr lang="en-US" altLang="en-US" sz="1700"/>
              <a:t>	</a:t>
            </a:r>
            <a:r>
              <a:rPr lang="en-US" altLang="en-US" sz="1700" b="1">
                <a:solidFill>
                  <a:srgbClr val="FF0000"/>
                </a:solidFill>
              </a:rPr>
              <a:t>(</a:t>
            </a:r>
            <a:r>
              <a:rPr lang="en-US" altLang="en-US" sz="1700"/>
              <a:t>   POST OFFICE BOX NUMBER  </a:t>
            </a:r>
            <a:r>
              <a:rPr lang="en-US" altLang="en-US" sz="1700" b="1">
                <a:solidFill>
                  <a:srgbClr val="FF0000"/>
                </a:solidFill>
              </a:rPr>
              <a:t>)</a:t>
            </a:r>
          </a:p>
          <a:p>
            <a:pPr>
              <a:lnSpc>
                <a:spcPct val="95000"/>
              </a:lnSpc>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700"/>
              <a:t>			</a:t>
            </a:r>
            <a:r>
              <a:rPr lang="en-US" altLang="en-US" sz="1700" b="1">
                <a:solidFill>
                  <a:srgbClr val="FF0000"/>
                </a:solidFill>
              </a:rPr>
              <a:t>+</a:t>
            </a:r>
            <a:r>
              <a:rPr lang="en-US" altLang="en-US" sz="1700"/>
              <a:t>	STREET ADDRESS</a:t>
            </a:r>
          </a:p>
          <a:p>
            <a:pPr>
              <a:lnSpc>
                <a:spcPct val="95000"/>
              </a:lnSpc>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700"/>
              <a:t>			</a:t>
            </a:r>
            <a:r>
              <a:rPr lang="en-US" altLang="en-US" sz="1700" b="1">
                <a:solidFill>
                  <a:srgbClr val="FF0000"/>
                </a:solidFill>
              </a:rPr>
              <a:t>+</a:t>
            </a:r>
            <a:r>
              <a:rPr lang="en-US" altLang="en-US" sz="1700"/>
              <a:t>	CITY</a:t>
            </a:r>
          </a:p>
          <a:p>
            <a:pPr>
              <a:lnSpc>
                <a:spcPct val="95000"/>
              </a:lnSpc>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700"/>
              <a:t>			</a:t>
            </a:r>
            <a:r>
              <a:rPr lang="en-US" altLang="en-US" sz="1700" b="1">
                <a:solidFill>
                  <a:srgbClr val="FF0000"/>
                </a:solidFill>
              </a:rPr>
              <a:t>+</a:t>
            </a:r>
            <a:r>
              <a:rPr lang="en-US" altLang="en-US" sz="1700"/>
              <a:t>	STATE</a:t>
            </a:r>
          </a:p>
          <a:p>
            <a:pPr>
              <a:lnSpc>
                <a:spcPct val="95000"/>
              </a:lnSpc>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700"/>
              <a:t>			</a:t>
            </a:r>
            <a:r>
              <a:rPr lang="en-US" altLang="en-US" sz="1700" b="1">
                <a:solidFill>
                  <a:srgbClr val="FF0000"/>
                </a:solidFill>
              </a:rPr>
              <a:t>+</a:t>
            </a:r>
            <a:r>
              <a:rPr lang="en-US" altLang="en-US" sz="1700"/>
              <a:t>	POSTAL ZONE</a:t>
            </a:r>
          </a:p>
        </p:txBody>
      </p:sp>
    </p:spTree>
  </p:cSld>
  <p:clrMapOvr>
    <a:masterClrMapping/>
  </p:clrMapOvr>
  <p:transition>
    <p:strips/>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7250" name="Rectangle 2"/>
          <p:cNvSpPr>
            <a:spLocks noGrp="1" noChangeArrowheads="1"/>
          </p:cNvSpPr>
          <p:nvPr>
            <p:ph type="title"/>
          </p:nvPr>
        </p:nvSpPr>
        <p:spPr/>
        <p:txBody>
          <a:bodyPr/>
          <a:lstStyle/>
          <a:p>
            <a:r>
              <a:rPr lang="en-US" altLang="en-US"/>
              <a:t>Input Prototype for Video Title Maintenance</a:t>
            </a:r>
          </a:p>
        </p:txBody>
      </p:sp>
      <p:pic>
        <p:nvPicPr>
          <p:cNvPr id="1717254" name="Picture 6" descr="Figure 14-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292225"/>
            <a:ext cx="6667500" cy="5235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9298" name="Rectangle 2"/>
          <p:cNvSpPr>
            <a:spLocks noGrp="1" noChangeArrowheads="1"/>
          </p:cNvSpPr>
          <p:nvPr>
            <p:ph type="title"/>
          </p:nvPr>
        </p:nvSpPr>
        <p:spPr/>
        <p:txBody>
          <a:bodyPr/>
          <a:lstStyle/>
          <a:p>
            <a:r>
              <a:rPr lang="en-US" altLang="en-US"/>
              <a:t>Input Prototype for Member Order</a:t>
            </a:r>
          </a:p>
        </p:txBody>
      </p:sp>
      <p:pic>
        <p:nvPicPr>
          <p:cNvPr id="1719301" name="Picture 5" descr="whi74173_16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6863" y="1295400"/>
            <a:ext cx="4424362" cy="52371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346" name="Rectangle 2"/>
          <p:cNvSpPr>
            <a:spLocks noGrp="1" noChangeArrowheads="1"/>
          </p:cNvSpPr>
          <p:nvPr>
            <p:ph type="title"/>
          </p:nvPr>
        </p:nvSpPr>
        <p:spPr/>
        <p:txBody>
          <a:bodyPr/>
          <a:lstStyle/>
          <a:p>
            <a:r>
              <a:rPr lang="en-US" altLang="en-US"/>
              <a:t>Input Prototype for Member Shopping</a:t>
            </a:r>
          </a:p>
        </p:txBody>
      </p:sp>
      <p:pic>
        <p:nvPicPr>
          <p:cNvPr id="1721349" name="Picture 5" descr="whi74173_16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895475"/>
            <a:ext cx="7315200" cy="4048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3394" name="Rectangle 2"/>
          <p:cNvSpPr>
            <a:spLocks noGrp="1" noChangeArrowheads="1"/>
          </p:cNvSpPr>
          <p:nvPr>
            <p:ph type="title"/>
          </p:nvPr>
        </p:nvSpPr>
        <p:spPr/>
        <p:txBody>
          <a:bodyPr/>
          <a:lstStyle/>
          <a:p>
            <a:r>
              <a:rPr lang="en-US" altLang="en-US"/>
              <a:t>Input Prototype for Web Shopping Cart</a:t>
            </a:r>
          </a:p>
        </p:txBody>
      </p:sp>
      <p:pic>
        <p:nvPicPr>
          <p:cNvPr id="1723398" name="Picture 6" descr="whi74173_16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1285875"/>
            <a:ext cx="4762500" cy="5286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5442" name="Rectangle 2"/>
          <p:cNvSpPr>
            <a:spLocks noGrp="1" noChangeArrowheads="1"/>
          </p:cNvSpPr>
          <p:nvPr>
            <p:ph type="title"/>
          </p:nvPr>
        </p:nvSpPr>
        <p:spPr/>
        <p:txBody>
          <a:bodyPr/>
          <a:lstStyle/>
          <a:p>
            <a:r>
              <a:rPr lang="en-US" altLang="en-US"/>
              <a:t>Input Prototype for Web Interface</a:t>
            </a:r>
          </a:p>
        </p:txBody>
      </p:sp>
      <p:pic>
        <p:nvPicPr>
          <p:cNvPr id="1725446" name="Picture 6" descr="Figure 14-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271588"/>
            <a:ext cx="6705600" cy="53006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434" name="Rectangle 2"/>
          <p:cNvSpPr>
            <a:spLocks noGrp="1" noChangeArrowheads="1"/>
          </p:cNvSpPr>
          <p:nvPr>
            <p:ph type="title"/>
          </p:nvPr>
        </p:nvSpPr>
        <p:spPr/>
        <p:txBody>
          <a:bodyPr/>
          <a:lstStyle/>
          <a:p>
            <a:r>
              <a:rPr lang="en-US" altLang="en-US"/>
              <a:t>Data Capture and Data Entry</a:t>
            </a:r>
          </a:p>
        </p:txBody>
      </p:sp>
      <p:sp>
        <p:nvSpPr>
          <p:cNvPr id="1682435" name="Rectangle 3"/>
          <p:cNvSpPr>
            <a:spLocks noGrp="1" noChangeArrowheads="1"/>
          </p:cNvSpPr>
          <p:nvPr>
            <p:ph type="body" idx="1"/>
          </p:nvPr>
        </p:nvSpPr>
        <p:spPr/>
        <p:txBody>
          <a:bodyPr/>
          <a:lstStyle/>
          <a:p>
            <a:pPr marL="0" indent="0">
              <a:lnSpc>
                <a:spcPct val="95000"/>
              </a:lnSpc>
              <a:buFontTx/>
              <a:buNone/>
            </a:pPr>
            <a:r>
              <a:rPr lang="en-US" altLang="en-US" sz="3400" b="1"/>
              <a:t>Data capture </a:t>
            </a:r>
            <a:r>
              <a:rPr lang="en-US" altLang="en-US" sz="3400"/>
              <a:t>– the identification and acquisition of new data (at its source).</a:t>
            </a:r>
            <a:endParaRPr lang="en-US" altLang="en-US" sz="3600"/>
          </a:p>
          <a:p>
            <a:pPr lvl="1">
              <a:lnSpc>
                <a:spcPct val="95000"/>
              </a:lnSpc>
            </a:pPr>
            <a:r>
              <a:rPr lang="en-US" altLang="en-US" sz="3000" b="1"/>
              <a:t>Source documents</a:t>
            </a:r>
            <a:r>
              <a:rPr lang="en-US" altLang="en-US" sz="3000"/>
              <a:t> – forms used to record business transactions in terms of data that describe those transactions.</a:t>
            </a:r>
            <a:br>
              <a:rPr lang="en-US" altLang="en-US" sz="3000"/>
            </a:br>
            <a:endParaRPr lang="en-US" altLang="en-US" sz="3200"/>
          </a:p>
          <a:p>
            <a:pPr marL="0" indent="0">
              <a:lnSpc>
                <a:spcPct val="95000"/>
              </a:lnSpc>
              <a:buFontTx/>
              <a:buNone/>
            </a:pPr>
            <a:r>
              <a:rPr lang="en-US" altLang="en-US" sz="3400" b="1"/>
              <a:t>Data entry </a:t>
            </a:r>
            <a:r>
              <a:rPr lang="en-US" altLang="en-US" sz="3400"/>
              <a:t>– the process of translating the source data or document (above) into a computer readable format.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7490" name="Rectangle 1026"/>
          <p:cNvSpPr>
            <a:spLocks noGrp="1" noChangeArrowheads="1"/>
          </p:cNvSpPr>
          <p:nvPr>
            <p:ph type="title"/>
          </p:nvPr>
        </p:nvSpPr>
        <p:spPr/>
        <p:txBody>
          <a:bodyPr/>
          <a:lstStyle/>
          <a:p>
            <a:r>
              <a:rPr lang="en-US" altLang="en-US"/>
              <a:t>Data Processing</a:t>
            </a:r>
          </a:p>
        </p:txBody>
      </p:sp>
      <p:sp>
        <p:nvSpPr>
          <p:cNvPr id="1727491" name="Rectangle 1027"/>
          <p:cNvSpPr>
            <a:spLocks noGrp="1" noChangeArrowheads="1"/>
          </p:cNvSpPr>
          <p:nvPr>
            <p:ph type="body" idx="1"/>
          </p:nvPr>
        </p:nvSpPr>
        <p:spPr/>
        <p:txBody>
          <a:bodyPr/>
          <a:lstStyle/>
          <a:p>
            <a:pPr marL="0" indent="0">
              <a:lnSpc>
                <a:spcPct val="95000"/>
              </a:lnSpc>
              <a:buFontTx/>
              <a:buNone/>
            </a:pPr>
            <a:r>
              <a:rPr lang="en-US" altLang="en-US"/>
              <a:t>Data processing is all the processing that occurs on the data after it is entered from a machine readable form. </a:t>
            </a:r>
          </a:p>
          <a:p>
            <a:pPr lvl="1">
              <a:lnSpc>
                <a:spcPct val="95000"/>
              </a:lnSpc>
            </a:pPr>
            <a:r>
              <a:rPr lang="en-US" altLang="en-US" sz="2600"/>
              <a:t>In </a:t>
            </a:r>
            <a:r>
              <a:rPr lang="en-US" altLang="en-US" sz="2600" b="1"/>
              <a:t>batch processing</a:t>
            </a:r>
            <a:r>
              <a:rPr lang="en-US" altLang="en-US" sz="2600"/>
              <a:t>, the entered data is collected into files called batches and processed as a complete batch.</a:t>
            </a:r>
          </a:p>
          <a:p>
            <a:pPr lvl="1">
              <a:lnSpc>
                <a:spcPct val="95000"/>
              </a:lnSpc>
            </a:pPr>
            <a:r>
              <a:rPr lang="en-US" altLang="en-US" sz="2600"/>
              <a:t>In </a:t>
            </a:r>
            <a:r>
              <a:rPr lang="en-US" altLang="en-US" sz="2600" b="1"/>
              <a:t>on-line processing</a:t>
            </a:r>
            <a:r>
              <a:rPr lang="en-US" altLang="en-US" sz="2600"/>
              <a:t>, the captured data is processed immediately</a:t>
            </a:r>
          </a:p>
          <a:p>
            <a:pPr lvl="1">
              <a:lnSpc>
                <a:spcPct val="95000"/>
              </a:lnSpc>
            </a:pPr>
            <a:r>
              <a:rPr lang="en-US" altLang="en-US" sz="2600"/>
              <a:t>In </a:t>
            </a:r>
            <a:r>
              <a:rPr lang="en-US" altLang="en-US" sz="2600" b="1"/>
              <a:t>remote batch processing</a:t>
            </a:r>
            <a:r>
              <a:rPr lang="en-US" altLang="en-US" sz="2600"/>
              <a:t>, data is entered and edited on-line, but collected into batches for subsequent processing.</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4482" name="Rectangle 2"/>
          <p:cNvSpPr>
            <a:spLocks noGrp="1" noChangeArrowheads="1"/>
          </p:cNvSpPr>
          <p:nvPr>
            <p:ph type="title"/>
          </p:nvPr>
        </p:nvSpPr>
        <p:spPr/>
        <p:txBody>
          <a:bodyPr/>
          <a:lstStyle/>
          <a:p>
            <a:r>
              <a:rPr lang="en-US" altLang="en-US"/>
              <a:t>Input Implementation Methods</a:t>
            </a:r>
          </a:p>
        </p:txBody>
      </p:sp>
      <p:sp>
        <p:nvSpPr>
          <p:cNvPr id="1684483" name="Rectangle 3"/>
          <p:cNvSpPr>
            <a:spLocks noGrp="1" noChangeArrowheads="1"/>
          </p:cNvSpPr>
          <p:nvPr>
            <p:ph type="body" idx="1"/>
          </p:nvPr>
        </p:nvSpPr>
        <p:spPr/>
        <p:txBody>
          <a:bodyPr/>
          <a:lstStyle/>
          <a:p>
            <a:pPr>
              <a:lnSpc>
                <a:spcPct val="90000"/>
              </a:lnSpc>
            </a:pPr>
            <a:r>
              <a:rPr lang="en-US" altLang="en-US" sz="2400"/>
              <a:t>Keyboard</a:t>
            </a:r>
          </a:p>
          <a:p>
            <a:pPr>
              <a:lnSpc>
                <a:spcPct val="90000"/>
              </a:lnSpc>
            </a:pPr>
            <a:r>
              <a:rPr lang="en-US" altLang="en-US" sz="2400"/>
              <a:t>Mouse</a:t>
            </a:r>
          </a:p>
          <a:p>
            <a:pPr>
              <a:lnSpc>
                <a:spcPct val="90000"/>
              </a:lnSpc>
            </a:pPr>
            <a:r>
              <a:rPr lang="en-US" altLang="en-US" sz="2400"/>
              <a:t>Touch Screen</a:t>
            </a:r>
          </a:p>
          <a:p>
            <a:pPr>
              <a:lnSpc>
                <a:spcPct val="90000"/>
              </a:lnSpc>
            </a:pPr>
            <a:r>
              <a:rPr lang="en-US" altLang="en-US" sz="2400"/>
              <a:t>Point-of-sale terminals</a:t>
            </a:r>
          </a:p>
          <a:p>
            <a:pPr>
              <a:lnSpc>
                <a:spcPct val="90000"/>
              </a:lnSpc>
            </a:pPr>
            <a:r>
              <a:rPr lang="en-US" altLang="en-US" sz="2400"/>
              <a:t>Sound and speech</a:t>
            </a:r>
          </a:p>
          <a:p>
            <a:pPr>
              <a:lnSpc>
                <a:spcPct val="90000"/>
              </a:lnSpc>
            </a:pPr>
            <a:r>
              <a:rPr lang="en-US" altLang="en-US" sz="2400"/>
              <a:t>Automatic data capture</a:t>
            </a:r>
          </a:p>
          <a:p>
            <a:pPr lvl="1">
              <a:lnSpc>
                <a:spcPct val="90000"/>
              </a:lnSpc>
            </a:pPr>
            <a:r>
              <a:rPr lang="en-US" altLang="en-US" sz="2000"/>
              <a:t>Optical mark recognition (OMR)</a:t>
            </a:r>
          </a:p>
          <a:p>
            <a:pPr lvl="2">
              <a:lnSpc>
                <a:spcPct val="90000"/>
              </a:lnSpc>
            </a:pPr>
            <a:r>
              <a:rPr lang="en-US" altLang="en-US" sz="1800"/>
              <a:t>Bar codes</a:t>
            </a:r>
          </a:p>
          <a:p>
            <a:pPr lvl="1">
              <a:lnSpc>
                <a:spcPct val="90000"/>
              </a:lnSpc>
            </a:pPr>
            <a:r>
              <a:rPr lang="en-US" altLang="en-US" sz="2000"/>
              <a:t>Optical character recognition (OCR)</a:t>
            </a:r>
          </a:p>
          <a:p>
            <a:pPr lvl="1">
              <a:lnSpc>
                <a:spcPct val="90000"/>
              </a:lnSpc>
            </a:pPr>
            <a:r>
              <a:rPr lang="en-US" altLang="en-US" sz="2000"/>
              <a:t>Magnetic Ink</a:t>
            </a:r>
          </a:p>
          <a:p>
            <a:pPr lvl="1">
              <a:lnSpc>
                <a:spcPct val="90000"/>
              </a:lnSpc>
            </a:pPr>
            <a:r>
              <a:rPr lang="en-US" altLang="en-US" sz="2000"/>
              <a:t>Electromagnetic transmission</a:t>
            </a:r>
          </a:p>
          <a:p>
            <a:pPr lvl="1">
              <a:lnSpc>
                <a:spcPct val="90000"/>
              </a:lnSpc>
            </a:pPr>
            <a:r>
              <a:rPr lang="en-US" altLang="en-US" sz="2000"/>
              <a:t>Smart cards</a:t>
            </a:r>
          </a:p>
          <a:p>
            <a:pPr lvl="1">
              <a:lnSpc>
                <a:spcPct val="90000"/>
              </a:lnSpc>
            </a:pPr>
            <a:r>
              <a:rPr lang="en-US" altLang="en-US" sz="2000"/>
              <a:t>Biometric</a:t>
            </a:r>
          </a:p>
        </p:txBody>
      </p:sp>
      <p:pic>
        <p:nvPicPr>
          <p:cNvPr id="1684484" name="Picture 4" descr="whi74173_cut16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5638" y="1447800"/>
            <a:ext cx="1909762" cy="2844800"/>
          </a:xfrm>
          <a:prstGeom prst="rect">
            <a:avLst/>
          </a:prstGeom>
          <a:noFill/>
          <a:extLst>
            <a:ext uri="{909E8E84-426E-40DD-AFC4-6F175D3DCCD1}">
              <a14:hiddenFill xmlns:a14="http://schemas.microsoft.com/office/drawing/2010/main">
                <a:solidFill>
                  <a:srgbClr val="FFFFFF"/>
                </a:solidFill>
              </a14:hiddenFill>
            </a:ext>
          </a:extLst>
        </p:spPr>
      </p:pic>
      <p:pic>
        <p:nvPicPr>
          <p:cNvPr id="1684485" name="Picture 5" descr="whi74173_cut16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4405313"/>
            <a:ext cx="2771775" cy="21478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title"/>
          </p:nvPr>
        </p:nvSpPr>
        <p:spPr/>
        <p:txBody>
          <a:bodyPr/>
          <a:lstStyle/>
          <a:p>
            <a:r>
              <a:rPr lang="en-US" altLang="en-US"/>
              <a:t>Taxonomy for Computer Inputs</a:t>
            </a:r>
          </a:p>
        </p:txBody>
      </p:sp>
      <p:sp>
        <p:nvSpPr>
          <p:cNvPr id="1676291" name="Rectangle 3"/>
          <p:cNvSpPr>
            <a:spLocks noChangeArrowheads="1"/>
          </p:cNvSpPr>
          <p:nvPr/>
        </p:nvSpPr>
        <p:spPr bwMode="auto">
          <a:xfrm>
            <a:off x="4129088" y="6540500"/>
            <a:ext cx="2427287" cy="15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76292" name="Rectangle 4"/>
          <p:cNvSpPr>
            <a:spLocks noChangeArrowheads="1"/>
          </p:cNvSpPr>
          <p:nvPr/>
        </p:nvSpPr>
        <p:spPr bwMode="auto">
          <a:xfrm>
            <a:off x="6572250" y="6540500"/>
            <a:ext cx="2420938" cy="15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aphicFrame>
        <p:nvGraphicFramePr>
          <p:cNvPr id="1676465" name="Group 177"/>
          <p:cNvGraphicFramePr>
            <a:graphicFrameLocks noGrp="1"/>
          </p:cNvGraphicFramePr>
          <p:nvPr/>
        </p:nvGraphicFramePr>
        <p:xfrm>
          <a:off x="838200" y="1047750"/>
          <a:ext cx="8305800" cy="5810250"/>
        </p:xfrm>
        <a:graphic>
          <a:graphicData uri="http://schemas.openxmlformats.org/drawingml/2006/table">
            <a:tbl>
              <a:tblPr/>
              <a:tblGrid>
                <a:gridCol w="1176338">
                  <a:extLst>
                    <a:ext uri="{9D8B030D-6E8A-4147-A177-3AD203B41FA5}">
                      <a16:colId xmlns:a16="http://schemas.microsoft.com/office/drawing/2014/main" val="3347104563"/>
                    </a:ext>
                  </a:extLst>
                </a:gridCol>
                <a:gridCol w="2351087">
                  <a:extLst>
                    <a:ext uri="{9D8B030D-6E8A-4147-A177-3AD203B41FA5}">
                      <a16:colId xmlns:a16="http://schemas.microsoft.com/office/drawing/2014/main" val="3764725309"/>
                    </a:ext>
                  </a:extLst>
                </a:gridCol>
                <a:gridCol w="2132013">
                  <a:extLst>
                    <a:ext uri="{9D8B030D-6E8A-4147-A177-3AD203B41FA5}">
                      <a16:colId xmlns:a16="http://schemas.microsoft.com/office/drawing/2014/main" val="2359100592"/>
                    </a:ext>
                  </a:extLst>
                </a:gridCol>
                <a:gridCol w="2646362">
                  <a:extLst>
                    <a:ext uri="{9D8B030D-6E8A-4147-A177-3AD203B41FA5}">
                      <a16:colId xmlns:a16="http://schemas.microsoft.com/office/drawing/2014/main" val="3099371937"/>
                    </a:ext>
                  </a:extLst>
                </a:gridCol>
              </a:tblGrid>
              <a:tr h="431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Process Method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Data Capture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Data Entry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Data Processing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2453830780"/>
                  </a:ext>
                </a:extLst>
              </a:tr>
              <a:tr h="9858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Keyboard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Data is usually captured on a business form that becomes the source document for input. Data can be collected real-time.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Data is entered via keyboard. This is the most common input method but also the most prone to errors.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OLD: Data can be collected into batch files (disk) for processing as a batch.</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NEW: Data is processed as soon as it has been keyed.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3371964469"/>
                  </a:ext>
                </a:extLst>
              </a:tr>
              <a:tr h="9842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Mouse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Same as above.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Used in conjunction with keyboard to simplify data entry. Mouse serves as a pointing device for a screen.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Same as above, but the use of a mouse is most commonly associated with online and real-time processing.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391842858"/>
                  </a:ext>
                </a:extLst>
              </a:tr>
              <a:tr h="9858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Touch Screen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Same as above.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Data is entered o a touch screen display or handheld device. Data entry users either touch commands and data choices or enter data using handwriting recognition.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On PCs, touch screen choices are processed same as above. On handheld computers, data is sorted on the handheld for later processing as a remote batch.</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176303561"/>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8338" name="Rectangle 2"/>
          <p:cNvSpPr>
            <a:spLocks noGrp="1" noChangeArrowheads="1"/>
          </p:cNvSpPr>
          <p:nvPr>
            <p:ph type="title"/>
          </p:nvPr>
        </p:nvSpPr>
        <p:spPr/>
        <p:txBody>
          <a:bodyPr/>
          <a:lstStyle/>
          <a:p>
            <a:r>
              <a:rPr lang="en-US" altLang="en-US"/>
              <a:t>Taxonomy for Computer Inputs (continued)</a:t>
            </a:r>
          </a:p>
        </p:txBody>
      </p:sp>
      <p:sp>
        <p:nvSpPr>
          <p:cNvPr id="1678339" name="Rectangle 3"/>
          <p:cNvSpPr>
            <a:spLocks noChangeArrowheads="1"/>
          </p:cNvSpPr>
          <p:nvPr/>
        </p:nvSpPr>
        <p:spPr bwMode="auto">
          <a:xfrm>
            <a:off x="4129088" y="6540500"/>
            <a:ext cx="2427287" cy="15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78340" name="Rectangle 4"/>
          <p:cNvSpPr>
            <a:spLocks noChangeArrowheads="1"/>
          </p:cNvSpPr>
          <p:nvPr/>
        </p:nvSpPr>
        <p:spPr bwMode="auto">
          <a:xfrm>
            <a:off x="6572250" y="6540500"/>
            <a:ext cx="2420938" cy="15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aphicFrame>
        <p:nvGraphicFramePr>
          <p:cNvPr id="1678521" name="Group 185"/>
          <p:cNvGraphicFramePr>
            <a:graphicFrameLocks noGrp="1"/>
          </p:cNvGraphicFramePr>
          <p:nvPr/>
        </p:nvGraphicFramePr>
        <p:xfrm>
          <a:off x="762000" y="1204913"/>
          <a:ext cx="8610600" cy="5653087"/>
        </p:xfrm>
        <a:graphic>
          <a:graphicData uri="http://schemas.openxmlformats.org/drawingml/2006/table">
            <a:tbl>
              <a:tblPr/>
              <a:tblGrid>
                <a:gridCol w="1524000">
                  <a:extLst>
                    <a:ext uri="{9D8B030D-6E8A-4147-A177-3AD203B41FA5}">
                      <a16:colId xmlns:a16="http://schemas.microsoft.com/office/drawing/2014/main" val="225006400"/>
                    </a:ext>
                  </a:extLst>
                </a:gridCol>
                <a:gridCol w="2209800">
                  <a:extLst>
                    <a:ext uri="{9D8B030D-6E8A-4147-A177-3AD203B41FA5}">
                      <a16:colId xmlns:a16="http://schemas.microsoft.com/office/drawing/2014/main" val="2414756254"/>
                    </a:ext>
                  </a:extLst>
                </a:gridCol>
                <a:gridCol w="2743200">
                  <a:extLst>
                    <a:ext uri="{9D8B030D-6E8A-4147-A177-3AD203B41FA5}">
                      <a16:colId xmlns:a16="http://schemas.microsoft.com/office/drawing/2014/main" val="360391185"/>
                    </a:ext>
                  </a:extLst>
                </a:gridCol>
                <a:gridCol w="2133600">
                  <a:extLst>
                    <a:ext uri="{9D8B030D-6E8A-4147-A177-3AD203B41FA5}">
                      <a16:colId xmlns:a16="http://schemas.microsoft.com/office/drawing/2014/main" val="3077709597"/>
                    </a:ext>
                  </a:extLst>
                </a:gridCol>
              </a:tblGrid>
              <a:tr h="431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Process Method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Data Capture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Data Entry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Data Processing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3096308258"/>
                  </a:ext>
                </a:extLst>
              </a:tr>
              <a:tr h="9763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Point of Sale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Data captured as close to the point of sale as humanly possible. No source documents.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Data is often entered directly by the customer or by an employee directly interacting with the customer.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Data is almost always processed immediately as a transaction or inquiry.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36249425"/>
                  </a:ext>
                </a:extLst>
              </a:tr>
              <a:tr h="9858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Sound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Data is captured as close to the source as possible, even when the customer is remotely located.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Data is entered using touch-tones (typically from a telephone). Usually requires rigid command menu structure and limited input options.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Data is almost always processed immediately as a transaction or inquiry.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3798914936"/>
                  </a:ext>
                </a:extLst>
              </a:tr>
              <a:tr h="9842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Speech</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Same as sound.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Data (and commands) is spoken. This technology is not as mature and is much less reliable and common than other techniques.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Data is almost always processed immediately as a transaction or inquiry.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3015484891"/>
                  </a:ext>
                </a:extLst>
              </a:tr>
              <a:tr h="9858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Optical Mark</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Data is recorded on optical scan sheets as marks or precisely formed letter, numbers, and punctuation.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Eliminates the need for data entry.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Data is almost always processed as a batch.</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363868246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386" name="Rectangle 2"/>
          <p:cNvSpPr>
            <a:spLocks noGrp="1" noChangeArrowheads="1"/>
          </p:cNvSpPr>
          <p:nvPr>
            <p:ph type="title"/>
          </p:nvPr>
        </p:nvSpPr>
        <p:spPr/>
        <p:txBody>
          <a:bodyPr/>
          <a:lstStyle/>
          <a:p>
            <a:r>
              <a:rPr lang="en-US" altLang="en-US"/>
              <a:t>Taxonomy for Computer Inputs (concluded)</a:t>
            </a:r>
          </a:p>
        </p:txBody>
      </p:sp>
      <p:sp>
        <p:nvSpPr>
          <p:cNvPr id="1680387" name="Rectangle 3"/>
          <p:cNvSpPr>
            <a:spLocks noChangeArrowheads="1"/>
          </p:cNvSpPr>
          <p:nvPr/>
        </p:nvSpPr>
        <p:spPr bwMode="auto">
          <a:xfrm>
            <a:off x="4129088" y="6540500"/>
            <a:ext cx="2427287" cy="15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80388" name="Rectangle 4"/>
          <p:cNvSpPr>
            <a:spLocks noChangeArrowheads="1"/>
          </p:cNvSpPr>
          <p:nvPr/>
        </p:nvSpPr>
        <p:spPr bwMode="auto">
          <a:xfrm>
            <a:off x="6572250" y="6540500"/>
            <a:ext cx="2420938" cy="15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aphicFrame>
        <p:nvGraphicFramePr>
          <p:cNvPr id="1680543" name="Group 159"/>
          <p:cNvGraphicFramePr>
            <a:graphicFrameLocks noGrp="1"/>
          </p:cNvGraphicFramePr>
          <p:nvPr/>
        </p:nvGraphicFramePr>
        <p:xfrm>
          <a:off x="533400" y="1219200"/>
          <a:ext cx="8610600" cy="5651500"/>
        </p:xfrm>
        <a:graphic>
          <a:graphicData uri="http://schemas.openxmlformats.org/drawingml/2006/table">
            <a:tbl>
              <a:tblPr/>
              <a:tblGrid>
                <a:gridCol w="1676400">
                  <a:extLst>
                    <a:ext uri="{9D8B030D-6E8A-4147-A177-3AD203B41FA5}">
                      <a16:colId xmlns:a16="http://schemas.microsoft.com/office/drawing/2014/main" val="781019566"/>
                    </a:ext>
                  </a:extLst>
                </a:gridCol>
                <a:gridCol w="2286000">
                  <a:extLst>
                    <a:ext uri="{9D8B030D-6E8A-4147-A177-3AD203B41FA5}">
                      <a16:colId xmlns:a16="http://schemas.microsoft.com/office/drawing/2014/main" val="2812052350"/>
                    </a:ext>
                  </a:extLst>
                </a:gridCol>
                <a:gridCol w="2514600">
                  <a:extLst>
                    <a:ext uri="{9D8B030D-6E8A-4147-A177-3AD203B41FA5}">
                      <a16:colId xmlns:a16="http://schemas.microsoft.com/office/drawing/2014/main" val="1926525008"/>
                    </a:ext>
                  </a:extLst>
                </a:gridCol>
                <a:gridCol w="2133600">
                  <a:extLst>
                    <a:ext uri="{9D8B030D-6E8A-4147-A177-3AD203B41FA5}">
                      <a16:colId xmlns:a16="http://schemas.microsoft.com/office/drawing/2014/main" val="515460444"/>
                    </a:ext>
                  </a:extLst>
                </a:gridCol>
              </a:tblGrid>
              <a:tr h="431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Process Method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Data Capture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Data Entry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Data Processing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2597426842"/>
                  </a:ext>
                </a:extLst>
              </a:tr>
              <a:tr h="9858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Magnetic Ink</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Data usually prerecorded on forms that are completed by the customer. The customer records additional information on the form.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A magnetic ink reader reads the magnetized data. The customer-added data must be entered using another input method.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Data is almost always processed as a batch.</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2855054297"/>
                  </a:ext>
                </a:extLst>
              </a:tr>
              <a:tr h="9858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Electromagnetic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Data is recorded directly on the object to be described by data.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Data is transmitted by radio frequency.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Data is almost always processed immediately.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3215887715"/>
                  </a:ext>
                </a:extLst>
              </a:tr>
              <a:tr h="9842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Smart Card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Data is recorded directly on a device to be carried by the customer, employee, or other individual that is described by that data.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Data is read by smart card readers.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Data is almost always processed immediately.</a:t>
                      </a:r>
                    </a:p>
                    <a:p>
                      <a:pPr marL="0" marR="0" lvl="0" indent="0" algn="l" defTabSz="914400" rtl="0" eaLnBrk="1" fontAlgn="base" latinLnBrk="0" hangingPunct="1">
                        <a:lnSpc>
                          <a:spcPct val="9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2358154889"/>
                  </a:ext>
                </a:extLst>
              </a:tr>
              <a:tr h="9858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Biometric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Unique human characteristics become data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Data read by biometric sensors. Primary applications are security and medical monitoring</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Data is processed immediately.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420881887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530" name="Rectangle 2"/>
          <p:cNvSpPr>
            <a:spLocks noGrp="1" noChangeArrowheads="1"/>
          </p:cNvSpPr>
          <p:nvPr>
            <p:ph type="title"/>
          </p:nvPr>
        </p:nvSpPr>
        <p:spPr/>
        <p:txBody>
          <a:bodyPr/>
          <a:lstStyle/>
          <a:p>
            <a:r>
              <a:rPr lang="en-US" altLang="en-US"/>
              <a:t>Automatic Identification: </a:t>
            </a:r>
            <a:br>
              <a:rPr lang="en-US" altLang="en-US"/>
            </a:br>
            <a:r>
              <a:rPr lang="en-US" altLang="en-US"/>
              <a:t>Bar Codes</a:t>
            </a:r>
          </a:p>
        </p:txBody>
      </p:sp>
      <p:pic>
        <p:nvPicPr>
          <p:cNvPr id="1686533" name="Picture 5" descr="whi74173_16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219200"/>
            <a:ext cx="5276850" cy="533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Whitten_Intro_temp">
  <a:themeElements>
    <a:clrScheme name="Whitten_Intro_tem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hitten_Intro_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Whitten_Intro_tem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hitten_Intro_tem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hitten_Intro_tem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hitten_Intro_tem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hitten_Intro_tem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hitten_Intro_tem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hitten_Intro_tem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hitten_Intro_tem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hitten_Intro_tem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hitten_Intro_tem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hitten_Intro_tem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hitten_Intro_tem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Whitten_Intro_temp</Template>
  <TotalTime>0</TotalTime>
  <Pages>5</Pages>
  <Words>1995</Words>
  <Application>Microsoft Office PowerPoint</Application>
  <PresentationFormat>On-screen Show (4:3)</PresentationFormat>
  <Paragraphs>303</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Times New Roman</vt:lpstr>
      <vt:lpstr>Arial</vt:lpstr>
      <vt:lpstr>Book Antiqua</vt:lpstr>
      <vt:lpstr>Arial Narrow</vt:lpstr>
      <vt:lpstr>Whitten_Intro_temp</vt:lpstr>
      <vt:lpstr>Chapter 15</vt:lpstr>
      <vt:lpstr>Objectives</vt:lpstr>
      <vt:lpstr>Data Capture and Data Entry</vt:lpstr>
      <vt:lpstr>Data Processing</vt:lpstr>
      <vt:lpstr>Input Implementation Methods</vt:lpstr>
      <vt:lpstr>Taxonomy for Computer Inputs</vt:lpstr>
      <vt:lpstr>Taxonomy for Computer Inputs (continued)</vt:lpstr>
      <vt:lpstr>Taxonomy for Computer Inputs (concluded)</vt:lpstr>
      <vt:lpstr>Automatic Identification:  Bar Codes</vt:lpstr>
      <vt:lpstr>Input Design Guidelines</vt:lpstr>
      <vt:lpstr>Source Document /  Form Design Guidelines</vt:lpstr>
      <vt:lpstr>Bad Flow in a Form</vt:lpstr>
      <vt:lpstr>Good Flow in a Form</vt:lpstr>
      <vt:lpstr>Metaphoric Screen Design</vt:lpstr>
      <vt:lpstr>Internal Controls for Inputs</vt:lpstr>
      <vt:lpstr>Repository-Based Prototyping and Development</vt:lpstr>
      <vt:lpstr>Common GUI Controls (Windows and Web)</vt:lpstr>
      <vt:lpstr>Common GUI Controls Uses</vt:lpstr>
      <vt:lpstr>Advanced Controls  (mostly Windows interfaces)</vt:lpstr>
      <vt:lpstr>Advanced Controls  (mostly Windows interfaces)</vt:lpstr>
      <vt:lpstr>Automated Tools for Input Design and Prototyping</vt:lpstr>
      <vt:lpstr>Input Design Process</vt:lpstr>
      <vt:lpstr>A Logical Data Structure for Input Requirements</vt:lpstr>
      <vt:lpstr>Input Prototype for Video Title Maintenance</vt:lpstr>
      <vt:lpstr>Input Prototype for Member Order</vt:lpstr>
      <vt:lpstr>Input Prototype for Member Shopping</vt:lpstr>
      <vt:lpstr>Input Prototype for Web Shopping Cart</vt:lpstr>
      <vt:lpstr>Input Prototype for Web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Analyis &amp; Design Training Agenda</dc:title>
  <dc:subject/>
  <dc:creator>Lockheed Martin</dc:creator>
  <cp:keywords/>
  <dc:description/>
  <cp:lastModifiedBy>Muhammad Talha Zia</cp:lastModifiedBy>
  <cp:revision>296</cp:revision>
  <cp:lastPrinted>1999-02-22T19:32:19Z</cp:lastPrinted>
  <dcterms:created xsi:type="dcterms:W3CDTF">1996-06-28T11:49:40Z</dcterms:created>
  <dcterms:modified xsi:type="dcterms:W3CDTF">2024-09-21T10:03:01Z</dcterms:modified>
</cp:coreProperties>
</file>