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41"/>
  </p:notesMasterIdLst>
  <p:handoutMasterIdLst>
    <p:handoutMasterId r:id="rId42"/>
  </p:handoutMasterIdLst>
  <p:sldIdLst>
    <p:sldId id="420" r:id="rId2"/>
    <p:sldId id="382" r:id="rId3"/>
    <p:sldId id="384" r:id="rId4"/>
    <p:sldId id="385" r:id="rId5"/>
    <p:sldId id="386" r:id="rId6"/>
    <p:sldId id="415" r:id="rId7"/>
    <p:sldId id="416" r:id="rId8"/>
    <p:sldId id="388" r:id="rId9"/>
    <p:sldId id="417" r:id="rId10"/>
    <p:sldId id="390" r:id="rId11"/>
    <p:sldId id="392" r:id="rId12"/>
    <p:sldId id="393" r:id="rId13"/>
    <p:sldId id="394" r:id="rId14"/>
    <p:sldId id="395" r:id="rId15"/>
    <p:sldId id="396" r:id="rId16"/>
    <p:sldId id="397" r:id="rId17"/>
    <p:sldId id="398" r:id="rId18"/>
    <p:sldId id="399" r:id="rId19"/>
    <p:sldId id="400" r:id="rId20"/>
    <p:sldId id="418" r:id="rId21"/>
    <p:sldId id="401" r:id="rId22"/>
    <p:sldId id="419" r:id="rId23"/>
    <p:sldId id="402" r:id="rId24"/>
    <p:sldId id="404" r:id="rId25"/>
    <p:sldId id="405" r:id="rId26"/>
    <p:sldId id="406" r:id="rId27"/>
    <p:sldId id="407" r:id="rId28"/>
    <p:sldId id="408" r:id="rId29"/>
    <p:sldId id="414" r:id="rId30"/>
    <p:sldId id="409" r:id="rId31"/>
    <p:sldId id="410" r:id="rId32"/>
    <p:sldId id="411" r:id="rId33"/>
    <p:sldId id="412" r:id="rId34"/>
    <p:sldId id="421" r:id="rId35"/>
    <p:sldId id="422" r:id="rId36"/>
    <p:sldId id="423" r:id="rId37"/>
    <p:sldId id="424" r:id="rId38"/>
    <p:sldId id="425" r:id="rId39"/>
    <p:sldId id="426" r:id="rId40"/>
  </p:sldIdLst>
  <p:sldSz cx="9144000" cy="6858000" type="screen4x3"/>
  <p:notesSz cx="7007225" cy="929322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880">
          <p15:clr>
            <a:srgbClr val="A4A3A4"/>
          </p15:clr>
        </p15:guide>
      </p15:sldGuideLst>
    </p:ext>
    <p:ext uri="{2D200454-40CA-4A62-9FC3-DE9A4176ACB9}">
      <p15:notesGuideLst xmlns:p15="http://schemas.microsoft.com/office/powerpoint/2012/main">
        <p15:guide id="1" orient="horz" pos="2195">
          <p15:clr>
            <a:srgbClr val="A4A3A4"/>
          </p15:clr>
        </p15:guide>
        <p15:guide id="2"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F3070"/>
    <a:srgbClr val="B7C3CD"/>
    <a:srgbClr val="99CCFF"/>
    <a:srgbClr val="6699FF"/>
    <a:srgbClr val="CC9900"/>
    <a:srgbClr val="FCFEB9"/>
    <a:srgbClr val="114FFB"/>
    <a:srgbClr val="FBDA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75496" autoAdjust="0"/>
  </p:normalViewPr>
  <p:slideViewPr>
    <p:cSldViewPr>
      <p:cViewPr varScale="1">
        <p:scale>
          <a:sx n="69" d="100"/>
          <a:sy n="69" d="100"/>
        </p:scale>
        <p:origin x="2010" y="60"/>
      </p:cViewPr>
      <p:guideLst>
        <p:guide orient="horz" pos="273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816" y="2340"/>
      </p:cViewPr>
      <p:guideLst>
        <p:guide orient="horz" pos="2195"/>
        <p:guide pos="29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3036888"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t" anchorCtr="0" compatLnSpc="1">
            <a:prstTxWarp prst="textNoShape">
              <a:avLst/>
            </a:prstTxWarp>
          </a:bodyPr>
          <a:lstStyle>
            <a:lvl1pPr defTabSz="928688" eaLnBrk="0" hangingPunct="0">
              <a:defRPr sz="1000" i="1" smtClean="0">
                <a:latin typeface="Book Antiqua" pitchFamily="18" charset="0"/>
              </a:defRPr>
            </a:lvl1pPr>
          </a:lstStyle>
          <a:p>
            <a:pPr>
              <a:defRPr/>
            </a:pPr>
            <a:endParaRPr lang="en-US"/>
          </a:p>
        </p:txBody>
      </p:sp>
      <p:sp>
        <p:nvSpPr>
          <p:cNvPr id="3075" name="Rectangle 3"/>
          <p:cNvSpPr>
            <a:spLocks noGrp="1" noChangeArrowheads="1"/>
          </p:cNvSpPr>
          <p:nvPr>
            <p:ph type="dt" sz="quarter" idx="1"/>
          </p:nvPr>
        </p:nvSpPr>
        <p:spPr bwMode="auto">
          <a:xfrm>
            <a:off x="3970338" y="-1588"/>
            <a:ext cx="3036887"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t" anchorCtr="0" compatLnSpc="1">
            <a:prstTxWarp prst="textNoShape">
              <a:avLst/>
            </a:prstTxWarp>
          </a:bodyPr>
          <a:lstStyle>
            <a:lvl1pPr algn="r" defTabSz="928688" eaLnBrk="0" hangingPunct="0">
              <a:defRPr sz="1000" i="1" smtClean="0">
                <a:latin typeface="Book Antiqua"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0" y="8826500"/>
            <a:ext cx="37338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defTabSz="928688" eaLnBrk="0" hangingPunct="0">
              <a:defRPr sz="1000" i="1" smtClean="0">
                <a:latin typeface="Book Antiqua" pitchFamily="18" charset="0"/>
              </a:defRPr>
            </a:lvl1pPr>
          </a:lstStyle>
          <a:p>
            <a:pPr>
              <a:defRPr/>
            </a:pPr>
            <a:r>
              <a:rPr lang="en-US"/>
              <a:t>Chapter 17 – User Interface Design</a:t>
            </a:r>
          </a:p>
        </p:txBody>
      </p:sp>
      <p:sp>
        <p:nvSpPr>
          <p:cNvPr id="3077" name="Rectangle 5"/>
          <p:cNvSpPr>
            <a:spLocks noGrp="1" noChangeArrowheads="1"/>
          </p:cNvSpPr>
          <p:nvPr>
            <p:ph type="sldNum" sz="quarter" idx="3"/>
          </p:nvPr>
        </p:nvSpPr>
        <p:spPr bwMode="auto">
          <a:xfrm>
            <a:off x="3970338" y="8826500"/>
            <a:ext cx="30368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algn="r" defTabSz="928688" eaLnBrk="0" hangingPunct="0">
              <a:defRPr sz="1000" i="1">
                <a:latin typeface="Book Antiqua" panose="02040602050305030304" pitchFamily="18" charset="0"/>
              </a:defRPr>
            </a:lvl1pPr>
          </a:lstStyle>
          <a:p>
            <a:fld id="{8BE65943-3D25-4975-ABE7-44A662F6EA4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body" sz="quarter" idx="3"/>
          </p:nvPr>
        </p:nvSpPr>
        <p:spPr bwMode="auto">
          <a:xfrm>
            <a:off x="935038" y="4413250"/>
            <a:ext cx="51371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76" tIns="46788" rIns="93576" bIns="4678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1" name="Rectangle 7"/>
          <p:cNvSpPr>
            <a:spLocks noChangeArrowheads="1" noTextEdit="1"/>
          </p:cNvSpPr>
          <p:nvPr>
            <p:ph type="sldImg" idx="2"/>
          </p:nvPr>
        </p:nvSpPr>
        <p:spPr bwMode="auto">
          <a:xfrm>
            <a:off x="1189038" y="701675"/>
            <a:ext cx="4630737" cy="34734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6" name="Rectangle 8"/>
          <p:cNvSpPr>
            <a:spLocks noGrp="1" noChangeArrowheads="1"/>
          </p:cNvSpPr>
          <p:nvPr>
            <p:ph type="ftr" sz="quarter" idx="4"/>
          </p:nvPr>
        </p:nvSpPr>
        <p:spPr bwMode="auto">
          <a:xfrm>
            <a:off x="622300" y="8716963"/>
            <a:ext cx="3873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defTabSz="928688" eaLnBrk="0" hangingPunct="0">
              <a:defRPr sz="1000" smtClean="0">
                <a:latin typeface="Times New Roman" pitchFamily="18" charset="0"/>
              </a:defRPr>
            </a:lvl1pPr>
          </a:lstStyle>
          <a:p>
            <a:pPr>
              <a:defRPr/>
            </a:pPr>
            <a:r>
              <a:rPr lang="en-US"/>
              <a:t>Chapter 17 – User Interface Design</a:t>
            </a:r>
          </a:p>
        </p:txBody>
      </p:sp>
      <p:sp>
        <p:nvSpPr>
          <p:cNvPr id="2057" name="Rectangle 9"/>
          <p:cNvSpPr>
            <a:spLocks noGrp="1" noChangeArrowheads="1"/>
          </p:cNvSpPr>
          <p:nvPr>
            <p:ph type="sldNum" sz="quarter" idx="5"/>
          </p:nvPr>
        </p:nvSpPr>
        <p:spPr bwMode="auto">
          <a:xfrm>
            <a:off x="4648200" y="8716963"/>
            <a:ext cx="16589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algn="r" defTabSz="928688" eaLnBrk="0" hangingPunct="0">
              <a:defRPr sz="1000" b="1">
                <a:latin typeface="Times New Roman" panose="02020603050405020304" pitchFamily="18" charset="0"/>
              </a:defRPr>
            </a:lvl1pPr>
          </a:lstStyle>
          <a:p>
            <a:fld id="{AB2A0D8F-EBD6-4586-A936-496A072C237F}"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800" kern="1200">
        <a:solidFill>
          <a:schemeClr val="tx1"/>
        </a:solidFill>
        <a:latin typeface="Arial" charset="0"/>
        <a:ea typeface="+mn-ea"/>
        <a:cs typeface="+mn-cs"/>
      </a:defRPr>
    </a:lvl1pPr>
    <a:lvl2pPr marL="457200" indent="-228600" algn="l" rtl="0" eaLnBrk="0" fontAlgn="base" hangingPunct="0">
      <a:spcBef>
        <a:spcPct val="30000"/>
      </a:spcBef>
      <a:spcAft>
        <a:spcPct val="0"/>
      </a:spcAft>
      <a:buChar char="•"/>
      <a:defRPr sz="800" kern="1200">
        <a:solidFill>
          <a:schemeClr val="tx1"/>
        </a:solidFill>
        <a:latin typeface="Arial" charset="0"/>
        <a:ea typeface="+mn-ea"/>
        <a:cs typeface="+mn-cs"/>
      </a:defRPr>
    </a:lvl2pPr>
    <a:lvl3pPr marL="800100" indent="-228600" algn="l" rtl="0" eaLnBrk="0" fontAlgn="base" hangingPunct="0">
      <a:spcBef>
        <a:spcPct val="30000"/>
      </a:spcBef>
      <a:spcAft>
        <a:spcPct val="0"/>
      </a:spcAft>
      <a:buChar char="•"/>
      <a:defRPr sz="800" kern="1200">
        <a:solidFill>
          <a:schemeClr val="tx1"/>
        </a:solidFill>
        <a:latin typeface="Arial" charset="0"/>
        <a:ea typeface="+mn-ea"/>
        <a:cs typeface="+mn-cs"/>
      </a:defRPr>
    </a:lvl3pPr>
    <a:lvl4pPr marL="1143000" indent="-228600" algn="l" rtl="0" eaLnBrk="0" fontAlgn="base" hangingPunct="0">
      <a:spcBef>
        <a:spcPct val="30000"/>
      </a:spcBef>
      <a:spcAft>
        <a:spcPct val="0"/>
      </a:spcAft>
      <a:buChar char="•"/>
      <a:defRPr sz="800" kern="1200">
        <a:solidFill>
          <a:schemeClr val="tx1"/>
        </a:solidFill>
        <a:latin typeface="Arial" charset="0"/>
        <a:ea typeface="+mn-ea"/>
        <a:cs typeface="+mn-cs"/>
      </a:defRPr>
    </a:lvl4pPr>
    <a:lvl5pPr marL="1485900" indent="-228600" algn="l" rtl="0" eaLnBrk="0" fontAlgn="base" hangingPunct="0">
      <a:spcBef>
        <a:spcPct val="30000"/>
      </a:spcBef>
      <a:spcAft>
        <a:spcPct val="0"/>
      </a:spcAft>
      <a:buChar char="•"/>
      <a:defRPr sz="8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44035"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043EA90-38CB-418E-8421-EE70D3EC806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44036" name="Rectangle 2"/>
          <p:cNvSpPr>
            <a:spLocks noChangeArrowheads="1" noTextEdit="1"/>
          </p:cNvSpPr>
          <p:nvPr>
            <p:ph type="sldImg"/>
          </p:nvPr>
        </p:nvSpPr>
        <p:spPr>
          <a:ln/>
        </p:spPr>
      </p:sp>
      <p:sp>
        <p:nvSpPr>
          <p:cNvPr id="44037" name="Rectangle 3"/>
          <p:cNvSpPr>
            <a:spLocks noGrp="1" noChangeArrowheads="1"/>
          </p:cNvSpPr>
          <p:nvPr>
            <p:ph type="body" idx="1"/>
          </p:nvPr>
        </p:nvSpPr>
        <p:spPr>
          <a:noFill/>
        </p:spPr>
        <p:txBody>
          <a:bodyPr/>
          <a:lstStyle/>
          <a:p>
            <a:pPr>
              <a:buFontTx/>
              <a:buChar char="•"/>
            </a:pPr>
            <a:r>
              <a:rPr lang="en-US" altLang="en-US" smtClean="0">
                <a:latin typeface="Arial" panose="020B0604020202020204" pitchFamily="34" charset="0"/>
              </a:rPr>
              <a:t>This repository of slides is intended to support the named chapter. The slide repository should be used as follows:</a:t>
            </a:r>
          </a:p>
          <a:p>
            <a:pPr>
              <a:buFontTx/>
              <a:buChar char="•"/>
            </a:pPr>
            <a:r>
              <a:rPr lang="en-US" altLang="en-US" smtClean="0">
                <a:latin typeface="Arial" panose="020B0604020202020204" pitchFamily="34" charset="0"/>
              </a:rPr>
              <a:t>Copy the file to a unique name for your course and unit.</a:t>
            </a:r>
          </a:p>
          <a:p>
            <a:pPr>
              <a:buFontTx/>
              <a:buChar char="•"/>
            </a:pPr>
            <a:r>
              <a:rPr lang="en-US" altLang="en-US" smtClean="0">
                <a:latin typeface="Arial" panose="020B0604020202020204" pitchFamily="34" charset="0"/>
              </a:rPr>
              <a:t>Edit the file by deleting those slides you don’t want to cover, editing other slides as appropriate to your course, and adding slides as desired.</a:t>
            </a:r>
          </a:p>
          <a:p>
            <a:pPr>
              <a:buFontTx/>
              <a:buChar char="•"/>
            </a:pPr>
            <a:r>
              <a:rPr lang="en-US" altLang="en-US" smtClean="0">
                <a:latin typeface="Arial" panose="020B0604020202020204" pitchFamily="34" charset="0"/>
              </a:rPr>
              <a:t>Print the slides to produce transparency masters or print directly to film or present the slides using a computer image projector.</a:t>
            </a:r>
          </a:p>
          <a:p>
            <a:pPr>
              <a:buFontTx/>
              <a:buChar char="•"/>
            </a:pPr>
            <a:r>
              <a:rPr lang="en-US" altLang="en-US" smtClean="0">
                <a:latin typeface="Arial" panose="020B0604020202020204" pitchFamily="34" charset="0"/>
              </a:rPr>
              <a:t>Each slide includes instructor notes. To view those notes in PowerPoint, click-left on the View Menu; then click left on Notes View sub-menu.  You may need to scroll down to see the instructor notes.</a:t>
            </a:r>
          </a:p>
          <a:p>
            <a:endParaRPr lang="en-US" altLang="en-US" smtClean="0">
              <a:latin typeface="Arial" panose="020B0604020202020204" pitchFamily="34" charset="0"/>
            </a:endParaRPr>
          </a:p>
          <a:p>
            <a:r>
              <a:rPr lang="en-US" altLang="en-US" b="1" smtClean="0">
                <a:latin typeface="Arial" panose="020B0604020202020204" pitchFamily="34" charset="0"/>
              </a:rPr>
              <a:t>Teaching Notes</a:t>
            </a:r>
            <a:endParaRPr lang="en-US" altLang="en-US" smtClean="0">
              <a:latin typeface="Arial" panose="020B0604020202020204" pitchFamily="34" charset="0"/>
            </a:endParaRPr>
          </a:p>
          <a:p>
            <a:r>
              <a:rPr lang="en-US" altLang="en-US" smtClean="0">
                <a:latin typeface="Arial" panose="020B0604020202020204" pitchFamily="34" charset="0"/>
              </a:rPr>
              <a:t>The emphasis of this chapter is with the physical design phase, focusing on COMMUNICATION. It involves system designers and systems analysts.</a:t>
            </a:r>
          </a:p>
          <a:p>
            <a:endParaRPr lang="en-US"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53251"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9136E1A2-982B-4AFE-B4BC-F1EF577014D4}"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53252" name="Rectangle 2"/>
          <p:cNvSpPr>
            <a:spLocks noChangeArrowheads="1" noTextEdit="1"/>
          </p:cNvSpPr>
          <p:nvPr>
            <p:ph type="sldImg"/>
          </p:nvPr>
        </p:nvSpPr>
        <p:spPr>
          <a:xfrm>
            <a:off x="1187450" y="701675"/>
            <a:ext cx="4632325" cy="3473450"/>
          </a:xfrm>
          <a:solidFill>
            <a:srgbClr val="FFFFFF"/>
          </a:solidFill>
          <a:ln/>
        </p:spPr>
      </p:sp>
      <p:sp>
        <p:nvSpPr>
          <p:cNvPr id="53253"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Teaching Notes</a:t>
            </a:r>
            <a:endParaRPr lang="en-US" altLang="en-US" smtClean="0">
              <a:latin typeface="Arial" panose="020B0604020202020204" pitchFamily="34" charset="0"/>
            </a:endParaRPr>
          </a:p>
          <a:p>
            <a:pPr lvl="1"/>
            <a:r>
              <a:rPr lang="en-US" altLang="en-US" smtClean="0">
                <a:latin typeface="Arial" panose="020B0604020202020204" pitchFamily="34" charset="0"/>
              </a:rPr>
              <a:t>These will be illustrated in the following slides.</a:t>
            </a:r>
          </a:p>
          <a:p>
            <a:pPr lvl="1"/>
            <a:r>
              <a:rPr lang="en-US" altLang="en-US" smtClean="0">
                <a:latin typeface="Arial" panose="020B0604020202020204" pitchFamily="34" charset="0"/>
              </a:rPr>
              <a:t>Consider using a laptop and projection capability to demonstrate a software product(s) or application and its use of the different types of GUI menus.</a:t>
            </a:r>
          </a:p>
          <a:p>
            <a:pPr lvl="1"/>
            <a:r>
              <a:rPr lang="en-US" altLang="en-US" smtClean="0">
                <a:latin typeface="Arial" panose="020B0604020202020204" pitchFamily="34" charset="0"/>
              </a:rPr>
              <a:t>Emphasize to the students that the above styles/strategies should not be viewed as alternatives.</a:t>
            </a:r>
          </a:p>
          <a:p>
            <a:pPr lvl="1"/>
            <a:endParaRPr lang="en-US"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54275"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E85AFABB-FC40-4A34-A61B-56E7EB1818AC}"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54276" name="Rectangle 2"/>
          <p:cNvSpPr>
            <a:spLocks noChangeArrowheads="1" noTextEdit="1"/>
          </p:cNvSpPr>
          <p:nvPr>
            <p:ph type="sldImg"/>
          </p:nvPr>
        </p:nvSpPr>
        <p:spPr>
          <a:solidFill>
            <a:srgbClr val="FFFFFF"/>
          </a:solidFill>
          <a:ln/>
        </p:spPr>
      </p:sp>
      <p:sp>
        <p:nvSpPr>
          <p:cNvPr id="54277"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55299"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CCBCCC96-13D4-4D53-A348-2C5216EFAF6A}"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55300" name="Rectangle 2"/>
          <p:cNvSpPr>
            <a:spLocks noChangeArrowheads="1" noTextEdit="1"/>
          </p:cNvSpPr>
          <p:nvPr>
            <p:ph type="sldImg"/>
          </p:nvPr>
        </p:nvSpPr>
        <p:spPr>
          <a:solidFill>
            <a:srgbClr val="FFFFFF"/>
          </a:solidFill>
          <a:ln/>
        </p:spPr>
      </p:sp>
      <p:sp>
        <p:nvSpPr>
          <p:cNvPr id="55301"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Teaching Notes</a:t>
            </a:r>
            <a:endParaRPr lang="en-US" altLang="en-US" smtClean="0">
              <a:latin typeface="Arial" panose="020B0604020202020204" pitchFamily="34" charset="0"/>
            </a:endParaRPr>
          </a:p>
          <a:p>
            <a:pPr lvl="1"/>
            <a:r>
              <a:rPr lang="en-US" altLang="en-US" smtClean="0">
                <a:latin typeface="Arial" panose="020B0604020202020204" pitchFamily="34" charset="0"/>
              </a:rPr>
              <a:t>This chart was created by the authors as a tool for designing dialogues for on-line mainframe-based computing solutions. Subsequently, the tool has been adopted and adapted by numerous authors of systems development textbooks.</a:t>
            </a:r>
          </a:p>
          <a:p>
            <a:pPr lvl="1"/>
            <a:r>
              <a:rPr lang="en-US" altLang="en-US" smtClean="0">
                <a:latin typeface="Arial" panose="020B0604020202020204" pitchFamily="34" charset="0"/>
              </a:rPr>
              <a:t>The authors emphasize that this tool has become ineffective in design GUI screens because today’s GUI design solutions are not naturally hierarchical.</a:t>
            </a:r>
          </a:p>
          <a:p>
            <a:endParaRPr lang="en-US"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56323"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2802F896-E24E-4A7D-9DBB-491D94DA9AB9}"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56324" name="Rectangle 2"/>
          <p:cNvSpPr>
            <a:spLocks noChangeArrowheads="1" noTextEdit="1"/>
          </p:cNvSpPr>
          <p:nvPr>
            <p:ph type="sldImg"/>
          </p:nvPr>
        </p:nvSpPr>
        <p:spPr>
          <a:solidFill>
            <a:srgbClr val="FFFFFF"/>
          </a:solidFill>
          <a:ln/>
        </p:spPr>
      </p:sp>
      <p:sp>
        <p:nvSpPr>
          <p:cNvPr id="56325"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57347"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D5542165-C304-4145-870B-AA99CE728450}"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57348" name="Rectangle 2"/>
          <p:cNvSpPr>
            <a:spLocks noChangeArrowheads="1" noTextEdit="1"/>
          </p:cNvSpPr>
          <p:nvPr>
            <p:ph type="sldImg"/>
          </p:nvPr>
        </p:nvSpPr>
        <p:spPr>
          <a:solidFill>
            <a:srgbClr val="FFFFFF"/>
          </a:solidFill>
          <a:ln/>
        </p:spPr>
      </p:sp>
      <p:sp>
        <p:nvSpPr>
          <p:cNvPr id="57349"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58371"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3EA88EB-0410-4DCA-B4FD-010DF791CAC3}"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58372" name="Rectangle 2"/>
          <p:cNvSpPr>
            <a:spLocks noChangeArrowheads="1" noTextEdit="1"/>
          </p:cNvSpPr>
          <p:nvPr>
            <p:ph type="sldImg"/>
          </p:nvPr>
        </p:nvSpPr>
        <p:spPr>
          <a:solidFill>
            <a:srgbClr val="FFFFFF"/>
          </a:solidFill>
          <a:ln/>
        </p:spPr>
      </p:sp>
      <p:sp>
        <p:nvSpPr>
          <p:cNvPr id="58373"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Teaching Notes:</a:t>
            </a:r>
          </a:p>
          <a:p>
            <a:pPr lvl="1"/>
            <a:r>
              <a:rPr lang="en-US" altLang="en-US" smtClean="0">
                <a:latin typeface="Arial" panose="020B0604020202020204" pitchFamily="34" charset="0"/>
              </a:rPr>
              <a:t>Be sure to emphasize that such menus are not as appropriate for the novice user because they are less likely to even know the menu exists (since there is no visual hint of its existence).</a:t>
            </a:r>
          </a:p>
          <a:p>
            <a:endParaRPr lang="en-US"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59395"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0844B41A-2A40-4CA9-BF46-6B4F3C11B0D0}"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59396" name="Rectangle 2"/>
          <p:cNvSpPr>
            <a:spLocks noChangeArrowheads="1" noTextEdit="1"/>
          </p:cNvSpPr>
          <p:nvPr>
            <p:ph type="sldImg"/>
          </p:nvPr>
        </p:nvSpPr>
        <p:spPr>
          <a:solidFill>
            <a:srgbClr val="FFFFFF"/>
          </a:solidFill>
          <a:ln/>
        </p:spPr>
      </p:sp>
      <p:sp>
        <p:nvSpPr>
          <p:cNvPr id="59397"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60419"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894C346C-3098-4D09-B2AE-1E9FC0DCA286}"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60420" name="Rectangle 2"/>
          <p:cNvSpPr>
            <a:spLocks noChangeArrowheads="1" noTextEdit="1"/>
          </p:cNvSpPr>
          <p:nvPr>
            <p:ph type="sldImg"/>
          </p:nvPr>
        </p:nvSpPr>
        <p:spPr>
          <a:solidFill>
            <a:srgbClr val="FFFFFF"/>
          </a:solidFill>
          <a:ln/>
        </p:spPr>
      </p:sp>
      <p:sp>
        <p:nvSpPr>
          <p:cNvPr id="60421"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61443"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ED36BFE4-172A-4D1B-9015-2C0E7B9862E5}"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61444" name="Rectangle 2"/>
          <p:cNvSpPr>
            <a:spLocks noChangeArrowheads="1" noTextEdit="1"/>
          </p:cNvSpPr>
          <p:nvPr>
            <p:ph type="sldImg"/>
          </p:nvPr>
        </p:nvSpPr>
        <p:spPr>
          <a:solidFill>
            <a:srgbClr val="FFFFFF"/>
          </a:solidFill>
          <a:ln/>
        </p:spPr>
      </p:sp>
      <p:sp>
        <p:nvSpPr>
          <p:cNvPr id="61445"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Teaching Notes</a:t>
            </a:r>
          </a:p>
          <a:p>
            <a:pPr>
              <a:buFontTx/>
              <a:buChar char="•"/>
            </a:pPr>
            <a:r>
              <a:rPr lang="en-US" altLang="en-US" smtClean="0">
                <a:latin typeface="Arial" panose="020B0604020202020204" pitchFamily="34" charset="0"/>
              </a:rPr>
              <a:t>Consumer-style interfaces are somewhat more artistic</a:t>
            </a:r>
          </a:p>
          <a:p>
            <a:pPr>
              <a:buFontTx/>
              <a:buChar char="•"/>
            </a:pPr>
            <a:r>
              <a:rPr lang="en-US" altLang="en-US" smtClean="0">
                <a:latin typeface="Arial" panose="020B0604020202020204" pitchFamily="34" charset="0"/>
              </a:rPr>
              <a:t>The primary look and feel is more web-like</a:t>
            </a:r>
          </a:p>
          <a:p>
            <a:pPr>
              <a:buFontTx/>
              <a:buChar char="•"/>
            </a:pPr>
            <a:r>
              <a:rPr lang="en-US" altLang="en-US" smtClean="0">
                <a:latin typeface="Arial" panose="020B0604020202020204" pitchFamily="34" charset="0"/>
              </a:rPr>
              <a:t>The interface consists of clickable icons and buttons that replace more traditional Windows menu approaches</a:t>
            </a:r>
          </a:p>
          <a:p>
            <a:endParaRPr lang="en-US" altLang="en-US"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62467"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CBD9875C-3D72-4DC7-9DAD-814A96E305B5}"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62468" name="Rectangle 2"/>
          <p:cNvSpPr>
            <a:spLocks noChangeArrowheads="1" noTextEdit="1"/>
          </p:cNvSpPr>
          <p:nvPr>
            <p:ph type="sldImg"/>
          </p:nvPr>
        </p:nvSpPr>
        <p:spPr>
          <a:solidFill>
            <a:srgbClr val="FFFFFF"/>
          </a:solidFill>
          <a:ln/>
        </p:spPr>
      </p:sp>
      <p:sp>
        <p:nvSpPr>
          <p:cNvPr id="62469"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45059"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EF5B3C12-1CA8-42EA-BDBD-22EFAD568B40}"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45060" name="Rectangle 2"/>
          <p:cNvSpPr>
            <a:spLocks noChangeArrowheads="1" noTextEdit="1"/>
          </p:cNvSpPr>
          <p:nvPr>
            <p:ph type="sldImg"/>
          </p:nvPr>
        </p:nvSpPr>
        <p:spPr>
          <a:xfrm>
            <a:off x="1187450" y="701675"/>
            <a:ext cx="4632325" cy="3473450"/>
          </a:xfrm>
          <a:noFill/>
          <a:ln cap="flat"/>
        </p:spPr>
      </p:sp>
      <p:sp>
        <p:nvSpPr>
          <p:cNvPr id="45061" name="Rectangle 3"/>
          <p:cNvSpPr>
            <a:spLocks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ltLang="en-US" smtClean="0">
                <a:latin typeface="Arial" panose="020B0604020202020204" pitchFamily="34" charset="0"/>
              </a:rPr>
              <a:t>No additional notes.</a:t>
            </a:r>
            <a:endParaRPr lang="en-US" altLang="en-US" sz="500" smtClean="0">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63491"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7DA3BBBF-2E96-42CF-B59E-2706797D389F}"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63492" name="Rectangle 2"/>
          <p:cNvSpPr>
            <a:spLocks noChangeArrowheads="1" noTextEdit="1"/>
          </p:cNvSpPr>
          <p:nvPr>
            <p:ph type="sldImg"/>
          </p:nvPr>
        </p:nvSpPr>
        <p:spPr>
          <a:ln/>
        </p:spPr>
      </p:sp>
      <p:sp>
        <p:nvSpPr>
          <p:cNvPr id="63493" name="Rectangle 3"/>
          <p:cNvSpPr>
            <a:spLocks noGrp="1" noChangeArrowheads="1"/>
          </p:cNvSpPr>
          <p:nvPr>
            <p:ph type="body" idx="1"/>
          </p:nvPr>
        </p:nvSpPr>
        <p:spPr>
          <a:noFill/>
        </p:spPr>
        <p:txBody>
          <a:bodyPr/>
          <a:lstStyle/>
          <a:p>
            <a:r>
              <a:rPr lang="en-US" altLang="en-US" smtClean="0">
                <a:latin typeface="Arial" panose="020B0604020202020204" pitchFamily="34" charset="0"/>
              </a:rPr>
              <a:t>No additional notes.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64515"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07FD47F9-5383-4E3A-84AC-725E777BA503}"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64516" name="Rectangle 2"/>
          <p:cNvSpPr>
            <a:spLocks noChangeArrowheads="1" noTextEdit="1"/>
          </p:cNvSpPr>
          <p:nvPr>
            <p:ph type="sldImg"/>
          </p:nvPr>
        </p:nvSpPr>
        <p:spPr>
          <a:solidFill>
            <a:srgbClr val="FFFFFF"/>
          </a:solidFill>
          <a:ln/>
        </p:spPr>
      </p:sp>
      <p:sp>
        <p:nvSpPr>
          <p:cNvPr id="64517"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65539"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6E9AEF77-3EF9-4A0C-BD5A-63FF7AEB3066}"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65540" name="Rectangle 2"/>
          <p:cNvSpPr>
            <a:spLocks noChangeArrowheads="1" noTextEdit="1"/>
          </p:cNvSpPr>
          <p:nvPr>
            <p:ph type="sldImg"/>
          </p:nvPr>
        </p:nvSpPr>
        <p:spPr>
          <a:ln/>
        </p:spPr>
      </p:sp>
      <p:sp>
        <p:nvSpPr>
          <p:cNvPr id="65541" name="Rectangle 3"/>
          <p:cNvSpPr>
            <a:spLocks noGrp="1" noChangeArrowheads="1"/>
          </p:cNvSpPr>
          <p:nvPr>
            <p:ph type="body" idx="1"/>
          </p:nvPr>
        </p:nvSpPr>
        <p:spPr>
          <a:noFill/>
        </p:spPr>
        <p:txBody>
          <a:bodyPr/>
          <a:lstStyle/>
          <a:p>
            <a:r>
              <a:rPr lang="en-US" altLang="en-US" b="1" smtClean="0">
                <a:latin typeface="Arial" panose="020B0604020202020204" pitchFamily="34" charset="0"/>
              </a:rPr>
              <a:t>Teaching Notes</a:t>
            </a:r>
          </a:p>
          <a:p>
            <a:pPr>
              <a:buFontTx/>
              <a:buChar char="•"/>
            </a:pPr>
            <a:r>
              <a:rPr lang="en-US" altLang="en-US" smtClean="0">
                <a:latin typeface="Arial" panose="020B0604020202020204" pitchFamily="34" charset="0"/>
              </a:rPr>
              <a:t>Screens to illustrate these concepts are on the following slides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66563"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64C0BC68-06CB-41F5-B22C-AE5A5E65121A}"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66564" name="Rectangle 2"/>
          <p:cNvSpPr>
            <a:spLocks noChangeArrowheads="1" noTextEdit="1"/>
          </p:cNvSpPr>
          <p:nvPr>
            <p:ph type="sldImg"/>
          </p:nvPr>
        </p:nvSpPr>
        <p:spPr>
          <a:solidFill>
            <a:srgbClr val="FFFFFF"/>
          </a:solidFill>
          <a:ln/>
        </p:spPr>
      </p:sp>
      <p:sp>
        <p:nvSpPr>
          <p:cNvPr id="66565"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67587"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80293F26-5273-4E3C-A788-A557EBBAF0D7}"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67588" name="Rectangle 2"/>
          <p:cNvSpPr>
            <a:spLocks noChangeArrowheads="1" noTextEdit="1"/>
          </p:cNvSpPr>
          <p:nvPr>
            <p:ph type="sldImg"/>
          </p:nvPr>
        </p:nvSpPr>
        <p:spPr>
          <a:solidFill>
            <a:srgbClr val="FFFFFF"/>
          </a:solidFill>
          <a:ln/>
        </p:spPr>
      </p:sp>
      <p:sp>
        <p:nvSpPr>
          <p:cNvPr id="67589"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68611"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8D78302E-2BCF-49D3-B0F9-4D717B6D5A53}"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68612" name="Rectangle 2"/>
          <p:cNvSpPr>
            <a:spLocks noChangeArrowheads="1" noTextEdit="1"/>
          </p:cNvSpPr>
          <p:nvPr>
            <p:ph type="sldImg"/>
          </p:nvPr>
        </p:nvSpPr>
        <p:spPr>
          <a:solidFill>
            <a:srgbClr val="FFFFFF"/>
          </a:solidFill>
          <a:ln/>
        </p:spPr>
      </p:sp>
      <p:sp>
        <p:nvSpPr>
          <p:cNvPr id="68613"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69635"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E10C0343-F476-4BAF-B634-3B58127B43CB}"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69636" name="Rectangle 2"/>
          <p:cNvSpPr>
            <a:spLocks noChangeArrowheads="1" noTextEdit="1"/>
          </p:cNvSpPr>
          <p:nvPr>
            <p:ph type="sldImg"/>
          </p:nvPr>
        </p:nvSpPr>
        <p:spPr>
          <a:solidFill>
            <a:srgbClr val="FFFFFF"/>
          </a:solidFill>
          <a:ln/>
        </p:spPr>
      </p:sp>
      <p:sp>
        <p:nvSpPr>
          <p:cNvPr id="69637"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70659"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A676C7A8-2DEC-4DB5-95BB-388DA80E48A3}"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70660" name="Rectangle 2"/>
          <p:cNvSpPr>
            <a:spLocks noChangeArrowheads="1" noTextEdit="1"/>
          </p:cNvSpPr>
          <p:nvPr>
            <p:ph type="sldImg"/>
          </p:nvPr>
        </p:nvSpPr>
        <p:spPr>
          <a:solidFill>
            <a:srgbClr val="FFFFFF"/>
          </a:solidFill>
          <a:ln/>
        </p:spPr>
      </p:sp>
      <p:sp>
        <p:nvSpPr>
          <p:cNvPr id="70661"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71683"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AE66FCA-E071-42F2-A975-29DD95082834}"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71684" name="Rectangle 2"/>
          <p:cNvSpPr>
            <a:spLocks noChangeArrowheads="1" noTextEdit="1"/>
          </p:cNvSpPr>
          <p:nvPr>
            <p:ph type="sldImg"/>
          </p:nvPr>
        </p:nvSpPr>
        <p:spPr>
          <a:solidFill>
            <a:srgbClr val="FFFFFF"/>
          </a:solidFill>
          <a:ln/>
        </p:spPr>
      </p:sp>
      <p:sp>
        <p:nvSpPr>
          <p:cNvPr id="71685"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Teaching Notes:</a:t>
            </a:r>
          </a:p>
          <a:p>
            <a:pPr lvl="1"/>
            <a:r>
              <a:rPr lang="en-US" altLang="en-US" smtClean="0">
                <a:latin typeface="Arial" panose="020B0604020202020204" pitchFamily="34" charset="0"/>
              </a:rPr>
              <a:t>Feel free to provide additional screen shots of other user interface controls not presented in the textbook. These are only a few of the many controls that continue to evolve.</a:t>
            </a:r>
          </a:p>
          <a:p>
            <a:endParaRPr lang="en-US" altLang="en-US"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72707"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F1C71067-2929-4BDD-BB63-E08309A5B6B8}"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72708" name="Rectangle 2"/>
          <p:cNvSpPr>
            <a:spLocks noChangeArrowheads="1" noTextEdit="1"/>
          </p:cNvSpPr>
          <p:nvPr>
            <p:ph type="sldImg"/>
          </p:nvPr>
        </p:nvSpPr>
        <p:spPr>
          <a:xfrm>
            <a:off x="1187450" y="701675"/>
            <a:ext cx="4632325" cy="3473450"/>
          </a:xfrm>
          <a:solidFill>
            <a:srgbClr val="FFFFFF"/>
          </a:solidFill>
          <a:ln/>
        </p:spPr>
      </p:sp>
      <p:sp>
        <p:nvSpPr>
          <p:cNvPr id="72709"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Teaching Notes</a:t>
            </a:r>
          </a:p>
          <a:p>
            <a:pPr>
              <a:buFontTx/>
              <a:buChar char="•"/>
            </a:pPr>
            <a:r>
              <a:rPr lang="en-US" altLang="en-US" smtClean="0">
                <a:latin typeface="Arial" panose="020B0604020202020204" pitchFamily="34" charset="0"/>
              </a:rPr>
              <a:t>In practice these steps are not strictly sequential.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46083"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4A67F020-3089-4E84-9459-2BF56B80CA35}"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46084" name="Rectangle 2"/>
          <p:cNvSpPr>
            <a:spLocks noChangeArrowheads="1" noTextEdit="1"/>
          </p:cNvSpPr>
          <p:nvPr>
            <p:ph type="sldImg"/>
          </p:nvPr>
        </p:nvSpPr>
        <p:spPr>
          <a:xfrm>
            <a:off x="1187450" y="701675"/>
            <a:ext cx="4632325" cy="3473450"/>
          </a:xfrm>
          <a:solidFill>
            <a:srgbClr val="FFFFFF"/>
          </a:solidFill>
          <a:ln/>
        </p:spPr>
      </p:sp>
      <p:sp>
        <p:nvSpPr>
          <p:cNvPr id="46085"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Teaching Notes</a:t>
            </a:r>
            <a:endParaRPr lang="en-US" altLang="en-US" smtClean="0">
              <a:latin typeface="Arial" panose="020B0604020202020204" pitchFamily="34" charset="0"/>
            </a:endParaRPr>
          </a:p>
          <a:p>
            <a:pPr lvl="1"/>
            <a:r>
              <a:rPr lang="en-US" altLang="en-US" smtClean="0">
                <a:latin typeface="Arial" panose="020B0604020202020204" pitchFamily="34" charset="0"/>
              </a:rPr>
              <a:t>Emphasize that expert and novice users are actually extremes in the continuum of all users. The totally novice user who hasn’t used a computer is becoming less common.</a:t>
            </a:r>
          </a:p>
          <a:p>
            <a:pPr lvl="1"/>
            <a:r>
              <a:rPr lang="en-US" altLang="en-US" smtClean="0">
                <a:latin typeface="Arial" panose="020B0604020202020204" pitchFamily="34" charset="0"/>
              </a:rPr>
              <a:t>Mention some people that the students might know (perhaps a department secretary, yourself, another colleague, etc.) and ask the students to characterize them as an expert or novice user. Be sure to acknowledge, once again, that some individuals may fit in between the two extremes.</a:t>
            </a:r>
          </a:p>
          <a:p>
            <a:pPr lvl="1"/>
            <a:r>
              <a:rPr lang="en-US" altLang="en-US" smtClean="0">
                <a:latin typeface="Arial" panose="020B0604020202020204" pitchFamily="34" charset="0"/>
              </a:rPr>
              <a:t>A given user might be an expert at PowerPoint, a novice at PhotoShop, and something in between at Excel.</a:t>
            </a:r>
          </a:p>
          <a:p>
            <a:pPr lvl="1"/>
            <a:endParaRPr lang="en-US" altLang="en-US"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73731"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3DA44FDB-E0A6-4352-83D8-7CB4F52F061C}"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73732" name="Rectangle 2"/>
          <p:cNvSpPr>
            <a:spLocks noChangeArrowheads="1" noTextEdit="1"/>
          </p:cNvSpPr>
          <p:nvPr>
            <p:ph type="sldImg"/>
          </p:nvPr>
        </p:nvSpPr>
        <p:spPr>
          <a:solidFill>
            <a:srgbClr val="FFFFFF"/>
          </a:solidFill>
          <a:ln/>
        </p:spPr>
      </p:sp>
      <p:sp>
        <p:nvSpPr>
          <p:cNvPr id="73733"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74755"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D73C0C4D-71E8-47F9-B383-5E0165CDFE9C}"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74756" name="Rectangle 2"/>
          <p:cNvSpPr>
            <a:spLocks noChangeArrowheads="1" noTextEdit="1"/>
          </p:cNvSpPr>
          <p:nvPr>
            <p:ph type="sldImg"/>
          </p:nvPr>
        </p:nvSpPr>
        <p:spPr>
          <a:solidFill>
            <a:srgbClr val="FFFFFF"/>
          </a:solidFill>
          <a:ln/>
        </p:spPr>
      </p:sp>
      <p:sp>
        <p:nvSpPr>
          <p:cNvPr id="74757"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75779"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275337E3-3248-4FC1-AC9E-3861358E5814}"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75780" name="Rectangle 2"/>
          <p:cNvSpPr>
            <a:spLocks noChangeArrowheads="1" noTextEdit="1"/>
          </p:cNvSpPr>
          <p:nvPr>
            <p:ph type="sldImg"/>
          </p:nvPr>
        </p:nvSpPr>
        <p:spPr>
          <a:solidFill>
            <a:srgbClr val="FFFFFF"/>
          </a:solidFill>
          <a:ln/>
        </p:spPr>
      </p:sp>
      <p:sp>
        <p:nvSpPr>
          <p:cNvPr id="75781"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76803"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0EEA5BA5-2DA2-4F58-87B6-2D6B07BD37C6}"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76804" name="Rectangle 2"/>
          <p:cNvSpPr>
            <a:spLocks noChangeArrowheads="1" noTextEdit="1"/>
          </p:cNvSpPr>
          <p:nvPr>
            <p:ph type="sldImg"/>
          </p:nvPr>
        </p:nvSpPr>
        <p:spPr>
          <a:solidFill>
            <a:srgbClr val="FFFFFF"/>
          </a:solidFill>
          <a:ln/>
        </p:spPr>
      </p:sp>
      <p:sp>
        <p:nvSpPr>
          <p:cNvPr id="76805"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No additional notes.</a:t>
            </a:r>
          </a:p>
          <a:p>
            <a:endParaRPr lang="en-US"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47107"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FBBE29E6-8683-4E6B-964B-0E0F99F4533C}"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47108" name="Rectangle 2"/>
          <p:cNvSpPr>
            <a:spLocks noChangeArrowheads="1" noTextEdit="1"/>
          </p:cNvSpPr>
          <p:nvPr>
            <p:ph type="sldImg"/>
          </p:nvPr>
        </p:nvSpPr>
        <p:spPr>
          <a:xfrm>
            <a:off x="1187450" y="701675"/>
            <a:ext cx="4632325" cy="3473450"/>
          </a:xfrm>
          <a:solidFill>
            <a:srgbClr val="FFFFFF"/>
          </a:solidFill>
          <a:ln/>
        </p:spPr>
      </p:sp>
      <p:sp>
        <p:nvSpPr>
          <p:cNvPr id="47109"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Teaching Notes</a:t>
            </a:r>
            <a:endParaRPr lang="en-US" altLang="en-US" smtClean="0">
              <a:latin typeface="Arial" panose="020B0604020202020204" pitchFamily="34" charset="0"/>
            </a:endParaRPr>
          </a:p>
          <a:p>
            <a:pPr lvl="1"/>
            <a:r>
              <a:rPr lang="en-US" altLang="en-US" smtClean="0">
                <a:latin typeface="Arial" panose="020B0604020202020204" pitchFamily="34" charset="0"/>
              </a:rPr>
              <a:t>The above points can be driven home by providing the students with some sample screen designs that exhibit the various problems.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48131"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F1782D89-1915-4232-AE0A-25B52647F0E6}"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48132" name="Rectangle 2"/>
          <p:cNvSpPr>
            <a:spLocks noChangeArrowheads="1" noTextEdit="1"/>
          </p:cNvSpPr>
          <p:nvPr>
            <p:ph type="sldImg"/>
          </p:nvPr>
        </p:nvSpPr>
        <p:spPr>
          <a:xfrm>
            <a:off x="1187450" y="701675"/>
            <a:ext cx="4632325" cy="3473450"/>
          </a:xfrm>
          <a:solidFill>
            <a:srgbClr val="FFFFFF"/>
          </a:solidFill>
          <a:ln/>
        </p:spPr>
      </p:sp>
      <p:sp>
        <p:nvSpPr>
          <p:cNvPr id="48133"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Teaching Notes</a:t>
            </a:r>
          </a:p>
          <a:p>
            <a:pPr>
              <a:buFontTx/>
              <a:buChar char="•"/>
            </a:pPr>
            <a:r>
              <a:rPr lang="en-US" altLang="en-US" smtClean="0">
                <a:latin typeface="Arial" panose="020B0604020202020204" pitchFamily="34" charset="0"/>
              </a:rPr>
              <a:t>These also come from Galitz.</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49155"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928A99C8-96E3-4729-A196-B99FEDBEF228}"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49156" name="Rectangle 2"/>
          <p:cNvSpPr>
            <a:spLocks noChangeArrowheads="1" noTextEdit="1"/>
          </p:cNvSpPr>
          <p:nvPr>
            <p:ph type="sldImg"/>
          </p:nvPr>
        </p:nvSpPr>
        <p:spPr>
          <a:xfrm>
            <a:off x="1187450" y="701675"/>
            <a:ext cx="4632325" cy="3473450"/>
          </a:xfrm>
          <a:solidFill>
            <a:srgbClr val="FFFFFF"/>
          </a:solidFill>
          <a:ln/>
        </p:spPr>
      </p:sp>
      <p:sp>
        <p:nvSpPr>
          <p:cNvPr id="49157"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Teaching Tips</a:t>
            </a:r>
            <a:endParaRPr lang="en-US" altLang="en-US" smtClean="0">
              <a:latin typeface="Arial" panose="020B0604020202020204" pitchFamily="34" charset="0"/>
            </a:endParaRPr>
          </a:p>
          <a:p>
            <a:pPr lvl="1"/>
            <a:r>
              <a:rPr lang="en-US" altLang="en-US" smtClean="0">
                <a:latin typeface="Arial" panose="020B0604020202020204" pitchFamily="34" charset="0"/>
              </a:rPr>
              <a:t>The above points can be driven home by providing the students with some sample screen designs that exhibit a failure to take into consideration the above guidelines.</a:t>
            </a:r>
          </a:p>
          <a:p>
            <a:pPr lvl="1"/>
            <a:r>
              <a:rPr lang="en-US" altLang="en-US" smtClean="0">
                <a:latin typeface="Arial" panose="020B0604020202020204" pitchFamily="34" charset="0"/>
              </a:rPr>
              <a:t>Alternatively, obtain some screen shots of a sample application from a local company and have the students assess the screens relative to the above guidelines.</a:t>
            </a:r>
          </a:p>
          <a:p>
            <a:endParaRPr lang="en-US"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50179"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1DD72FFF-F1C5-49C6-96A7-6C502B460DAD}"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50180" name="Rectangle 2"/>
          <p:cNvSpPr>
            <a:spLocks noChangeArrowheads="1" noTextEdit="1"/>
          </p:cNvSpPr>
          <p:nvPr>
            <p:ph type="sldImg"/>
          </p:nvPr>
        </p:nvSpPr>
        <p:spPr>
          <a:ln/>
        </p:spPr>
      </p:sp>
      <p:sp>
        <p:nvSpPr>
          <p:cNvPr id="50181" name="Rectangle 3"/>
          <p:cNvSpPr>
            <a:spLocks noGrp="1" noChangeArrowheads="1"/>
          </p:cNvSpPr>
          <p:nvPr>
            <p:ph type="body" idx="1"/>
          </p:nvPr>
        </p:nvSpPr>
        <p:spPr>
          <a:noFill/>
        </p:spPr>
        <p:txBody>
          <a:bodyPr/>
          <a:lstStyle/>
          <a:p>
            <a:r>
              <a:rPr lang="en-US" altLang="en-US" b="1" smtClean="0">
                <a:latin typeface="Arial" panose="020B0604020202020204" pitchFamily="34" charset="0"/>
              </a:rPr>
              <a:t>Teaching Notes</a:t>
            </a:r>
          </a:p>
          <a:p>
            <a:pPr>
              <a:buFontTx/>
              <a:buChar char="•"/>
            </a:pPr>
            <a:r>
              <a:rPr lang="en-US" altLang="en-US" smtClean="0">
                <a:latin typeface="Arial" panose="020B0604020202020204" pitchFamily="34" charset="0"/>
              </a:rPr>
              <a:t>Entire books have been written on the subject of user interface design. Feel free to add additional user interface design considerations you want to bring to the students attention (such as the user of color, consideration of handicapped individuals, etc.). We provided several references to books on the subject of user interface design.  </a:t>
            </a:r>
          </a:p>
          <a:p>
            <a:endParaRPr lang="en-US"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51203"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0F625FFC-5F78-49F0-956F-392ADDF0E8B6}" type="slidenum">
              <a:rPr lang="en-US" altLang="en-US">
                <a:latin typeface="Times New Roman" panose="02020603050405020304" pitchFamily="18" charset="0"/>
              </a:rPr>
              <a:pPr/>
              <a:t>8</a:t>
            </a:fld>
            <a:endParaRPr lang="en-US" altLang="en-US">
              <a:latin typeface="Times New Roman" panose="02020603050405020304" pitchFamily="18" charset="0"/>
            </a:endParaRPr>
          </a:p>
        </p:txBody>
      </p:sp>
      <p:sp>
        <p:nvSpPr>
          <p:cNvPr id="51204" name="Rectangle 2"/>
          <p:cNvSpPr>
            <a:spLocks noChangeArrowheads="1" noTextEdit="1"/>
          </p:cNvSpPr>
          <p:nvPr>
            <p:ph type="sldImg"/>
          </p:nvPr>
        </p:nvSpPr>
        <p:spPr>
          <a:xfrm>
            <a:off x="1187450" y="701675"/>
            <a:ext cx="4632325" cy="3473450"/>
          </a:xfrm>
          <a:solidFill>
            <a:srgbClr val="FFFFFF"/>
          </a:solidFill>
          <a:ln/>
        </p:spPr>
      </p:sp>
      <p:sp>
        <p:nvSpPr>
          <p:cNvPr id="51205" name="Rectangle 3"/>
          <p:cNvSpPr>
            <a:spLocks noChangeArrowheads="1"/>
          </p:cNvSpPr>
          <p:nvPr>
            <p:ph type="body" idx="1"/>
          </p:nvPr>
        </p:nvSpPr>
        <p:spPr>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Teaching Notes</a:t>
            </a:r>
            <a:endParaRPr lang="en-US" altLang="en-US" smtClean="0">
              <a:latin typeface="Arial" panose="020B0604020202020204" pitchFamily="34" charset="0"/>
            </a:endParaRPr>
          </a:p>
          <a:p>
            <a:pPr lvl="1"/>
            <a:r>
              <a:rPr lang="en-US" altLang="en-US" smtClean="0">
                <a:latin typeface="Arial" panose="020B0604020202020204" pitchFamily="34" charset="0"/>
              </a:rPr>
              <a:t>The above points can be driven home by providing the students with some sample screen designs that exhibit the incorrect use of tone and terminology.</a:t>
            </a:r>
          </a:p>
          <a:p>
            <a:pPr lvl="1"/>
            <a:r>
              <a:rPr lang="en-US" altLang="en-US" smtClean="0">
                <a:latin typeface="Arial" panose="020B0604020202020204" pitchFamily="34" charset="0"/>
              </a:rPr>
              <a:t>Have the students give examples of instructions that might appear on a screen. Is the tone and terminology acceptable?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8"/>
          <p:cNvSpPr>
            <a:spLocks noGrp="1" noChangeArrowheads="1"/>
          </p:cNvSpPr>
          <p:nvPr>
            <p:ph type="ftr" sz="quarter" idx="4"/>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17 – User Interface Design</a:t>
            </a:r>
          </a:p>
        </p:txBody>
      </p:sp>
      <p:sp>
        <p:nvSpPr>
          <p:cNvPr id="52227" name="Rectangle 9"/>
          <p:cNvSpPr>
            <a:spLocks noGrp="1" noChangeArrowheads="1"/>
          </p:cNvSpPr>
          <p:nvPr>
            <p:ph type="sldNum" sz="quarter" idx="5"/>
          </p:nvPr>
        </p:nvSpPr>
        <p:spPr>
          <a:noFill/>
        </p:spPr>
        <p:txBody>
          <a:bodyPr/>
          <a:lstStyle>
            <a:lvl1pPr defTabSz="928688" eaLnBrk="0" hangingPunct="0">
              <a:defRPr>
                <a:solidFill>
                  <a:schemeClr val="tx1"/>
                </a:solidFill>
                <a:latin typeface="Arial" panose="020B0604020202020204" pitchFamily="34" charset="0"/>
              </a:defRPr>
            </a:lvl1pPr>
            <a:lvl2pPr marL="742950" indent="-285750" defTabSz="928688" eaLnBrk="0" hangingPunct="0">
              <a:defRPr>
                <a:solidFill>
                  <a:schemeClr val="tx1"/>
                </a:solidFill>
                <a:latin typeface="Arial" panose="020B0604020202020204" pitchFamily="34" charset="0"/>
              </a:defRPr>
            </a:lvl2pPr>
            <a:lvl3pPr marL="1143000" indent="-228600" defTabSz="928688" eaLnBrk="0" hangingPunct="0">
              <a:defRPr>
                <a:solidFill>
                  <a:schemeClr val="tx1"/>
                </a:solidFill>
                <a:latin typeface="Arial" panose="020B0604020202020204" pitchFamily="34" charset="0"/>
              </a:defRPr>
            </a:lvl3pPr>
            <a:lvl4pPr marL="1600200" indent="-228600" defTabSz="928688" eaLnBrk="0" hangingPunct="0">
              <a:defRPr>
                <a:solidFill>
                  <a:schemeClr val="tx1"/>
                </a:solidFill>
                <a:latin typeface="Arial" panose="020B0604020202020204" pitchFamily="34" charset="0"/>
              </a:defRPr>
            </a:lvl4pPr>
            <a:lvl5pPr marL="2057400" indent="-228600" defTabSz="928688" eaLnBrk="0" hangingPunct="0">
              <a:defRPr>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a:solidFill>
                  <a:schemeClr val="tx1"/>
                </a:solidFill>
                <a:latin typeface="Arial" panose="020B0604020202020204" pitchFamily="34" charset="0"/>
              </a:defRPr>
            </a:lvl9pPr>
          </a:lstStyle>
          <a:p>
            <a:fld id="{E564CD36-322A-468D-BB71-1374D5A9F01C}"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52228" name="Rectangle 2"/>
          <p:cNvSpPr>
            <a:spLocks noChangeArrowheads="1" noTextEdit="1"/>
          </p:cNvSpPr>
          <p:nvPr>
            <p:ph type="sldImg"/>
          </p:nvPr>
        </p:nvSpPr>
        <p:spPr>
          <a:ln/>
        </p:spPr>
      </p:sp>
      <p:sp>
        <p:nvSpPr>
          <p:cNvPr id="52229" name="Rectangle 3"/>
          <p:cNvSpPr>
            <a:spLocks noGrp="1" noChangeArrowheads="1"/>
          </p:cNvSpPr>
          <p:nvPr>
            <p:ph type="body" idx="1"/>
          </p:nvPr>
        </p:nvSpPr>
        <p:spPr>
          <a:noFill/>
        </p:spPr>
        <p:txBody>
          <a:bodyPr/>
          <a:lstStyle/>
          <a:p>
            <a:r>
              <a:rPr lang="en-US" altLang="en-US" b="1" smtClean="0">
                <a:latin typeface="Arial" panose="020B0604020202020204" pitchFamily="34" charset="0"/>
              </a:rPr>
              <a:t>Teaching Notes</a:t>
            </a:r>
            <a:endParaRPr lang="en-US" altLang="en-US" smtClean="0">
              <a:latin typeface="Arial" panose="020B0604020202020204" pitchFamily="34" charset="0"/>
            </a:endParaRPr>
          </a:p>
          <a:p>
            <a:pPr lvl="1"/>
            <a:r>
              <a:rPr lang="en-US" altLang="en-US" smtClean="0">
                <a:latin typeface="Arial" panose="020B0604020202020204" pitchFamily="34" charset="0"/>
              </a:rPr>
              <a:t>The manner in which the display area is shown to the user is controlled by both the technical capabilities of the display and the operating system capabilities. Paging and scrolling are the two most common approaches to showing the display area to the user.</a:t>
            </a:r>
          </a:p>
          <a:p>
            <a:pPr lvl="1"/>
            <a:r>
              <a:rPr lang="en-US" altLang="en-US" smtClean="0">
                <a:latin typeface="Arial" panose="020B0604020202020204" pitchFamily="34" charset="0"/>
              </a:rPr>
              <a:t>Scrolling is often used in web sites where a web page can be infinitely long. However users can get lost if they have to scroll too much to enter their inputs. In those cases, paging gives more control both to the user and the programmer.</a:t>
            </a:r>
          </a:p>
          <a:p>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bkgrd_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p:cNvSpPr txBox="1">
            <a:spLocks noChangeArrowheads="1"/>
          </p:cNvSpPr>
          <p:nvPr/>
        </p:nvSpPr>
        <p:spPr bwMode="auto">
          <a:xfrm>
            <a:off x="76200" y="6553200"/>
            <a:ext cx="1543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i="1">
                <a:solidFill>
                  <a:srgbClr val="FAEDDE"/>
                </a:solidFill>
                <a:latin typeface="Book Antiqua" panose="02040602050305030304" pitchFamily="18" charset="0"/>
              </a:rPr>
              <a:t>McGraw-Hill/Irwin</a:t>
            </a:r>
          </a:p>
        </p:txBody>
      </p:sp>
      <p:sp>
        <p:nvSpPr>
          <p:cNvPr id="6" name="Text Box 6"/>
          <p:cNvSpPr txBox="1">
            <a:spLocks noChangeArrowheads="1"/>
          </p:cNvSpPr>
          <p:nvPr/>
        </p:nvSpPr>
        <p:spPr bwMode="auto">
          <a:xfrm>
            <a:off x="4876800" y="6553200"/>
            <a:ext cx="426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altLang="en-US" sz="1200" b="1" i="1">
                <a:solidFill>
                  <a:srgbClr val="FAEDDE"/>
                </a:solidFill>
                <a:latin typeface="Book Antiqua" panose="02040602050305030304" pitchFamily="18" charset="0"/>
              </a:rPr>
              <a:t>© 2008 The McGraw-Hill Companies, All Rights Reserved</a:t>
            </a:r>
          </a:p>
        </p:txBody>
      </p:sp>
      <p:sp>
        <p:nvSpPr>
          <p:cNvPr id="1829891" name="Rectangle 3"/>
          <p:cNvSpPr>
            <a:spLocks noGrp="1" noChangeArrowheads="1"/>
          </p:cNvSpPr>
          <p:nvPr>
            <p:ph type="ctrTitle"/>
          </p:nvPr>
        </p:nvSpPr>
        <p:spPr>
          <a:xfrm>
            <a:off x="4191000" y="1295400"/>
            <a:ext cx="4572000" cy="2305050"/>
          </a:xfrm>
          <a:solidFill>
            <a:srgbClr val="FAEDDE"/>
          </a:solidFill>
          <a:effectLst>
            <a:outerShdw dist="81320" dir="2319588" algn="ctr" rotWithShape="0">
              <a:schemeClr val="tx1"/>
            </a:outerShdw>
          </a:effectLst>
        </p:spPr>
        <p:txBody>
          <a:bodyPr anchorCtr="1"/>
          <a:lstStyle>
            <a:lvl1pPr>
              <a:defRPr>
                <a:solidFill>
                  <a:schemeClr val="tx1"/>
                </a:solidFill>
              </a:defRPr>
            </a:lvl1pPr>
          </a:lstStyle>
          <a:p>
            <a:pPr lvl="0"/>
            <a:r>
              <a:rPr lang="en-US" noProof="0" smtClean="0"/>
              <a:t>Click to edit Master title style</a:t>
            </a:r>
          </a:p>
        </p:txBody>
      </p:sp>
      <p:sp>
        <p:nvSpPr>
          <p:cNvPr id="1829892" name="Rectangle 4"/>
          <p:cNvSpPr>
            <a:spLocks noGrp="1" noChangeArrowheads="1"/>
          </p:cNvSpPr>
          <p:nvPr>
            <p:ph type="subTitle" idx="1"/>
          </p:nvPr>
        </p:nvSpPr>
        <p:spPr>
          <a:xfrm>
            <a:off x="4191000" y="3886200"/>
            <a:ext cx="4572000" cy="1752600"/>
          </a:xfrm>
          <a:solidFill>
            <a:srgbClr val="FAEDDE"/>
          </a:solidFill>
          <a:effectLst>
            <a:outerShdw dist="89803" dir="2700000" algn="ctr" rotWithShape="0">
              <a:schemeClr val="tx1"/>
            </a:outerShdw>
          </a:effectLst>
        </p:spPr>
        <p:txBody>
          <a:bodyPr anchor="ctr" anchorCtr="1"/>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2250325532"/>
      </p:ext>
    </p:extLst>
  </p:cSld>
  <p:clrMapOvr>
    <a:masterClrMapping/>
  </p:clrMapOvr>
  <p:transition>
    <p:strip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3020512"/>
      </p:ext>
    </p:extLst>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5650" y="0"/>
            <a:ext cx="203835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0"/>
            <a:ext cx="596265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47561372"/>
      </p:ext>
    </p:extLst>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55385720"/>
      </p:ext>
    </p:extLst>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83572072"/>
      </p:ext>
    </p:extLst>
  </p:cSld>
  <p:clrMapOvr>
    <a:masterClrMapping/>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2954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295400"/>
            <a:ext cx="39243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285796"/>
      </p:ext>
    </p:extLst>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2593502"/>
      </p:ext>
    </p:extLst>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5852146"/>
      </p:ext>
    </p:extLst>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6810548"/>
      </p:ext>
    </p:extLst>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7909689"/>
      </p:ext>
    </p:extLst>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9372929"/>
      </p:ext>
    </p:extLst>
  </p:cSld>
  <p:clrMapOvr>
    <a:masterClrMapping/>
  </p:clrMapOvr>
  <p:transition>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pt_bkgrd_slid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990600" y="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990600" y="12954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Text Box 5"/>
          <p:cNvSpPr txBox="1">
            <a:spLocks noChangeArrowheads="1"/>
          </p:cNvSpPr>
          <p:nvPr/>
        </p:nvSpPr>
        <p:spPr bwMode="auto">
          <a:xfrm>
            <a:off x="152400" y="6172200"/>
            <a:ext cx="655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solidFill>
                  <a:srgbClr val="FAEDDE"/>
                </a:solidFill>
              </a:rPr>
              <a:t>16-</a:t>
            </a:r>
            <a:fld id="{1EACB4AC-59E9-4781-9688-06D370768BFC}" type="slidenum">
              <a:rPr lang="en-US" altLang="en-US" sz="1400" b="1">
                <a:solidFill>
                  <a:srgbClr val="FAEDDE"/>
                </a:solidFill>
              </a:rPr>
              <a:pPr eaLnBrk="1" hangingPunct="1"/>
              <a:t>‹#›</a:t>
            </a:fld>
            <a:endParaRPr lang="en-US" altLang="en-US" sz="1400" b="1">
              <a:solidFill>
                <a:srgbClr val="FAEDDE"/>
              </a:solidFill>
            </a:endParaRPr>
          </a:p>
        </p:txBody>
      </p:sp>
    </p:spTree>
  </p:cSld>
  <p:clrMap bg1="lt1" tx1="dk1" bg2="lt2" tx2="dk2" accent1="accent1" accent2="accent2" accent3="accent3" accent4="accent4" accent5="accent5" accent6="accent6" hlink="hlink" folHlink="folHlink"/>
  <p:sldLayoutIdLst>
    <p:sldLayoutId id="2147483676"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ransition>
    <p:strips/>
  </p:transition>
  <p:timing>
    <p:tnLst>
      <p:par>
        <p:cTn id="1" dur="indefinite" restart="never" nodeType="tmRoot"/>
      </p:par>
    </p:tnLst>
  </p:timing>
  <p:txStyles>
    <p:titleStyle>
      <a:lvl1pPr algn="ctr" rtl="0" eaLnBrk="0" fontAlgn="base" hangingPunct="0">
        <a:spcBef>
          <a:spcPct val="0"/>
        </a:spcBef>
        <a:spcAft>
          <a:spcPct val="0"/>
        </a:spcAft>
        <a:defRPr sz="4400">
          <a:solidFill>
            <a:srgbClr val="FAEDDE"/>
          </a:solidFill>
          <a:latin typeface="+mj-lt"/>
          <a:ea typeface="+mj-ea"/>
          <a:cs typeface="+mj-cs"/>
        </a:defRPr>
      </a:lvl1pPr>
      <a:lvl2pPr algn="ctr" rtl="0" eaLnBrk="0" fontAlgn="base" hangingPunct="0">
        <a:spcBef>
          <a:spcPct val="0"/>
        </a:spcBef>
        <a:spcAft>
          <a:spcPct val="0"/>
        </a:spcAft>
        <a:defRPr sz="4400">
          <a:solidFill>
            <a:srgbClr val="FAEDDE"/>
          </a:solidFill>
          <a:latin typeface="Arial" charset="0"/>
        </a:defRPr>
      </a:lvl2pPr>
      <a:lvl3pPr algn="ctr" rtl="0" eaLnBrk="0" fontAlgn="base" hangingPunct="0">
        <a:spcBef>
          <a:spcPct val="0"/>
        </a:spcBef>
        <a:spcAft>
          <a:spcPct val="0"/>
        </a:spcAft>
        <a:defRPr sz="4400">
          <a:solidFill>
            <a:srgbClr val="FAEDDE"/>
          </a:solidFill>
          <a:latin typeface="Arial" charset="0"/>
        </a:defRPr>
      </a:lvl3pPr>
      <a:lvl4pPr algn="ctr" rtl="0" eaLnBrk="0" fontAlgn="base" hangingPunct="0">
        <a:spcBef>
          <a:spcPct val="0"/>
        </a:spcBef>
        <a:spcAft>
          <a:spcPct val="0"/>
        </a:spcAft>
        <a:defRPr sz="4400">
          <a:solidFill>
            <a:srgbClr val="FAEDDE"/>
          </a:solidFill>
          <a:latin typeface="Arial" charset="0"/>
        </a:defRPr>
      </a:lvl4pPr>
      <a:lvl5pPr algn="ctr" rtl="0" eaLnBrk="0" fontAlgn="base" hangingPunct="0">
        <a:spcBef>
          <a:spcPct val="0"/>
        </a:spcBef>
        <a:spcAft>
          <a:spcPct val="0"/>
        </a:spcAft>
        <a:defRPr sz="4400">
          <a:solidFill>
            <a:srgbClr val="FAEDDE"/>
          </a:solidFill>
          <a:latin typeface="Arial" charset="0"/>
        </a:defRPr>
      </a:lvl5pPr>
      <a:lvl6pPr marL="457200" algn="ctr" rtl="0" fontAlgn="base">
        <a:spcBef>
          <a:spcPct val="0"/>
        </a:spcBef>
        <a:spcAft>
          <a:spcPct val="0"/>
        </a:spcAft>
        <a:defRPr sz="4400">
          <a:solidFill>
            <a:srgbClr val="FAEDDE"/>
          </a:solidFill>
          <a:latin typeface="Arial" charset="0"/>
        </a:defRPr>
      </a:lvl6pPr>
      <a:lvl7pPr marL="914400" algn="ctr" rtl="0" fontAlgn="base">
        <a:spcBef>
          <a:spcPct val="0"/>
        </a:spcBef>
        <a:spcAft>
          <a:spcPct val="0"/>
        </a:spcAft>
        <a:defRPr sz="4400">
          <a:solidFill>
            <a:srgbClr val="FAEDDE"/>
          </a:solidFill>
          <a:latin typeface="Arial" charset="0"/>
        </a:defRPr>
      </a:lvl7pPr>
      <a:lvl8pPr marL="1371600" algn="ctr" rtl="0" fontAlgn="base">
        <a:spcBef>
          <a:spcPct val="0"/>
        </a:spcBef>
        <a:spcAft>
          <a:spcPct val="0"/>
        </a:spcAft>
        <a:defRPr sz="4400">
          <a:solidFill>
            <a:srgbClr val="FAEDDE"/>
          </a:solidFill>
          <a:latin typeface="Arial" charset="0"/>
        </a:defRPr>
      </a:lvl8pPr>
      <a:lvl9pPr marL="1828800" algn="ctr" rtl="0" fontAlgn="base">
        <a:spcBef>
          <a:spcPct val="0"/>
        </a:spcBef>
        <a:spcAft>
          <a:spcPct val="0"/>
        </a:spcAft>
        <a:defRPr sz="4400">
          <a:solidFill>
            <a:srgbClr val="FAEDDE"/>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US" altLang="en-US" smtClean="0"/>
              <a:t>Chapter 16</a:t>
            </a:r>
          </a:p>
        </p:txBody>
      </p:sp>
      <p:sp>
        <p:nvSpPr>
          <p:cNvPr id="3075" name="Rectangle 5"/>
          <p:cNvSpPr>
            <a:spLocks noGrp="1" noChangeArrowheads="1"/>
          </p:cNvSpPr>
          <p:nvPr>
            <p:ph type="subTitle" idx="1"/>
          </p:nvPr>
        </p:nvSpPr>
        <p:spPr/>
        <p:txBody>
          <a:bodyPr/>
          <a:lstStyle/>
          <a:p>
            <a:pPr eaLnBrk="1" hangingPunct="1"/>
            <a:r>
              <a:rPr lang="en-US" altLang="en-US" smtClean="0"/>
              <a:t>User Interface Design</a:t>
            </a:r>
          </a:p>
        </p:txBody>
      </p:sp>
    </p:spTree>
  </p:cSld>
  <p:clrMapOvr>
    <a:masterClrMapping/>
  </p:clrMapOvr>
  <p:transition>
    <p:strip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Graphical User Interfaces Styles and Considerations</a:t>
            </a:r>
          </a:p>
        </p:txBody>
      </p:sp>
      <p:sp>
        <p:nvSpPr>
          <p:cNvPr id="12291" name="Rectangle 3"/>
          <p:cNvSpPr>
            <a:spLocks noGrp="1" noChangeArrowheads="1"/>
          </p:cNvSpPr>
          <p:nvPr>
            <p:ph type="body" idx="1"/>
          </p:nvPr>
        </p:nvSpPr>
        <p:spPr/>
        <p:txBody>
          <a:bodyPr/>
          <a:lstStyle/>
          <a:p>
            <a:pPr eaLnBrk="1" hangingPunct="1">
              <a:lnSpc>
                <a:spcPct val="90000"/>
              </a:lnSpc>
            </a:pPr>
            <a:r>
              <a:rPr lang="en-US" altLang="en-US" sz="2800" smtClean="0"/>
              <a:t>Windows and frames </a:t>
            </a:r>
          </a:p>
          <a:p>
            <a:pPr eaLnBrk="1" hangingPunct="1">
              <a:lnSpc>
                <a:spcPct val="90000"/>
              </a:lnSpc>
            </a:pPr>
            <a:r>
              <a:rPr lang="en-US" altLang="en-US" sz="2800" smtClean="0"/>
              <a:t>Menu-driven interfaces</a:t>
            </a:r>
          </a:p>
          <a:p>
            <a:pPr lvl="1" eaLnBrk="1" hangingPunct="1">
              <a:lnSpc>
                <a:spcPct val="90000"/>
              </a:lnSpc>
            </a:pPr>
            <a:r>
              <a:rPr lang="en-US" altLang="en-US" sz="2400" smtClean="0"/>
              <a:t>Pull-down and cascading menus</a:t>
            </a:r>
          </a:p>
          <a:p>
            <a:pPr lvl="1" eaLnBrk="1" hangingPunct="1">
              <a:lnSpc>
                <a:spcPct val="90000"/>
              </a:lnSpc>
            </a:pPr>
            <a:r>
              <a:rPr lang="en-US" altLang="en-US" sz="2400" smtClean="0"/>
              <a:t>Tear-off and pop-up menus</a:t>
            </a:r>
          </a:p>
          <a:p>
            <a:pPr lvl="1" eaLnBrk="1" hangingPunct="1">
              <a:lnSpc>
                <a:spcPct val="90000"/>
              </a:lnSpc>
            </a:pPr>
            <a:r>
              <a:rPr lang="en-US" altLang="en-US" sz="2400" smtClean="0"/>
              <a:t>Toolbar and iconic menus</a:t>
            </a:r>
          </a:p>
          <a:p>
            <a:pPr lvl="1" eaLnBrk="1" hangingPunct="1">
              <a:lnSpc>
                <a:spcPct val="90000"/>
              </a:lnSpc>
            </a:pPr>
            <a:r>
              <a:rPr lang="en-US" altLang="en-US" sz="2400" smtClean="0"/>
              <a:t>Hypertext and hyperlink menus</a:t>
            </a:r>
          </a:p>
          <a:p>
            <a:pPr eaLnBrk="1" hangingPunct="1">
              <a:lnSpc>
                <a:spcPct val="90000"/>
              </a:lnSpc>
            </a:pPr>
            <a:r>
              <a:rPr lang="en-US" altLang="en-US" sz="2800" smtClean="0"/>
              <a:t>Instruction-driven interfaces</a:t>
            </a:r>
          </a:p>
          <a:p>
            <a:pPr lvl="1" eaLnBrk="1" hangingPunct="1">
              <a:lnSpc>
                <a:spcPct val="90000"/>
              </a:lnSpc>
            </a:pPr>
            <a:r>
              <a:rPr lang="en-US" altLang="en-US" sz="2400" smtClean="0"/>
              <a:t>Language-based syntax</a:t>
            </a:r>
          </a:p>
          <a:p>
            <a:pPr lvl="1" eaLnBrk="1" hangingPunct="1">
              <a:lnSpc>
                <a:spcPct val="90000"/>
              </a:lnSpc>
            </a:pPr>
            <a:r>
              <a:rPr lang="en-US" altLang="en-US" sz="2400" smtClean="0"/>
              <a:t>Mnemonic syntax</a:t>
            </a:r>
          </a:p>
          <a:p>
            <a:pPr lvl="1" eaLnBrk="1" hangingPunct="1">
              <a:lnSpc>
                <a:spcPct val="90000"/>
              </a:lnSpc>
            </a:pPr>
            <a:r>
              <a:rPr lang="en-US" altLang="en-US" sz="2400" smtClean="0"/>
              <a:t>Natural language syntax</a:t>
            </a:r>
          </a:p>
          <a:p>
            <a:pPr eaLnBrk="1" hangingPunct="1">
              <a:lnSpc>
                <a:spcPct val="90000"/>
              </a:lnSpc>
            </a:pPr>
            <a:r>
              <a:rPr lang="en-US" altLang="en-US" sz="2800" smtClean="0"/>
              <a:t>Question-answer dialogue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mtClean="0"/>
              <a:t>A Classical Hierarchical Menu Dialogue</a:t>
            </a:r>
          </a:p>
        </p:txBody>
      </p:sp>
      <p:pic>
        <p:nvPicPr>
          <p:cNvPr id="13315" name="Picture 10" descr="whi74173_17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900" y="1266825"/>
            <a:ext cx="32385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mtClean="0"/>
              <a:t>Sample Dialogue Chart</a:t>
            </a:r>
          </a:p>
        </p:txBody>
      </p:sp>
      <p:pic>
        <p:nvPicPr>
          <p:cNvPr id="14339" name="Picture 5" descr="whi74173_17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9263" y="1276350"/>
            <a:ext cx="3789362"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whi74173_1703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325" y="1295400"/>
            <a:ext cx="7235825" cy="542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p:cNvSpPr>
            <a:spLocks noGrp="1" noChangeArrowheads="1"/>
          </p:cNvSpPr>
          <p:nvPr>
            <p:ph type="title"/>
          </p:nvPr>
        </p:nvSpPr>
        <p:spPr/>
        <p:txBody>
          <a:bodyPr/>
          <a:lstStyle/>
          <a:p>
            <a:pPr eaLnBrk="1" hangingPunct="1"/>
            <a:r>
              <a:rPr lang="en-US" altLang="en-US" smtClean="0"/>
              <a:t>Pull-Down and Cascading Menus</a:t>
            </a:r>
          </a:p>
        </p:txBody>
      </p:sp>
      <p:sp>
        <p:nvSpPr>
          <p:cNvPr id="15364" name="AutoShape 4"/>
          <p:cNvSpPr>
            <a:spLocks/>
          </p:cNvSpPr>
          <p:nvPr/>
        </p:nvSpPr>
        <p:spPr bwMode="auto">
          <a:xfrm>
            <a:off x="7070725" y="1885950"/>
            <a:ext cx="914400" cy="714375"/>
          </a:xfrm>
          <a:prstGeom prst="borderCallout2">
            <a:avLst>
              <a:gd name="adj1" fmla="val 16000"/>
              <a:gd name="adj2" fmla="val -8333"/>
              <a:gd name="adj3" fmla="val 16000"/>
              <a:gd name="adj4" fmla="val -126565"/>
              <a:gd name="adj5" fmla="val -54889"/>
              <a:gd name="adj6" fmla="val -248787"/>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latin typeface="Times New Roman" panose="02020603050405020304" pitchFamily="18" charset="0"/>
              </a:rPr>
              <a:t>menu bar</a:t>
            </a:r>
          </a:p>
        </p:txBody>
      </p:sp>
      <p:sp>
        <p:nvSpPr>
          <p:cNvPr id="15365" name="AutoShape 5"/>
          <p:cNvSpPr>
            <a:spLocks/>
          </p:cNvSpPr>
          <p:nvPr/>
        </p:nvSpPr>
        <p:spPr bwMode="auto">
          <a:xfrm>
            <a:off x="3489325" y="4400550"/>
            <a:ext cx="1371600" cy="714375"/>
          </a:xfrm>
          <a:prstGeom prst="borderCallout2">
            <a:avLst>
              <a:gd name="adj1" fmla="val 16000"/>
              <a:gd name="adj2" fmla="val -5556"/>
              <a:gd name="adj3" fmla="val 16000"/>
              <a:gd name="adj4" fmla="val -23495"/>
              <a:gd name="adj5" fmla="val -137556"/>
              <a:gd name="adj6" fmla="val -42014"/>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latin typeface="Times New Roman" panose="02020603050405020304" pitchFamily="18" charset="0"/>
              </a:rPr>
              <a:t>Pull-down menu</a:t>
            </a:r>
          </a:p>
        </p:txBody>
      </p:sp>
      <p:sp>
        <p:nvSpPr>
          <p:cNvPr id="15366" name="AutoShape 6"/>
          <p:cNvSpPr>
            <a:spLocks/>
          </p:cNvSpPr>
          <p:nvPr/>
        </p:nvSpPr>
        <p:spPr bwMode="auto">
          <a:xfrm>
            <a:off x="5013325" y="2495550"/>
            <a:ext cx="1371600" cy="714375"/>
          </a:xfrm>
          <a:prstGeom prst="borderCallout2">
            <a:avLst>
              <a:gd name="adj1" fmla="val 16000"/>
              <a:gd name="adj2" fmla="val -5556"/>
              <a:gd name="adj3" fmla="val 16000"/>
              <a:gd name="adj4" fmla="val -30903"/>
              <a:gd name="adj5" fmla="val -23333"/>
              <a:gd name="adj6" fmla="val -57060"/>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latin typeface="Times New Roman" panose="02020603050405020304" pitchFamily="18" charset="0"/>
              </a:rPr>
              <a:t>Cascading menu</a:t>
            </a:r>
          </a:p>
        </p:txBody>
      </p:sp>
      <p:sp>
        <p:nvSpPr>
          <p:cNvPr id="15367" name="AutoShape 7"/>
          <p:cNvSpPr>
            <a:spLocks/>
          </p:cNvSpPr>
          <p:nvPr/>
        </p:nvSpPr>
        <p:spPr bwMode="auto">
          <a:xfrm>
            <a:off x="4784725" y="3562350"/>
            <a:ext cx="2133600" cy="714375"/>
          </a:xfrm>
          <a:prstGeom prst="borderCallout2">
            <a:avLst>
              <a:gd name="adj1" fmla="val 16000"/>
              <a:gd name="adj2" fmla="val -3569"/>
              <a:gd name="adj3" fmla="val 16000"/>
              <a:gd name="adj4" fmla="val -40551"/>
              <a:gd name="adj5" fmla="val -86667"/>
              <a:gd name="adj6" fmla="val -78870"/>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000" b="1">
                <a:latin typeface="Times New Roman" panose="02020603050405020304" pitchFamily="18" charset="0"/>
              </a:rPr>
              <a:t>Ellipses indicates dialogue box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p:txBody>
          <a:bodyPr/>
          <a:lstStyle/>
          <a:p>
            <a:pPr eaLnBrk="1" hangingPunct="1"/>
            <a:r>
              <a:rPr lang="en-US" altLang="en-US" smtClean="0"/>
              <a:t>Dialogue Box</a:t>
            </a:r>
          </a:p>
        </p:txBody>
      </p:sp>
      <p:pic>
        <p:nvPicPr>
          <p:cNvPr id="16387" name="Picture 5" descr="whi74173_1703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8575" y="1182688"/>
            <a:ext cx="7464425"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p:txBody>
          <a:bodyPr/>
          <a:lstStyle/>
          <a:p>
            <a:pPr eaLnBrk="1" hangingPunct="1"/>
            <a:r>
              <a:rPr lang="en-US" altLang="en-US" smtClean="0"/>
              <a:t>Pop-Up Menus</a:t>
            </a:r>
          </a:p>
        </p:txBody>
      </p:sp>
      <p:pic>
        <p:nvPicPr>
          <p:cNvPr id="17411" name="Picture 5" descr="whi74173_17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113" y="1219200"/>
            <a:ext cx="6872287" cy="549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en-US" altLang="en-US" smtClean="0"/>
              <a:t>Tool Bars</a:t>
            </a:r>
          </a:p>
        </p:txBody>
      </p:sp>
      <p:pic>
        <p:nvPicPr>
          <p:cNvPr id="18435" name="Picture 6" descr="Figure 15-05 Toolba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20788"/>
            <a:ext cx="7467600" cy="548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mtClean="0"/>
              <a:t>Iconic Menus</a:t>
            </a:r>
          </a:p>
        </p:txBody>
      </p:sp>
      <p:pic>
        <p:nvPicPr>
          <p:cNvPr id="19459" name="Picture 5" descr="whi74173_17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24000"/>
            <a:ext cx="5943600"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mtClean="0"/>
              <a:t>Consumer-Style Interface</a:t>
            </a:r>
          </a:p>
        </p:txBody>
      </p:sp>
      <p:pic>
        <p:nvPicPr>
          <p:cNvPr id="20483" name="Picture 5" descr="whi74173_17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60525"/>
            <a:ext cx="64008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altLang="en-US" smtClean="0"/>
              <a:t>Hybrid Windows/Web Interface</a:t>
            </a:r>
          </a:p>
        </p:txBody>
      </p:sp>
      <p:pic>
        <p:nvPicPr>
          <p:cNvPr id="21507" name="Picture 6" descr="whi74173_17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266825"/>
            <a:ext cx="4876800"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Objectives</a:t>
            </a:r>
          </a:p>
        </p:txBody>
      </p:sp>
      <p:sp>
        <p:nvSpPr>
          <p:cNvPr id="4099" name="Rectangle 3"/>
          <p:cNvSpPr>
            <a:spLocks noGrp="1" noChangeArrowheads="1"/>
          </p:cNvSpPr>
          <p:nvPr>
            <p:ph type="body" idx="1"/>
          </p:nvPr>
        </p:nvSpPr>
        <p:spPr>
          <a:xfrm>
            <a:off x="914400" y="1371600"/>
            <a:ext cx="8153400" cy="5257800"/>
          </a:xfrm>
        </p:spPr>
        <p:txBody>
          <a:bodyPr/>
          <a:lstStyle/>
          <a:p>
            <a:pPr eaLnBrk="1" hangingPunct="1">
              <a:lnSpc>
                <a:spcPct val="85000"/>
              </a:lnSpc>
              <a:spcBef>
                <a:spcPct val="15000"/>
              </a:spcBef>
            </a:pPr>
            <a:r>
              <a:rPr lang="en-US" altLang="en-US" sz="2500" smtClean="0"/>
              <a:t>Distinguish between different types of computer users and design considerations for each.</a:t>
            </a:r>
          </a:p>
          <a:p>
            <a:pPr eaLnBrk="1" hangingPunct="1">
              <a:lnSpc>
                <a:spcPct val="85000"/>
              </a:lnSpc>
              <a:spcBef>
                <a:spcPct val="15000"/>
              </a:spcBef>
            </a:pPr>
            <a:r>
              <a:rPr lang="en-US" altLang="en-US" sz="2500" smtClean="0"/>
              <a:t>Identify several important human engineering factors and guidelines and incorporate them into a design of a user interface. </a:t>
            </a:r>
          </a:p>
          <a:p>
            <a:pPr eaLnBrk="1" hangingPunct="1">
              <a:lnSpc>
                <a:spcPct val="85000"/>
              </a:lnSpc>
              <a:spcBef>
                <a:spcPct val="15000"/>
              </a:spcBef>
            </a:pPr>
            <a:r>
              <a:rPr lang="en-US" altLang="en-US" sz="2500" smtClean="0"/>
              <a:t>Integrate output and input design into an overall user interface that establishes the dialogue between users and computer. </a:t>
            </a:r>
          </a:p>
          <a:p>
            <a:pPr eaLnBrk="1" hangingPunct="1">
              <a:lnSpc>
                <a:spcPct val="85000"/>
              </a:lnSpc>
              <a:spcBef>
                <a:spcPct val="15000"/>
              </a:spcBef>
            </a:pPr>
            <a:r>
              <a:rPr lang="en-US" altLang="en-US" sz="2500" smtClean="0"/>
              <a:t>Understand role of operating systems, web browsers, and other technologies for user interface design. </a:t>
            </a:r>
          </a:p>
          <a:p>
            <a:pPr eaLnBrk="1" hangingPunct="1">
              <a:lnSpc>
                <a:spcPct val="85000"/>
              </a:lnSpc>
              <a:spcBef>
                <a:spcPct val="15000"/>
              </a:spcBef>
            </a:pPr>
            <a:r>
              <a:rPr lang="en-US" altLang="en-US" sz="2500" smtClean="0"/>
              <a:t>Apply appropriate user interface strategies to an information system. Use a state transition diagram to plan and coordinate a user interface. </a:t>
            </a:r>
          </a:p>
          <a:p>
            <a:pPr eaLnBrk="1" hangingPunct="1">
              <a:lnSpc>
                <a:spcPct val="85000"/>
              </a:lnSpc>
              <a:spcBef>
                <a:spcPct val="15000"/>
              </a:spcBef>
            </a:pPr>
            <a:r>
              <a:rPr lang="en-US" altLang="en-US" sz="2500" smtClean="0"/>
              <a:t>Describe how prototyping can be used to design a user interface.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Instruction-Driven Interfaces</a:t>
            </a:r>
          </a:p>
        </p:txBody>
      </p:sp>
      <p:sp>
        <p:nvSpPr>
          <p:cNvPr id="22531" name="Rectangle 3"/>
          <p:cNvSpPr>
            <a:spLocks noGrp="1" noChangeArrowheads="1"/>
          </p:cNvSpPr>
          <p:nvPr>
            <p:ph type="body" idx="1"/>
          </p:nvPr>
        </p:nvSpPr>
        <p:spPr/>
        <p:txBody>
          <a:bodyPr/>
          <a:lstStyle/>
          <a:p>
            <a:pPr eaLnBrk="1" hangingPunct="1"/>
            <a:r>
              <a:rPr lang="en-US" altLang="en-US" sz="2800" b="1" smtClean="0"/>
              <a:t>Language-based syntax</a:t>
            </a:r>
            <a:r>
              <a:rPr lang="en-US" altLang="en-US" sz="2800" smtClean="0"/>
              <a:t> is built around a widely accepted command language that can be used to invoke actions</a:t>
            </a:r>
          </a:p>
          <a:p>
            <a:pPr lvl="1" eaLnBrk="1" hangingPunct="1"/>
            <a:r>
              <a:rPr lang="en-US" altLang="en-US" sz="2400" smtClean="0"/>
              <a:t>SQL</a:t>
            </a:r>
          </a:p>
          <a:p>
            <a:pPr eaLnBrk="1" hangingPunct="1"/>
            <a:r>
              <a:rPr lang="en-US" altLang="en-US" sz="2800" b="1" smtClean="0"/>
              <a:t>Mnemonic syntax</a:t>
            </a:r>
            <a:r>
              <a:rPr lang="en-US" altLang="en-US" sz="2800" smtClean="0"/>
              <a:t> is built around commands defined for custom information systems.</a:t>
            </a:r>
          </a:p>
          <a:p>
            <a:pPr lvl="1" eaLnBrk="1" hangingPunct="1"/>
            <a:r>
              <a:rPr lang="en-US" altLang="en-US" sz="2400" smtClean="0"/>
              <a:t>Commands unique to that system and meaningful to user</a:t>
            </a:r>
          </a:p>
          <a:p>
            <a:pPr eaLnBrk="1" hangingPunct="1"/>
            <a:r>
              <a:rPr lang="en-US" altLang="en-US" sz="2800" b="1" smtClean="0"/>
              <a:t>Natural language syntax</a:t>
            </a:r>
            <a:r>
              <a:rPr lang="en-US" altLang="en-US" sz="2800" smtClean="0"/>
              <a:t> allows users to enter questions and command in their native language</a:t>
            </a:r>
          </a:p>
        </p:txBody>
      </p:sp>
    </p:spTree>
  </p:cSld>
  <p:clrMapOvr>
    <a:masterClrMapping/>
  </p:clrMapOvr>
  <p:transition>
    <p:strips/>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p:txBody>
          <a:bodyPr/>
          <a:lstStyle/>
          <a:p>
            <a:pPr eaLnBrk="1" hangingPunct="1"/>
            <a:r>
              <a:rPr lang="en-US" altLang="en-US" smtClean="0"/>
              <a:t>Instruction-Driven Interface</a:t>
            </a:r>
          </a:p>
        </p:txBody>
      </p:sp>
      <p:pic>
        <p:nvPicPr>
          <p:cNvPr id="23555" name="Picture 8" descr="whi74173_1709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1414463"/>
            <a:ext cx="5708650"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7" descr="whi74173_1709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324100"/>
            <a:ext cx="56388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mtClean="0"/>
              <a:t>Special Considerations for User Interface Design</a:t>
            </a:r>
          </a:p>
        </p:txBody>
      </p:sp>
      <p:sp>
        <p:nvSpPr>
          <p:cNvPr id="24579" name="Rectangle 3"/>
          <p:cNvSpPr>
            <a:spLocks noGrp="1" noChangeArrowheads="1"/>
          </p:cNvSpPr>
          <p:nvPr>
            <p:ph type="body" idx="1"/>
          </p:nvPr>
        </p:nvSpPr>
        <p:spPr/>
        <p:txBody>
          <a:bodyPr/>
          <a:lstStyle/>
          <a:p>
            <a:pPr eaLnBrk="1" hangingPunct="1">
              <a:lnSpc>
                <a:spcPct val="90000"/>
              </a:lnSpc>
            </a:pPr>
            <a:r>
              <a:rPr lang="en-US" altLang="en-US" sz="2800" smtClean="0"/>
              <a:t>Internal Controls – Authentication and Authorization</a:t>
            </a:r>
          </a:p>
          <a:p>
            <a:pPr lvl="1" eaLnBrk="1" hangingPunct="1">
              <a:lnSpc>
                <a:spcPct val="90000"/>
              </a:lnSpc>
            </a:pPr>
            <a:r>
              <a:rPr lang="en-US" altLang="en-US" sz="2400" smtClean="0"/>
              <a:t>User ID and Password</a:t>
            </a:r>
          </a:p>
          <a:p>
            <a:pPr lvl="1" eaLnBrk="1" hangingPunct="1">
              <a:lnSpc>
                <a:spcPct val="90000"/>
              </a:lnSpc>
            </a:pPr>
            <a:r>
              <a:rPr lang="en-US" altLang="en-US" sz="2400" smtClean="0"/>
              <a:t>Privileges assigned to roles</a:t>
            </a:r>
          </a:p>
          <a:p>
            <a:pPr lvl="1" eaLnBrk="1" hangingPunct="1">
              <a:lnSpc>
                <a:spcPct val="90000"/>
              </a:lnSpc>
            </a:pPr>
            <a:r>
              <a:rPr lang="en-US" altLang="en-US" sz="2400" smtClean="0"/>
              <a:t>Web certificates</a:t>
            </a:r>
          </a:p>
          <a:p>
            <a:pPr eaLnBrk="1" hangingPunct="1">
              <a:lnSpc>
                <a:spcPct val="90000"/>
              </a:lnSpc>
            </a:pPr>
            <a:r>
              <a:rPr lang="en-US" altLang="en-US" sz="2800" smtClean="0"/>
              <a:t>Online Help</a:t>
            </a:r>
          </a:p>
          <a:p>
            <a:pPr lvl="1" eaLnBrk="1" hangingPunct="1">
              <a:lnSpc>
                <a:spcPct val="90000"/>
              </a:lnSpc>
            </a:pPr>
            <a:r>
              <a:rPr lang="en-US" altLang="en-US" sz="2400" smtClean="0"/>
              <a:t>Growing use of HTML for help systems</a:t>
            </a:r>
          </a:p>
          <a:p>
            <a:pPr lvl="1" eaLnBrk="1" hangingPunct="1">
              <a:lnSpc>
                <a:spcPct val="90000"/>
              </a:lnSpc>
            </a:pPr>
            <a:r>
              <a:rPr lang="en-US" altLang="en-US" sz="2400" smtClean="0"/>
              <a:t>Help authoring packages</a:t>
            </a:r>
          </a:p>
          <a:p>
            <a:pPr lvl="1" eaLnBrk="1" hangingPunct="1">
              <a:lnSpc>
                <a:spcPct val="90000"/>
              </a:lnSpc>
            </a:pPr>
            <a:r>
              <a:rPr lang="en-US" altLang="en-US" sz="2400" smtClean="0"/>
              <a:t>Tool tips</a:t>
            </a:r>
          </a:p>
          <a:p>
            <a:pPr lvl="1" eaLnBrk="1" hangingPunct="1">
              <a:lnSpc>
                <a:spcPct val="90000"/>
              </a:lnSpc>
            </a:pPr>
            <a:r>
              <a:rPr lang="en-US" altLang="en-US" sz="2400" smtClean="0"/>
              <a:t>Help wizards</a:t>
            </a:r>
          </a:p>
          <a:p>
            <a:pPr lvl="1" eaLnBrk="1" hangingPunct="1">
              <a:lnSpc>
                <a:spcPct val="90000"/>
              </a:lnSpc>
            </a:pPr>
            <a:r>
              <a:rPr lang="en-US" altLang="en-US" sz="2400" smtClean="0"/>
              <a:t>Agents – reusable software object that can operate across different applications and networks.</a:t>
            </a:r>
          </a:p>
        </p:txBody>
      </p:sp>
    </p:spTree>
  </p:cSld>
  <p:clrMapOvr>
    <a:masterClrMapping/>
  </p:clrMapOvr>
  <p:transition>
    <p:strip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p:txBody>
          <a:bodyPr/>
          <a:lstStyle/>
          <a:p>
            <a:pPr eaLnBrk="1" hangingPunct="1"/>
            <a:r>
              <a:rPr lang="en-US" altLang="en-US" smtClean="0"/>
              <a:t>Authentication Log-in Screen and Error Screen</a:t>
            </a:r>
          </a:p>
        </p:txBody>
      </p:sp>
      <p:pic>
        <p:nvPicPr>
          <p:cNvPr id="25603" name="Picture 7" descr="whi74173_1710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8763"/>
            <a:ext cx="5257800" cy="296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8" descr="whi74173_1710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648200"/>
            <a:ext cx="3733800" cy="126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p:txBody>
          <a:bodyPr/>
          <a:lstStyle/>
          <a:p>
            <a:pPr eaLnBrk="1" hangingPunct="1"/>
            <a:r>
              <a:rPr lang="en-US" altLang="en-US" smtClean="0"/>
              <a:t>Server Security Certificate</a:t>
            </a:r>
          </a:p>
        </p:txBody>
      </p:sp>
      <p:pic>
        <p:nvPicPr>
          <p:cNvPr id="26627" name="Picture 5" descr="whi74173_17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4675" y="1600200"/>
            <a:ext cx="36671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Picture 6" descr="whi74173_ta17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6096000"/>
            <a:ext cx="22860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p:txBody>
          <a:bodyPr/>
          <a:lstStyle/>
          <a:p>
            <a:pPr eaLnBrk="1" hangingPunct="1"/>
            <a:r>
              <a:rPr lang="en-US" altLang="en-US" smtClean="0"/>
              <a:t>Help Tool Tip, Help Agent, and Natural Language Processing</a:t>
            </a:r>
          </a:p>
        </p:txBody>
      </p:sp>
      <p:pic>
        <p:nvPicPr>
          <p:cNvPr id="27651" name="Picture 5" descr="whi74173_17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87525"/>
            <a:ext cx="556260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6" descr="whi74173_ta1706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5513" y="3886200"/>
            <a:ext cx="148748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8" descr="whi74173_ta1706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676400"/>
            <a:ext cx="20193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pPr eaLnBrk="1" hangingPunct="1"/>
            <a:r>
              <a:rPr lang="en-US" altLang="en-US" smtClean="0"/>
              <a:t>Help Wizard</a:t>
            </a:r>
          </a:p>
        </p:txBody>
      </p:sp>
      <p:grpSp>
        <p:nvGrpSpPr>
          <p:cNvPr id="28675" name="Group 10"/>
          <p:cNvGrpSpPr>
            <a:grpSpLocks/>
          </p:cNvGrpSpPr>
          <p:nvPr/>
        </p:nvGrpSpPr>
        <p:grpSpPr bwMode="auto">
          <a:xfrm>
            <a:off x="1066800" y="1676400"/>
            <a:ext cx="7715250" cy="4857750"/>
            <a:chOff x="672" y="912"/>
            <a:chExt cx="4860" cy="3204"/>
          </a:xfrm>
        </p:grpSpPr>
        <p:pic>
          <p:nvPicPr>
            <p:cNvPr id="28676" name="Picture 11" descr="Figure 15-13a  Help-Wiz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912"/>
              <a:ext cx="2988"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12" descr="Figure 15-13b Help-Wiz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 y="2135"/>
              <a:ext cx="2892" cy="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title"/>
          </p:nvPr>
        </p:nvSpPr>
        <p:spPr/>
        <p:txBody>
          <a:bodyPr/>
          <a:lstStyle/>
          <a:p>
            <a:pPr eaLnBrk="1" hangingPunct="1"/>
            <a:r>
              <a:rPr lang="en-US" altLang="en-US" smtClean="0"/>
              <a:t>Automated Tools for User Interface Design &amp; Prototyping</a:t>
            </a:r>
          </a:p>
        </p:txBody>
      </p:sp>
      <p:sp>
        <p:nvSpPr>
          <p:cNvPr id="29699" name="Rectangle 6"/>
          <p:cNvSpPr>
            <a:spLocks noGrp="1" noChangeArrowheads="1"/>
          </p:cNvSpPr>
          <p:nvPr>
            <p:ph type="body" idx="1"/>
          </p:nvPr>
        </p:nvSpPr>
        <p:spPr>
          <a:xfrm>
            <a:off x="990600" y="1295400"/>
            <a:ext cx="2317750" cy="4065588"/>
          </a:xfrm>
          <a:noFill/>
        </p:spPr>
        <p:txBody>
          <a:bodyPr/>
          <a:lstStyle/>
          <a:p>
            <a:pPr eaLnBrk="1" hangingPunct="1"/>
            <a:r>
              <a:rPr lang="en-US" altLang="en-US" sz="2800" smtClean="0"/>
              <a:t>Microsoft Access</a:t>
            </a:r>
          </a:p>
          <a:p>
            <a:pPr eaLnBrk="1" hangingPunct="1"/>
            <a:r>
              <a:rPr lang="en-US" altLang="en-US" sz="2800" smtClean="0"/>
              <a:t>CASE Tools</a:t>
            </a:r>
          </a:p>
          <a:p>
            <a:pPr eaLnBrk="1" hangingPunct="1"/>
            <a:r>
              <a:rPr lang="en-US" altLang="en-US" sz="2800" smtClean="0"/>
              <a:t>Visual Studio</a:t>
            </a:r>
          </a:p>
          <a:p>
            <a:pPr eaLnBrk="1" hangingPunct="1"/>
            <a:r>
              <a:rPr lang="en-US" altLang="en-US" sz="2800" smtClean="0"/>
              <a:t>Excel</a:t>
            </a:r>
          </a:p>
          <a:p>
            <a:pPr eaLnBrk="1" hangingPunct="1"/>
            <a:r>
              <a:rPr lang="en-US" altLang="en-US" sz="2800" smtClean="0"/>
              <a:t>Visio</a:t>
            </a:r>
          </a:p>
        </p:txBody>
      </p:sp>
      <p:pic>
        <p:nvPicPr>
          <p:cNvPr id="29700" name="Picture 10" descr="Figure 17-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600200"/>
            <a:ext cx="5753100"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AutoShape 7"/>
          <p:cNvSpPr>
            <a:spLocks/>
          </p:cNvSpPr>
          <p:nvPr/>
        </p:nvSpPr>
        <p:spPr bwMode="auto">
          <a:xfrm>
            <a:off x="6248400" y="4876800"/>
            <a:ext cx="2159000" cy="1395413"/>
          </a:xfrm>
          <a:prstGeom prst="borderCallout2">
            <a:avLst>
              <a:gd name="adj1" fmla="val 8190"/>
              <a:gd name="adj2" fmla="val -3528"/>
              <a:gd name="adj3" fmla="val 8190"/>
              <a:gd name="adj4" fmla="val -40884"/>
              <a:gd name="adj5" fmla="val -108306"/>
              <a:gd name="adj6" fmla="val -79634"/>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b="1">
                <a:latin typeface="Times New Roman" panose="02020603050405020304" pitchFamily="18" charset="0"/>
              </a:rPr>
              <a:t>Visual Studio .NET Menu Construction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title"/>
          </p:nvPr>
        </p:nvSpPr>
        <p:spPr/>
        <p:txBody>
          <a:bodyPr/>
          <a:lstStyle/>
          <a:p>
            <a:pPr eaLnBrk="1" hangingPunct="1"/>
            <a:r>
              <a:rPr lang="en-US" altLang="en-US" smtClean="0"/>
              <a:t>Additional User Interface Controls in Visual Basic</a:t>
            </a:r>
          </a:p>
        </p:txBody>
      </p:sp>
      <p:pic>
        <p:nvPicPr>
          <p:cNvPr id="30723" name="Picture 5" descr="whi74173_17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524000"/>
            <a:ext cx="57150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The User Interface Design Process</a:t>
            </a:r>
          </a:p>
        </p:txBody>
      </p:sp>
      <p:sp>
        <p:nvSpPr>
          <p:cNvPr id="31747" name="Rectangle 3"/>
          <p:cNvSpPr>
            <a:spLocks noGrp="1" noChangeArrowheads="1"/>
          </p:cNvSpPr>
          <p:nvPr>
            <p:ph type="body" idx="1"/>
          </p:nvPr>
        </p:nvSpPr>
        <p:spPr>
          <a:xfrm>
            <a:off x="1139825" y="1295400"/>
            <a:ext cx="7851775" cy="5181600"/>
          </a:xfrm>
        </p:spPr>
        <p:txBody>
          <a:bodyPr/>
          <a:lstStyle/>
          <a:p>
            <a:pPr marL="533400" indent="-533400" eaLnBrk="1" hangingPunct="1">
              <a:buFontTx/>
              <a:buAutoNum type="arabicPeriod"/>
            </a:pPr>
            <a:r>
              <a:rPr lang="en-US" altLang="en-US" sz="2800" smtClean="0"/>
              <a:t>Chart the user interface dialogue. </a:t>
            </a:r>
          </a:p>
          <a:p>
            <a:pPr marL="533400" indent="-533400" eaLnBrk="1" hangingPunct="1">
              <a:buFontTx/>
              <a:buNone/>
            </a:pPr>
            <a:r>
              <a:rPr lang="en-US" altLang="en-US" sz="2800" smtClean="0"/>
              <a:t>	</a:t>
            </a:r>
            <a:r>
              <a:rPr lang="en-US" altLang="en-US" sz="2400" b="1" smtClean="0"/>
              <a:t>State Transition Diagram</a:t>
            </a:r>
            <a:r>
              <a:rPr lang="en-US" altLang="en-US" sz="2400" smtClean="0"/>
              <a:t>– a tool used to depict the sequence and variation of screens that can occur during a user session.</a:t>
            </a:r>
          </a:p>
          <a:p>
            <a:pPr marL="533400" indent="-533400" eaLnBrk="1" hangingPunct="1">
              <a:spcBef>
                <a:spcPct val="70000"/>
              </a:spcBef>
              <a:buClr>
                <a:schemeClr val="tx1"/>
              </a:buClr>
              <a:buFontTx/>
              <a:buAutoNum type="arabicPeriod" startAt="2"/>
            </a:pPr>
            <a:r>
              <a:rPr lang="en-US" altLang="en-US" sz="2800" smtClean="0"/>
              <a:t>Prototype the dialogue and user interface. </a:t>
            </a:r>
          </a:p>
          <a:p>
            <a:pPr marL="533400" indent="-533400" eaLnBrk="1" hangingPunct="1">
              <a:spcBef>
                <a:spcPct val="70000"/>
              </a:spcBef>
              <a:buClr>
                <a:schemeClr val="tx1"/>
              </a:buClr>
              <a:buFontTx/>
              <a:buAutoNum type="arabicPeriod" startAt="2"/>
            </a:pPr>
            <a:r>
              <a:rPr lang="en-US" altLang="en-US" sz="2800" smtClean="0"/>
              <a:t>Obtain user feedback. </a:t>
            </a:r>
          </a:p>
          <a:p>
            <a:pPr marL="914400" lvl="1" indent="-457200" eaLnBrk="1" hangingPunct="1">
              <a:buFontTx/>
              <a:buChar char="•"/>
            </a:pPr>
            <a:r>
              <a:rPr lang="en-US" altLang="en-US" sz="2400" smtClean="0"/>
              <a:t>Exercising (or testing) the user interface</a:t>
            </a:r>
          </a:p>
          <a:p>
            <a:pPr marL="533400" indent="-533400" eaLnBrk="1" hangingPunct="1">
              <a:spcBef>
                <a:spcPct val="70000"/>
              </a:spcBef>
              <a:buClr>
                <a:schemeClr val="tx1"/>
              </a:buClr>
              <a:buFontTx/>
              <a:buAutoNum type="arabicPeriod" startAt="2"/>
            </a:pPr>
            <a:r>
              <a:rPr lang="en-US" altLang="en-US" sz="2800" smtClean="0"/>
              <a:t>If necessary return to step 1 or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System User Classifications</a:t>
            </a:r>
          </a:p>
        </p:txBody>
      </p:sp>
      <p:sp>
        <p:nvSpPr>
          <p:cNvPr id="5123" name="Rectangle 3"/>
          <p:cNvSpPr>
            <a:spLocks noGrp="1" noChangeArrowheads="1"/>
          </p:cNvSpPr>
          <p:nvPr>
            <p:ph type="body" idx="1"/>
          </p:nvPr>
        </p:nvSpPr>
        <p:spPr/>
        <p:txBody>
          <a:bodyPr/>
          <a:lstStyle/>
          <a:p>
            <a:pPr marL="0" indent="0" eaLnBrk="1" hangingPunct="1">
              <a:lnSpc>
                <a:spcPct val="80000"/>
              </a:lnSpc>
              <a:buFontTx/>
              <a:buNone/>
            </a:pPr>
            <a:r>
              <a:rPr lang="en-US" altLang="en-US" sz="2800" b="1" smtClean="0"/>
              <a:t>Expert User</a:t>
            </a:r>
            <a:r>
              <a:rPr lang="en-US" altLang="en-US" sz="2800" smtClean="0"/>
              <a:t> – an experienced computer user</a:t>
            </a:r>
          </a:p>
          <a:p>
            <a:pPr lvl="1" eaLnBrk="1" hangingPunct="1">
              <a:lnSpc>
                <a:spcPct val="80000"/>
              </a:lnSpc>
            </a:pPr>
            <a:r>
              <a:rPr lang="en-US" altLang="en-US" sz="2400" smtClean="0"/>
              <a:t>Spends considerable time using specific application programs. </a:t>
            </a:r>
          </a:p>
          <a:p>
            <a:pPr lvl="1" eaLnBrk="1" hangingPunct="1">
              <a:lnSpc>
                <a:spcPct val="80000"/>
              </a:lnSpc>
            </a:pPr>
            <a:r>
              <a:rPr lang="en-US" altLang="en-US" sz="2400" smtClean="0"/>
              <a:t>Use of a computer is usually considered non-discretionary. </a:t>
            </a:r>
          </a:p>
          <a:p>
            <a:pPr lvl="1" eaLnBrk="1" hangingPunct="1">
              <a:lnSpc>
                <a:spcPct val="80000"/>
              </a:lnSpc>
            </a:pPr>
            <a:r>
              <a:rPr lang="en-US" altLang="en-US" sz="2400" smtClean="0"/>
              <a:t>In the mainframe computing era, this was called a </a:t>
            </a:r>
            <a:r>
              <a:rPr lang="en-US" altLang="en-US" sz="2400" i="1" smtClean="0"/>
              <a:t>dedicated user</a:t>
            </a:r>
            <a:r>
              <a:rPr lang="en-US" altLang="en-US" sz="2400" smtClean="0"/>
              <a:t>. </a:t>
            </a:r>
          </a:p>
          <a:p>
            <a:pPr marL="0" indent="0" eaLnBrk="1" hangingPunct="1">
              <a:lnSpc>
                <a:spcPct val="80000"/>
              </a:lnSpc>
              <a:buFontTx/>
              <a:buNone/>
            </a:pPr>
            <a:endParaRPr lang="en-US" altLang="en-US" sz="2800" smtClean="0"/>
          </a:p>
          <a:p>
            <a:pPr marL="0" indent="0" eaLnBrk="1" hangingPunct="1">
              <a:lnSpc>
                <a:spcPct val="80000"/>
              </a:lnSpc>
              <a:buFontTx/>
              <a:buNone/>
            </a:pPr>
            <a:r>
              <a:rPr lang="en-US" altLang="en-US" sz="2800" b="1" smtClean="0"/>
              <a:t>Novice User</a:t>
            </a:r>
            <a:r>
              <a:rPr lang="en-US" altLang="en-US" sz="2800" smtClean="0"/>
              <a:t> – a less experienced computer user </a:t>
            </a:r>
          </a:p>
          <a:p>
            <a:pPr lvl="1" eaLnBrk="1" hangingPunct="1">
              <a:lnSpc>
                <a:spcPct val="80000"/>
              </a:lnSpc>
            </a:pPr>
            <a:r>
              <a:rPr lang="en-US" altLang="en-US" sz="2400" smtClean="0"/>
              <a:t> Uses computer on a less frequent, or even occasional, basis. </a:t>
            </a:r>
          </a:p>
          <a:p>
            <a:pPr lvl="1" eaLnBrk="1" hangingPunct="1">
              <a:lnSpc>
                <a:spcPct val="80000"/>
              </a:lnSpc>
            </a:pPr>
            <a:r>
              <a:rPr lang="en-US" altLang="en-US" sz="2400" smtClean="0"/>
              <a:t>Use of a computer may be viewed as discretionary (although this is becoming less and less true). </a:t>
            </a:r>
          </a:p>
          <a:p>
            <a:pPr lvl="1" eaLnBrk="1" hangingPunct="1">
              <a:lnSpc>
                <a:spcPct val="80000"/>
              </a:lnSpc>
            </a:pPr>
            <a:r>
              <a:rPr lang="en-US" altLang="en-US" sz="2400" smtClean="0"/>
              <a:t>Sometimes called a </a:t>
            </a:r>
            <a:r>
              <a:rPr lang="en-US" altLang="en-US" sz="2400" i="1" smtClean="0"/>
              <a:t>casual user</a:t>
            </a:r>
            <a:r>
              <a:rPr lang="en-US" altLang="en-US" sz="2400" smtClean="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p:txBody>
          <a:bodyPr/>
          <a:lstStyle/>
          <a:p>
            <a:pPr eaLnBrk="1" hangingPunct="1"/>
            <a:r>
              <a:rPr lang="en-US" altLang="en-US" smtClean="0"/>
              <a:t>SoundStage Partial State Transition Diagram</a:t>
            </a:r>
          </a:p>
        </p:txBody>
      </p:sp>
      <p:pic>
        <p:nvPicPr>
          <p:cNvPr id="32771" name="Picture 6" descr="Figure 15-16 SoundStage Partial State Transition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492250"/>
            <a:ext cx="6743700" cy="49085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p:txBody>
          <a:bodyPr/>
          <a:lstStyle/>
          <a:p>
            <a:pPr eaLnBrk="1" hangingPunct="1"/>
            <a:r>
              <a:rPr lang="en-US" altLang="en-US" smtClean="0"/>
              <a:t>SoundStage Main Menu</a:t>
            </a:r>
          </a:p>
        </p:txBody>
      </p:sp>
      <p:pic>
        <p:nvPicPr>
          <p:cNvPr id="33795" name="Picture 6" descr="Figure 15-17 SoundStage main men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90663"/>
            <a:ext cx="6705600" cy="491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p:txBody>
          <a:bodyPr/>
          <a:lstStyle/>
          <a:p>
            <a:pPr eaLnBrk="1" hangingPunct="1"/>
            <a:r>
              <a:rPr lang="en-US" altLang="en-US" smtClean="0"/>
              <a:t>SoundStage Options and Preferences Screen</a:t>
            </a:r>
          </a:p>
        </p:txBody>
      </p:sp>
      <p:pic>
        <p:nvPicPr>
          <p:cNvPr id="34819" name="Picture 6" descr="Figure 15-18 SoundStage Options and Preferences Scre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77975"/>
            <a:ext cx="632460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008063" y="255588"/>
            <a:ext cx="8081962" cy="696912"/>
          </a:xfrm>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eaLnBrk="1" hangingPunct="1"/>
            <a:r>
              <a:rPr lang="en-US" altLang="en-US" smtClean="0"/>
              <a:t>SoundStage Report Customization dialogue Screen</a:t>
            </a:r>
          </a:p>
        </p:txBody>
      </p:sp>
      <p:pic>
        <p:nvPicPr>
          <p:cNvPr id="35843" name="Picture 5" descr="whi74173_17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11325"/>
            <a:ext cx="59436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endParaRPr lang="en-US" altLang="en-US" smtClean="0"/>
          </a:p>
        </p:txBody>
      </p:sp>
      <p:sp>
        <p:nvSpPr>
          <p:cNvPr id="36867" name="Content Placeholder 2"/>
          <p:cNvSpPr>
            <a:spLocks noGrp="1"/>
          </p:cNvSpPr>
          <p:nvPr>
            <p:ph idx="1"/>
          </p:nvPr>
        </p:nvSpPr>
        <p:spPr/>
        <p:txBody>
          <a:bodyPr/>
          <a:lstStyle/>
          <a:p>
            <a:pPr eaLnBrk="1" hangingPunct="1"/>
            <a:endParaRPr lang="en-US" altLang="en-US" smtClean="0"/>
          </a:p>
        </p:txBody>
      </p:sp>
      <p:pic>
        <p:nvPicPr>
          <p:cNvPr id="36868" name="Picture 2" descr="Image result for dashboard for transactional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27150"/>
            <a:ext cx="8610600"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endParaRPr lang="en-US" altLang="en-US" smtClean="0"/>
          </a:p>
        </p:txBody>
      </p:sp>
      <p:sp>
        <p:nvSpPr>
          <p:cNvPr id="37891" name="Content Placeholder 2"/>
          <p:cNvSpPr>
            <a:spLocks noGrp="1"/>
          </p:cNvSpPr>
          <p:nvPr>
            <p:ph idx="1"/>
          </p:nvPr>
        </p:nvSpPr>
        <p:spPr/>
        <p:txBody>
          <a:bodyPr/>
          <a:lstStyle/>
          <a:p>
            <a:pPr eaLnBrk="1" hangingPunct="1"/>
            <a:endParaRPr lang="en-US" altLang="en-US" smtClean="0"/>
          </a:p>
        </p:txBody>
      </p:sp>
      <p:pic>
        <p:nvPicPr>
          <p:cNvPr id="37892" name="Picture 2" descr="Image result for dashboard for transactional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
            <a:ext cx="8077200" cy="645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endParaRPr lang="en-US" altLang="en-US" smtClean="0"/>
          </a:p>
        </p:txBody>
      </p:sp>
      <p:sp>
        <p:nvSpPr>
          <p:cNvPr id="38915" name="Content Placeholder 2"/>
          <p:cNvSpPr>
            <a:spLocks noGrp="1"/>
          </p:cNvSpPr>
          <p:nvPr>
            <p:ph idx="1"/>
          </p:nvPr>
        </p:nvSpPr>
        <p:spPr/>
        <p:txBody>
          <a:bodyPr/>
          <a:lstStyle/>
          <a:p>
            <a:pPr eaLnBrk="1" hangingPunct="1"/>
            <a:endParaRPr lang="en-US" altLang="en-US" smtClean="0"/>
          </a:p>
        </p:txBody>
      </p:sp>
      <p:pic>
        <p:nvPicPr>
          <p:cNvPr id="38916" name="Picture 2" descr="Image result for dashboard for transactional 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7934325"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endParaRPr lang="en-US" altLang="en-US" smtClean="0"/>
          </a:p>
        </p:txBody>
      </p:sp>
      <p:sp>
        <p:nvSpPr>
          <p:cNvPr id="39939" name="Content Placeholder 2"/>
          <p:cNvSpPr>
            <a:spLocks noGrp="1"/>
          </p:cNvSpPr>
          <p:nvPr>
            <p:ph idx="1"/>
          </p:nvPr>
        </p:nvSpPr>
        <p:spPr/>
        <p:txBody>
          <a:bodyPr/>
          <a:lstStyle/>
          <a:p>
            <a:pPr eaLnBrk="1" hangingPunct="1"/>
            <a:endParaRPr lang="en-US" altLang="en-US" smtClean="0"/>
          </a:p>
        </p:txBody>
      </p:sp>
      <p:pic>
        <p:nvPicPr>
          <p:cNvPr id="39940" name="Picture 2" descr="Image result for modern main GU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 y="38100"/>
            <a:ext cx="8816975" cy="299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descr="Image result for modern main G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990850"/>
            <a:ext cx="7623175"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endParaRPr lang="en-US" altLang="en-US" smtClean="0"/>
          </a:p>
        </p:txBody>
      </p:sp>
      <p:sp>
        <p:nvSpPr>
          <p:cNvPr id="40963" name="Content Placeholder 2"/>
          <p:cNvSpPr>
            <a:spLocks noGrp="1"/>
          </p:cNvSpPr>
          <p:nvPr>
            <p:ph idx="1"/>
          </p:nvPr>
        </p:nvSpPr>
        <p:spPr/>
        <p:txBody>
          <a:bodyPr/>
          <a:lstStyle/>
          <a:p>
            <a:pPr eaLnBrk="1" hangingPunct="1"/>
            <a:endParaRPr lang="en-US" altLang="en-US" smtClean="0"/>
          </a:p>
        </p:txBody>
      </p:sp>
      <p:sp>
        <p:nvSpPr>
          <p:cNvPr id="40964" name="AutoShape 2" descr="Image result for modern GUI"/>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4096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2075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trip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endParaRPr lang="en-US" altLang="en-US" smtClean="0"/>
          </a:p>
        </p:txBody>
      </p:sp>
      <p:sp>
        <p:nvSpPr>
          <p:cNvPr id="41987" name="Content Placeholder 2"/>
          <p:cNvSpPr>
            <a:spLocks noGrp="1"/>
          </p:cNvSpPr>
          <p:nvPr>
            <p:ph idx="1"/>
          </p:nvPr>
        </p:nvSpPr>
        <p:spPr/>
        <p:txBody>
          <a:bodyPr/>
          <a:lstStyle/>
          <a:p>
            <a:pPr eaLnBrk="1" hangingPunct="1"/>
            <a:endParaRPr lang="en-US" altLang="en-US" smtClean="0"/>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6225"/>
            <a:ext cx="8235950" cy="62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Interface Problems</a:t>
            </a:r>
          </a:p>
        </p:txBody>
      </p:sp>
      <p:sp>
        <p:nvSpPr>
          <p:cNvPr id="6147" name="Rectangle 3"/>
          <p:cNvSpPr>
            <a:spLocks noGrp="1" noChangeArrowheads="1"/>
          </p:cNvSpPr>
          <p:nvPr>
            <p:ph type="body" idx="1"/>
          </p:nvPr>
        </p:nvSpPr>
        <p:spPr/>
        <p:txBody>
          <a:bodyPr/>
          <a:lstStyle/>
          <a:p>
            <a:pPr marL="0" indent="0" eaLnBrk="1" hangingPunct="1">
              <a:buFontTx/>
              <a:buNone/>
            </a:pPr>
            <a:r>
              <a:rPr lang="en-US" altLang="en-US" sz="2800" smtClean="0"/>
              <a:t>According to Galitz, the following problems result in confusion, panic, frustration, boredom, misuse, abandonment, and other undesirable consequences. </a:t>
            </a:r>
          </a:p>
          <a:p>
            <a:pPr lvl="1" eaLnBrk="1" hangingPunct="1"/>
            <a:endParaRPr lang="en-US" altLang="en-US" sz="2400" smtClean="0"/>
          </a:p>
          <a:p>
            <a:pPr lvl="1" eaLnBrk="1" hangingPunct="1"/>
            <a:r>
              <a:rPr lang="en-US" altLang="en-US" sz="2400" smtClean="0"/>
              <a:t>Excessive use of computer jargon and acronyms </a:t>
            </a:r>
          </a:p>
          <a:p>
            <a:pPr lvl="1" eaLnBrk="1" hangingPunct="1"/>
            <a:r>
              <a:rPr lang="en-US" altLang="en-US" sz="2400" smtClean="0"/>
              <a:t>Imperceptible or less-than-intuitive design </a:t>
            </a:r>
          </a:p>
          <a:p>
            <a:pPr lvl="1" eaLnBrk="1" hangingPunct="1"/>
            <a:r>
              <a:rPr lang="en-US" altLang="en-US" sz="2400" smtClean="0"/>
              <a:t>Inability to distinguish between alternative actions (“what do I do next?”) </a:t>
            </a:r>
          </a:p>
          <a:p>
            <a:pPr lvl="1" eaLnBrk="1" hangingPunct="1"/>
            <a:r>
              <a:rPr lang="en-US" altLang="en-US" sz="2400" smtClean="0"/>
              <a:t>Inconsistent problem-solving approaches </a:t>
            </a:r>
          </a:p>
          <a:p>
            <a:pPr lvl="1" eaLnBrk="1" hangingPunct="1"/>
            <a:r>
              <a:rPr lang="en-US" altLang="en-US" sz="2400" smtClean="0"/>
              <a:t>Design inconsistency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smtClean="0"/>
              <a:t>Commandments of  User Interface Design</a:t>
            </a:r>
          </a:p>
        </p:txBody>
      </p:sp>
      <p:sp>
        <p:nvSpPr>
          <p:cNvPr id="7171" name="Rectangle 3"/>
          <p:cNvSpPr>
            <a:spLocks noGrp="1" noChangeArrowheads="1"/>
          </p:cNvSpPr>
          <p:nvPr>
            <p:ph type="body" idx="1"/>
          </p:nvPr>
        </p:nvSpPr>
        <p:spPr/>
        <p:txBody>
          <a:bodyPr/>
          <a:lstStyle/>
          <a:p>
            <a:pPr eaLnBrk="1" hangingPunct="1"/>
            <a:r>
              <a:rPr lang="en-US" altLang="en-US" smtClean="0"/>
              <a:t>Understand your users and their tasks. </a:t>
            </a:r>
          </a:p>
          <a:p>
            <a:pPr eaLnBrk="1" hangingPunct="1"/>
            <a:r>
              <a:rPr lang="en-US" altLang="en-US" smtClean="0"/>
              <a:t>Involve the user in interface design. </a:t>
            </a:r>
          </a:p>
          <a:p>
            <a:pPr eaLnBrk="1" hangingPunct="1"/>
            <a:r>
              <a:rPr lang="en-US" altLang="en-US" smtClean="0"/>
              <a:t>Test the system on actual users. </a:t>
            </a:r>
          </a:p>
          <a:p>
            <a:pPr eaLnBrk="1" hangingPunct="1"/>
            <a:r>
              <a:rPr lang="en-US" altLang="en-US" smtClean="0"/>
              <a:t>Practice iterative design.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Human Engineering Guidelines</a:t>
            </a:r>
          </a:p>
        </p:txBody>
      </p:sp>
      <p:sp>
        <p:nvSpPr>
          <p:cNvPr id="8195" name="Rectangle 3"/>
          <p:cNvSpPr>
            <a:spLocks noGrp="1" noChangeArrowheads="1"/>
          </p:cNvSpPr>
          <p:nvPr>
            <p:ph type="body" idx="1"/>
          </p:nvPr>
        </p:nvSpPr>
        <p:spPr>
          <a:xfrm>
            <a:off x="990600" y="1466850"/>
            <a:ext cx="7924800" cy="5105400"/>
          </a:xfrm>
        </p:spPr>
        <p:txBody>
          <a:bodyPr/>
          <a:lstStyle/>
          <a:p>
            <a:pPr eaLnBrk="1" hangingPunct="1">
              <a:spcBef>
                <a:spcPct val="10000"/>
              </a:spcBef>
            </a:pPr>
            <a:r>
              <a:rPr lang="en-US" altLang="en-US" sz="2800" smtClean="0"/>
              <a:t>The user should always be aware of what to do next</a:t>
            </a:r>
          </a:p>
          <a:p>
            <a:pPr lvl="1" eaLnBrk="1" hangingPunct="1">
              <a:spcBef>
                <a:spcPct val="10000"/>
              </a:spcBef>
            </a:pPr>
            <a:r>
              <a:rPr lang="en-US" altLang="en-US" sz="2400" smtClean="0"/>
              <a:t>Tell user what the system expects right now. </a:t>
            </a:r>
          </a:p>
          <a:p>
            <a:pPr lvl="1" eaLnBrk="1" hangingPunct="1">
              <a:spcBef>
                <a:spcPct val="10000"/>
              </a:spcBef>
            </a:pPr>
            <a:r>
              <a:rPr lang="en-US" altLang="en-US" sz="2400" smtClean="0"/>
              <a:t>Tell user that data has been entered correctly.</a:t>
            </a:r>
          </a:p>
          <a:p>
            <a:pPr lvl="1" eaLnBrk="1" hangingPunct="1">
              <a:spcBef>
                <a:spcPct val="10000"/>
              </a:spcBef>
            </a:pPr>
            <a:r>
              <a:rPr lang="en-US" altLang="en-US" sz="2400" smtClean="0"/>
              <a:t>Tell user that data has not been entered correctly. </a:t>
            </a:r>
          </a:p>
          <a:p>
            <a:pPr lvl="1" eaLnBrk="1" hangingPunct="1">
              <a:spcBef>
                <a:spcPct val="10000"/>
              </a:spcBef>
            </a:pPr>
            <a:r>
              <a:rPr lang="en-US" altLang="en-US" sz="2400" smtClean="0"/>
              <a:t>Explain reason for a delay in processing. </a:t>
            </a:r>
          </a:p>
          <a:p>
            <a:pPr lvl="1" eaLnBrk="1" hangingPunct="1">
              <a:spcBef>
                <a:spcPct val="10000"/>
              </a:spcBef>
            </a:pPr>
            <a:r>
              <a:rPr lang="en-US" altLang="en-US" sz="2400" smtClean="0"/>
              <a:t>Tell user a task was completed or not completed.  </a:t>
            </a:r>
          </a:p>
          <a:p>
            <a:pPr eaLnBrk="1" hangingPunct="1">
              <a:spcBef>
                <a:spcPct val="10000"/>
              </a:spcBef>
            </a:pPr>
            <a:r>
              <a:rPr lang="en-US" altLang="en-US" sz="2800" smtClean="0"/>
              <a:t>Format screen so instructions and messages always appear in same general display area.</a:t>
            </a:r>
          </a:p>
          <a:p>
            <a:pPr eaLnBrk="1" hangingPunct="1">
              <a:spcBef>
                <a:spcPct val="10000"/>
              </a:spcBef>
            </a:pPr>
            <a:r>
              <a:rPr lang="en-US" altLang="en-US" sz="2800" smtClean="0"/>
              <a:t>Display messages and instructions long enough so user can read them.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Human Engineering Guidelines (continued)</a:t>
            </a:r>
          </a:p>
        </p:txBody>
      </p:sp>
      <p:sp>
        <p:nvSpPr>
          <p:cNvPr id="9219" name="Rectangle 3"/>
          <p:cNvSpPr>
            <a:spLocks noGrp="1" noChangeArrowheads="1"/>
          </p:cNvSpPr>
          <p:nvPr>
            <p:ph type="body" idx="1"/>
          </p:nvPr>
        </p:nvSpPr>
        <p:spPr>
          <a:xfrm>
            <a:off x="1111250" y="1374775"/>
            <a:ext cx="7656513" cy="4783138"/>
          </a:xfrm>
        </p:spPr>
        <p:txBody>
          <a:bodyPr/>
          <a:lstStyle/>
          <a:p>
            <a:pPr eaLnBrk="1" hangingPunct="1">
              <a:spcBef>
                <a:spcPct val="10000"/>
              </a:spcBef>
            </a:pPr>
            <a:r>
              <a:rPr lang="en-US" altLang="en-US" sz="2800" smtClean="0"/>
              <a:t>Use display attributes carefully. </a:t>
            </a:r>
          </a:p>
          <a:p>
            <a:pPr eaLnBrk="1" hangingPunct="1">
              <a:spcBef>
                <a:spcPct val="10000"/>
              </a:spcBef>
            </a:pPr>
            <a:r>
              <a:rPr lang="en-US" altLang="en-US" sz="2800" smtClean="0"/>
              <a:t>Default values should be specified.</a:t>
            </a:r>
          </a:p>
          <a:p>
            <a:pPr eaLnBrk="1" hangingPunct="1">
              <a:spcBef>
                <a:spcPct val="10000"/>
              </a:spcBef>
            </a:pPr>
            <a:r>
              <a:rPr lang="en-US" altLang="en-US" sz="2800" smtClean="0"/>
              <a:t>Anticipate errors users might make. </a:t>
            </a:r>
          </a:p>
          <a:p>
            <a:pPr eaLnBrk="1" hangingPunct="1">
              <a:spcBef>
                <a:spcPct val="10000"/>
              </a:spcBef>
            </a:pPr>
            <a:r>
              <a:rPr lang="en-US" altLang="en-US" sz="2800" smtClean="0"/>
              <a:t>Users should not be allowed to proceed without correcting an error. </a:t>
            </a:r>
          </a:p>
          <a:p>
            <a:pPr eaLnBrk="1" hangingPunct="1">
              <a:spcBef>
                <a:spcPct val="10000"/>
              </a:spcBef>
            </a:pPr>
            <a:r>
              <a:rPr lang="en-US" altLang="en-US" sz="2800" smtClean="0"/>
              <a:t>If user does something that could be catastrophic, the keyboard should be locked to prevent any further input, and an instruction to call the analyst or technical support should be displayed. </a:t>
            </a:r>
            <a:endParaRPr lang="en-US"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Guidelines for dialogue Tone and Terminology</a:t>
            </a:r>
          </a:p>
        </p:txBody>
      </p:sp>
      <p:sp>
        <p:nvSpPr>
          <p:cNvPr id="10243" name="Rectangle 3"/>
          <p:cNvSpPr>
            <a:spLocks noGrp="1" noChangeArrowheads="1"/>
          </p:cNvSpPr>
          <p:nvPr>
            <p:ph type="body" idx="1"/>
          </p:nvPr>
        </p:nvSpPr>
        <p:spPr/>
        <p:txBody>
          <a:bodyPr/>
          <a:lstStyle/>
          <a:p>
            <a:pPr eaLnBrk="1" hangingPunct="1">
              <a:lnSpc>
                <a:spcPct val="90000"/>
              </a:lnSpc>
              <a:buFontTx/>
              <a:buNone/>
            </a:pPr>
            <a:r>
              <a:rPr lang="en-US" altLang="en-US" sz="2400" b="1" smtClean="0"/>
              <a:t>	Dialogue</a:t>
            </a:r>
            <a:r>
              <a:rPr lang="en-US" altLang="en-US" sz="2400" smtClean="0"/>
              <a:t> – the overall flow of screens and messages for an application</a:t>
            </a:r>
          </a:p>
          <a:p>
            <a:pPr eaLnBrk="1" hangingPunct="1">
              <a:lnSpc>
                <a:spcPct val="90000"/>
              </a:lnSpc>
              <a:buFontTx/>
              <a:buNone/>
            </a:pPr>
            <a:endParaRPr lang="en-US" altLang="en-US" sz="2000" smtClean="0"/>
          </a:p>
          <a:p>
            <a:pPr eaLnBrk="1" hangingPunct="1">
              <a:lnSpc>
                <a:spcPct val="90000"/>
              </a:lnSpc>
            </a:pPr>
            <a:r>
              <a:rPr lang="en-US" altLang="en-US" sz="2400" smtClean="0"/>
              <a:t>Tone:</a:t>
            </a:r>
          </a:p>
          <a:p>
            <a:pPr lvl="1" eaLnBrk="1" hangingPunct="1">
              <a:lnSpc>
                <a:spcPct val="90000"/>
              </a:lnSpc>
            </a:pPr>
            <a:r>
              <a:rPr lang="en-US" altLang="en-US" sz="2000" smtClean="0"/>
              <a:t>Use simple, grammatically correct sentences. </a:t>
            </a:r>
          </a:p>
          <a:p>
            <a:pPr lvl="1" eaLnBrk="1" hangingPunct="1">
              <a:lnSpc>
                <a:spcPct val="90000"/>
              </a:lnSpc>
            </a:pPr>
            <a:r>
              <a:rPr lang="en-US" altLang="en-US" sz="2000" smtClean="0"/>
              <a:t>Don’t be funny or cute! </a:t>
            </a:r>
          </a:p>
          <a:p>
            <a:pPr lvl="1" eaLnBrk="1" hangingPunct="1">
              <a:lnSpc>
                <a:spcPct val="90000"/>
              </a:lnSpc>
            </a:pPr>
            <a:r>
              <a:rPr lang="en-US" altLang="en-US" sz="2000" smtClean="0"/>
              <a:t>Don’t be condescending. </a:t>
            </a:r>
            <a:br>
              <a:rPr lang="en-US" altLang="en-US" sz="2000" smtClean="0"/>
            </a:br>
            <a:endParaRPr lang="en-US" altLang="en-US" sz="2000" smtClean="0"/>
          </a:p>
          <a:p>
            <a:pPr eaLnBrk="1" hangingPunct="1">
              <a:lnSpc>
                <a:spcPct val="90000"/>
              </a:lnSpc>
            </a:pPr>
            <a:r>
              <a:rPr lang="en-US" altLang="en-US" sz="2400" smtClean="0"/>
              <a:t>Terminology</a:t>
            </a:r>
          </a:p>
          <a:p>
            <a:pPr lvl="1" eaLnBrk="1" hangingPunct="1">
              <a:lnSpc>
                <a:spcPct val="90000"/>
              </a:lnSpc>
            </a:pPr>
            <a:r>
              <a:rPr lang="en-US" altLang="en-US" sz="2000" smtClean="0"/>
              <a:t>Don’t use computer jargon.</a:t>
            </a:r>
          </a:p>
          <a:p>
            <a:pPr lvl="1" eaLnBrk="1" hangingPunct="1">
              <a:lnSpc>
                <a:spcPct val="90000"/>
              </a:lnSpc>
            </a:pPr>
            <a:r>
              <a:rPr lang="en-US" altLang="en-US" sz="2000" smtClean="0"/>
              <a:t>Avoid most abbreviations.</a:t>
            </a:r>
          </a:p>
          <a:p>
            <a:pPr lvl="1" eaLnBrk="1" hangingPunct="1">
              <a:lnSpc>
                <a:spcPct val="90000"/>
              </a:lnSpc>
            </a:pPr>
            <a:r>
              <a:rPr lang="en-US" altLang="en-US" sz="2000" smtClean="0"/>
              <a:t>Use simple terms.</a:t>
            </a:r>
          </a:p>
          <a:p>
            <a:pPr lvl="1" eaLnBrk="1" hangingPunct="1">
              <a:lnSpc>
                <a:spcPct val="90000"/>
              </a:lnSpc>
            </a:pPr>
            <a:r>
              <a:rPr lang="en-US" altLang="en-US" sz="2000" smtClean="0"/>
              <a:t>Be consistent in your use of terminology.</a:t>
            </a:r>
          </a:p>
          <a:p>
            <a:pPr lvl="1" eaLnBrk="1" hangingPunct="1">
              <a:lnSpc>
                <a:spcPct val="90000"/>
              </a:lnSpc>
            </a:pPr>
            <a:r>
              <a:rPr lang="en-US" altLang="en-US" sz="2000" smtClean="0"/>
              <a:t>Carefully phrase instructions—use appropriate action verbs.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User Interface Technology</a:t>
            </a:r>
          </a:p>
        </p:txBody>
      </p:sp>
      <p:sp>
        <p:nvSpPr>
          <p:cNvPr id="11267" name="Rectangle 3"/>
          <p:cNvSpPr>
            <a:spLocks noGrp="1" noChangeArrowheads="1"/>
          </p:cNvSpPr>
          <p:nvPr>
            <p:ph type="body" idx="1"/>
          </p:nvPr>
        </p:nvSpPr>
        <p:spPr>
          <a:xfrm>
            <a:off x="1066800" y="1314450"/>
            <a:ext cx="7772400" cy="5638800"/>
          </a:xfrm>
        </p:spPr>
        <p:txBody>
          <a:bodyPr/>
          <a:lstStyle/>
          <a:p>
            <a:pPr eaLnBrk="1" hangingPunct="1">
              <a:lnSpc>
                <a:spcPct val="90000"/>
              </a:lnSpc>
            </a:pPr>
            <a:r>
              <a:rPr lang="en-US" altLang="en-US" sz="2400" smtClean="0"/>
              <a:t>Operating Systems and Web Browsers</a:t>
            </a:r>
          </a:p>
          <a:p>
            <a:pPr lvl="1" eaLnBrk="1" hangingPunct="1">
              <a:lnSpc>
                <a:spcPct val="90000"/>
              </a:lnSpc>
            </a:pPr>
            <a:r>
              <a:rPr lang="en-US" altLang="en-US" sz="2000" smtClean="0"/>
              <a:t>GUI</a:t>
            </a:r>
          </a:p>
          <a:p>
            <a:pPr lvl="1" eaLnBrk="1" hangingPunct="1">
              <a:lnSpc>
                <a:spcPct val="90000"/>
              </a:lnSpc>
            </a:pPr>
            <a:r>
              <a:rPr lang="en-US" altLang="en-US" sz="2000" smtClean="0"/>
              <a:t>Windows, Macintosh, UNIX, Linux, Palm OS, Windows CE</a:t>
            </a:r>
          </a:p>
          <a:p>
            <a:pPr lvl="1" eaLnBrk="1" hangingPunct="1">
              <a:lnSpc>
                <a:spcPct val="90000"/>
              </a:lnSpc>
            </a:pPr>
            <a:r>
              <a:rPr lang="en-US" altLang="en-US" sz="2000" smtClean="0"/>
              <a:t>Growing importance of platform independence</a:t>
            </a:r>
          </a:p>
          <a:p>
            <a:pPr eaLnBrk="1" hangingPunct="1">
              <a:lnSpc>
                <a:spcPct val="90000"/>
              </a:lnSpc>
            </a:pPr>
            <a:r>
              <a:rPr lang="en-US" altLang="en-US" sz="2400" smtClean="0"/>
              <a:t>Display Monitor</a:t>
            </a:r>
          </a:p>
          <a:p>
            <a:pPr lvl="1" eaLnBrk="1" hangingPunct="1">
              <a:lnSpc>
                <a:spcPct val="90000"/>
              </a:lnSpc>
            </a:pPr>
            <a:r>
              <a:rPr lang="en-US" altLang="en-US" sz="2000" smtClean="0"/>
              <a:t>Regular PC monitors </a:t>
            </a:r>
          </a:p>
          <a:p>
            <a:pPr lvl="1" eaLnBrk="1" hangingPunct="1">
              <a:lnSpc>
                <a:spcPct val="90000"/>
              </a:lnSpc>
            </a:pPr>
            <a:r>
              <a:rPr lang="en-US" altLang="en-US" sz="2000" smtClean="0"/>
              <a:t>Non-GUI terminals</a:t>
            </a:r>
          </a:p>
          <a:p>
            <a:pPr lvl="1" eaLnBrk="1" hangingPunct="1">
              <a:lnSpc>
                <a:spcPct val="90000"/>
              </a:lnSpc>
            </a:pPr>
            <a:r>
              <a:rPr lang="en-US" altLang="en-US" sz="2000" smtClean="0"/>
              <a:t>Growing importance of devices such as handhelds</a:t>
            </a:r>
          </a:p>
          <a:p>
            <a:pPr lvl="1" eaLnBrk="1" hangingPunct="1">
              <a:lnSpc>
                <a:spcPct val="90000"/>
              </a:lnSpc>
              <a:spcBef>
                <a:spcPct val="40000"/>
              </a:spcBef>
              <a:buFontTx/>
              <a:buNone/>
            </a:pPr>
            <a:r>
              <a:rPr lang="en-US" altLang="en-US" sz="2000" b="1" smtClean="0"/>
              <a:t>	Paging</a:t>
            </a:r>
            <a:r>
              <a:rPr lang="en-US" altLang="en-US" sz="2000" smtClean="0"/>
              <a:t> – Display complete screen of characters at a time.</a:t>
            </a:r>
          </a:p>
          <a:p>
            <a:pPr lvl="1" eaLnBrk="1" hangingPunct="1">
              <a:lnSpc>
                <a:spcPct val="90000"/>
              </a:lnSpc>
              <a:spcBef>
                <a:spcPct val="40000"/>
              </a:spcBef>
              <a:buFontTx/>
              <a:buNone/>
            </a:pPr>
            <a:r>
              <a:rPr lang="en-US" altLang="en-US" sz="2000" b="1" smtClean="0"/>
              <a:t>	Scrolling</a:t>
            </a:r>
            <a:r>
              <a:rPr lang="en-US" altLang="en-US" sz="2000" smtClean="0"/>
              <a:t> – Display information up or down a screen one line at a time.</a:t>
            </a:r>
          </a:p>
          <a:p>
            <a:pPr eaLnBrk="1" hangingPunct="1">
              <a:lnSpc>
                <a:spcPct val="90000"/>
              </a:lnSpc>
              <a:spcBef>
                <a:spcPct val="40000"/>
              </a:spcBef>
            </a:pPr>
            <a:r>
              <a:rPr lang="en-US" altLang="en-US" sz="2400" smtClean="0"/>
              <a:t>Keyboards and Pointers</a:t>
            </a:r>
          </a:p>
          <a:p>
            <a:pPr lvl="1" eaLnBrk="1" hangingPunct="1">
              <a:lnSpc>
                <a:spcPct val="90000"/>
              </a:lnSpc>
              <a:spcBef>
                <a:spcPct val="40000"/>
              </a:spcBef>
            </a:pPr>
            <a:r>
              <a:rPr lang="en-US" altLang="en-US" sz="2000" smtClean="0"/>
              <a:t>Mouse</a:t>
            </a:r>
          </a:p>
          <a:p>
            <a:pPr lvl="1" eaLnBrk="1" hangingPunct="1">
              <a:lnSpc>
                <a:spcPct val="90000"/>
              </a:lnSpc>
              <a:spcBef>
                <a:spcPct val="40000"/>
              </a:spcBef>
            </a:pPr>
            <a:r>
              <a:rPr lang="en-US" altLang="en-US" sz="2000" smtClean="0"/>
              <a:t>Pens</a:t>
            </a:r>
          </a:p>
        </p:txBody>
      </p:sp>
    </p:spTree>
  </p:cSld>
  <p:clrMapOvr>
    <a:masterClrMapping/>
  </p:clrMapOvr>
  <p:transition>
    <p:strips/>
  </p:transition>
  <p:timing>
    <p:tnLst>
      <p:par>
        <p:cTn id="1" dur="indefinite" restart="never" nodeType="tmRoot"/>
      </p:par>
    </p:tnLst>
  </p:timing>
</p:sld>
</file>

<file path=ppt/theme/theme1.xml><?xml version="1.0" encoding="utf-8"?>
<a:theme xmlns:a="http://schemas.openxmlformats.org/drawingml/2006/main" name="Whitten_Intro_temp">
  <a:themeElements>
    <a:clrScheme name="Whitten_Intro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ten_Intro_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Whitten_Intro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ten_Intro_tem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ten_Intro_tem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ten_Intro_tem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ten_Intro_tem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ten_Intro_tem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ten_Intro_tem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ten_Intro_tem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ten_Intro_tem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ten_Intro_tem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ten_Intro_tem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ten_Intro_tem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Whitten_Intro_temp</Template>
  <TotalTime>26</TotalTime>
  <Pages>5</Pages>
  <Words>1845</Words>
  <Application>Microsoft Office PowerPoint</Application>
  <PresentationFormat>On-screen Show (4:3)</PresentationFormat>
  <Paragraphs>270</Paragraphs>
  <Slides>39</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Book Antiqua</vt:lpstr>
      <vt:lpstr>Times New Roman</vt:lpstr>
      <vt:lpstr>Whitten_Intro_temp</vt:lpstr>
      <vt:lpstr>Chapter 16</vt:lpstr>
      <vt:lpstr>Objectives</vt:lpstr>
      <vt:lpstr>System User Classifications</vt:lpstr>
      <vt:lpstr>Interface Problems</vt:lpstr>
      <vt:lpstr>Commandments of  User Interface Design</vt:lpstr>
      <vt:lpstr>Human Engineering Guidelines</vt:lpstr>
      <vt:lpstr>Human Engineering Guidelines (continued)</vt:lpstr>
      <vt:lpstr>Guidelines for dialogue Tone and Terminology</vt:lpstr>
      <vt:lpstr>User Interface Technology</vt:lpstr>
      <vt:lpstr>Graphical User Interfaces Styles and Considerations</vt:lpstr>
      <vt:lpstr>A Classical Hierarchical Menu Dialogue</vt:lpstr>
      <vt:lpstr>Sample Dialogue Chart</vt:lpstr>
      <vt:lpstr>Pull-Down and Cascading Menus</vt:lpstr>
      <vt:lpstr>Dialogue Box</vt:lpstr>
      <vt:lpstr>Pop-Up Menus</vt:lpstr>
      <vt:lpstr>Tool Bars</vt:lpstr>
      <vt:lpstr>Iconic Menus</vt:lpstr>
      <vt:lpstr>Consumer-Style Interface</vt:lpstr>
      <vt:lpstr>Hybrid Windows/Web Interface</vt:lpstr>
      <vt:lpstr>Instruction-Driven Interfaces</vt:lpstr>
      <vt:lpstr>Instruction-Driven Interface</vt:lpstr>
      <vt:lpstr>Special Considerations for User Interface Design</vt:lpstr>
      <vt:lpstr>Authentication Log-in Screen and Error Screen</vt:lpstr>
      <vt:lpstr>Server Security Certificate</vt:lpstr>
      <vt:lpstr>Help Tool Tip, Help Agent, and Natural Language Processing</vt:lpstr>
      <vt:lpstr>Help Wizard</vt:lpstr>
      <vt:lpstr>Automated Tools for User Interface Design &amp; Prototyping</vt:lpstr>
      <vt:lpstr>Additional User Interface Controls in Visual Basic</vt:lpstr>
      <vt:lpstr>The User Interface Design Process</vt:lpstr>
      <vt:lpstr>SoundStage Partial State Transition Diagram</vt:lpstr>
      <vt:lpstr>SoundStage Main Menu</vt:lpstr>
      <vt:lpstr>SoundStage Options and Preferences Screen</vt:lpstr>
      <vt:lpstr>SoundStage Report Customization dialogue Screen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Analyis &amp; Design Training Agenda</dc:title>
  <dc:subject/>
  <dc:creator>Lockheed Martin</dc:creator>
  <cp:keywords/>
  <dc:description/>
  <cp:lastModifiedBy>Muhammad Talha Zia</cp:lastModifiedBy>
  <cp:revision>303</cp:revision>
  <cp:lastPrinted>1999-02-22T19:32:19Z</cp:lastPrinted>
  <dcterms:created xsi:type="dcterms:W3CDTF">1996-06-28T11:49:40Z</dcterms:created>
  <dcterms:modified xsi:type="dcterms:W3CDTF">2024-09-21T10:03:44Z</dcterms:modified>
</cp:coreProperties>
</file>