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096000"/>
  <p:notesSz cx="6997700" cy="9258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039B"/>
    <a:srgbClr val="AD278D"/>
    <a:srgbClr val="8C4881"/>
    <a:srgbClr val="FF6699"/>
    <a:srgbClr val="D7FA7E"/>
    <a:srgbClr val="96E3FE"/>
    <a:srgbClr val="96AB00"/>
    <a:srgbClr val="F3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8477" autoAdjust="0"/>
    <p:restoredTop sz="90929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2850" y="793750"/>
            <a:ext cx="45847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810" name="Group 2"/>
          <p:cNvGrpSpPr>
            <a:grpSpLocks/>
          </p:cNvGrpSpPr>
          <p:nvPr/>
        </p:nvGrpSpPr>
        <p:grpSpPr bwMode="auto">
          <a:xfrm>
            <a:off x="0" y="0"/>
            <a:ext cx="9140825" cy="6089650"/>
            <a:chOff x="0" y="0"/>
            <a:chExt cx="5758" cy="4315"/>
          </a:xfrm>
        </p:grpSpPr>
        <p:sp>
          <p:nvSpPr>
            <p:cNvPr id="759811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9812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59813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4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5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6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7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818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598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43050"/>
            <a:ext cx="7772400" cy="17081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598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54400"/>
            <a:ext cx="6400800" cy="15573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5554663"/>
            <a:ext cx="21336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598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5556250"/>
            <a:ext cx="2895600" cy="423863"/>
          </a:xfrm>
        </p:spPr>
        <p:txBody>
          <a:bodyPr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598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5559425"/>
            <a:ext cx="2133600" cy="423863"/>
          </a:xfrm>
        </p:spPr>
        <p:txBody>
          <a:bodyPr/>
          <a:lstStyle>
            <a:lvl1pPr>
              <a:defRPr/>
            </a:lvl1pPr>
          </a:lstStyle>
          <a:p>
            <a:fld id="{CAC46DC6-45A4-407D-A196-C50E391E29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39A2DF-4EA1-4F4B-8E16-CB2AB0061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475"/>
            <a:ext cx="2057400" cy="517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019800" cy="5176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FC973A-BDDB-480B-AC71-A3230047A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13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4C7767-59BF-41B2-999A-B77CE605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6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9875"/>
            <a:ext cx="7886700" cy="13335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97D1CF-8AE8-4D12-A7BD-D45C71C1D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0"/>
            <a:ext cx="4038600" cy="3998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038600" cy="3998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BC32EA-ECB4-408C-A52E-6E2DB1D37F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9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27263"/>
            <a:ext cx="3868737" cy="3275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27263"/>
            <a:ext cx="3887788" cy="32750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E33E90-B0E1-47E0-AB4C-9452729DD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8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FB4AB7-B388-491C-9E96-B110359E7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6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29EB0A-866F-4D11-B2D6-83B1AC060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5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22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C53CB-2AA0-4DFA-94B7-D607AAAB8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7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2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D0B916-4D31-4FEF-A9E8-E180FBA6B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6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786" name="Group 2"/>
          <p:cNvGrpSpPr>
            <a:grpSpLocks/>
          </p:cNvGrpSpPr>
          <p:nvPr/>
        </p:nvGrpSpPr>
        <p:grpSpPr bwMode="auto">
          <a:xfrm>
            <a:off x="0" y="0"/>
            <a:ext cx="9140825" cy="6089650"/>
            <a:chOff x="0" y="0"/>
            <a:chExt cx="5758" cy="4315"/>
          </a:xfrm>
        </p:grpSpPr>
        <p:sp>
          <p:nvSpPr>
            <p:cNvPr id="758787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8788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58789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0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1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2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3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4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422400"/>
            <a:ext cx="8229600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87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250" y="5554663"/>
            <a:ext cx="77025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0">
                <a:latin typeface="Avant Garde" charset="0"/>
              </a:defRPr>
            </a:lvl1pPr>
          </a:lstStyle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5554663"/>
            <a:ext cx="6318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panose="020B0604020202020204" pitchFamily="34" charset="0"/>
              </a:defRPr>
            </a:lvl1pPr>
          </a:lstStyle>
          <a:p>
            <a:fld id="{B89CA564-9E8F-4390-8096-42D6F6ED6D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DCC7C8-C351-4720-8CC6-C2DF39B84BA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45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68363" y="958850"/>
            <a:ext cx="7291387" cy="40544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 sz="2400" i="1">
                <a:solidFill>
                  <a:srgbClr val="29FA07"/>
                </a:solidFill>
              </a:rPr>
              <a:t>Software Engineering: A Practitioner’s Approach, 6/e</a:t>
            </a:r>
            <a:r>
              <a:rPr lang="en-US" altLang="en-US" sz="2400" i="1">
                <a:solidFill>
                  <a:srgbClr val="D7FA7E"/>
                </a:solidFill>
              </a:rPr>
              <a:t/>
            </a:r>
            <a:br>
              <a:rPr lang="en-US" altLang="en-US" sz="2400" i="1">
                <a:solidFill>
                  <a:srgbClr val="D7FA7E"/>
                </a:solidFill>
              </a:rPr>
            </a:br>
            <a:r>
              <a:rPr lang="en-US" altLang="en-US" sz="2400" i="1">
                <a:solidFill>
                  <a:srgbClr val="D7FA7E"/>
                </a:solidFill>
              </a:rPr>
              <a:t/>
            </a:r>
            <a:br>
              <a:rPr lang="en-US" altLang="en-US" sz="2400" i="1">
                <a:solidFill>
                  <a:srgbClr val="D7FA7E"/>
                </a:solidFill>
              </a:rPr>
            </a:br>
            <a:r>
              <a:rPr lang="en-US" altLang="en-US"/>
              <a:t>Chapter 7</a:t>
            </a:r>
            <a:br>
              <a:rPr lang="en-US" altLang="en-US"/>
            </a:br>
            <a:r>
              <a:rPr lang="en-US" altLang="en-US"/>
              <a:t>Requirements Engineering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9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copyright © 1996, 2001, 2005</a:t>
            </a: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R.S. Pressman &amp; Associates, Inc.</a:t>
            </a:r>
            <a:b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University Use Only</a:t>
            </a:r>
            <a:br>
              <a:rPr lang="en-US" altLang="en-US" sz="140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be reproduced ONLY for student use at the university level</a:t>
            </a:r>
            <a:b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used in conjunction with </a:t>
            </a:r>
            <a:r>
              <a:rPr lang="en-US" altLang="en-US" sz="1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Engineering: A Practitioner's Approach.</a:t>
            </a:r>
            <a:br>
              <a:rPr lang="en-US" altLang="en-US" sz="1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other reproduction or use is expressly prohibited.</a:t>
            </a:r>
            <a:br>
              <a:rPr lang="en-US" altLang="en-US" sz="1400" b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1400" b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13F78-1B0F-4424-8126-3DE885FE26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ChangeArrowheads="1"/>
          </p:cNvSpPr>
          <p:nvPr/>
        </p:nvSpPr>
        <p:spPr bwMode="auto">
          <a:xfrm>
            <a:off x="2189163" y="930275"/>
            <a:ext cx="4841875" cy="45688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20850" y="0"/>
            <a:ext cx="5700713" cy="1016000"/>
          </a:xfrm>
        </p:spPr>
        <p:txBody>
          <a:bodyPr/>
          <a:lstStyle/>
          <a:p>
            <a:r>
              <a:rPr lang="en-US" altLang="en-US"/>
              <a:t>Use-Case Diagram</a:t>
            </a:r>
          </a:p>
        </p:txBody>
      </p:sp>
      <p:pic>
        <p:nvPicPr>
          <p:cNvPr id="837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992188"/>
            <a:ext cx="38989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13E4E-BFFD-4094-A8DA-924F1FDDC54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9438" y="244475"/>
            <a:ext cx="7983537" cy="1016000"/>
          </a:xfrm>
        </p:spPr>
        <p:txBody>
          <a:bodyPr/>
          <a:lstStyle/>
          <a:p>
            <a:r>
              <a:rPr lang="en-US" altLang="en-US"/>
              <a:t>Building the Analysis Model</a:t>
            </a:r>
          </a:p>
        </p:txBody>
      </p:sp>
      <p:sp>
        <p:nvSpPr>
          <p:cNvPr id="838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35063" y="1336675"/>
            <a:ext cx="7192962" cy="3998913"/>
          </a:xfrm>
        </p:spPr>
        <p:txBody>
          <a:bodyPr/>
          <a:lstStyle/>
          <a:p>
            <a:r>
              <a:rPr lang="en-US" altLang="en-US"/>
              <a:t>Elements of the analysis model</a:t>
            </a:r>
          </a:p>
          <a:p>
            <a:pPr lvl="1"/>
            <a:r>
              <a:rPr lang="en-US" altLang="en-US">
                <a:solidFill>
                  <a:srgbClr val="F3FF07"/>
                </a:solidFill>
              </a:rPr>
              <a:t>Scenario-based elements</a:t>
            </a:r>
            <a:endParaRPr lang="en-US" altLang="en-US"/>
          </a:p>
          <a:p>
            <a:pPr lvl="2"/>
            <a:r>
              <a:rPr lang="en-US" altLang="en-US"/>
              <a:t>Functional—processing narratives for software functions</a:t>
            </a:r>
          </a:p>
          <a:p>
            <a:pPr lvl="2"/>
            <a:r>
              <a:rPr lang="en-US" altLang="en-US"/>
              <a:t>Use-case—descriptions of the interaction between an “actor” and the system</a:t>
            </a:r>
          </a:p>
          <a:p>
            <a:pPr lvl="1"/>
            <a:r>
              <a:rPr lang="en-US" altLang="en-US">
                <a:solidFill>
                  <a:srgbClr val="F3FF07"/>
                </a:solidFill>
              </a:rPr>
              <a:t>Class-based elements</a:t>
            </a:r>
            <a:endParaRPr lang="en-US" altLang="en-US"/>
          </a:p>
          <a:p>
            <a:pPr lvl="2"/>
            <a:r>
              <a:rPr lang="en-US" altLang="en-US"/>
              <a:t>Implied by scenarios</a:t>
            </a:r>
          </a:p>
          <a:p>
            <a:pPr lvl="1"/>
            <a:r>
              <a:rPr lang="en-US" altLang="en-US">
                <a:solidFill>
                  <a:srgbClr val="F3FF07"/>
                </a:solidFill>
              </a:rPr>
              <a:t>Behavioral elements</a:t>
            </a:r>
            <a:endParaRPr lang="en-US" altLang="en-US"/>
          </a:p>
          <a:p>
            <a:pPr lvl="2"/>
            <a:r>
              <a:rPr lang="en-US" altLang="en-US"/>
              <a:t>State diagram</a:t>
            </a:r>
          </a:p>
          <a:p>
            <a:pPr lvl="1"/>
            <a:r>
              <a:rPr lang="en-US" altLang="en-US">
                <a:solidFill>
                  <a:srgbClr val="F3FF07"/>
                </a:solidFill>
              </a:rPr>
              <a:t>Flow-oriented elements</a:t>
            </a:r>
            <a:endParaRPr lang="en-US" altLang="en-US"/>
          </a:p>
          <a:p>
            <a:pPr lvl="2"/>
            <a:r>
              <a:rPr lang="en-US" altLang="en-US"/>
              <a:t>Data flow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6B407-674E-4BE1-ADB4-141780C2FB3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2675" y="244475"/>
            <a:ext cx="4437063" cy="1016000"/>
          </a:xfrm>
        </p:spPr>
        <p:txBody>
          <a:bodyPr/>
          <a:lstStyle/>
          <a:p>
            <a:r>
              <a:rPr lang="en-US" altLang="en-US"/>
              <a:t>Class Diagram</a:t>
            </a:r>
          </a:p>
        </p:txBody>
      </p:sp>
      <p:pic>
        <p:nvPicPr>
          <p:cNvPr id="839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851025"/>
            <a:ext cx="18034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684" name="Text Box 4"/>
          <p:cNvSpPr txBox="1">
            <a:spLocks noChangeArrowheads="1"/>
          </p:cNvSpPr>
          <p:nvPr/>
        </p:nvSpPr>
        <p:spPr bwMode="auto">
          <a:xfrm>
            <a:off x="1928813" y="1196975"/>
            <a:ext cx="3486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the </a:t>
            </a:r>
            <a:r>
              <a:rPr lang="en-US" altLang="en-US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SafeHome</a:t>
            </a:r>
            <a:r>
              <a:rPr lang="en-US" altLang="en-US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system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F5BA5-AAF8-479C-9801-EA795E9ADAF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1724025" y="839788"/>
            <a:ext cx="5567363" cy="4659312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70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400300" y="0"/>
            <a:ext cx="4340225" cy="1016000"/>
          </a:xfrm>
        </p:spPr>
        <p:txBody>
          <a:bodyPr/>
          <a:lstStyle/>
          <a:p>
            <a:r>
              <a:rPr lang="en-US" altLang="en-US"/>
              <a:t>State Diagram</a:t>
            </a:r>
          </a:p>
        </p:txBody>
      </p:sp>
      <p:pic>
        <p:nvPicPr>
          <p:cNvPr id="84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754063"/>
            <a:ext cx="45085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18442-3E4D-4F69-910E-2A3F9B67EC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1050925" y="965200"/>
            <a:ext cx="7742238" cy="42465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060575" y="0"/>
            <a:ext cx="5021263" cy="1016000"/>
          </a:xfrm>
        </p:spPr>
        <p:txBody>
          <a:bodyPr/>
          <a:lstStyle/>
          <a:p>
            <a:r>
              <a:rPr lang="en-US" altLang="en-US"/>
              <a:t>Analysis Patterns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709613" y="1052513"/>
            <a:ext cx="7961312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Pattern name:</a:t>
            </a:r>
            <a:r>
              <a:rPr lang="en-US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  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A descriptor that captures the essence of the pattern.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Intent: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 Describes what the pattern accomplishes or represents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Motivation: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  A scenario that illustrates how the pattern can be used to address the problem.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Forces and context: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  A description of external issues (forces) that can affect how the pattern is used and also the external issues that will be resolved when the pattern is applied.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Solution: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  A description of how the pattern is applied to solve the problem with an emphasis on structural and behavioral issues.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Consequences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:  Addresses what happens when the pattern is applied and what trade-offs exist during its application.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Design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:  Discusses how the analysis pattern can be achieved through the use of known design patterns.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Known uses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:  Examples of uses within actual systems.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Related patterns</a:t>
            </a:r>
            <a:r>
              <a:rPr lang="en-US" alt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vant Garde" charset="0"/>
              </a:rPr>
              <a:t>:  On e or more analysis patterns that are related to the named pattern because (1) it is commonly used with the named pattern; (2) it is structurally similar to the named pattern; (3) it is a variation of the named pattern.</a:t>
            </a:r>
            <a:endParaRPr lang="en-US" altLang="en-US" sz="2000">
              <a:latin typeface="Avant Garde" charset="0"/>
            </a:endParaRP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B2F8D-64C6-495B-B072-45B52A78059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3900" y="244475"/>
            <a:ext cx="7693025" cy="1016000"/>
          </a:xfrm>
        </p:spPr>
        <p:txBody>
          <a:bodyPr/>
          <a:lstStyle/>
          <a:p>
            <a:r>
              <a:rPr lang="en-US" altLang="en-US"/>
              <a:t>Negotiating Requirements</a:t>
            </a:r>
          </a:p>
        </p:txBody>
      </p:sp>
      <p:sp>
        <p:nvSpPr>
          <p:cNvPr id="842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3FF07"/>
                </a:solidFill>
              </a:rPr>
              <a:t>Identify the key stakeholders</a:t>
            </a:r>
            <a:endParaRPr lang="en-US" altLang="en-US"/>
          </a:p>
          <a:p>
            <a:pPr lvl="1"/>
            <a:r>
              <a:rPr lang="en-US" altLang="en-US"/>
              <a:t>These are the people who will be involved in the negotiation</a:t>
            </a:r>
          </a:p>
          <a:p>
            <a:r>
              <a:rPr lang="en-US" altLang="en-US">
                <a:solidFill>
                  <a:srgbClr val="F3FF07"/>
                </a:solidFill>
              </a:rPr>
              <a:t>Determine each of the stakeholders “win conditions”</a:t>
            </a:r>
            <a:endParaRPr lang="en-US" altLang="en-US"/>
          </a:p>
          <a:p>
            <a:pPr lvl="1"/>
            <a:r>
              <a:rPr lang="en-US" altLang="en-US"/>
              <a:t>Win conditions are not always obvious</a:t>
            </a:r>
          </a:p>
          <a:p>
            <a:r>
              <a:rPr lang="en-US" altLang="en-US">
                <a:solidFill>
                  <a:srgbClr val="F3FF07"/>
                </a:solidFill>
              </a:rPr>
              <a:t>Negotiate</a:t>
            </a:r>
            <a:endParaRPr lang="en-US" altLang="en-US"/>
          </a:p>
          <a:p>
            <a:pPr lvl="1"/>
            <a:r>
              <a:rPr lang="en-US" altLang="en-US"/>
              <a:t>Work toward a set of requirements that lead to “win-win”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57FB4-45AF-4A38-A2A4-E7FB2F9689D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3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49300" y="244475"/>
            <a:ext cx="7643813" cy="1016000"/>
          </a:xfrm>
        </p:spPr>
        <p:txBody>
          <a:bodyPr/>
          <a:lstStyle/>
          <a:p>
            <a:r>
              <a:rPr lang="en-US" altLang="en-US"/>
              <a:t>Validating Requirements-I</a:t>
            </a:r>
          </a:p>
        </p:txBody>
      </p:sp>
      <p:sp>
        <p:nvSpPr>
          <p:cNvPr id="843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08075" y="1131888"/>
            <a:ext cx="7408863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1800"/>
              <a:t>Is each requirement consistent with the overall objective for the system/product?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Have all requirements been specified at the proper level of abstraction? That is, do some requirements provide a level of technical detail that is inappropriate at this stage?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Is the requirement really necessary or does it represent an add-on feature that may not be essential to the objective of the system?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Is each requirement bounded and unambiguous?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Does each requirement have attribution? That is, is a source (generally, a specific individual) noted for each requirement?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Do any requirements conflict with other requirements?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DAAE5-ACB0-4328-BC6B-DE87AB30235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6275" y="244475"/>
            <a:ext cx="7789863" cy="1016000"/>
          </a:xfrm>
        </p:spPr>
        <p:txBody>
          <a:bodyPr/>
          <a:lstStyle/>
          <a:p>
            <a:r>
              <a:rPr lang="en-US" altLang="en-US"/>
              <a:t>Validating Requirements-II</a:t>
            </a:r>
          </a:p>
        </p:txBody>
      </p:sp>
      <p:sp>
        <p:nvSpPr>
          <p:cNvPr id="844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1800"/>
              <a:t>Is each requirement achievable in the technical environment that will house the system or product?</a:t>
            </a:r>
          </a:p>
          <a:p>
            <a:pPr>
              <a:spcBef>
                <a:spcPts val="300"/>
              </a:spcBef>
            </a:pPr>
            <a:r>
              <a:rPr lang="en-US" altLang="en-US" sz="1800"/>
              <a:t>Is each requirement testable, once implemented?</a:t>
            </a:r>
          </a:p>
          <a:p>
            <a:pPr>
              <a:spcBef>
                <a:spcPts val="300"/>
              </a:spcBef>
            </a:pPr>
            <a:r>
              <a:rPr lang="en-US" altLang="en-US" sz="1800"/>
              <a:t>Does the requirements model properly reflect the information, function and behavior of the system to be built.</a:t>
            </a:r>
          </a:p>
          <a:p>
            <a:r>
              <a:rPr lang="en-US" altLang="en-US" sz="1800"/>
              <a:t>Has the requirements model been “partitioned” in a way that exposes progressively more detailed information about the system.</a:t>
            </a:r>
          </a:p>
          <a:p>
            <a:r>
              <a:rPr lang="en-US" altLang="en-US" sz="1800"/>
              <a:t>Have requirements patterns been used to simplify the requirements model. Have all patterns been properly validated? Are all patterns consistent with customer requirements?	</a:t>
            </a:r>
            <a:endParaRPr lang="en-US" altLang="en-US" sz="1800" b="1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FF08F-B41E-41C8-9B25-A1B2A771C38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4038" y="244475"/>
            <a:ext cx="8034337" cy="1016000"/>
          </a:xfrm>
        </p:spPr>
        <p:txBody>
          <a:bodyPr/>
          <a:lstStyle/>
          <a:p>
            <a:r>
              <a:rPr lang="en-US" altLang="en-US"/>
              <a:t>Requirements Engineering-I</a:t>
            </a:r>
          </a:p>
        </p:txBody>
      </p:sp>
      <p:sp>
        <p:nvSpPr>
          <p:cNvPr id="829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65225" y="1319213"/>
            <a:ext cx="7594600" cy="3998912"/>
          </a:xfrm>
        </p:spPr>
        <p:txBody>
          <a:bodyPr/>
          <a:lstStyle/>
          <a:p>
            <a:r>
              <a:rPr lang="en-US" altLang="en-US" sz="1800">
                <a:solidFill>
                  <a:srgbClr val="F3FF07"/>
                </a:solidFill>
              </a:rPr>
              <a:t>Inception</a:t>
            </a:r>
            <a:r>
              <a:rPr lang="en-US" altLang="en-US" sz="1800"/>
              <a:t>—ask a set of questions that establish …</a:t>
            </a:r>
          </a:p>
          <a:p>
            <a:pPr lvl="1"/>
            <a:r>
              <a:rPr lang="en-US" altLang="en-US" sz="1600"/>
              <a:t>basic understanding of the problem</a:t>
            </a:r>
          </a:p>
          <a:p>
            <a:pPr lvl="1"/>
            <a:r>
              <a:rPr lang="en-US" altLang="en-US" sz="1600"/>
              <a:t>the people who want a solution</a:t>
            </a:r>
          </a:p>
          <a:p>
            <a:pPr lvl="1"/>
            <a:r>
              <a:rPr lang="en-US" altLang="en-US" sz="1600"/>
              <a:t>the nature of the solution that is desired, and </a:t>
            </a:r>
          </a:p>
          <a:p>
            <a:pPr lvl="1"/>
            <a:r>
              <a:rPr lang="en-US" altLang="en-US" sz="1600"/>
              <a:t>the effectiveness of preliminary communication and collaboration between the customer and the developer</a:t>
            </a:r>
          </a:p>
          <a:p>
            <a:r>
              <a:rPr lang="en-US" altLang="en-US" sz="1800">
                <a:solidFill>
                  <a:srgbClr val="F3FF07"/>
                </a:solidFill>
              </a:rPr>
              <a:t>Elicitation</a:t>
            </a:r>
            <a:r>
              <a:rPr lang="en-US" altLang="en-US" sz="1800"/>
              <a:t>—elicit requirements from all stakeholders</a:t>
            </a:r>
          </a:p>
          <a:p>
            <a:r>
              <a:rPr lang="en-US" altLang="en-US" sz="1800">
                <a:solidFill>
                  <a:srgbClr val="F3FF07"/>
                </a:solidFill>
              </a:rPr>
              <a:t>Elaboration</a:t>
            </a:r>
            <a:r>
              <a:rPr lang="en-US" altLang="en-US" sz="1800"/>
              <a:t>—create an analysis model that identifies data, function and behavioral requirements</a:t>
            </a:r>
          </a:p>
          <a:p>
            <a:r>
              <a:rPr lang="en-US" altLang="en-US" sz="1800">
                <a:solidFill>
                  <a:srgbClr val="F3FF07"/>
                </a:solidFill>
              </a:rPr>
              <a:t>Negotiation</a:t>
            </a:r>
            <a:r>
              <a:rPr lang="en-US" altLang="en-US" sz="1800"/>
              <a:t>—agree on a deliverable system that is realistic for developers and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A13D21-6CCE-45A8-8F4D-1C874383755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1013" y="0"/>
            <a:ext cx="8178800" cy="1016000"/>
          </a:xfrm>
        </p:spPr>
        <p:txBody>
          <a:bodyPr/>
          <a:lstStyle/>
          <a:p>
            <a:r>
              <a:rPr lang="en-US" altLang="en-US"/>
              <a:t>Requirements Engineering-II</a:t>
            </a:r>
          </a:p>
        </p:txBody>
      </p:sp>
      <p:sp>
        <p:nvSpPr>
          <p:cNvPr id="830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1049338"/>
            <a:ext cx="7162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F3FF07"/>
                </a:solidFill>
              </a:rPr>
              <a:t>Specification</a:t>
            </a:r>
            <a:r>
              <a:rPr lang="en-US" altLang="en-US" sz="1800"/>
              <a:t>—can be any one (or more) of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written document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set of models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formal mathematical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collection of user scenarios (use-cases)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prototype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F3FF07"/>
                </a:solidFill>
              </a:rPr>
              <a:t>Validation</a:t>
            </a:r>
            <a:r>
              <a:rPr lang="en-US" altLang="en-US" sz="1800"/>
              <a:t>—a review mechanism that looks for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errors in content or interpretation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areas where clarification may be required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missing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inconsistencies (a major problem when large products or systems are engineered)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conflicting or unrealistic (unachievable) requirements. 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F3FF07"/>
                </a:solidFill>
              </a:rPr>
              <a:t>Requirements management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B082A-F8F1-4690-B6E9-54ACAE52CB8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28963" y="244475"/>
            <a:ext cx="2882900" cy="1016000"/>
          </a:xfrm>
        </p:spPr>
        <p:txBody>
          <a:bodyPr/>
          <a:lstStyle/>
          <a:p>
            <a:r>
              <a:rPr lang="en-US" altLang="en-US"/>
              <a:t>Inception</a:t>
            </a:r>
          </a:p>
        </p:txBody>
      </p:sp>
      <p:sp>
        <p:nvSpPr>
          <p:cNvPr id="83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11213" y="1317625"/>
            <a:ext cx="7448550" cy="3998913"/>
          </a:xfrm>
        </p:spPr>
        <p:txBody>
          <a:bodyPr/>
          <a:lstStyle/>
          <a:p>
            <a:r>
              <a:rPr lang="en-US" altLang="en-US"/>
              <a:t>Identify stakeholders</a:t>
            </a:r>
          </a:p>
          <a:p>
            <a:pPr lvl="1"/>
            <a:r>
              <a:rPr lang="en-US" altLang="en-US"/>
              <a:t>“who else do you think I should talk to?”</a:t>
            </a:r>
          </a:p>
          <a:p>
            <a:r>
              <a:rPr lang="en-US" altLang="en-US"/>
              <a:t>Recognize multiple points of view</a:t>
            </a:r>
          </a:p>
          <a:p>
            <a:r>
              <a:rPr lang="en-US" altLang="en-US"/>
              <a:t>Work toward collaboration</a:t>
            </a:r>
          </a:p>
          <a:p>
            <a:r>
              <a:rPr lang="en-US" altLang="en-US"/>
              <a:t>The first questions</a:t>
            </a:r>
            <a:endParaRPr lang="en-US" altLang="en-US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en-US"/>
              <a:t>Who is behind the request for this work?</a:t>
            </a:r>
          </a:p>
          <a:p>
            <a:pPr lvl="1"/>
            <a:r>
              <a:rPr lang="en-US" altLang="en-US"/>
              <a:t>Who will use the solution?</a:t>
            </a:r>
          </a:p>
          <a:p>
            <a:pPr lvl="1"/>
            <a:r>
              <a:rPr lang="en-US" altLang="en-US"/>
              <a:t>What will be the economic benefit of a successful solution</a:t>
            </a:r>
          </a:p>
          <a:p>
            <a:pPr lvl="1"/>
            <a:r>
              <a:rPr lang="en-US" altLang="en-US"/>
              <a:t>Is there another source for the solution that you need?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2F44B-589C-4DA7-AA58-23F42C47C74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244475"/>
            <a:ext cx="6478587" cy="1016000"/>
          </a:xfrm>
        </p:spPr>
        <p:txBody>
          <a:bodyPr/>
          <a:lstStyle/>
          <a:p>
            <a:r>
              <a:rPr lang="en-US" altLang="en-US"/>
              <a:t>Eliciting Requirements</a:t>
            </a:r>
          </a:p>
        </p:txBody>
      </p:sp>
      <p:sp>
        <p:nvSpPr>
          <p:cNvPr id="832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25525" y="1090613"/>
            <a:ext cx="7162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1800"/>
              <a:t>meetings are conducted and attended by both software engineers and customers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rules for preparation and participation are established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an agenda is suggested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 "facilitator" (can be a customer, a developer, or an outsider) controls the meeting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 "definition mechanism" (can be work sheets, flip charts, or wall stickers or an electronic bulletin board, chat room or virtual forum) is used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the goal is 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rgbClr val="F3FF07"/>
                </a:solidFill>
              </a:rPr>
              <a:t>to identify the problem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rgbClr val="F3FF07"/>
                </a:solidFill>
              </a:rPr>
              <a:t>propose elements of the solution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rgbClr val="F3FF07"/>
                </a:solidFill>
              </a:rPr>
              <a:t>negotiate different approaches, and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olidFill>
                  <a:srgbClr val="F3FF07"/>
                </a:solidFill>
              </a:rPr>
              <a:t> specify a preliminary set of solution requirements</a:t>
            </a: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781EE-6C67-4E32-9B73-274897F867A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ChangeArrowheads="1"/>
          </p:cNvSpPr>
          <p:nvPr/>
        </p:nvSpPr>
        <p:spPr bwMode="auto">
          <a:xfrm>
            <a:off x="1657350" y="930275"/>
            <a:ext cx="5724525" cy="45688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3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6478587" cy="1016000"/>
          </a:xfrm>
        </p:spPr>
        <p:txBody>
          <a:bodyPr/>
          <a:lstStyle/>
          <a:p>
            <a:r>
              <a:rPr lang="en-US" altLang="en-US"/>
              <a:t>Eliciting Requirements</a:t>
            </a:r>
          </a:p>
        </p:txBody>
      </p:sp>
      <p:pic>
        <p:nvPicPr>
          <p:cNvPr id="833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292225"/>
            <a:ext cx="47879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CF5DD6-7B12-45BC-8773-3F368DB2EE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93825" y="352425"/>
            <a:ext cx="6553200" cy="533400"/>
          </a:xfrm>
        </p:spPr>
        <p:txBody>
          <a:bodyPr/>
          <a:lstStyle/>
          <a:p>
            <a:r>
              <a:rPr lang="en-US" altLang="en-US"/>
              <a:t>Quality Function Deployment</a:t>
            </a:r>
          </a:p>
        </p:txBody>
      </p:sp>
      <p:sp>
        <p:nvSpPr>
          <p:cNvPr id="834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3FF07"/>
                </a:solidFill>
              </a:rPr>
              <a:t>Function deployment</a:t>
            </a:r>
            <a:r>
              <a:rPr lang="en-US" altLang="en-US"/>
              <a:t> determines the “value” (as perceived by the customer) of each function required of the system</a:t>
            </a:r>
          </a:p>
          <a:p>
            <a:r>
              <a:rPr lang="en-US" altLang="en-US">
                <a:solidFill>
                  <a:srgbClr val="F3FF07"/>
                </a:solidFill>
              </a:rPr>
              <a:t>Information deployment</a:t>
            </a:r>
            <a:r>
              <a:rPr lang="en-US" altLang="en-US"/>
              <a:t> identifies data objects and events</a:t>
            </a:r>
          </a:p>
          <a:p>
            <a:r>
              <a:rPr lang="en-US" altLang="en-US">
                <a:solidFill>
                  <a:srgbClr val="F3FF07"/>
                </a:solidFill>
              </a:rPr>
              <a:t>Task deployment</a:t>
            </a:r>
            <a:r>
              <a:rPr lang="en-US" altLang="en-US"/>
              <a:t> examines the behavior of the system</a:t>
            </a:r>
          </a:p>
          <a:p>
            <a:r>
              <a:rPr lang="en-US" altLang="en-US">
                <a:solidFill>
                  <a:srgbClr val="F3FF07"/>
                </a:solidFill>
              </a:rPr>
              <a:t>Value analysis</a:t>
            </a:r>
            <a:r>
              <a:rPr lang="en-US" altLang="en-US"/>
              <a:t> determines the relative priority of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5F1A48-CB66-455D-A1CE-C64619B095E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5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66788" y="244475"/>
            <a:ext cx="7207250" cy="1016000"/>
          </a:xfrm>
        </p:spPr>
        <p:txBody>
          <a:bodyPr/>
          <a:lstStyle/>
          <a:p>
            <a:r>
              <a:rPr lang="en-US" altLang="en-US"/>
              <a:t>Elicitation Work Products</a:t>
            </a:r>
          </a:p>
        </p:txBody>
      </p:sp>
      <p:sp>
        <p:nvSpPr>
          <p:cNvPr id="835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93788" y="1225550"/>
            <a:ext cx="7162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/>
              <a:t>a statement of need and feasibility.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bounded statement of scope for the system or product.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list of customers, users, and other stakeholders who participated in requirements elicitation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description of the system’s technical environment.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list of requirements (preferably organized by function) and the domain constraints that apply to each.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set of usage scenarios that provide insight into the use of the system or product under different operating conditions.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any prototypes</a:t>
            </a:r>
            <a:r>
              <a:rPr lang="en-US" altLang="en-US" sz="2000" b="1">
                <a:effectLst/>
              </a:rPr>
              <a:t> </a:t>
            </a:r>
            <a:r>
              <a:rPr lang="en-US" altLang="en-US" sz="2000"/>
              <a:t>developed to better define requirements</a:t>
            </a:r>
            <a:r>
              <a:rPr lang="en-US" altLang="en-US" sz="2000" b="1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These courseware materials are to be used in conjunction with </a:t>
            </a:r>
            <a:r>
              <a:rPr lang="en-US" altLang="en-US" i="1"/>
              <a:t>Software Engineering: A Practitioner’s Approach,</a:t>
            </a:r>
            <a:r>
              <a:rPr lang="en-US" altLang="en-US"/>
              <a:t> 6/e and are provided with permission by R.S. Pressman &amp; Associates, Inc., copyright © 1996, 2001, 2005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C5501-ACA5-4197-838C-C79345A96C3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47988" y="0"/>
            <a:ext cx="3321050" cy="1016000"/>
          </a:xfrm>
        </p:spPr>
        <p:txBody>
          <a:bodyPr/>
          <a:lstStyle/>
          <a:p>
            <a:r>
              <a:rPr lang="en-US" altLang="en-US"/>
              <a:t>Use-Cases</a:t>
            </a:r>
          </a:p>
        </p:txBody>
      </p:sp>
      <p:sp>
        <p:nvSpPr>
          <p:cNvPr id="836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66800" y="984250"/>
            <a:ext cx="7650163" cy="4316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A collection of user scenarios that describe the thread of usage of a system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Each scenario is described from the point-of-view of an “actor”—a person or device that interacts with the software in some way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Each scenario answers the following questions: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1400">
                <a:solidFill>
                  <a:srgbClr val="F3FF07"/>
                </a:solidFill>
              </a:rPr>
              <a:t>Who is the primary actor, the secondary actor (s)?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are the actor’s goals?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preconditions should exist before the story begins?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main tasks or functions are performed by the actor?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extensions might be considered as the story is described?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variations in the actor’s interaction are possible?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system information will the actor acquire, produce, or change?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Will the actor have to inform the system about changes in the external environment?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What information does the actor desire from the system?</a:t>
            </a:r>
          </a:p>
          <a:p>
            <a:pPr lvl="1">
              <a:lnSpc>
                <a:spcPct val="90000"/>
              </a:lnSpc>
            </a:pPr>
            <a:r>
              <a:rPr lang="en-US" altLang="en-US" sz="1400">
                <a:solidFill>
                  <a:srgbClr val="F3FF07"/>
                </a:solidFill>
              </a:rPr>
              <a:t>Does the actor wish to be informed about unexpected changes?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Stream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X:Templates:Presentations:Designs:Stream</Template>
  <TotalTime>6072</TotalTime>
  <Words>1788</Words>
  <Application>Microsoft Office PowerPoint</Application>
  <PresentationFormat>Custom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Times</vt:lpstr>
      <vt:lpstr>Palatino</vt:lpstr>
      <vt:lpstr>Times New Roman</vt:lpstr>
      <vt:lpstr>Wingdings</vt:lpstr>
      <vt:lpstr>Helvetica</vt:lpstr>
      <vt:lpstr>Avant Garde</vt:lpstr>
      <vt:lpstr>Arial</vt:lpstr>
      <vt:lpstr>Symbol</vt:lpstr>
      <vt:lpstr>Stream</vt:lpstr>
      <vt:lpstr>Software Engineering: A Practitioner’s Approach, 6/e  Chapter 7 Requirements Engineering  copyright © 1996, 2001, 2005 R.S. Pressman &amp; Associates, Inc.  For University Use Only May be reproduced ONLY for student use at the university level when used in conjunction with Software Engineering: A Practitioner's Approach. Any other reproduction or use is expressly prohibited. </vt:lpstr>
      <vt:lpstr>Requirements Engineering-I</vt:lpstr>
      <vt:lpstr>Requirements Engineering-II</vt:lpstr>
      <vt:lpstr>Inception</vt:lpstr>
      <vt:lpstr>Eliciting Requirements</vt:lpstr>
      <vt:lpstr>Eliciting Requirements</vt:lpstr>
      <vt:lpstr>Quality Function Deployment</vt:lpstr>
      <vt:lpstr>Elicitation Work Products</vt:lpstr>
      <vt:lpstr>Use-Cases</vt:lpstr>
      <vt:lpstr>Use-Case Diagram</vt:lpstr>
      <vt:lpstr>Building the Analysis Model</vt:lpstr>
      <vt:lpstr>Class Diagram</vt:lpstr>
      <vt:lpstr>State Diagram</vt:lpstr>
      <vt:lpstr>Analysis Patterns</vt:lpstr>
      <vt:lpstr>Negotiating Requirements</vt:lpstr>
      <vt:lpstr>Validating Requirements-I</vt:lpstr>
      <vt:lpstr>Validating Requirements-II</vt:lpstr>
    </vt:vector>
  </TitlesOfParts>
  <Company>RSP&amp;A,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Muhammad Talha Zia</cp:lastModifiedBy>
  <cp:revision>134</cp:revision>
  <dcterms:created xsi:type="dcterms:W3CDTF">2000-03-07T00:57:40Z</dcterms:created>
  <dcterms:modified xsi:type="dcterms:W3CDTF">2024-09-21T09:58:23Z</dcterms:modified>
</cp:coreProperties>
</file>