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3" r:id="rId1"/>
  </p:sldMasterIdLst>
  <p:notesMasterIdLst>
    <p:notesMasterId r:id="rId33"/>
  </p:notesMasterIdLst>
  <p:handoutMasterIdLst>
    <p:handoutMasterId r:id="rId34"/>
  </p:handoutMasterIdLst>
  <p:sldIdLst>
    <p:sldId id="425" r:id="rId2"/>
    <p:sldId id="382" r:id="rId3"/>
    <p:sldId id="409" r:id="rId4"/>
    <p:sldId id="426" r:id="rId5"/>
    <p:sldId id="427" r:id="rId6"/>
    <p:sldId id="410" r:id="rId7"/>
    <p:sldId id="411" r:id="rId8"/>
    <p:sldId id="412" r:id="rId9"/>
    <p:sldId id="387" r:id="rId10"/>
    <p:sldId id="413" r:id="rId11"/>
    <p:sldId id="390" r:id="rId12"/>
    <p:sldId id="432" r:id="rId13"/>
    <p:sldId id="392" r:id="rId14"/>
    <p:sldId id="433" r:id="rId15"/>
    <p:sldId id="396" r:id="rId16"/>
    <p:sldId id="439" r:id="rId17"/>
    <p:sldId id="440" r:id="rId18"/>
    <p:sldId id="400" r:id="rId19"/>
    <p:sldId id="434" r:id="rId20"/>
    <p:sldId id="401" r:id="rId21"/>
    <p:sldId id="435" r:id="rId22"/>
    <p:sldId id="436" r:id="rId23"/>
    <p:sldId id="437" r:id="rId24"/>
    <p:sldId id="416" r:id="rId25"/>
    <p:sldId id="417" r:id="rId26"/>
    <p:sldId id="418" r:id="rId27"/>
    <p:sldId id="419" r:id="rId28"/>
    <p:sldId id="421" r:id="rId29"/>
    <p:sldId id="422" r:id="rId30"/>
    <p:sldId id="403" r:id="rId31"/>
    <p:sldId id="405" r:id="rId32"/>
  </p:sldIdLst>
  <p:sldSz cx="9144000" cy="6858000" type="screen4x3"/>
  <p:notesSz cx="7007225" cy="9293225"/>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736">
          <p15:clr>
            <a:srgbClr val="A4A3A4"/>
          </p15:clr>
        </p15:guide>
        <p15:guide id="2" pos="2880">
          <p15:clr>
            <a:srgbClr val="A4A3A4"/>
          </p15:clr>
        </p15:guide>
      </p15:sldGuideLst>
    </p:ext>
    <p:ext uri="{2D200454-40CA-4A62-9FC3-DE9A4176ACB9}">
      <p15:notesGuideLst xmlns:p15="http://schemas.microsoft.com/office/powerpoint/2012/main">
        <p15:guide id="1" orient="horz" pos="2195">
          <p15:clr>
            <a:srgbClr val="A4A3A4"/>
          </p15:clr>
        </p15:guide>
        <p15:guide id="2" pos="29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3F3070"/>
    <a:srgbClr val="B7C3CD"/>
    <a:srgbClr val="99CCFF"/>
    <a:srgbClr val="6699FF"/>
    <a:srgbClr val="CC9900"/>
    <a:srgbClr val="FCFEB9"/>
    <a:srgbClr val="114FFB"/>
    <a:srgbClr val="FBDA6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9" autoAdjust="0"/>
    <p:restoredTop sz="73333" autoAdjust="0"/>
  </p:normalViewPr>
  <p:slideViewPr>
    <p:cSldViewPr>
      <p:cViewPr>
        <p:scale>
          <a:sx n="99" d="100"/>
          <a:sy n="99" d="100"/>
        </p:scale>
        <p:origin x="924" y="-90"/>
      </p:cViewPr>
      <p:guideLst>
        <p:guide orient="horz" pos="2736"/>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0"/>
    </p:cViewPr>
  </p:sorterViewPr>
  <p:notesViewPr>
    <p:cSldViewPr>
      <p:cViewPr>
        <p:scale>
          <a:sx n="100" d="100"/>
          <a:sy n="100" d="100"/>
        </p:scale>
        <p:origin x="-816" y="2340"/>
      </p:cViewPr>
      <p:guideLst>
        <p:guide orient="horz" pos="2195"/>
        <p:guide pos="292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588"/>
            <a:ext cx="3036888" cy="46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61" tIns="0" rIns="19361" bIns="0" numCol="1" anchor="t" anchorCtr="0" compatLnSpc="1">
            <a:prstTxWarp prst="textNoShape">
              <a:avLst/>
            </a:prstTxWarp>
          </a:bodyPr>
          <a:lstStyle>
            <a:lvl1pPr defTabSz="928688" eaLnBrk="0" hangingPunct="0">
              <a:defRPr sz="1000" i="1">
                <a:latin typeface="Book Antiqua" panose="02040602050305030304" pitchFamily="18" charset="0"/>
              </a:defRPr>
            </a:lvl1pPr>
          </a:lstStyle>
          <a:p>
            <a:endParaRPr lang="en-US" altLang="en-US"/>
          </a:p>
        </p:txBody>
      </p:sp>
      <p:sp>
        <p:nvSpPr>
          <p:cNvPr id="3075" name="Rectangle 3"/>
          <p:cNvSpPr>
            <a:spLocks noGrp="1" noChangeArrowheads="1"/>
          </p:cNvSpPr>
          <p:nvPr>
            <p:ph type="dt" sz="quarter" idx="1"/>
          </p:nvPr>
        </p:nvSpPr>
        <p:spPr bwMode="auto">
          <a:xfrm>
            <a:off x="3970338" y="-1588"/>
            <a:ext cx="3036887" cy="466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61" tIns="0" rIns="19361" bIns="0" numCol="1" anchor="t" anchorCtr="0" compatLnSpc="1">
            <a:prstTxWarp prst="textNoShape">
              <a:avLst/>
            </a:prstTxWarp>
          </a:bodyPr>
          <a:lstStyle>
            <a:lvl1pPr algn="r" defTabSz="928688" eaLnBrk="0" hangingPunct="0">
              <a:defRPr sz="1000" i="1">
                <a:latin typeface="Book Antiqua" panose="02040602050305030304" pitchFamily="18" charset="0"/>
              </a:defRPr>
            </a:lvl1pPr>
          </a:lstStyle>
          <a:p>
            <a:endParaRPr lang="en-US" altLang="en-US"/>
          </a:p>
        </p:txBody>
      </p:sp>
      <p:sp>
        <p:nvSpPr>
          <p:cNvPr id="3076" name="Rectangle 4"/>
          <p:cNvSpPr>
            <a:spLocks noGrp="1" noChangeArrowheads="1"/>
          </p:cNvSpPr>
          <p:nvPr>
            <p:ph type="ftr" sz="quarter" idx="2"/>
          </p:nvPr>
        </p:nvSpPr>
        <p:spPr bwMode="auto">
          <a:xfrm>
            <a:off x="0" y="8826500"/>
            <a:ext cx="3733800"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61" tIns="0" rIns="19361" bIns="0" numCol="1" anchor="b" anchorCtr="0" compatLnSpc="1">
            <a:prstTxWarp prst="textNoShape">
              <a:avLst/>
            </a:prstTxWarp>
          </a:bodyPr>
          <a:lstStyle>
            <a:lvl1pPr defTabSz="928688" eaLnBrk="0" hangingPunct="0">
              <a:defRPr sz="1000" i="1">
                <a:latin typeface="Book Antiqua" panose="02040602050305030304" pitchFamily="18" charset="0"/>
              </a:defRPr>
            </a:lvl1pPr>
          </a:lstStyle>
          <a:p>
            <a:r>
              <a:rPr lang="en-US" altLang="en-US"/>
              <a:t>Chapter 18 – Object-Oriented Design and Modeling Using the UML</a:t>
            </a:r>
          </a:p>
        </p:txBody>
      </p:sp>
      <p:sp>
        <p:nvSpPr>
          <p:cNvPr id="3077" name="Rectangle 5"/>
          <p:cNvSpPr>
            <a:spLocks noGrp="1" noChangeArrowheads="1"/>
          </p:cNvSpPr>
          <p:nvPr>
            <p:ph type="sldNum" sz="quarter" idx="3"/>
          </p:nvPr>
        </p:nvSpPr>
        <p:spPr bwMode="auto">
          <a:xfrm>
            <a:off x="3970338" y="8826500"/>
            <a:ext cx="3036887" cy="46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61" tIns="0" rIns="19361" bIns="0" numCol="1" anchor="b" anchorCtr="0" compatLnSpc="1">
            <a:prstTxWarp prst="textNoShape">
              <a:avLst/>
            </a:prstTxWarp>
          </a:bodyPr>
          <a:lstStyle>
            <a:lvl1pPr algn="r" defTabSz="928688" eaLnBrk="0" hangingPunct="0">
              <a:defRPr sz="1000" i="1">
                <a:latin typeface="Book Antiqua" panose="02040602050305030304" pitchFamily="18" charset="0"/>
              </a:defRPr>
            </a:lvl1pPr>
          </a:lstStyle>
          <a:p>
            <a:fld id="{1BD137E0-445D-431F-926B-8C04AFA9D8D9}"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4" name="Rectangle 6"/>
          <p:cNvSpPr>
            <a:spLocks noGrp="1" noChangeArrowheads="1"/>
          </p:cNvSpPr>
          <p:nvPr>
            <p:ph type="body" sz="quarter" idx="3"/>
          </p:nvPr>
        </p:nvSpPr>
        <p:spPr bwMode="auto">
          <a:xfrm>
            <a:off x="935038" y="4413250"/>
            <a:ext cx="51371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576" tIns="46788" rIns="93576" bIns="46788" numCol="1" anchor="t" anchorCtr="0" compatLnSpc="1">
            <a:prstTxWarp prst="textNoShape">
              <a:avLst/>
            </a:prstTxWarp>
          </a:bodyPr>
          <a:lstStyle/>
          <a:p>
            <a:pPr lvl="0"/>
            <a:r>
              <a:rPr lang="en-US" altLang="en-US" smtClean="0"/>
              <a:t>Click to edit Master notes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2055" name="Rectangle 7"/>
          <p:cNvSpPr>
            <a:spLocks noChangeArrowheads="1" noTextEdit="1"/>
          </p:cNvSpPr>
          <p:nvPr>
            <p:ph type="sldImg" idx="2"/>
          </p:nvPr>
        </p:nvSpPr>
        <p:spPr bwMode="auto">
          <a:xfrm>
            <a:off x="1189038" y="701675"/>
            <a:ext cx="4630737" cy="3473450"/>
          </a:xfrm>
          <a:prstGeom prst="rect">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056" name="Rectangle 8"/>
          <p:cNvSpPr>
            <a:spLocks noGrp="1" noChangeArrowheads="1"/>
          </p:cNvSpPr>
          <p:nvPr>
            <p:ph type="ftr" sz="quarter" idx="4"/>
          </p:nvPr>
        </p:nvSpPr>
        <p:spPr bwMode="auto">
          <a:xfrm>
            <a:off x="622300" y="8716963"/>
            <a:ext cx="38735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61" tIns="0" rIns="19361" bIns="0" numCol="1" anchor="b" anchorCtr="0" compatLnSpc="1">
            <a:prstTxWarp prst="textNoShape">
              <a:avLst/>
            </a:prstTxWarp>
          </a:bodyPr>
          <a:lstStyle>
            <a:lvl1pPr defTabSz="928688" eaLnBrk="0" hangingPunct="0">
              <a:defRPr sz="1000">
                <a:latin typeface="Times New Roman" panose="02020603050405020304" pitchFamily="18" charset="0"/>
              </a:defRPr>
            </a:lvl1pPr>
          </a:lstStyle>
          <a:p>
            <a:r>
              <a:rPr lang="en-US" altLang="en-US"/>
              <a:t>Chapter 18 – Object-Oriented Design and Modeling Using the UML</a:t>
            </a:r>
          </a:p>
        </p:txBody>
      </p:sp>
      <p:sp>
        <p:nvSpPr>
          <p:cNvPr id="2057" name="Rectangle 9"/>
          <p:cNvSpPr>
            <a:spLocks noGrp="1" noChangeArrowheads="1"/>
          </p:cNvSpPr>
          <p:nvPr>
            <p:ph type="sldNum" sz="quarter" idx="5"/>
          </p:nvPr>
        </p:nvSpPr>
        <p:spPr bwMode="auto">
          <a:xfrm>
            <a:off x="4648200" y="8716963"/>
            <a:ext cx="1658938"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9361" tIns="0" rIns="19361" bIns="0" numCol="1" anchor="b" anchorCtr="0" compatLnSpc="1">
            <a:prstTxWarp prst="textNoShape">
              <a:avLst/>
            </a:prstTxWarp>
          </a:bodyPr>
          <a:lstStyle>
            <a:lvl1pPr algn="r" defTabSz="928688" eaLnBrk="0" hangingPunct="0">
              <a:defRPr sz="1000" b="1">
                <a:latin typeface="Times New Roman" panose="02020603050405020304" pitchFamily="18" charset="0"/>
              </a:defRPr>
            </a:lvl1pPr>
          </a:lstStyle>
          <a:p>
            <a:fld id="{AEE7885F-9A90-4042-91D9-CDDF48DD50C8}"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800" kern="1200">
        <a:solidFill>
          <a:schemeClr val="tx1"/>
        </a:solidFill>
        <a:latin typeface="Arial" panose="020B0604020202020204" pitchFamily="34" charset="0"/>
        <a:ea typeface="+mn-ea"/>
        <a:cs typeface="+mn-cs"/>
      </a:defRPr>
    </a:lvl1pPr>
    <a:lvl2pPr marL="457200" indent="-228600" algn="l" rtl="0" eaLnBrk="0" fontAlgn="base" hangingPunct="0">
      <a:spcBef>
        <a:spcPct val="30000"/>
      </a:spcBef>
      <a:spcAft>
        <a:spcPct val="0"/>
      </a:spcAft>
      <a:buChar char="•"/>
      <a:defRPr sz="800" kern="1200">
        <a:solidFill>
          <a:schemeClr val="tx1"/>
        </a:solidFill>
        <a:latin typeface="Arial" panose="020B0604020202020204" pitchFamily="34" charset="0"/>
        <a:ea typeface="+mn-ea"/>
        <a:cs typeface="+mn-cs"/>
      </a:defRPr>
    </a:lvl2pPr>
    <a:lvl3pPr marL="800100" indent="-228600" algn="l" rtl="0" eaLnBrk="0" fontAlgn="base" hangingPunct="0">
      <a:spcBef>
        <a:spcPct val="30000"/>
      </a:spcBef>
      <a:spcAft>
        <a:spcPct val="0"/>
      </a:spcAft>
      <a:buChar char="•"/>
      <a:defRPr sz="800" kern="1200">
        <a:solidFill>
          <a:schemeClr val="tx1"/>
        </a:solidFill>
        <a:latin typeface="Arial" panose="020B0604020202020204" pitchFamily="34" charset="0"/>
        <a:ea typeface="+mn-ea"/>
        <a:cs typeface="+mn-cs"/>
      </a:defRPr>
    </a:lvl3pPr>
    <a:lvl4pPr marL="1143000" indent="-228600" algn="l" rtl="0" eaLnBrk="0" fontAlgn="base" hangingPunct="0">
      <a:spcBef>
        <a:spcPct val="30000"/>
      </a:spcBef>
      <a:spcAft>
        <a:spcPct val="0"/>
      </a:spcAft>
      <a:buChar char="•"/>
      <a:defRPr sz="800" kern="1200">
        <a:solidFill>
          <a:schemeClr val="tx1"/>
        </a:solidFill>
        <a:latin typeface="Arial" panose="020B0604020202020204" pitchFamily="34" charset="0"/>
        <a:ea typeface="+mn-ea"/>
        <a:cs typeface="+mn-cs"/>
      </a:defRPr>
    </a:lvl4pPr>
    <a:lvl5pPr marL="1485900" indent="-228600" algn="l" rtl="0" eaLnBrk="0" fontAlgn="base" hangingPunct="0">
      <a:spcBef>
        <a:spcPct val="30000"/>
      </a:spcBef>
      <a:spcAft>
        <a:spcPct val="0"/>
      </a:spcAft>
      <a:buChar char="•"/>
      <a:defRPr sz="8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ECFCB023-D88A-43D3-B5B4-478FDA9AE220}" type="slidenum">
              <a:rPr lang="en-US" altLang="en-US"/>
              <a:pPr/>
              <a:t>1</a:t>
            </a:fld>
            <a:endParaRPr lang="en-US" altLang="en-US"/>
          </a:p>
        </p:txBody>
      </p:sp>
      <p:sp>
        <p:nvSpPr>
          <p:cNvPr id="1915906" name="Rectangle 2"/>
          <p:cNvSpPr>
            <a:spLocks noChangeArrowheads="1" noTextEdit="1"/>
          </p:cNvSpPr>
          <p:nvPr>
            <p:ph type="sldImg"/>
          </p:nvPr>
        </p:nvSpPr>
        <p:spPr>
          <a:ln/>
        </p:spPr>
      </p:sp>
      <p:sp>
        <p:nvSpPr>
          <p:cNvPr id="1915907" name="Rectangle 3"/>
          <p:cNvSpPr>
            <a:spLocks noGrp="1" noChangeArrowheads="1"/>
          </p:cNvSpPr>
          <p:nvPr>
            <p:ph type="body" idx="1"/>
          </p:nvPr>
        </p:nvSpPr>
        <p:spPr/>
        <p:txBody>
          <a:bodyPr/>
          <a:lstStyle/>
          <a:p>
            <a:pPr>
              <a:buFontTx/>
              <a:buChar char="•"/>
            </a:pPr>
            <a:r>
              <a:rPr lang="en-US" altLang="en-US"/>
              <a:t>This repository of slides is intended to support the named chapter. The slide repository should be used as follows:</a:t>
            </a:r>
          </a:p>
          <a:p>
            <a:pPr>
              <a:buFontTx/>
              <a:buChar char="•"/>
            </a:pPr>
            <a:r>
              <a:rPr lang="en-US" altLang="en-US"/>
              <a:t>Copy the file to a unique name for your course and unit.</a:t>
            </a:r>
          </a:p>
          <a:p>
            <a:pPr>
              <a:buFontTx/>
              <a:buChar char="•"/>
            </a:pPr>
            <a:r>
              <a:rPr lang="en-US" altLang="en-US"/>
              <a:t>Edit the file by deleting those slides you don’t want to cover, editing other slides as appropriate to your course, and adding slides as desired.</a:t>
            </a:r>
          </a:p>
          <a:p>
            <a:pPr>
              <a:buFontTx/>
              <a:buChar char="•"/>
            </a:pPr>
            <a:r>
              <a:rPr lang="en-US" altLang="en-US"/>
              <a:t>Print the slides to produce transparency masters or print directly to film or present the slides using a computer image projector.</a:t>
            </a:r>
          </a:p>
          <a:p>
            <a:pPr>
              <a:buFontTx/>
              <a:buChar char="•"/>
            </a:pPr>
            <a:r>
              <a:rPr lang="en-US" altLang="en-US"/>
              <a:t>Each slide includes instructor notes. To view those notes in PowerPoint, click-left on the View Menu; then click left on Notes View sub-menu.  You may need to scroll down to see the instructor notes.</a:t>
            </a:r>
          </a:p>
          <a:p>
            <a:endParaRPr lang="en-US" altLang="en-US"/>
          </a:p>
          <a:p>
            <a:r>
              <a:rPr lang="en-US" altLang="en-US" b="1"/>
              <a:t>Teaching Notes</a:t>
            </a:r>
            <a:endParaRPr lang="en-US" altLang="en-US"/>
          </a:p>
          <a:p>
            <a:r>
              <a:rPr lang="en-US" altLang="en-US"/>
              <a:t>This slide shows the how this chapter's content fits with the building blocks framework used throughout the textbook. The emphasis of this chapter is with the physical design phase, focusing on COMMUNICATION. It involves system designers and systems analysts.</a:t>
            </a:r>
          </a:p>
          <a:p>
            <a:endParaRPr lang="en-US" altLang="en-US"/>
          </a:p>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CA7BB2D2-1C20-452A-A759-9F0791F49BC0}" type="slidenum">
              <a:rPr lang="en-US" altLang="en-US"/>
              <a:pPr/>
              <a:t>10</a:t>
            </a:fld>
            <a:endParaRPr lang="en-US" altLang="en-US"/>
          </a:p>
        </p:txBody>
      </p:sp>
      <p:sp>
        <p:nvSpPr>
          <p:cNvPr id="1887234" name="Rectangle 2"/>
          <p:cNvSpPr>
            <a:spLocks noChangeArrowheads="1" noTextEdit="1"/>
          </p:cNvSpPr>
          <p:nvPr>
            <p:ph type="sldImg"/>
          </p:nvPr>
        </p:nvSpPr>
        <p:spPr>
          <a:ln/>
        </p:spPr>
      </p:sp>
      <p:sp>
        <p:nvSpPr>
          <p:cNvPr id="1887235" name="Rectangle 3"/>
          <p:cNvSpPr>
            <a:spLocks noGrp="1" noChangeArrowheads="1"/>
          </p:cNvSpPr>
          <p:nvPr>
            <p:ph type="body" idx="1"/>
          </p:nvPr>
        </p:nvSpPr>
        <p:spPr/>
        <p:txBody>
          <a:bodyPr/>
          <a:lstStyle/>
          <a:p>
            <a:r>
              <a:rPr lang="en-US" altLang="en-US"/>
              <a:t>No additional notes.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23B240B6-925D-4896-876F-DE1794C3DF20}" type="slidenum">
              <a:rPr lang="en-US" altLang="en-US"/>
              <a:pPr/>
              <a:t>11</a:t>
            </a:fld>
            <a:endParaRPr lang="en-US" altLang="en-US"/>
          </a:p>
        </p:txBody>
      </p:sp>
      <p:sp>
        <p:nvSpPr>
          <p:cNvPr id="1840130" name="Rectangle 2"/>
          <p:cNvSpPr>
            <a:spLocks noChangeArrowheads="1" noTextEdit="1"/>
          </p:cNvSpPr>
          <p:nvPr>
            <p:ph type="sldImg"/>
          </p:nvPr>
        </p:nvSpPr>
        <p:spPr bwMode="auto">
          <a:xfrm>
            <a:off x="1182688" y="696913"/>
            <a:ext cx="4646612" cy="3484562"/>
          </a:xfrm>
          <a:prstGeom prst="rect">
            <a:avLst/>
          </a:prstGeom>
          <a:solidFill>
            <a:srgbClr val="FFFFFF"/>
          </a:solidFill>
          <a:ln>
            <a:solidFill>
              <a:srgbClr val="000000"/>
            </a:solidFill>
            <a:miter lim="800000"/>
            <a:headEnd/>
            <a:tailEnd/>
          </a:ln>
        </p:spPr>
      </p:sp>
      <p:sp>
        <p:nvSpPr>
          <p:cNvPr id="1840131" name="Rectangle 3"/>
          <p:cNvSpPr>
            <a:spLocks noChangeArrowheads="1"/>
          </p:cNvSpPr>
          <p:nvPr>
            <p:ph type="body" idx="1"/>
          </p:nvPr>
        </p:nvSpPr>
        <p:spPr bwMode="auto">
          <a:xfrm>
            <a:off x="935038" y="4414838"/>
            <a:ext cx="5137150" cy="4181475"/>
          </a:xfrm>
          <a:prstGeom prst="rect">
            <a:avLst/>
          </a:prstGeom>
          <a:solidFill>
            <a:srgbClr val="FFFFFF"/>
          </a:solidFill>
          <a:ln>
            <a:solidFill>
              <a:srgbClr val="000000"/>
            </a:solidFill>
            <a:miter lim="800000"/>
            <a:headEnd/>
            <a:tailEnd/>
          </a:ln>
        </p:spPr>
        <p:txBody>
          <a:bodyPr lIns="92775" tIns="46388" rIns="92775" bIns="46388"/>
          <a:lstStyle/>
          <a:p>
            <a:r>
              <a:rPr lang="en-US" altLang="en-US" b="1"/>
              <a:t>Teaching Notes</a:t>
            </a:r>
          </a:p>
          <a:p>
            <a:pPr>
              <a:buFontTx/>
              <a:buChar char="•"/>
            </a:pPr>
            <a:r>
              <a:rPr lang="en-US" altLang="en-US"/>
              <a:t>In performing object-oriented analysis (OOA) we identified objects and use cases based on ideal conditions and independent of any hardware or software solution. During object-oriented design (OOD) we want to refine those objects and use cases to reflect the actual environment of our proposed solution. </a:t>
            </a:r>
          </a:p>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82454A00-EB2C-4037-8999-5C7CD0CBC136}" type="slidenum">
              <a:rPr lang="en-US" altLang="en-US"/>
              <a:pPr/>
              <a:t>12</a:t>
            </a:fld>
            <a:endParaRPr lang="en-US" altLang="en-US"/>
          </a:p>
        </p:txBody>
      </p:sp>
      <p:sp>
        <p:nvSpPr>
          <p:cNvPr id="1930242" name="Rectangle 2"/>
          <p:cNvSpPr>
            <a:spLocks noChangeArrowheads="1" noTextEdit="1"/>
          </p:cNvSpPr>
          <p:nvPr>
            <p:ph type="sldImg"/>
          </p:nvPr>
        </p:nvSpPr>
        <p:spPr>
          <a:ln/>
        </p:spPr>
      </p:sp>
      <p:sp>
        <p:nvSpPr>
          <p:cNvPr id="1930243" name="Rectangle 3"/>
          <p:cNvSpPr>
            <a:spLocks noGrp="1" noChangeArrowheads="1"/>
          </p:cNvSpPr>
          <p:nvPr>
            <p:ph type="body" idx="1"/>
          </p:nvPr>
        </p:nvSpPr>
        <p:spPr/>
        <p:txBody>
          <a:bodyPr/>
          <a:lstStyle/>
          <a:p>
            <a:r>
              <a:rPr lang="en-US" altLang="en-US" b="1"/>
              <a:t>Teaching Notes</a:t>
            </a:r>
          </a:p>
          <a:p>
            <a:pPr>
              <a:buFontTx/>
              <a:buChar char="•"/>
            </a:pPr>
            <a:r>
              <a:rPr lang="en-US" altLang="en-US"/>
              <a:t>In this iteration of use case modeling, the use cases will be refined to include details of how the actor (or user) will actually interface with the system and how the system will respond to that stimulus to process the business event. </a:t>
            </a:r>
          </a:p>
          <a:p>
            <a:pPr>
              <a:buFontTx/>
              <a:buChar char="•"/>
            </a:pPr>
            <a:r>
              <a:rPr lang="en-US" altLang="en-US"/>
              <a:t>The manner in which the user accesses the system; via a menu, window, button, bar code reader, printer, etc. should be explicitly described in detail. The contents of windows, reports, and queries should also be specified within the use case. While refining use cases is often time consuming and tedious, it is essential that they are completed. </a:t>
            </a:r>
          </a:p>
          <a:p>
            <a:pPr>
              <a:buFontTx/>
              <a:buChar char="•"/>
            </a:pPr>
            <a:endParaRPr lang="en-US" altLang="en-US"/>
          </a:p>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D6CC760F-4E3C-457B-8E80-3846A951169B}" type="slidenum">
              <a:rPr lang="en-US" altLang="en-US"/>
              <a:pPr/>
              <a:t>13</a:t>
            </a:fld>
            <a:endParaRPr lang="en-US" altLang="en-US"/>
          </a:p>
        </p:txBody>
      </p:sp>
      <p:sp>
        <p:nvSpPr>
          <p:cNvPr id="1844226" name="Rectangle 2"/>
          <p:cNvSpPr>
            <a:spLocks noChangeArrowheads="1" noTextEdit="1"/>
          </p:cNvSpPr>
          <p:nvPr>
            <p:ph type="sldImg"/>
          </p:nvPr>
        </p:nvSpPr>
        <p:spPr bwMode="auto">
          <a:xfrm>
            <a:off x="1182688" y="696913"/>
            <a:ext cx="4646612" cy="3484562"/>
          </a:xfrm>
          <a:prstGeom prst="rect">
            <a:avLst/>
          </a:prstGeom>
          <a:solidFill>
            <a:srgbClr val="FFFFFF"/>
          </a:solidFill>
          <a:ln>
            <a:solidFill>
              <a:srgbClr val="000000"/>
            </a:solidFill>
            <a:miter lim="800000"/>
            <a:headEnd/>
            <a:tailEnd/>
          </a:ln>
        </p:spPr>
      </p:sp>
      <p:sp>
        <p:nvSpPr>
          <p:cNvPr id="1844227" name="Rectangle 3"/>
          <p:cNvSpPr>
            <a:spLocks noChangeArrowheads="1"/>
          </p:cNvSpPr>
          <p:nvPr>
            <p:ph type="body" idx="1"/>
          </p:nvPr>
        </p:nvSpPr>
        <p:spPr bwMode="auto">
          <a:xfrm>
            <a:off x="935038" y="4414838"/>
            <a:ext cx="5137150" cy="4181475"/>
          </a:xfrm>
          <a:prstGeom prst="rect">
            <a:avLst/>
          </a:prstGeom>
          <a:solidFill>
            <a:srgbClr val="FFFFFF"/>
          </a:solidFill>
          <a:ln>
            <a:solidFill>
              <a:srgbClr val="000000"/>
            </a:solidFill>
            <a:miter lim="800000"/>
            <a:headEnd/>
            <a:tailEnd/>
          </a:ln>
        </p:spPr>
        <p:txBody>
          <a:bodyPr lIns="92775" tIns="46388" rIns="92775" bIns="46388"/>
          <a:lstStyle/>
          <a:p>
            <a:r>
              <a:rPr lang="en-US" altLang="en-US" b="1"/>
              <a:t>Teaching Notes</a:t>
            </a:r>
          </a:p>
          <a:p>
            <a:pPr>
              <a:buFontTx/>
              <a:buChar char="2"/>
            </a:pPr>
            <a:r>
              <a:rPr lang="en-US" altLang="en-US"/>
              <a:t>Notice that the course of events now describes the windows which will be displayed to the user, and the contents (i.e., field names) of the windows.</a:t>
            </a:r>
          </a:p>
          <a:p>
            <a:pPr>
              <a:buFontTx/>
              <a:buChar char="2"/>
            </a:pPr>
            <a:r>
              <a:rPr lang="en-US" altLang="en-US"/>
              <a:t>Descriptions of, error messages, special action buttons, possible cursor movements, and other window characteristics  should be included in each design use case step.</a:t>
            </a:r>
          </a:p>
          <a:p>
            <a:pPr>
              <a:buFontTx/>
              <a:buChar char="1"/>
            </a:pPr>
            <a:r>
              <a:rPr lang="en-US" altLang="en-US"/>
              <a:t>The design use case step includes references to extension and abstract use cases. Recall that extension use cases extend the functionality of the original use case by extracting complex or hard to understand logic into its own use case. Abstract use cases are those that contain steps that are used by more than one design use case.</a:t>
            </a:r>
          </a:p>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52D4E3A2-7A73-40AE-BFDD-E8353D4FC110}" type="slidenum">
              <a:rPr lang="en-US" altLang="en-US"/>
              <a:pPr/>
              <a:t>14</a:t>
            </a:fld>
            <a:endParaRPr lang="en-US" altLang="en-US"/>
          </a:p>
        </p:txBody>
      </p:sp>
      <p:sp>
        <p:nvSpPr>
          <p:cNvPr id="1932290" name="Rectangle 2"/>
          <p:cNvSpPr>
            <a:spLocks noChangeArrowheads="1" noTextEdit="1"/>
          </p:cNvSpPr>
          <p:nvPr>
            <p:ph type="sldImg"/>
          </p:nvPr>
        </p:nvSpPr>
        <p:spPr>
          <a:ln/>
        </p:spPr>
      </p:sp>
      <p:sp>
        <p:nvSpPr>
          <p:cNvPr id="1932291" name="Rectangle 3"/>
          <p:cNvSpPr>
            <a:spLocks noGrp="1" noChangeArrowheads="1"/>
          </p:cNvSpPr>
          <p:nvPr>
            <p:ph type="body" idx="1"/>
          </p:nvPr>
        </p:nvSpPr>
        <p:spPr/>
        <p:txBody>
          <a:bodyPr/>
          <a:lstStyle/>
          <a:p>
            <a:r>
              <a:rPr lang="en-US" altLang="en-US" b="1"/>
              <a:t>Teaching Notes</a:t>
            </a:r>
          </a:p>
          <a:p>
            <a:pPr>
              <a:spcBef>
                <a:spcPct val="0"/>
              </a:spcBef>
              <a:buFontTx/>
              <a:buChar char="•"/>
            </a:pPr>
            <a:r>
              <a:rPr lang="en-US" altLang="en-US"/>
              <a:t>In this activity we want to identify and categorize the design objects required by the functionality that was specified in each use case, and identify the object interactions, their responsibilities, and their behaviors.</a:t>
            </a:r>
          </a:p>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B82B65CA-EF8D-4A6D-8D3C-18ADCCECA678}" type="slidenum">
              <a:rPr lang="en-US" altLang="en-US"/>
              <a:pPr/>
              <a:t>15</a:t>
            </a:fld>
            <a:endParaRPr lang="en-US" altLang="en-US"/>
          </a:p>
        </p:txBody>
      </p:sp>
      <p:sp>
        <p:nvSpPr>
          <p:cNvPr id="1852418" name="Rectangle 2"/>
          <p:cNvSpPr>
            <a:spLocks noChangeArrowheads="1" noTextEdit="1"/>
          </p:cNvSpPr>
          <p:nvPr>
            <p:ph type="sldImg"/>
          </p:nvPr>
        </p:nvSpPr>
        <p:spPr bwMode="auto">
          <a:xfrm>
            <a:off x="1182688" y="696913"/>
            <a:ext cx="4646612" cy="3484562"/>
          </a:xfrm>
          <a:prstGeom prst="rect">
            <a:avLst/>
          </a:prstGeom>
          <a:solidFill>
            <a:srgbClr val="FFFFFF"/>
          </a:solidFill>
          <a:ln>
            <a:solidFill>
              <a:srgbClr val="000000"/>
            </a:solidFill>
            <a:miter lim="800000"/>
            <a:headEnd/>
            <a:tailEnd/>
          </a:ln>
        </p:spPr>
      </p:sp>
      <p:sp>
        <p:nvSpPr>
          <p:cNvPr id="1852419" name="Rectangle 3"/>
          <p:cNvSpPr>
            <a:spLocks noChangeArrowheads="1"/>
          </p:cNvSpPr>
          <p:nvPr>
            <p:ph type="body" idx="1"/>
          </p:nvPr>
        </p:nvSpPr>
        <p:spPr bwMode="auto">
          <a:xfrm>
            <a:off x="935038" y="4414838"/>
            <a:ext cx="5137150" cy="4181475"/>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lIns="91588" tIns="45794" rIns="91588" bIns="45794"/>
          <a:lstStyle/>
          <a:p>
            <a:r>
              <a:rPr lang="en-US" altLang="en-US" b="1"/>
              <a:t>Teaching Notes</a:t>
            </a:r>
          </a:p>
          <a:p>
            <a:pPr>
              <a:buFontTx/>
              <a:buChar char="•"/>
            </a:pPr>
            <a:r>
              <a:rPr lang="en-US" altLang="en-US"/>
              <a:t>The interface object column contains a list of objects mentioned in the use case that the users directly interface with, such as screens, windows, card readers, and printers. The only way an actor or user can interface with a system is via an interface object. Therefore, there should be at least one interface object per actor or user.</a:t>
            </a:r>
          </a:p>
          <a:p>
            <a:pPr>
              <a:buFontTx/>
              <a:buChar char="•"/>
            </a:pPr>
            <a:r>
              <a:rPr lang="en-US" altLang="en-US"/>
              <a:t>The controller object column contains a list of objects that encapsulate application logic or business rules. As a reminder, a use case should reveal one controller object per unique user or actor.</a:t>
            </a:r>
          </a:p>
          <a:p>
            <a:pPr>
              <a:buFontTx/>
              <a:buChar char="•"/>
            </a:pPr>
            <a:r>
              <a:rPr lang="en-US" altLang="en-US"/>
              <a:t>The entity object column contains a list of objects that correspond to the business domain objects whose attributes were referenced in the use case.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A4AF1DB9-C682-4D69-9D9E-38999699D292}" type="slidenum">
              <a:rPr lang="en-US" altLang="en-US"/>
              <a:pPr/>
              <a:t>16</a:t>
            </a:fld>
            <a:endParaRPr lang="en-US" altLang="en-US"/>
          </a:p>
        </p:txBody>
      </p:sp>
      <p:sp>
        <p:nvSpPr>
          <p:cNvPr id="1948674" name="Rectangle 2"/>
          <p:cNvSpPr>
            <a:spLocks noChangeArrowheads="1" noTextEdit="1"/>
          </p:cNvSpPr>
          <p:nvPr>
            <p:ph type="sldImg"/>
          </p:nvPr>
        </p:nvSpPr>
        <p:spPr>
          <a:ln/>
        </p:spPr>
      </p:sp>
      <p:sp>
        <p:nvSpPr>
          <p:cNvPr id="1948675" name="Rectangle 3"/>
          <p:cNvSpPr>
            <a:spLocks noGrp="1" noChangeArrowheads="1"/>
          </p:cNvSpPr>
          <p:nvPr>
            <p:ph type="body" idx="1"/>
          </p:nvPr>
        </p:nvSpPr>
        <p:spPr/>
        <p:txBody>
          <a:bodyPr/>
          <a:lstStyle/>
          <a:p>
            <a:r>
              <a:rPr lang="en-US" altLang="en-US"/>
              <a:t>No additional notes.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DE6A6C62-CC57-4D09-807D-F6BBCB0C4B1C}" type="slidenum">
              <a:rPr lang="en-US" altLang="en-US"/>
              <a:pPr/>
              <a:t>17</a:t>
            </a:fld>
            <a:endParaRPr lang="en-US" altLang="en-US"/>
          </a:p>
        </p:txBody>
      </p:sp>
      <p:sp>
        <p:nvSpPr>
          <p:cNvPr id="1950722" name="Rectangle 2"/>
          <p:cNvSpPr>
            <a:spLocks noChangeArrowheads="1" noTextEdit="1"/>
          </p:cNvSpPr>
          <p:nvPr>
            <p:ph type="sldImg"/>
          </p:nvPr>
        </p:nvSpPr>
        <p:spPr>
          <a:ln/>
        </p:spPr>
      </p:sp>
      <p:sp>
        <p:nvSpPr>
          <p:cNvPr id="1950723" name="Rectangle 3"/>
          <p:cNvSpPr>
            <a:spLocks noGrp="1" noChangeArrowheads="1"/>
          </p:cNvSpPr>
          <p:nvPr>
            <p:ph type="body" idx="1"/>
          </p:nvPr>
        </p:nvSpPr>
        <p:spPr/>
        <p:txBody>
          <a:bodyPr/>
          <a:lstStyle/>
          <a:p>
            <a:r>
              <a:rPr lang="en-US" altLang="en-US"/>
              <a:t>No additional notes.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5455084F-3274-4676-BE4C-9CE0F8B58344}" type="slidenum">
              <a:rPr lang="en-US" altLang="en-US"/>
              <a:pPr/>
              <a:t>18</a:t>
            </a:fld>
            <a:endParaRPr lang="en-US" altLang="en-US"/>
          </a:p>
        </p:txBody>
      </p:sp>
      <p:sp>
        <p:nvSpPr>
          <p:cNvPr id="1860610" name="Rectangle 2"/>
          <p:cNvSpPr>
            <a:spLocks noChangeArrowheads="1" noTextEdit="1"/>
          </p:cNvSpPr>
          <p:nvPr>
            <p:ph type="sldImg"/>
          </p:nvPr>
        </p:nvSpPr>
        <p:spPr bwMode="auto">
          <a:xfrm>
            <a:off x="1182688" y="696913"/>
            <a:ext cx="4646612" cy="3484562"/>
          </a:xfrm>
          <a:prstGeom prst="rect">
            <a:avLst/>
          </a:prstGeom>
          <a:solidFill>
            <a:srgbClr val="FFFFFF"/>
          </a:solidFill>
          <a:ln>
            <a:solidFill>
              <a:srgbClr val="000000"/>
            </a:solidFill>
            <a:miter lim="800000"/>
            <a:headEnd/>
            <a:tailEnd/>
          </a:ln>
        </p:spPr>
      </p:sp>
      <p:sp>
        <p:nvSpPr>
          <p:cNvPr id="1860611" name="Rectangle 3"/>
          <p:cNvSpPr>
            <a:spLocks noChangeArrowheads="1"/>
          </p:cNvSpPr>
          <p:nvPr>
            <p:ph type="body" idx="1"/>
          </p:nvPr>
        </p:nvSpPr>
        <p:spPr bwMode="auto">
          <a:xfrm>
            <a:off x="935038" y="4414838"/>
            <a:ext cx="5137150" cy="4181475"/>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lIns="93135" tIns="46568" rIns="93135" bIns="46568"/>
          <a:lstStyle/>
          <a:p>
            <a:r>
              <a:rPr lang="en-US" altLang="en-US" b="1"/>
              <a:t>Teaching Notes</a:t>
            </a:r>
          </a:p>
          <a:p>
            <a:pPr>
              <a:buFontTx/>
              <a:buChar char="•"/>
            </a:pPr>
            <a:r>
              <a:rPr lang="en-US" altLang="en-US"/>
              <a:t>Behaviors can be detected by identifying verbs in a use case narrative.</a:t>
            </a:r>
          </a:p>
          <a:p>
            <a:pPr>
              <a:buFontTx/>
              <a:buChar char="•"/>
            </a:pPr>
            <a:r>
              <a:rPr lang="en-US" altLang="en-US"/>
              <a:t>This is a partial list. See the text for the full list of behaviors</a:t>
            </a:r>
          </a:p>
          <a:p>
            <a:pPr>
              <a:buFontTx/>
              <a:buChar char="•"/>
            </a:pPr>
            <a:r>
              <a:rPr lang="en-US" altLang="en-US"/>
              <a:t>Some of the behaviors assigned to entity classes would eventually be implemented with persistence classes. However, the entity class would maintain the responsibility of calling the persistence class. Thus the entity class would retain the behavior.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AA8101C8-0BE9-4103-B194-9ECE26250ED3}" type="slidenum">
              <a:rPr lang="en-US" altLang="en-US"/>
              <a:pPr/>
              <a:t>19</a:t>
            </a:fld>
            <a:endParaRPr lang="en-US" altLang="en-US"/>
          </a:p>
        </p:txBody>
      </p:sp>
      <p:sp>
        <p:nvSpPr>
          <p:cNvPr id="1936386" name="Rectangle 2"/>
          <p:cNvSpPr>
            <a:spLocks noChangeArrowheads="1" noTextEdit="1"/>
          </p:cNvSpPr>
          <p:nvPr>
            <p:ph type="sldImg"/>
          </p:nvPr>
        </p:nvSpPr>
        <p:spPr>
          <a:ln/>
        </p:spPr>
      </p:sp>
      <p:sp>
        <p:nvSpPr>
          <p:cNvPr id="1936387" name="Rectangle 3"/>
          <p:cNvSpPr>
            <a:spLocks noGrp="1" noChangeArrowheads="1"/>
          </p:cNvSpPr>
          <p:nvPr>
            <p:ph type="body" idx="1"/>
          </p:nvPr>
        </p:nvSpPr>
        <p:spPr/>
        <p:txBody>
          <a:bodyPr/>
          <a:lstStyle/>
          <a:p>
            <a:r>
              <a:rPr lang="en-US" altLang="en-US" b="1"/>
              <a:t>Teaching Notes</a:t>
            </a:r>
          </a:p>
          <a:p>
            <a:pPr>
              <a:buFontTx/>
              <a:buChar char="•"/>
            </a:pPr>
            <a:r>
              <a:rPr lang="en-US" altLang="en-US"/>
              <a:t>Different methodologies may emphasize one tool over the other or use other tools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A3AB8F5F-8E51-4C1F-8C8B-CB77768621CE}" type="slidenum">
              <a:rPr lang="en-US" altLang="en-US"/>
              <a:pPr/>
              <a:t>2</a:t>
            </a:fld>
            <a:endParaRPr lang="en-US" altLang="en-US"/>
          </a:p>
        </p:txBody>
      </p:sp>
      <p:sp>
        <p:nvSpPr>
          <p:cNvPr id="1823746" name="Rectangle 2"/>
          <p:cNvSpPr>
            <a:spLocks noChangeArrowheads="1"/>
          </p:cNvSpPr>
          <p:nvPr>
            <p:ph type="sldImg"/>
          </p:nvPr>
        </p:nvSpPr>
        <p:spPr bwMode="auto">
          <a:xfrm>
            <a:off x="1182688" y="696913"/>
            <a:ext cx="4646612" cy="3484562"/>
          </a:xfrm>
          <a:prstGeom prst="rect">
            <a:avLst/>
          </a:prstGeom>
          <a:solidFill>
            <a:srgbClr val="FFFFFF"/>
          </a:solidFill>
          <a:ln>
            <a:solidFill>
              <a:srgbClr val="000000"/>
            </a:solidFill>
            <a:miter lim="800000"/>
            <a:headEnd/>
            <a:tailEnd/>
          </a:ln>
        </p:spPr>
      </p:sp>
      <p:sp>
        <p:nvSpPr>
          <p:cNvPr id="1823747" name="Rectangle 3"/>
          <p:cNvSpPr>
            <a:spLocks noChangeArrowheads="1"/>
          </p:cNvSpPr>
          <p:nvPr>
            <p:ph type="body" idx="1"/>
          </p:nvPr>
        </p:nvSpPr>
        <p:spPr bwMode="auto">
          <a:xfrm>
            <a:off x="935038" y="4414838"/>
            <a:ext cx="5137150" cy="4181475"/>
          </a:xfrm>
          <a:prstGeom prst="rect">
            <a:avLst/>
          </a:prstGeom>
          <a:solidFill>
            <a:srgbClr val="FFFFFF"/>
          </a:solidFill>
          <a:ln>
            <a:solidFill>
              <a:srgbClr val="000000"/>
            </a:solidFill>
            <a:miter lim="800000"/>
            <a:headEnd/>
            <a:tailEnd/>
          </a:ln>
        </p:spPr>
        <p:txBody>
          <a:bodyPr lIns="92775" tIns="46388" rIns="92775" bIns="46388"/>
          <a:lstStyle/>
          <a:p>
            <a:r>
              <a:rPr lang="en-US" altLang="en-US"/>
              <a:t>No additional notes.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4E2DC0DD-69FF-4928-9703-D5708471BC00}" type="slidenum">
              <a:rPr lang="en-US" altLang="en-US"/>
              <a:pPr/>
              <a:t>20</a:t>
            </a:fld>
            <a:endParaRPr lang="en-US" altLang="en-US"/>
          </a:p>
        </p:txBody>
      </p:sp>
      <p:sp>
        <p:nvSpPr>
          <p:cNvPr id="1862658" name="Rectangle 2"/>
          <p:cNvSpPr>
            <a:spLocks noChangeArrowheads="1" noTextEdit="1"/>
          </p:cNvSpPr>
          <p:nvPr>
            <p:ph type="sldImg"/>
          </p:nvPr>
        </p:nvSpPr>
        <p:spPr bwMode="auto">
          <a:xfrm>
            <a:off x="1182688" y="696913"/>
            <a:ext cx="4646612" cy="3484562"/>
          </a:xfrm>
          <a:prstGeom prst="rect">
            <a:avLst/>
          </a:prstGeom>
          <a:solidFill>
            <a:srgbClr val="FFFFFF"/>
          </a:solidFill>
          <a:ln>
            <a:solidFill>
              <a:srgbClr val="000000"/>
            </a:solidFill>
            <a:miter lim="800000"/>
            <a:headEnd/>
            <a:tailEnd/>
          </a:ln>
        </p:spPr>
      </p:sp>
      <p:sp>
        <p:nvSpPr>
          <p:cNvPr id="1862659" name="Rectangle 3"/>
          <p:cNvSpPr>
            <a:spLocks noChangeArrowheads="1"/>
          </p:cNvSpPr>
          <p:nvPr>
            <p:ph type="body" idx="1"/>
          </p:nvPr>
        </p:nvSpPr>
        <p:spPr bwMode="auto">
          <a:xfrm>
            <a:off x="935038" y="4414838"/>
            <a:ext cx="5137150" cy="4181475"/>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lIns="93135" tIns="46568" rIns="93135" bIns="46568"/>
          <a:lstStyle/>
          <a:p>
            <a:r>
              <a:rPr lang="en-US" altLang="en-US" b="1"/>
              <a:t>Teaching Notes</a:t>
            </a:r>
          </a:p>
          <a:p>
            <a:pPr>
              <a:buFontTx/>
              <a:buChar char="•"/>
            </a:pPr>
            <a:r>
              <a:rPr lang="en-US" altLang="en-US"/>
              <a:t>CRC stands for Class Responsibility Collaboration.</a:t>
            </a:r>
          </a:p>
          <a:p>
            <a:pPr>
              <a:buFontTx/>
              <a:buChar char="•"/>
            </a:pPr>
            <a:r>
              <a:rPr lang="en-US" altLang="en-US"/>
              <a:t>The CRC card contains all use-case behaviors and responsibilities that have been associated with an object.</a:t>
            </a:r>
          </a:p>
          <a:p>
            <a:pPr>
              <a:buFontTx/>
              <a:buChar char="•"/>
            </a:pPr>
            <a:r>
              <a:rPr lang="en-US" altLang="en-US"/>
              <a:t>A CRC card for the object type MEMBER ORDER is depicted in the figure above. Notice that the CRC card contains all use case behaviors and responsibilities that have been associated with the object type MEMBER ORDER. </a:t>
            </a:r>
          </a:p>
          <a:p>
            <a:pPr>
              <a:buFontTx/>
              <a:buChar char="•"/>
            </a:pPr>
            <a:r>
              <a:rPr lang="en-US" altLang="en-US"/>
              <a:t>Also in the figure above, the MEMBER ORDER object needs collaboration from the MEMBER ORDERED PRODUCT object to retrieve information about each of the products being ordered. Remember if an object needs another object’s attribute to accomplish a behavior, the collaborating object needs to have a behavior or method to provide that attribute.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C899322A-501A-43AD-86FD-E57F10CF2BBC}" type="slidenum">
              <a:rPr lang="en-US" altLang="en-US"/>
              <a:pPr/>
              <a:t>21</a:t>
            </a:fld>
            <a:endParaRPr lang="en-US" altLang="en-US"/>
          </a:p>
        </p:txBody>
      </p:sp>
      <p:sp>
        <p:nvSpPr>
          <p:cNvPr id="1940482" name="Rectangle 2"/>
          <p:cNvSpPr>
            <a:spLocks noChangeArrowheads="1" noTextEdit="1"/>
          </p:cNvSpPr>
          <p:nvPr>
            <p:ph type="sldImg"/>
          </p:nvPr>
        </p:nvSpPr>
        <p:spPr>
          <a:ln/>
        </p:spPr>
      </p:sp>
      <p:sp>
        <p:nvSpPr>
          <p:cNvPr id="1940483" name="Rectangle 3"/>
          <p:cNvSpPr>
            <a:spLocks noGrp="1" noChangeArrowheads="1"/>
          </p:cNvSpPr>
          <p:nvPr>
            <p:ph type="body" idx="1"/>
          </p:nvPr>
        </p:nvSpPr>
        <p:spPr/>
        <p:txBody>
          <a:bodyPr/>
          <a:lstStyle/>
          <a:p>
            <a:r>
              <a:rPr lang="en-US" altLang="en-US" b="1"/>
              <a:t>Teaching Notes</a:t>
            </a:r>
          </a:p>
          <a:p>
            <a:pPr>
              <a:buFontTx/>
              <a:buChar char="•"/>
            </a:pPr>
            <a:r>
              <a:rPr lang="en-US" altLang="en-US"/>
              <a:t>In class we often take a simple use case narrative, scan for verbs to identify behaviors, and interactively build a sequence diagram.</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F04B5857-0525-4505-8652-4967D346D540}" type="slidenum">
              <a:rPr lang="en-US" altLang="en-US"/>
              <a:pPr/>
              <a:t>22</a:t>
            </a:fld>
            <a:endParaRPr lang="en-US" altLang="en-US"/>
          </a:p>
        </p:txBody>
      </p:sp>
      <p:sp>
        <p:nvSpPr>
          <p:cNvPr id="1943554" name="Rectangle 2"/>
          <p:cNvSpPr>
            <a:spLocks noChangeArrowheads="1" noTextEdit="1"/>
          </p:cNvSpPr>
          <p:nvPr>
            <p:ph type="sldImg"/>
          </p:nvPr>
        </p:nvSpPr>
        <p:spPr>
          <a:ln/>
        </p:spPr>
      </p:sp>
      <p:sp>
        <p:nvSpPr>
          <p:cNvPr id="1943555" name="Rectangle 3"/>
          <p:cNvSpPr>
            <a:spLocks noGrp="1" noChangeArrowheads="1"/>
          </p:cNvSpPr>
          <p:nvPr>
            <p:ph type="body" idx="1"/>
          </p:nvPr>
        </p:nvSpPr>
        <p:spPr/>
        <p:txBody>
          <a:bodyPr/>
          <a:lstStyle/>
          <a:p>
            <a:r>
              <a:rPr lang="en-US" altLang="en-US"/>
              <a:t>No additional notes.</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C85915BB-F0CD-403E-BA23-782398C57194}" type="slidenum">
              <a:rPr lang="en-US" altLang="en-US"/>
              <a:pPr/>
              <a:t>23</a:t>
            </a:fld>
            <a:endParaRPr lang="en-US" altLang="en-US"/>
          </a:p>
        </p:txBody>
      </p:sp>
      <p:sp>
        <p:nvSpPr>
          <p:cNvPr id="1945602" name="Rectangle 2"/>
          <p:cNvSpPr>
            <a:spLocks noChangeArrowheads="1" noTextEdit="1"/>
          </p:cNvSpPr>
          <p:nvPr>
            <p:ph type="sldImg"/>
          </p:nvPr>
        </p:nvSpPr>
        <p:spPr>
          <a:ln/>
        </p:spPr>
      </p:sp>
      <p:sp>
        <p:nvSpPr>
          <p:cNvPr id="1945603" name="Rectangle 3"/>
          <p:cNvSpPr>
            <a:spLocks noGrp="1" noChangeArrowheads="1"/>
          </p:cNvSpPr>
          <p:nvPr>
            <p:ph type="body" idx="1"/>
          </p:nvPr>
        </p:nvSpPr>
        <p:spPr/>
        <p:txBody>
          <a:bodyPr/>
          <a:lstStyle/>
          <a:p>
            <a:r>
              <a:rPr lang="en-US" altLang="en-US"/>
              <a:t>No additional notes.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34FDD05E-D9B0-4E35-8F0E-B5C6CE5D2951}" type="slidenum">
              <a:rPr lang="en-US" altLang="en-US"/>
              <a:pPr/>
              <a:t>24</a:t>
            </a:fld>
            <a:endParaRPr lang="en-US" altLang="en-US"/>
          </a:p>
        </p:txBody>
      </p:sp>
      <p:sp>
        <p:nvSpPr>
          <p:cNvPr id="1892354" name="Rectangle 2"/>
          <p:cNvSpPr>
            <a:spLocks noChangeArrowheads="1" noTextEdit="1"/>
          </p:cNvSpPr>
          <p:nvPr>
            <p:ph type="sldImg"/>
          </p:nvPr>
        </p:nvSpPr>
        <p:spPr>
          <a:ln/>
        </p:spPr>
      </p:sp>
      <p:sp>
        <p:nvSpPr>
          <p:cNvPr id="1892355" name="Rectangle 3"/>
          <p:cNvSpPr>
            <a:spLocks noGrp="1" noChangeArrowheads="1"/>
          </p:cNvSpPr>
          <p:nvPr>
            <p:ph type="body" idx="1"/>
          </p:nvPr>
        </p:nvSpPr>
        <p:spPr/>
        <p:txBody>
          <a:bodyPr/>
          <a:lstStyle/>
          <a:p>
            <a:r>
              <a:rPr lang="en-US" altLang="en-US" b="1"/>
              <a:t>Teaching Notes</a:t>
            </a:r>
          </a:p>
          <a:p>
            <a:r>
              <a:rPr lang="en-US" altLang="en-US"/>
              <a:t>The concept of state is depicted on the next slide.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0BB78393-AFF0-46C6-B624-F0E1508C76CE}" type="slidenum">
              <a:rPr lang="en-US" altLang="en-US"/>
              <a:pPr/>
              <a:t>25</a:t>
            </a:fld>
            <a:endParaRPr lang="en-US" altLang="en-US"/>
          </a:p>
        </p:txBody>
      </p:sp>
      <p:sp>
        <p:nvSpPr>
          <p:cNvPr id="1894402" name="Rectangle 2"/>
          <p:cNvSpPr>
            <a:spLocks noChangeArrowheads="1" noTextEdit="1"/>
          </p:cNvSpPr>
          <p:nvPr>
            <p:ph type="sldImg"/>
          </p:nvPr>
        </p:nvSpPr>
        <p:spPr>
          <a:ln/>
        </p:spPr>
      </p:sp>
      <p:sp>
        <p:nvSpPr>
          <p:cNvPr id="1894403" name="Rectangle 3"/>
          <p:cNvSpPr>
            <a:spLocks noGrp="1" noChangeArrowheads="1"/>
          </p:cNvSpPr>
          <p:nvPr>
            <p:ph type="body" idx="1"/>
          </p:nvPr>
        </p:nvSpPr>
        <p:spPr/>
        <p:txBody>
          <a:bodyPr/>
          <a:lstStyle/>
          <a:p>
            <a:r>
              <a:rPr lang="en-US" altLang="en-US"/>
              <a:t>No additional notes.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B1A89AFE-BD5F-46C1-A0DC-858C2EC8B8F4}" type="slidenum">
              <a:rPr lang="en-US" altLang="en-US"/>
              <a:pPr/>
              <a:t>26</a:t>
            </a:fld>
            <a:endParaRPr lang="en-US" altLang="en-US"/>
          </a:p>
        </p:txBody>
      </p:sp>
      <p:sp>
        <p:nvSpPr>
          <p:cNvPr id="1896450" name="Rectangle 2"/>
          <p:cNvSpPr>
            <a:spLocks noChangeArrowheads="1" noTextEdit="1"/>
          </p:cNvSpPr>
          <p:nvPr>
            <p:ph type="sldImg"/>
          </p:nvPr>
        </p:nvSpPr>
        <p:spPr>
          <a:ln/>
        </p:spPr>
      </p:sp>
      <p:sp>
        <p:nvSpPr>
          <p:cNvPr id="1896451" name="Rectangle 3"/>
          <p:cNvSpPr>
            <a:spLocks noGrp="1" noChangeArrowheads="1"/>
          </p:cNvSpPr>
          <p:nvPr>
            <p:ph type="body" idx="1"/>
          </p:nvPr>
        </p:nvSpPr>
        <p:spPr/>
        <p:txBody>
          <a:bodyPr/>
          <a:lstStyle/>
          <a:p>
            <a:r>
              <a:rPr lang="en-US" altLang="en-US" b="1"/>
              <a:t>Teaching Notes</a:t>
            </a:r>
          </a:p>
          <a:p>
            <a:pPr>
              <a:buFontTx/>
              <a:buChar char="•"/>
            </a:pPr>
            <a:r>
              <a:rPr lang="en-US" altLang="en-US"/>
              <a:t>State machine diagrams are not required for all objects, just those that have clearly identifiable states and complex behavior.</a:t>
            </a:r>
          </a:p>
          <a:p>
            <a:pPr>
              <a:buFontTx/>
              <a:buChar char="•"/>
            </a:pPr>
            <a:r>
              <a:rPr lang="en-US" altLang="en-US"/>
              <a:t>The solid circle represents the object’s initial state.</a:t>
            </a:r>
          </a:p>
          <a:p>
            <a:pPr>
              <a:buFontTx/>
              <a:buChar char="•"/>
            </a:pPr>
            <a:r>
              <a:rPr lang="en-US" altLang="en-US"/>
              <a:t>The object transitions through a life cycle of different states represented by rounded-corner rectangles</a:t>
            </a:r>
          </a:p>
          <a:p>
            <a:pPr>
              <a:buFontTx/>
              <a:buChar char="•"/>
            </a:pPr>
            <a:r>
              <a:rPr lang="en-US" altLang="en-US"/>
              <a:t>Each arrow represents an event that triggers a change from one state to another</a:t>
            </a:r>
          </a:p>
          <a:p>
            <a:pPr>
              <a:buFontTx/>
              <a:buChar char="•"/>
            </a:pPr>
            <a:r>
              <a:rPr lang="en-US" altLang="en-US"/>
              <a:t>The solid circle inside the hollow circle represents the object’s final state.</a:t>
            </a:r>
          </a:p>
          <a:p>
            <a:pPr>
              <a:buFontTx/>
              <a:buChar char="•"/>
            </a:pPr>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A3E94BC9-506F-47EB-BBE4-D25C0B767C14}" type="slidenum">
              <a:rPr lang="en-US" altLang="en-US"/>
              <a:pPr/>
              <a:t>27</a:t>
            </a:fld>
            <a:endParaRPr lang="en-US" altLang="en-US"/>
          </a:p>
        </p:txBody>
      </p:sp>
      <p:sp>
        <p:nvSpPr>
          <p:cNvPr id="1898498" name="Rectangle 2"/>
          <p:cNvSpPr>
            <a:spLocks noChangeArrowheads="1" noTextEdit="1"/>
          </p:cNvSpPr>
          <p:nvPr>
            <p:ph type="sldImg"/>
          </p:nvPr>
        </p:nvSpPr>
        <p:spPr>
          <a:ln/>
        </p:spPr>
      </p:sp>
      <p:sp>
        <p:nvSpPr>
          <p:cNvPr id="1898499" name="Rectangle 3"/>
          <p:cNvSpPr>
            <a:spLocks noGrp="1" noChangeArrowheads="1"/>
          </p:cNvSpPr>
          <p:nvPr>
            <p:ph type="body" idx="1"/>
          </p:nvPr>
        </p:nvSpPr>
        <p:spPr/>
        <p:txBody>
          <a:bodyPr/>
          <a:lstStyle/>
          <a:p>
            <a:r>
              <a:rPr lang="en-US" altLang="en-US"/>
              <a:t>No additional notes.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75D196D3-BF5C-4BF5-B712-246B6B038D0C}" type="slidenum">
              <a:rPr lang="en-US" altLang="en-US"/>
              <a:pPr/>
              <a:t>28</a:t>
            </a:fld>
            <a:endParaRPr lang="en-US" altLang="en-US"/>
          </a:p>
        </p:txBody>
      </p:sp>
      <p:sp>
        <p:nvSpPr>
          <p:cNvPr id="1902594" name="Rectangle 2"/>
          <p:cNvSpPr>
            <a:spLocks noChangeArrowheads="1" noTextEdit="1"/>
          </p:cNvSpPr>
          <p:nvPr>
            <p:ph type="sldImg"/>
          </p:nvPr>
        </p:nvSpPr>
        <p:spPr>
          <a:ln/>
        </p:spPr>
      </p:sp>
      <p:sp>
        <p:nvSpPr>
          <p:cNvPr id="1902595" name="Rectangle 3"/>
          <p:cNvSpPr>
            <a:spLocks noGrp="1" noChangeArrowheads="1"/>
          </p:cNvSpPr>
          <p:nvPr>
            <p:ph type="body" idx="1"/>
          </p:nvPr>
        </p:nvSpPr>
        <p:spPr/>
        <p:txBody>
          <a:bodyPr/>
          <a:lstStyle/>
          <a:p>
            <a:r>
              <a:rPr lang="en-US" altLang="en-US" b="1"/>
              <a:t>Teaching Notes</a:t>
            </a:r>
          </a:p>
          <a:p>
            <a:pPr>
              <a:buFontTx/>
              <a:buChar char="•"/>
            </a:pPr>
            <a:r>
              <a:rPr lang="en-US" altLang="en-US"/>
              <a:t>The Design class diagram is the design equivalent of the class diagram prepared in OOA (Chapter 9).</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577DACAF-7D34-4A5B-A0FA-0A414904AD2D}" type="slidenum">
              <a:rPr lang="en-US" altLang="en-US"/>
              <a:pPr/>
              <a:t>29</a:t>
            </a:fld>
            <a:endParaRPr lang="en-US" altLang="en-US"/>
          </a:p>
        </p:txBody>
      </p:sp>
      <p:sp>
        <p:nvSpPr>
          <p:cNvPr id="1904642" name="Rectangle 2"/>
          <p:cNvSpPr>
            <a:spLocks noChangeArrowheads="1" noTextEdit="1"/>
          </p:cNvSpPr>
          <p:nvPr>
            <p:ph type="sldImg"/>
          </p:nvPr>
        </p:nvSpPr>
        <p:spPr>
          <a:ln/>
        </p:spPr>
      </p:sp>
      <p:sp>
        <p:nvSpPr>
          <p:cNvPr id="1904643" name="Rectangle 3"/>
          <p:cNvSpPr>
            <a:spLocks noGrp="1" noChangeArrowheads="1"/>
          </p:cNvSpPr>
          <p:nvPr>
            <p:ph type="body" idx="1"/>
          </p:nvPr>
        </p:nvSpPr>
        <p:spPr/>
        <p:txBody>
          <a:bodyPr/>
          <a:lstStyle/>
          <a:p>
            <a:r>
              <a:rPr lang="en-US" altLang="en-US"/>
              <a:t>No additional notes.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4DF12617-35BA-47A4-8B46-02FFBF2932A3}" type="slidenum">
              <a:rPr lang="en-US" altLang="en-US"/>
              <a:pPr/>
              <a:t>3</a:t>
            </a:fld>
            <a:endParaRPr lang="en-US" altLang="en-US"/>
          </a:p>
        </p:txBody>
      </p:sp>
      <p:sp>
        <p:nvSpPr>
          <p:cNvPr id="1879042" name="Rectangle 2"/>
          <p:cNvSpPr>
            <a:spLocks noChangeArrowheads="1" noTextEdit="1"/>
          </p:cNvSpPr>
          <p:nvPr>
            <p:ph type="sldImg"/>
          </p:nvPr>
        </p:nvSpPr>
        <p:spPr>
          <a:ln/>
        </p:spPr>
      </p:sp>
      <p:sp>
        <p:nvSpPr>
          <p:cNvPr id="1879043" name="Rectangle 3"/>
          <p:cNvSpPr>
            <a:spLocks noGrp="1" noChangeArrowheads="1"/>
          </p:cNvSpPr>
          <p:nvPr>
            <p:ph type="body" idx="1"/>
          </p:nvPr>
        </p:nvSpPr>
        <p:spPr/>
        <p:txBody>
          <a:bodyPr/>
          <a:lstStyle/>
          <a:p>
            <a:r>
              <a:rPr lang="en-US" altLang="en-US" b="1"/>
              <a:t>Teaching Notes</a:t>
            </a:r>
          </a:p>
          <a:p>
            <a:pPr>
              <a:buFontTx/>
              <a:buChar char="•"/>
            </a:pPr>
            <a:r>
              <a:rPr lang="en-US" altLang="en-US">
                <a:effectLst>
                  <a:outerShdw blurRad="38100" dist="38100" dir="2700000" algn="tl">
                    <a:srgbClr val="C0C0C0"/>
                  </a:outerShdw>
                </a:effectLst>
              </a:rPr>
              <a:t>The</a:t>
            </a:r>
            <a:r>
              <a:rPr lang="en-US" altLang="en-US"/>
              <a:t> approach of using object-oriented techniques for designing a system is referred to as </a:t>
            </a:r>
            <a:r>
              <a:rPr lang="en-US" altLang="en-US" b="1"/>
              <a:t>object-oriented design</a:t>
            </a:r>
            <a:r>
              <a:rPr lang="en-US" altLang="en-US"/>
              <a:t>. Recall that object-oriented development approaches are best suited to projects that will implement systems using emerging object technologies to construct, manage, and assemble those objects into useful computer applications. Object-oriented design is the continuation of object-oriented analysis (Chapter 9), continuing to center the development focus around object modeling techniques. </a:t>
            </a:r>
          </a:p>
          <a:p>
            <a:pPr>
              <a:buFontTx/>
              <a:buChar char="•"/>
            </a:pPr>
            <a:r>
              <a:rPr lang="en-US" altLang="en-US">
                <a:effectLst>
                  <a:outerShdw blurRad="38100" dist="38100" dir="2700000" algn="tl">
                    <a:srgbClr val="C0C0C0"/>
                  </a:outerShdw>
                </a:effectLst>
              </a:rPr>
              <a:t>During</a:t>
            </a:r>
            <a:r>
              <a:rPr lang="en-US" altLang="en-US"/>
              <a:t> object-oriented design, entity objects are refined while other types of objects are identified that will be introduced as the result of physical implementation decisions for the new system. </a:t>
            </a:r>
          </a:p>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C8EA74DB-E091-4743-91DF-7B68A5C2E71B}" type="slidenum">
              <a:rPr lang="en-US" altLang="en-US"/>
              <a:pPr/>
              <a:t>30</a:t>
            </a:fld>
            <a:endParaRPr lang="en-US" altLang="en-US"/>
          </a:p>
        </p:txBody>
      </p:sp>
      <p:sp>
        <p:nvSpPr>
          <p:cNvPr id="1866754" name="Rectangle 2"/>
          <p:cNvSpPr>
            <a:spLocks noChangeArrowheads="1" noTextEdit="1"/>
          </p:cNvSpPr>
          <p:nvPr>
            <p:ph type="sldImg"/>
          </p:nvPr>
        </p:nvSpPr>
        <p:spPr bwMode="auto">
          <a:xfrm>
            <a:off x="1182688" y="696913"/>
            <a:ext cx="4646612" cy="3484562"/>
          </a:xfrm>
          <a:prstGeom prst="rect">
            <a:avLst/>
          </a:prstGeom>
          <a:solidFill>
            <a:srgbClr val="FFFFFF"/>
          </a:solidFill>
          <a:ln>
            <a:solidFill>
              <a:srgbClr val="000000"/>
            </a:solidFill>
            <a:miter lim="800000"/>
            <a:headEnd/>
            <a:tailEnd/>
          </a:ln>
        </p:spPr>
      </p:sp>
      <p:sp>
        <p:nvSpPr>
          <p:cNvPr id="1866755" name="Rectangle 3"/>
          <p:cNvSpPr>
            <a:spLocks noChangeArrowheads="1"/>
          </p:cNvSpPr>
          <p:nvPr>
            <p:ph type="body" idx="1"/>
          </p:nvPr>
        </p:nvSpPr>
        <p:spPr bwMode="auto">
          <a:xfrm>
            <a:off x="935038" y="4414838"/>
            <a:ext cx="5137150" cy="4181475"/>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lIns="91588" tIns="45794" rIns="91588" bIns="45794"/>
          <a:lstStyle/>
          <a:p>
            <a:r>
              <a:rPr lang="en-US" altLang="en-US" b="1"/>
              <a:t>Teaching Notes</a:t>
            </a:r>
          </a:p>
          <a:p>
            <a:r>
              <a:rPr lang="en-US" altLang="en-US"/>
              <a:t>When identifying behaviors, don’t forget these implied behaviors for every object.</a:t>
            </a:r>
          </a:p>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5B1A20E1-5E8C-40C8-9745-1B2F2024D64D}" type="slidenum">
              <a:rPr lang="en-US" altLang="en-US"/>
              <a:pPr/>
              <a:t>31</a:t>
            </a:fld>
            <a:endParaRPr lang="en-US" altLang="en-US"/>
          </a:p>
        </p:txBody>
      </p:sp>
      <p:sp>
        <p:nvSpPr>
          <p:cNvPr id="1870850" name="Rectangle 2"/>
          <p:cNvSpPr>
            <a:spLocks noChangeArrowheads="1" noTextEdit="1"/>
          </p:cNvSpPr>
          <p:nvPr>
            <p:ph type="sldImg"/>
          </p:nvPr>
        </p:nvSpPr>
        <p:spPr bwMode="auto">
          <a:xfrm>
            <a:off x="1182688" y="696913"/>
            <a:ext cx="4646612" cy="3484562"/>
          </a:xfrm>
          <a:prstGeom prst="rect">
            <a:avLst/>
          </a:prstGeom>
          <a:solidFill>
            <a:srgbClr val="FFFFFF"/>
          </a:solidFill>
          <a:ln>
            <a:solidFill>
              <a:srgbClr val="000000"/>
            </a:solidFill>
            <a:miter lim="800000"/>
            <a:headEnd/>
            <a:tailEnd/>
          </a:ln>
        </p:spPr>
      </p:sp>
      <p:sp>
        <p:nvSpPr>
          <p:cNvPr id="1870851" name="Rectangle 3"/>
          <p:cNvSpPr>
            <a:spLocks noChangeArrowheads="1"/>
          </p:cNvSpPr>
          <p:nvPr>
            <p:ph type="body" idx="1"/>
          </p:nvPr>
        </p:nvSpPr>
        <p:spPr bwMode="auto">
          <a:xfrm>
            <a:off x="935038" y="4414838"/>
            <a:ext cx="5137150" cy="4181475"/>
          </a:xfrm>
          <a:prstGeom prst="rect">
            <a:avLst/>
          </a:prstGeom>
          <a:solidFill>
            <a:srgbClr val="FFFFFF"/>
          </a:solidFill>
          <a:ln/>
          <a:extLst>
            <a:ext uri="{91240B29-F687-4F45-9708-019B960494DF}">
              <a14:hiddenLine xmlns:a14="http://schemas.microsoft.com/office/drawing/2010/main" w="9525">
                <a:solidFill>
                  <a:srgbClr val="000000"/>
                </a:solidFill>
                <a:miter lim="800000"/>
                <a:headEnd/>
                <a:tailEnd/>
              </a14:hiddenLine>
            </a:ext>
          </a:extLst>
        </p:spPr>
        <p:txBody>
          <a:bodyPr lIns="93135" tIns="46568" rIns="93135" bIns="46568"/>
          <a:lstStyle/>
          <a:p>
            <a:r>
              <a:rPr lang="en-US" altLang="en-US" b="1"/>
              <a:t>Teaching Notes</a:t>
            </a:r>
          </a:p>
          <a:p>
            <a:pPr>
              <a:buFontTx/>
              <a:buChar char="•"/>
            </a:pPr>
            <a:r>
              <a:rPr lang="en-US" altLang="en-US"/>
              <a:t>The figure above is a partial view of our object class diagram which correlates to the objects used in the “Place New Member Order” use case. Notice we have given each behavior or method a name. Normally these names reflect the programming language used to develop the system.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CDEF444B-6A6E-42DA-82AA-8D35C63083DE}" type="slidenum">
              <a:rPr lang="en-US" altLang="en-US"/>
              <a:pPr/>
              <a:t>4</a:t>
            </a:fld>
            <a:endParaRPr lang="en-US" altLang="en-US"/>
          </a:p>
        </p:txBody>
      </p:sp>
      <p:sp>
        <p:nvSpPr>
          <p:cNvPr id="1920002" name="Rectangle 2"/>
          <p:cNvSpPr>
            <a:spLocks noChangeArrowheads="1" noTextEdit="1"/>
          </p:cNvSpPr>
          <p:nvPr>
            <p:ph type="sldImg"/>
          </p:nvPr>
        </p:nvSpPr>
        <p:spPr>
          <a:ln/>
        </p:spPr>
      </p:sp>
      <p:sp>
        <p:nvSpPr>
          <p:cNvPr id="1920003" name="Rectangle 3"/>
          <p:cNvSpPr>
            <a:spLocks noGrp="1" noChangeArrowheads="1"/>
          </p:cNvSpPr>
          <p:nvPr>
            <p:ph type="body" idx="1"/>
          </p:nvPr>
        </p:nvSpPr>
        <p:spPr/>
        <p:txBody>
          <a:bodyPr/>
          <a:lstStyle/>
          <a:p>
            <a:r>
              <a:rPr lang="en-US" altLang="en-US" b="1"/>
              <a:t>Teaching Notes</a:t>
            </a:r>
          </a:p>
          <a:p>
            <a:r>
              <a:rPr lang="en-US" altLang="en-US"/>
              <a:t>If your students have programmed in .NET or in Java or in any other OO environment they should have noticed that the code they write always goes into a class. This connection can help students understand the next slide.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63A59A95-264C-4624-A1A3-4A7ACAEEA668}" type="slidenum">
              <a:rPr lang="en-US" altLang="en-US"/>
              <a:pPr/>
              <a:t>5</a:t>
            </a:fld>
            <a:endParaRPr lang="en-US" altLang="en-US"/>
          </a:p>
        </p:txBody>
      </p:sp>
      <p:sp>
        <p:nvSpPr>
          <p:cNvPr id="1921026" name="Rectangle 2"/>
          <p:cNvSpPr>
            <a:spLocks noChangeArrowheads="1" noTextEdit="1"/>
          </p:cNvSpPr>
          <p:nvPr>
            <p:ph type="sldImg"/>
          </p:nvPr>
        </p:nvSpPr>
        <p:spPr>
          <a:ln/>
        </p:spPr>
      </p:sp>
      <p:sp>
        <p:nvSpPr>
          <p:cNvPr id="1921027" name="Rectangle 3"/>
          <p:cNvSpPr>
            <a:spLocks noGrp="1" noChangeArrowheads="1"/>
          </p:cNvSpPr>
          <p:nvPr>
            <p:ph type="body" idx="1"/>
          </p:nvPr>
        </p:nvSpPr>
        <p:spPr/>
        <p:txBody>
          <a:bodyPr/>
          <a:lstStyle/>
          <a:p>
            <a:r>
              <a:rPr lang="en-US" altLang="en-US" b="1"/>
              <a:t>Teaching Notes</a:t>
            </a:r>
          </a:p>
          <a:p>
            <a:pPr>
              <a:buFontTx/>
              <a:buChar char="•"/>
            </a:pPr>
            <a:r>
              <a:rPr lang="en-US" altLang="en-US"/>
              <a:t>Why all these kinds of classes? Structuring the system this way makes the maintenance and enhancement of those classes simpler and easier.</a:t>
            </a:r>
          </a:p>
          <a:p>
            <a:pPr>
              <a:buFontTx/>
              <a:buChar char="•"/>
            </a:pPr>
            <a:r>
              <a:rPr lang="en-US" altLang="en-US"/>
              <a:t>Entity classes are what we worked with in Chapter 9 during object-oriented analysis.</a:t>
            </a:r>
          </a:p>
          <a:p>
            <a:pPr>
              <a:buFontTx/>
              <a:buChar char="•"/>
            </a:pPr>
            <a:r>
              <a:rPr lang="en-US" altLang="en-US"/>
              <a:t>The .NET code on the previous slide is an example of an interface class.</a:t>
            </a:r>
          </a:p>
          <a:p>
            <a:pPr>
              <a:buFontTx/>
              <a:buChar char="•"/>
            </a:pPr>
            <a:r>
              <a:rPr lang="en-US" altLang="en-US"/>
              <a:t>Control classes coordinate message among the other kinds of classes to implement a use case.</a:t>
            </a:r>
          </a:p>
          <a:p>
            <a:pPr>
              <a:buFontTx/>
              <a:buChar char="•"/>
            </a:pPr>
            <a:r>
              <a:rPr lang="en-US" altLang="en-US"/>
              <a:t>The code to handle database reading/writing could be built into the entity class. But having that functionality in a separate class keeps the entity class implementation-neutral, which makes it more reusable. We will talk more about the value of reusability later in the chapter.</a:t>
            </a:r>
          </a:p>
          <a:p>
            <a:pPr>
              <a:buFontTx/>
              <a:buChar char="•"/>
            </a:pPr>
            <a:r>
              <a:rPr lang="en-US" altLang="en-US"/>
              <a:t>System classes isolate the other options from the operating system to keep them implementation-neutral and more reusable.</a:t>
            </a:r>
          </a:p>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DA404C80-437A-47F7-8174-339BB2B87C85}" type="slidenum">
              <a:rPr lang="en-US" altLang="en-US"/>
              <a:pPr/>
              <a:t>6</a:t>
            </a:fld>
            <a:endParaRPr lang="en-US" altLang="en-US"/>
          </a:p>
        </p:txBody>
      </p:sp>
      <p:sp>
        <p:nvSpPr>
          <p:cNvPr id="1881090" name="Rectangle 2"/>
          <p:cNvSpPr>
            <a:spLocks noChangeArrowheads="1" noTextEdit="1"/>
          </p:cNvSpPr>
          <p:nvPr>
            <p:ph type="sldImg"/>
          </p:nvPr>
        </p:nvSpPr>
        <p:spPr>
          <a:ln/>
        </p:spPr>
      </p:sp>
      <p:sp>
        <p:nvSpPr>
          <p:cNvPr id="1881091" name="Rectangle 3"/>
          <p:cNvSpPr>
            <a:spLocks noGrp="1" noChangeArrowheads="1"/>
          </p:cNvSpPr>
          <p:nvPr>
            <p:ph type="body" idx="1"/>
          </p:nvPr>
        </p:nvSpPr>
        <p:spPr/>
        <p:txBody>
          <a:bodyPr/>
          <a:lstStyle/>
          <a:p>
            <a:r>
              <a:rPr lang="en-US" altLang="en-US" b="1"/>
              <a:t>Teaching Notes</a:t>
            </a:r>
          </a:p>
          <a:p>
            <a:r>
              <a:rPr lang="en-US" altLang="en-US"/>
              <a:t>The Order Display Window is an interface class &lt;&lt;UI&gt;&gt;. It is dependent on the Order Processor class to respond to events initiated from the interface.</a:t>
            </a:r>
          </a:p>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0DA4CB3F-C09A-436A-B7FF-F09077EFAC28}" type="slidenum">
              <a:rPr lang="en-US" altLang="en-US"/>
              <a:pPr/>
              <a:t>7</a:t>
            </a:fld>
            <a:endParaRPr lang="en-US" altLang="en-US"/>
          </a:p>
        </p:txBody>
      </p:sp>
      <p:sp>
        <p:nvSpPr>
          <p:cNvPr id="1883138" name="Rectangle 2"/>
          <p:cNvSpPr>
            <a:spLocks noChangeArrowheads="1" noTextEdit="1"/>
          </p:cNvSpPr>
          <p:nvPr>
            <p:ph type="sldImg"/>
          </p:nvPr>
        </p:nvSpPr>
        <p:spPr bwMode="auto">
          <a:xfrm>
            <a:off x="1189038" y="701675"/>
            <a:ext cx="4630737" cy="3473450"/>
          </a:xfrm>
          <a:prstGeom prst="rect">
            <a:avLst/>
          </a:prstGeom>
          <a:solidFill>
            <a:srgbClr val="FFFFFF"/>
          </a:solidFill>
          <a:ln>
            <a:solidFill>
              <a:srgbClr val="000000"/>
            </a:solidFill>
            <a:miter lim="800000"/>
            <a:headEnd/>
            <a:tailEnd/>
          </a:ln>
        </p:spPr>
      </p:sp>
      <p:sp>
        <p:nvSpPr>
          <p:cNvPr id="1883139" name="Rectangle 3"/>
          <p:cNvSpPr>
            <a:spLocks noChangeArrowheads="1"/>
          </p:cNvSpPr>
          <p:nvPr>
            <p:ph type="body" idx="1"/>
          </p:nvPr>
        </p:nvSpPr>
        <p:spPr bwMode="auto">
          <a:xfrm>
            <a:off x="935038" y="4413250"/>
            <a:ext cx="5137150" cy="4183063"/>
          </a:xfrm>
          <a:prstGeom prst="rect">
            <a:avLst/>
          </a:prstGeom>
          <a:solidFill>
            <a:srgbClr val="FFFFFF"/>
          </a:solidFill>
          <a:ln>
            <a:solidFill>
              <a:srgbClr val="000000"/>
            </a:solidFill>
            <a:miter lim="800000"/>
            <a:headEnd/>
            <a:tailEnd/>
          </a:ln>
        </p:spPr>
        <p:txBody>
          <a:bodyPr/>
          <a:lstStyle/>
          <a:p>
            <a:r>
              <a:rPr lang="en-US" altLang="en-US" b="1"/>
              <a:t>Teaching Notes</a:t>
            </a:r>
          </a:p>
          <a:p>
            <a:r>
              <a:rPr lang="en-US" altLang="en-US"/>
              <a:t>Given a User, you can find that user’s current password for authentication. But given a password, you cannot find the corresponding user.</a:t>
            </a:r>
          </a:p>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E3FDC510-1376-4D5F-9F04-0E5F5359FB10}" type="slidenum">
              <a:rPr lang="en-US" altLang="en-US"/>
              <a:pPr/>
              <a:t>8</a:t>
            </a:fld>
            <a:endParaRPr lang="en-US" altLang="en-US"/>
          </a:p>
        </p:txBody>
      </p:sp>
      <p:sp>
        <p:nvSpPr>
          <p:cNvPr id="1885186" name="Rectangle 2"/>
          <p:cNvSpPr>
            <a:spLocks noChangeArrowheads="1" noTextEdit="1"/>
          </p:cNvSpPr>
          <p:nvPr>
            <p:ph type="sldImg"/>
          </p:nvPr>
        </p:nvSpPr>
        <p:spPr>
          <a:ln/>
        </p:spPr>
      </p:sp>
      <p:sp>
        <p:nvSpPr>
          <p:cNvPr id="1885187" name="Rectangle 3"/>
          <p:cNvSpPr>
            <a:spLocks noGrp="1" noChangeArrowheads="1"/>
          </p:cNvSpPr>
          <p:nvPr>
            <p:ph type="body" idx="1"/>
          </p:nvPr>
        </p:nvSpPr>
        <p:spPr/>
        <p:txBody>
          <a:bodyPr/>
          <a:lstStyle/>
          <a:p>
            <a:r>
              <a:rPr lang="en-US" altLang="en-US"/>
              <a:t>No additional notes.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8"/>
          <p:cNvSpPr>
            <a:spLocks noGrp="1" noChangeArrowheads="1"/>
          </p:cNvSpPr>
          <p:nvPr>
            <p:ph type="ftr" sz="quarter" idx="4"/>
          </p:nvPr>
        </p:nvSpPr>
        <p:spPr>
          <a:ln/>
        </p:spPr>
        <p:txBody>
          <a:bodyPr/>
          <a:lstStyle/>
          <a:p>
            <a:r>
              <a:rPr lang="en-US" altLang="en-US"/>
              <a:t>Chapter 18 – Object-Oriented Design and Modeling Using the UML</a:t>
            </a:r>
          </a:p>
        </p:txBody>
      </p:sp>
      <p:sp>
        <p:nvSpPr>
          <p:cNvPr id="5" name="Rectangle 9"/>
          <p:cNvSpPr>
            <a:spLocks noGrp="1" noChangeArrowheads="1"/>
          </p:cNvSpPr>
          <p:nvPr>
            <p:ph type="sldNum" sz="quarter" idx="5"/>
          </p:nvPr>
        </p:nvSpPr>
        <p:spPr>
          <a:ln/>
        </p:spPr>
        <p:txBody>
          <a:bodyPr/>
          <a:lstStyle/>
          <a:p>
            <a:fld id="{C08305F0-EEC0-4413-AA24-A188D094ACAD}" type="slidenum">
              <a:rPr lang="en-US" altLang="en-US"/>
              <a:pPr/>
              <a:t>9</a:t>
            </a:fld>
            <a:endParaRPr lang="en-US" altLang="en-US"/>
          </a:p>
        </p:txBody>
      </p:sp>
      <p:sp>
        <p:nvSpPr>
          <p:cNvPr id="1833986" name="Rectangle 2"/>
          <p:cNvSpPr>
            <a:spLocks noChangeArrowheads="1" noTextEdit="1"/>
          </p:cNvSpPr>
          <p:nvPr>
            <p:ph type="sldImg"/>
          </p:nvPr>
        </p:nvSpPr>
        <p:spPr bwMode="auto">
          <a:xfrm>
            <a:off x="1182688" y="696913"/>
            <a:ext cx="4646612" cy="3484562"/>
          </a:xfrm>
          <a:prstGeom prst="rect">
            <a:avLst/>
          </a:prstGeom>
          <a:solidFill>
            <a:srgbClr val="FFFFFF"/>
          </a:solidFill>
          <a:ln>
            <a:solidFill>
              <a:srgbClr val="000000"/>
            </a:solidFill>
            <a:miter lim="800000"/>
            <a:headEnd/>
            <a:tailEnd/>
          </a:ln>
        </p:spPr>
      </p:sp>
      <p:sp>
        <p:nvSpPr>
          <p:cNvPr id="1833987" name="Rectangle 3"/>
          <p:cNvSpPr>
            <a:spLocks noChangeArrowheads="1"/>
          </p:cNvSpPr>
          <p:nvPr>
            <p:ph type="body" idx="1"/>
          </p:nvPr>
        </p:nvSpPr>
        <p:spPr bwMode="auto">
          <a:xfrm>
            <a:off x="935038" y="4414838"/>
            <a:ext cx="5137150" cy="4181475"/>
          </a:xfrm>
          <a:prstGeom prst="rect">
            <a:avLst/>
          </a:prstGeom>
          <a:solidFill>
            <a:srgbClr val="FFFFFF"/>
          </a:solidFill>
          <a:ln>
            <a:solidFill>
              <a:srgbClr val="000000"/>
            </a:solidFill>
            <a:miter lim="800000"/>
            <a:headEnd/>
            <a:tailEnd/>
          </a:ln>
        </p:spPr>
        <p:txBody>
          <a:bodyPr lIns="92775" tIns="46388" rIns="92775" bIns="46388"/>
          <a:lstStyle/>
          <a:p>
            <a:r>
              <a:rPr lang="en-US" altLang="en-US" b="1"/>
              <a:t>Teaching Notes</a:t>
            </a:r>
          </a:p>
          <a:p>
            <a:pPr>
              <a:spcBef>
                <a:spcPct val="0"/>
              </a:spcBef>
              <a:buFontTx/>
              <a:buChar char="•"/>
            </a:pPr>
            <a:r>
              <a:rPr lang="en-US" altLang="en-US"/>
              <a:t>Object responsibility is closely related to the concept of objects being able to send and/or respond to messages. For example, an ORDER object may have the responsibility to display a customer’s order, but it may need to collaborate with the CUSTOMER object to get the customer data, the PRODUCT object to get the product data, and the ORDER LINE object to get specific order data about each product being ordered. Thus, CUSTOMER, PRODUCT, and ORDER LINE have an obligation to provide the requested service (provide requested data) to the ORDER object.</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1977346" name="Picture 2" descr="ppt_bkgrd_tit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977347" name="Rectangle 3"/>
          <p:cNvSpPr>
            <a:spLocks noGrp="1" noChangeArrowheads="1"/>
          </p:cNvSpPr>
          <p:nvPr>
            <p:ph type="ctrTitle"/>
          </p:nvPr>
        </p:nvSpPr>
        <p:spPr>
          <a:xfrm>
            <a:off x="4191000" y="1295400"/>
            <a:ext cx="4572000" cy="2305050"/>
          </a:xfrm>
          <a:solidFill>
            <a:srgbClr val="FAEDDE"/>
          </a:solidFill>
          <a:effectLst>
            <a:outerShdw dist="81320" dir="2319588" algn="ctr" rotWithShape="0">
              <a:schemeClr val="tx1"/>
            </a:outerShdw>
          </a:effectLst>
        </p:spPr>
        <p:txBody>
          <a:bodyPr anchorCtr="1"/>
          <a:lstStyle>
            <a:lvl1pPr>
              <a:defRPr>
                <a:solidFill>
                  <a:schemeClr val="tx1"/>
                </a:solidFill>
              </a:defRPr>
            </a:lvl1pPr>
          </a:lstStyle>
          <a:p>
            <a:pPr lvl="0"/>
            <a:r>
              <a:rPr lang="en-US" altLang="en-US" noProof="0" smtClean="0"/>
              <a:t>Click to edit Master title style</a:t>
            </a:r>
          </a:p>
        </p:txBody>
      </p:sp>
      <p:sp>
        <p:nvSpPr>
          <p:cNvPr id="1977348" name="Rectangle 4"/>
          <p:cNvSpPr>
            <a:spLocks noGrp="1" noChangeArrowheads="1"/>
          </p:cNvSpPr>
          <p:nvPr>
            <p:ph type="subTitle" idx="1"/>
          </p:nvPr>
        </p:nvSpPr>
        <p:spPr>
          <a:xfrm>
            <a:off x="4191000" y="3886200"/>
            <a:ext cx="4572000" cy="1752600"/>
          </a:xfrm>
          <a:solidFill>
            <a:srgbClr val="FAEDDE"/>
          </a:solidFill>
          <a:effectLst>
            <a:outerShdw dist="89803" dir="2700000" algn="ctr" rotWithShape="0">
              <a:schemeClr val="tx1"/>
            </a:outerShdw>
          </a:effectLst>
        </p:spPr>
        <p:txBody>
          <a:bodyPr anchor="ctr" anchorCtr="1"/>
          <a:lstStyle>
            <a:lvl1pPr marL="0" indent="0" algn="ctr">
              <a:buFontTx/>
              <a:buNone/>
              <a:defRPr/>
            </a:lvl1pPr>
          </a:lstStyle>
          <a:p>
            <a:pPr lvl="0"/>
            <a:r>
              <a:rPr lang="en-US" altLang="en-US" noProof="0" smtClean="0"/>
              <a:t>Click to edit Master subtitle style</a:t>
            </a:r>
          </a:p>
        </p:txBody>
      </p:sp>
      <p:sp>
        <p:nvSpPr>
          <p:cNvPr id="1977349" name="Text Box 5"/>
          <p:cNvSpPr txBox="1">
            <a:spLocks noChangeArrowheads="1"/>
          </p:cNvSpPr>
          <p:nvPr/>
        </p:nvSpPr>
        <p:spPr bwMode="auto">
          <a:xfrm>
            <a:off x="76200" y="6553200"/>
            <a:ext cx="154305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b="1" i="1">
                <a:solidFill>
                  <a:srgbClr val="FAEDDE"/>
                </a:solidFill>
                <a:latin typeface="Book Antiqua" panose="02040602050305030304" pitchFamily="18" charset="0"/>
              </a:rPr>
              <a:t>McGraw-Hill/Irwin</a:t>
            </a:r>
          </a:p>
        </p:txBody>
      </p:sp>
      <p:sp>
        <p:nvSpPr>
          <p:cNvPr id="1977350" name="Text Box 6"/>
          <p:cNvSpPr txBox="1">
            <a:spLocks noChangeArrowheads="1"/>
          </p:cNvSpPr>
          <p:nvPr/>
        </p:nvSpPr>
        <p:spPr bwMode="auto">
          <a:xfrm>
            <a:off x="4876800" y="6553200"/>
            <a:ext cx="42672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a:r>
              <a:rPr lang="en-US" altLang="en-US" sz="1200" b="1" i="1">
                <a:solidFill>
                  <a:srgbClr val="FAEDDE"/>
                </a:solidFill>
                <a:latin typeface="Book Antiqua" panose="02040602050305030304" pitchFamily="18" charset="0"/>
              </a:rPr>
              <a:t>© 2008 The McGraw-Hill Companies, All Rights Reserved</a:t>
            </a:r>
          </a:p>
        </p:txBody>
      </p:sp>
    </p:spTree>
  </p:cSld>
  <p:clrMapOvr>
    <a:masterClrMapping/>
  </p:clrMapOvr>
  <p:transition>
    <p:strips/>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43838003"/>
      </p:ext>
    </p:extLst>
  </p:cSld>
  <p:clrMapOvr>
    <a:masterClrMapping/>
  </p:clrMapOvr>
  <p:transition>
    <p:strips/>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05650" y="0"/>
            <a:ext cx="2038350" cy="6477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90600" y="0"/>
            <a:ext cx="5962650" cy="64770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537734927"/>
      </p:ext>
    </p:extLst>
  </p:cSld>
  <p:clrMapOvr>
    <a:masterClrMapping/>
  </p:clrMapOvr>
  <p:transition>
    <p:strips/>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90600" y="0"/>
            <a:ext cx="81534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90600" y="1295400"/>
            <a:ext cx="8001000" cy="5181600"/>
          </a:xfrm>
        </p:spPr>
        <p:txBody>
          <a:bodyPr/>
          <a:lstStyle/>
          <a:p>
            <a:endParaRPr lang="en-US"/>
          </a:p>
        </p:txBody>
      </p:sp>
    </p:spTree>
    <p:extLst>
      <p:ext uri="{BB962C8B-B14F-4D97-AF65-F5344CB8AC3E}">
        <p14:creationId xmlns:p14="http://schemas.microsoft.com/office/powerpoint/2010/main" val="3320965767"/>
      </p:ext>
    </p:extLst>
  </p:cSld>
  <p:clrMapOvr>
    <a:masterClrMapping/>
  </p:clrMapOvr>
  <p:transition>
    <p:strips/>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78155780"/>
      </p:ext>
    </p:extLst>
  </p:cSld>
  <p:clrMapOvr>
    <a:masterClrMapping/>
  </p:clrMapOvr>
  <p:transition>
    <p:strips/>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Edit Master text styles</a:t>
            </a:r>
          </a:p>
        </p:txBody>
      </p:sp>
    </p:spTree>
    <p:extLst>
      <p:ext uri="{BB962C8B-B14F-4D97-AF65-F5344CB8AC3E}">
        <p14:creationId xmlns:p14="http://schemas.microsoft.com/office/powerpoint/2010/main" val="3970016256"/>
      </p:ext>
    </p:extLst>
  </p:cSld>
  <p:clrMapOvr>
    <a:masterClrMapping/>
  </p:clrMapOvr>
  <p:transition>
    <p:strips/>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90600" y="1295400"/>
            <a:ext cx="3924300" cy="5181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67300" y="1295400"/>
            <a:ext cx="3924300" cy="51816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592410263"/>
      </p:ext>
    </p:extLst>
  </p:cSld>
  <p:clrMapOvr>
    <a:masterClrMapping/>
  </p:clrMapOvr>
  <p:transition>
    <p:strips/>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102055397"/>
      </p:ext>
    </p:extLst>
  </p:cSld>
  <p:clrMapOvr>
    <a:masterClrMapping/>
  </p:clrMapOvr>
  <p:transition>
    <p:strips/>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443695440"/>
      </p:ext>
    </p:extLst>
  </p:cSld>
  <p:clrMapOvr>
    <a:masterClrMapping/>
  </p:clrMapOvr>
  <p:transition>
    <p:strips/>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9584016"/>
      </p:ext>
    </p:extLst>
  </p:cSld>
  <p:clrMapOvr>
    <a:masterClrMapping/>
  </p:clrMapOvr>
  <p:transition>
    <p:strips/>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702173886"/>
      </p:ext>
    </p:extLst>
  </p:cSld>
  <p:clrMapOvr>
    <a:masterClrMapping/>
  </p:clrMapOvr>
  <p:transition>
    <p:strips/>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Tree>
    <p:extLst>
      <p:ext uri="{BB962C8B-B14F-4D97-AF65-F5344CB8AC3E}">
        <p14:creationId xmlns:p14="http://schemas.microsoft.com/office/powerpoint/2010/main" val="2500477123"/>
      </p:ext>
    </p:extLst>
  </p:cSld>
  <p:clrMapOvr>
    <a:masterClrMapping/>
  </p:clrMapOvr>
  <p:transition>
    <p:strips/>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76322" name="Picture 2" descr="ppt_bkgrd_slid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976323" name="Rectangle 3"/>
          <p:cNvSpPr>
            <a:spLocks noGrp="1" noChangeArrowheads="1"/>
          </p:cNvSpPr>
          <p:nvPr>
            <p:ph type="title"/>
          </p:nvPr>
        </p:nvSpPr>
        <p:spPr bwMode="auto">
          <a:xfrm>
            <a:off x="990600" y="0"/>
            <a:ext cx="8153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976324" name="Rectangle 4"/>
          <p:cNvSpPr>
            <a:spLocks noGrp="1" noChangeArrowheads="1"/>
          </p:cNvSpPr>
          <p:nvPr>
            <p:ph type="body" idx="1"/>
          </p:nvPr>
        </p:nvSpPr>
        <p:spPr bwMode="auto">
          <a:xfrm>
            <a:off x="990600" y="1295400"/>
            <a:ext cx="8001000"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976325" name="Text Box 5"/>
          <p:cNvSpPr txBox="1">
            <a:spLocks noChangeArrowheads="1"/>
          </p:cNvSpPr>
          <p:nvPr/>
        </p:nvSpPr>
        <p:spPr bwMode="auto">
          <a:xfrm>
            <a:off x="152400" y="6172200"/>
            <a:ext cx="655638"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b="1">
                <a:solidFill>
                  <a:srgbClr val="FAEDDE"/>
                </a:solidFill>
              </a:rPr>
              <a:t>17-</a:t>
            </a:r>
            <a:fld id="{A6D87DD5-1BA2-430B-9F02-48A18F1145B8}" type="slidenum">
              <a:rPr lang="en-US" altLang="en-US" sz="1400" b="1">
                <a:solidFill>
                  <a:srgbClr val="FAEDDE"/>
                </a:solidFill>
              </a:rPr>
              <a:pPr/>
              <a:t>‹#›</a:t>
            </a:fld>
            <a:endParaRPr lang="en-US" altLang="en-US" sz="1400" b="1">
              <a:solidFill>
                <a:srgbClr val="FAEDDE"/>
              </a:solidFill>
            </a:endParaRP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ransition>
    <p:strips/>
  </p:transition>
  <p:timing>
    <p:tnLst>
      <p:par>
        <p:cTn id="1" dur="indefinite" restart="never" nodeType="tmRoot"/>
      </p:par>
    </p:tnLst>
  </p:timing>
  <p:txStyles>
    <p:titleStyle>
      <a:lvl1pPr algn="ctr" rtl="0" fontAlgn="base">
        <a:spcBef>
          <a:spcPct val="0"/>
        </a:spcBef>
        <a:spcAft>
          <a:spcPct val="0"/>
        </a:spcAft>
        <a:defRPr sz="4400" kern="1200">
          <a:solidFill>
            <a:srgbClr val="FAEDDE"/>
          </a:solidFill>
          <a:latin typeface="+mj-lt"/>
          <a:ea typeface="+mj-ea"/>
          <a:cs typeface="+mj-cs"/>
        </a:defRPr>
      </a:lvl1pPr>
      <a:lvl2pPr algn="ctr" rtl="0" fontAlgn="base">
        <a:spcBef>
          <a:spcPct val="0"/>
        </a:spcBef>
        <a:spcAft>
          <a:spcPct val="0"/>
        </a:spcAft>
        <a:defRPr sz="4400">
          <a:solidFill>
            <a:srgbClr val="FAEDDE"/>
          </a:solidFill>
          <a:latin typeface="Arial" panose="020B0604020202020204" pitchFamily="34" charset="0"/>
        </a:defRPr>
      </a:lvl2pPr>
      <a:lvl3pPr algn="ctr" rtl="0" fontAlgn="base">
        <a:spcBef>
          <a:spcPct val="0"/>
        </a:spcBef>
        <a:spcAft>
          <a:spcPct val="0"/>
        </a:spcAft>
        <a:defRPr sz="4400">
          <a:solidFill>
            <a:srgbClr val="FAEDDE"/>
          </a:solidFill>
          <a:latin typeface="Arial" panose="020B0604020202020204" pitchFamily="34" charset="0"/>
        </a:defRPr>
      </a:lvl3pPr>
      <a:lvl4pPr algn="ctr" rtl="0" fontAlgn="base">
        <a:spcBef>
          <a:spcPct val="0"/>
        </a:spcBef>
        <a:spcAft>
          <a:spcPct val="0"/>
        </a:spcAft>
        <a:defRPr sz="4400">
          <a:solidFill>
            <a:srgbClr val="FAEDDE"/>
          </a:solidFill>
          <a:latin typeface="Arial" panose="020B0604020202020204" pitchFamily="34" charset="0"/>
        </a:defRPr>
      </a:lvl4pPr>
      <a:lvl5pPr algn="ctr" rtl="0" fontAlgn="base">
        <a:spcBef>
          <a:spcPct val="0"/>
        </a:spcBef>
        <a:spcAft>
          <a:spcPct val="0"/>
        </a:spcAft>
        <a:defRPr sz="4400">
          <a:solidFill>
            <a:srgbClr val="FAEDDE"/>
          </a:solidFill>
          <a:latin typeface="Arial" panose="020B0604020202020204" pitchFamily="34" charset="0"/>
        </a:defRPr>
      </a:lvl5pPr>
      <a:lvl6pPr marL="457200" algn="ctr" rtl="0" fontAlgn="base">
        <a:spcBef>
          <a:spcPct val="0"/>
        </a:spcBef>
        <a:spcAft>
          <a:spcPct val="0"/>
        </a:spcAft>
        <a:defRPr sz="4400">
          <a:solidFill>
            <a:srgbClr val="FAEDDE"/>
          </a:solidFill>
          <a:latin typeface="Arial" panose="020B0604020202020204" pitchFamily="34" charset="0"/>
        </a:defRPr>
      </a:lvl6pPr>
      <a:lvl7pPr marL="914400" algn="ctr" rtl="0" fontAlgn="base">
        <a:spcBef>
          <a:spcPct val="0"/>
        </a:spcBef>
        <a:spcAft>
          <a:spcPct val="0"/>
        </a:spcAft>
        <a:defRPr sz="4400">
          <a:solidFill>
            <a:srgbClr val="FAEDDE"/>
          </a:solidFill>
          <a:latin typeface="Arial" panose="020B0604020202020204" pitchFamily="34" charset="0"/>
        </a:defRPr>
      </a:lvl7pPr>
      <a:lvl8pPr marL="1371600" algn="ctr" rtl="0" fontAlgn="base">
        <a:spcBef>
          <a:spcPct val="0"/>
        </a:spcBef>
        <a:spcAft>
          <a:spcPct val="0"/>
        </a:spcAft>
        <a:defRPr sz="4400">
          <a:solidFill>
            <a:srgbClr val="FAEDDE"/>
          </a:solidFill>
          <a:latin typeface="Arial" panose="020B0604020202020204" pitchFamily="34" charset="0"/>
        </a:defRPr>
      </a:lvl8pPr>
      <a:lvl9pPr marL="1828800" algn="ctr" rtl="0" fontAlgn="base">
        <a:spcBef>
          <a:spcPct val="0"/>
        </a:spcBef>
        <a:spcAft>
          <a:spcPct val="0"/>
        </a:spcAft>
        <a:defRPr sz="4400">
          <a:solidFill>
            <a:srgbClr val="FAEDDE"/>
          </a:solidFill>
          <a:latin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3860" name="Rectangle 4"/>
          <p:cNvSpPr>
            <a:spLocks noGrp="1" noChangeArrowheads="1"/>
          </p:cNvSpPr>
          <p:nvPr>
            <p:ph type="ctrTitle"/>
          </p:nvPr>
        </p:nvSpPr>
        <p:spPr/>
        <p:txBody>
          <a:bodyPr/>
          <a:lstStyle/>
          <a:p>
            <a:r>
              <a:rPr lang="en-US" altLang="en-US"/>
              <a:t>Chapter 17</a:t>
            </a:r>
          </a:p>
        </p:txBody>
      </p:sp>
      <p:sp>
        <p:nvSpPr>
          <p:cNvPr id="1913861" name="Rectangle 5"/>
          <p:cNvSpPr>
            <a:spLocks noGrp="1" noChangeArrowheads="1"/>
          </p:cNvSpPr>
          <p:nvPr>
            <p:ph type="subTitle" idx="1"/>
          </p:nvPr>
        </p:nvSpPr>
        <p:spPr/>
        <p:txBody>
          <a:bodyPr/>
          <a:lstStyle/>
          <a:p>
            <a:r>
              <a:rPr lang="en-US" altLang="en-US"/>
              <a:t>Object-Oriented </a:t>
            </a:r>
            <a:br>
              <a:rPr lang="en-US" altLang="en-US"/>
            </a:br>
            <a:r>
              <a:rPr lang="en-US" altLang="en-US"/>
              <a:t>Design and Modeling </a:t>
            </a:r>
            <a:br>
              <a:rPr lang="en-US" altLang="en-US"/>
            </a:br>
            <a:r>
              <a:rPr lang="en-US" altLang="en-US"/>
              <a:t>Using the UML</a:t>
            </a:r>
          </a:p>
        </p:txBody>
      </p:sp>
    </p:spTree>
  </p:cSld>
  <p:clrMapOvr>
    <a:masterClrMapping/>
  </p:clrMapOvr>
  <p:transition>
    <p:strips/>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6210" name="Rectangle 2"/>
          <p:cNvSpPr>
            <a:spLocks noGrp="1" noChangeArrowheads="1"/>
          </p:cNvSpPr>
          <p:nvPr>
            <p:ph type="title"/>
          </p:nvPr>
        </p:nvSpPr>
        <p:spPr/>
        <p:txBody>
          <a:bodyPr/>
          <a:lstStyle/>
          <a:p>
            <a:r>
              <a:rPr lang="en-US" altLang="en-US"/>
              <a:t>Object Responsibility</a:t>
            </a:r>
          </a:p>
        </p:txBody>
      </p:sp>
      <p:pic>
        <p:nvPicPr>
          <p:cNvPr id="1886214" name="Picture 6" descr="whi74173_18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1266825"/>
            <a:ext cx="6400800" cy="5286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trips/>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9106" name="Rectangle 2"/>
          <p:cNvSpPr>
            <a:spLocks noGrp="1" noChangeArrowheads="1"/>
          </p:cNvSpPr>
          <p:nvPr>
            <p:ph type="title"/>
          </p:nvPr>
        </p:nvSpPr>
        <p:spPr/>
        <p:txBody>
          <a:bodyPr/>
          <a:lstStyle/>
          <a:p>
            <a:r>
              <a:rPr lang="en-US" altLang="en-US"/>
              <a:t>The Process of Object-Oriented Design</a:t>
            </a:r>
          </a:p>
        </p:txBody>
      </p:sp>
      <p:sp>
        <p:nvSpPr>
          <p:cNvPr id="1839107" name="Rectangle 3"/>
          <p:cNvSpPr>
            <a:spLocks noGrp="1" noChangeArrowheads="1"/>
          </p:cNvSpPr>
          <p:nvPr>
            <p:ph type="body" idx="1"/>
          </p:nvPr>
        </p:nvSpPr>
        <p:spPr>
          <a:xfrm>
            <a:off x="1065213" y="1295400"/>
            <a:ext cx="7777162" cy="5181600"/>
          </a:xfrm>
        </p:spPr>
        <p:txBody>
          <a:bodyPr/>
          <a:lstStyle/>
          <a:p>
            <a:r>
              <a:rPr lang="en-US" altLang="en-US"/>
              <a:t>Refining the use case model to reflect the implementation environment.</a:t>
            </a:r>
          </a:p>
          <a:p>
            <a:r>
              <a:rPr lang="en-US" altLang="en-US"/>
              <a:t>Modeling class interactions, behaviors, and states that support the use case scenario.</a:t>
            </a:r>
          </a:p>
          <a:p>
            <a:r>
              <a:rPr lang="en-US" altLang="en-US"/>
              <a:t>Updating the class diagram to reflect the implementation environment.</a:t>
            </a:r>
          </a:p>
          <a:p>
            <a:endParaRPr lang="en-US" altLang="en-US"/>
          </a:p>
        </p:txBody>
      </p:sp>
    </p:spTree>
  </p:cSld>
  <p:clrMapOvr>
    <a:masterClrMapping/>
  </p:clrMapOvr>
  <p:transition>
    <p:strips/>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9218" name="Rectangle 2"/>
          <p:cNvSpPr>
            <a:spLocks noGrp="1" noChangeArrowheads="1"/>
          </p:cNvSpPr>
          <p:nvPr>
            <p:ph type="title"/>
          </p:nvPr>
        </p:nvSpPr>
        <p:spPr/>
        <p:txBody>
          <a:bodyPr/>
          <a:lstStyle/>
          <a:p>
            <a:r>
              <a:rPr lang="en-US" altLang="en-US"/>
              <a:t>Refining The Use Case Model</a:t>
            </a:r>
          </a:p>
        </p:txBody>
      </p:sp>
      <p:sp>
        <p:nvSpPr>
          <p:cNvPr id="1929219" name="Rectangle 3"/>
          <p:cNvSpPr>
            <a:spLocks noGrp="1" noChangeArrowheads="1"/>
          </p:cNvSpPr>
          <p:nvPr>
            <p:ph type="body" idx="1"/>
          </p:nvPr>
        </p:nvSpPr>
        <p:spPr/>
        <p:txBody>
          <a:bodyPr/>
          <a:lstStyle/>
          <a:p>
            <a:r>
              <a:rPr lang="en-US" altLang="en-US"/>
              <a:t>Step 1: Transform the “Analysis” Use Cases to “Design” Use Cases</a:t>
            </a:r>
          </a:p>
          <a:p>
            <a:pPr lvl="1"/>
            <a:r>
              <a:rPr lang="en-US" altLang="en-US"/>
              <a:t>Implementation details</a:t>
            </a:r>
          </a:p>
          <a:p>
            <a:pPr lvl="1"/>
            <a:r>
              <a:rPr lang="en-US" altLang="en-US"/>
              <a:t>Controls</a:t>
            </a:r>
          </a:p>
          <a:p>
            <a:pPr lvl="1"/>
            <a:r>
              <a:rPr lang="en-US" altLang="en-US"/>
              <a:t>Window/web page names</a:t>
            </a:r>
          </a:p>
          <a:p>
            <a:pPr lvl="1"/>
            <a:r>
              <a:rPr lang="en-US" altLang="en-US"/>
              <a:t>Navigation instructions</a:t>
            </a:r>
          </a:p>
          <a:p>
            <a:r>
              <a:rPr lang="en-US" altLang="en-US"/>
              <a:t>Step 2: Update the Use Case Model Diagram and Other Documentation to Reflect any New Use Cases</a:t>
            </a:r>
          </a:p>
        </p:txBody>
      </p:sp>
    </p:spTree>
  </p:cSld>
  <p:clrMapOvr>
    <a:masterClrMapping/>
  </p:clrMapOvr>
  <p:transition>
    <p:strips/>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02" name="Rectangle 2"/>
          <p:cNvSpPr>
            <a:spLocks noGrp="1" noChangeArrowheads="1"/>
          </p:cNvSpPr>
          <p:nvPr>
            <p:ph type="title"/>
          </p:nvPr>
        </p:nvSpPr>
        <p:spPr/>
        <p:txBody>
          <a:bodyPr/>
          <a:lstStyle/>
          <a:p>
            <a:r>
              <a:rPr lang="en-US" altLang="en-US"/>
              <a:t>Design Use Case</a:t>
            </a:r>
          </a:p>
        </p:txBody>
      </p:sp>
      <p:pic>
        <p:nvPicPr>
          <p:cNvPr id="1843229" name="Picture 29" descr="whi0294x_17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66800"/>
            <a:ext cx="6629400" cy="579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trips/>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1266" name="Rectangle 2"/>
          <p:cNvSpPr>
            <a:spLocks noGrp="1" noChangeArrowheads="1"/>
          </p:cNvSpPr>
          <p:nvPr>
            <p:ph type="title"/>
          </p:nvPr>
        </p:nvSpPr>
        <p:spPr/>
        <p:txBody>
          <a:bodyPr/>
          <a:lstStyle/>
          <a:p>
            <a:r>
              <a:rPr lang="en-US" altLang="en-US" sz="4000"/>
              <a:t>Modeling Class Interactions, Behaviors, and States</a:t>
            </a:r>
          </a:p>
        </p:txBody>
      </p:sp>
      <p:sp>
        <p:nvSpPr>
          <p:cNvPr id="1931267" name="Rectangle 3"/>
          <p:cNvSpPr>
            <a:spLocks noGrp="1" noChangeArrowheads="1"/>
          </p:cNvSpPr>
          <p:nvPr>
            <p:ph type="body" idx="1"/>
          </p:nvPr>
        </p:nvSpPr>
        <p:spPr/>
        <p:txBody>
          <a:bodyPr/>
          <a:lstStyle/>
          <a:p>
            <a:pPr>
              <a:spcBef>
                <a:spcPct val="35000"/>
              </a:spcBef>
            </a:pPr>
            <a:r>
              <a:rPr lang="en-US" altLang="en-US"/>
              <a:t>Step 1:  Identify and Classify Use-Case Design Classes</a:t>
            </a:r>
          </a:p>
          <a:p>
            <a:pPr>
              <a:spcBef>
                <a:spcPct val="35000"/>
              </a:spcBef>
            </a:pPr>
            <a:r>
              <a:rPr lang="en-US" altLang="en-US"/>
              <a:t>Step 2:  Identify Class Attributes</a:t>
            </a:r>
          </a:p>
          <a:p>
            <a:pPr>
              <a:spcBef>
                <a:spcPct val="35000"/>
              </a:spcBef>
            </a:pPr>
            <a:r>
              <a:rPr lang="en-US" altLang="en-US"/>
              <a:t>Step 3:  Identify Class Behaviors and Responsibilities</a:t>
            </a:r>
          </a:p>
          <a:p>
            <a:pPr>
              <a:spcBef>
                <a:spcPct val="35000"/>
              </a:spcBef>
            </a:pPr>
            <a:r>
              <a:rPr lang="en-US" altLang="en-US"/>
              <a:t>Step 4:  Model Object States</a:t>
            </a:r>
          </a:p>
          <a:p>
            <a:pPr>
              <a:spcBef>
                <a:spcPct val="35000"/>
              </a:spcBef>
            </a:pPr>
            <a:r>
              <a:rPr lang="en-US" altLang="en-US"/>
              <a:t>Step 5:  Model Detailed Object Interactions</a:t>
            </a:r>
          </a:p>
        </p:txBody>
      </p:sp>
    </p:spTree>
  </p:cSld>
  <p:clrMapOvr>
    <a:masterClrMapping/>
  </p:clrMapOvr>
  <p:transition>
    <p:strips/>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1404" name="Rectangle 12"/>
          <p:cNvSpPr>
            <a:spLocks noChangeArrowheads="1"/>
          </p:cNvSpPr>
          <p:nvPr/>
        </p:nvSpPr>
        <p:spPr bwMode="auto">
          <a:xfrm>
            <a:off x="2593975" y="2051050"/>
            <a:ext cx="0" cy="36512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altLang="en-US" sz="2400" b="1">
              <a:latin typeface="Times New Roman" panose="02020603050405020304" pitchFamily="18" charset="0"/>
            </a:endParaRPr>
          </a:p>
        </p:txBody>
      </p:sp>
      <p:sp>
        <p:nvSpPr>
          <p:cNvPr id="1851405" name="Rectangle 13"/>
          <p:cNvSpPr>
            <a:spLocks noChangeArrowheads="1"/>
          </p:cNvSpPr>
          <p:nvPr/>
        </p:nvSpPr>
        <p:spPr bwMode="auto">
          <a:xfrm>
            <a:off x="8274050" y="2051050"/>
            <a:ext cx="0" cy="365125"/>
          </a:xfrm>
          <a:prstGeom prst="rect">
            <a:avLst/>
          </a:prstGeom>
          <a:solidFill>
            <a:srgbClr val="FFCC66"/>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eaLnBrk="0" hangingPunct="0"/>
            <a:endParaRPr lang="en-US" altLang="en-US" sz="2400" b="1">
              <a:latin typeface="Times New Roman" panose="02020603050405020304" pitchFamily="18" charset="0"/>
            </a:endParaRPr>
          </a:p>
        </p:txBody>
      </p:sp>
      <p:sp>
        <p:nvSpPr>
          <p:cNvPr id="1851406" name="Rectangle 14"/>
          <p:cNvSpPr>
            <a:spLocks noGrp="1" noChangeArrowheads="1"/>
          </p:cNvSpPr>
          <p:nvPr>
            <p:ph type="title"/>
          </p:nvPr>
        </p:nvSpPr>
        <p:spPr/>
        <p:txBody>
          <a:bodyPr/>
          <a:lstStyle/>
          <a:p>
            <a:r>
              <a:rPr lang="en-US" altLang="en-US"/>
              <a:t>Step 1: Identify and Classify Use-Case Design Classes</a:t>
            </a:r>
          </a:p>
        </p:txBody>
      </p:sp>
      <p:graphicFrame>
        <p:nvGraphicFramePr>
          <p:cNvPr id="1851551" name="Group 159"/>
          <p:cNvGraphicFramePr>
            <a:graphicFrameLocks noGrp="1"/>
          </p:cNvGraphicFramePr>
          <p:nvPr>
            <p:ph idx="1"/>
          </p:nvPr>
        </p:nvGraphicFramePr>
        <p:xfrm>
          <a:off x="942975" y="1400175"/>
          <a:ext cx="8153400" cy="5024438"/>
        </p:xfrm>
        <a:graphic>
          <a:graphicData uri="http://schemas.openxmlformats.org/drawingml/2006/table">
            <a:tbl>
              <a:tblPr/>
              <a:tblGrid>
                <a:gridCol w="2717800">
                  <a:extLst>
                    <a:ext uri="{9D8B030D-6E8A-4147-A177-3AD203B41FA5}">
                      <a16:colId xmlns:a16="http://schemas.microsoft.com/office/drawing/2014/main" val="640801114"/>
                    </a:ext>
                  </a:extLst>
                </a:gridCol>
                <a:gridCol w="2717800">
                  <a:extLst>
                    <a:ext uri="{9D8B030D-6E8A-4147-A177-3AD203B41FA5}">
                      <a16:colId xmlns:a16="http://schemas.microsoft.com/office/drawing/2014/main" val="3494077323"/>
                    </a:ext>
                  </a:extLst>
                </a:gridCol>
                <a:gridCol w="2717800">
                  <a:extLst>
                    <a:ext uri="{9D8B030D-6E8A-4147-A177-3AD203B41FA5}">
                      <a16:colId xmlns:a16="http://schemas.microsoft.com/office/drawing/2014/main" val="3087922635"/>
                    </a:ext>
                  </a:extLst>
                </a:gridCol>
              </a:tblGrid>
              <a:tr h="381000">
                <a:tc gridSpan="3">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95000"/>
                        </a:lnSpc>
                        <a:spcBef>
                          <a:spcPct val="20000"/>
                        </a:spcBef>
                        <a:spcAft>
                          <a:spcPct val="0"/>
                        </a:spcAft>
                        <a:buClrTx/>
                        <a:buSzTx/>
                        <a:buFontTx/>
                        <a:buNone/>
                        <a:tabLst/>
                      </a:pPr>
                      <a:r>
                        <a:rPr kumimoji="0" lang="en-US" altLang="en-US" sz="2300" b="1" i="0" u="none" strike="noStrike" cap="none" normalizeH="0" baseline="0" smtClean="0">
                          <a:ln>
                            <a:noFill/>
                          </a:ln>
                          <a:solidFill>
                            <a:schemeClr val="tx1"/>
                          </a:solidFill>
                          <a:effectLst/>
                          <a:latin typeface="Arial Narrow" panose="020B0606020202030204" pitchFamily="34" charset="0"/>
                        </a:rPr>
                        <a:t>Interface, Control, and Entity Classes of </a:t>
                      </a:r>
                      <a:r>
                        <a:rPr kumimoji="0" lang="en-US" altLang="en-US" sz="2300" b="1" i="1" u="none" strike="noStrike" cap="none" normalizeH="0" baseline="0" smtClean="0">
                          <a:ln>
                            <a:noFill/>
                          </a:ln>
                          <a:solidFill>
                            <a:schemeClr val="tx1"/>
                          </a:solidFill>
                          <a:effectLst/>
                          <a:latin typeface="Arial Narrow" panose="020B0606020202030204" pitchFamily="34" charset="0"/>
                        </a:rPr>
                        <a:t>Place New Order</a:t>
                      </a:r>
                      <a:r>
                        <a:rPr kumimoji="0" lang="en-US" altLang="en-US" sz="2300" b="1" i="0" u="none" strike="noStrike" cap="none" normalizeH="0" baseline="0" smtClean="0">
                          <a:ln>
                            <a:noFill/>
                          </a:ln>
                          <a:solidFill>
                            <a:schemeClr val="tx1"/>
                          </a:solidFill>
                          <a:effectLst/>
                          <a:latin typeface="Arial Narrow" panose="020B0606020202030204" pitchFamily="34" charset="0"/>
                        </a:rPr>
                        <a:t> Use Case</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511800384"/>
                  </a:ext>
                </a:extLst>
              </a:tr>
              <a:tr h="36671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95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anose="020B0606020202030204" pitchFamily="34" charset="0"/>
                        </a:rPr>
                        <a:t>Interface Classes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95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anose="020B0606020202030204" pitchFamily="34" charset="0"/>
                        </a:rPr>
                        <a:t>Controller Classes</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95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anose="020B0606020202030204" pitchFamily="34" charset="0"/>
                        </a:rPr>
                        <a:t>Entity Classes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305990568"/>
                  </a:ext>
                </a:extLst>
              </a:tr>
              <a:tr h="24765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W00-Member Home Page</a:t>
                      </a:r>
                    </a:p>
                    <a:p>
                      <a:pPr marL="0" marR="0" lvl="0" indent="0" algn="l" defTabSz="914400" rtl="0" eaLnBrk="1" fontAlgn="base" latinLnBrk="0" hangingPunct="1">
                        <a:lnSpc>
                          <a:spcPct val="95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W02-Member Profile Display</a:t>
                      </a:r>
                    </a:p>
                    <a:p>
                      <a:pPr marL="0" marR="0" lvl="0" indent="0" algn="l" defTabSz="914400" rtl="0" eaLnBrk="1" fontAlgn="base" latinLnBrk="0" hangingPunct="1">
                        <a:lnSpc>
                          <a:spcPct val="95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W03-Display Order Summary</a:t>
                      </a:r>
                    </a:p>
                    <a:p>
                      <a:pPr marL="0" marR="0" lvl="0" indent="0" algn="l" defTabSz="914400" rtl="0" eaLnBrk="1" fontAlgn="base" latinLnBrk="0" hangingPunct="1">
                        <a:lnSpc>
                          <a:spcPct val="95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W04-Display Order Confirmation</a:t>
                      </a:r>
                    </a:p>
                    <a:p>
                      <a:pPr marL="0" marR="0" lvl="0" indent="0" algn="l" defTabSz="914400" rtl="0" eaLnBrk="1" fontAlgn="base" latinLnBrk="0" hangingPunct="1">
                        <a:lnSpc>
                          <a:spcPct val="95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W09-Member Account Status Display</a:t>
                      </a:r>
                    </a:p>
                    <a:p>
                      <a:pPr marL="0" marR="0" lvl="0" indent="0" algn="l" defTabSz="914400" rtl="0" eaLnBrk="1" fontAlgn="base" latinLnBrk="0" hangingPunct="1">
                        <a:lnSpc>
                          <a:spcPct val="95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W11-Catalog Display</a:t>
                      </a:r>
                    </a:p>
                    <a:p>
                      <a:pPr marL="0" marR="0" lvl="0" indent="0" algn="l" defTabSz="914400" rtl="0" eaLnBrk="1" fontAlgn="base" latinLnBrk="0" hangingPunct="1">
                        <a:lnSpc>
                          <a:spcPct val="95000"/>
                        </a:lnSpc>
                        <a:spcBef>
                          <a:spcPct val="2000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Narrow" panose="020B0606020202030204" pitchFamily="34" charset="0"/>
                        </a:rPr>
                        <a:t>W15-Product Detail Display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Place New Order Handler</a:t>
                      </a:r>
                    </a:p>
                  </a:txBody>
                  <a:tcP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9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Billing Address</a:t>
                      </a:r>
                    </a:p>
                    <a:p>
                      <a:pPr marL="0" marR="0" lvl="0" indent="0" algn="l" defTabSz="914400" rtl="0" eaLnBrk="1" fontAlgn="base" latinLnBrk="0" hangingPunct="1">
                        <a:lnSpc>
                          <a:spcPct val="9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Shipping Address</a:t>
                      </a:r>
                    </a:p>
                    <a:p>
                      <a:pPr marL="0" marR="0" lvl="0" indent="0" algn="l" defTabSz="914400" rtl="0" eaLnBrk="1" fontAlgn="base" latinLnBrk="0" hangingPunct="1">
                        <a:lnSpc>
                          <a:spcPct val="9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Email Address</a:t>
                      </a:r>
                    </a:p>
                    <a:p>
                      <a:pPr marL="0" marR="0" lvl="0" indent="0" algn="l" defTabSz="914400" rtl="0" eaLnBrk="1" fontAlgn="base" latinLnBrk="0" hangingPunct="1">
                        <a:lnSpc>
                          <a:spcPct val="9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Active Member</a:t>
                      </a:r>
                    </a:p>
                    <a:p>
                      <a:pPr marL="0" marR="0" lvl="0" indent="0" algn="l" defTabSz="914400" rtl="0" eaLnBrk="1" fontAlgn="base" latinLnBrk="0" hangingPunct="1">
                        <a:lnSpc>
                          <a:spcPct val="9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Member Order</a:t>
                      </a:r>
                    </a:p>
                    <a:p>
                      <a:pPr marL="0" marR="0" lvl="0" indent="0" algn="l" defTabSz="914400" rtl="0" eaLnBrk="1" fontAlgn="base" latinLnBrk="0" hangingPunct="1">
                        <a:lnSpc>
                          <a:spcPct val="9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Member Ordered Product</a:t>
                      </a:r>
                    </a:p>
                    <a:p>
                      <a:pPr marL="0" marR="0" lvl="0" indent="0" algn="l" defTabSz="914400" rtl="0" eaLnBrk="1" fontAlgn="base" latinLnBrk="0" hangingPunct="1">
                        <a:lnSpc>
                          <a:spcPct val="9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Product</a:t>
                      </a:r>
                    </a:p>
                    <a:p>
                      <a:pPr marL="0" marR="0" lvl="0" indent="0" algn="l" defTabSz="914400" rtl="0" eaLnBrk="1" fontAlgn="base" latinLnBrk="0" hangingPunct="1">
                        <a:lnSpc>
                          <a:spcPct val="9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Title</a:t>
                      </a:r>
                    </a:p>
                    <a:p>
                      <a:pPr marL="0" marR="0" lvl="0" indent="0" algn="l" defTabSz="914400" rtl="0" eaLnBrk="1" fontAlgn="base" latinLnBrk="0" hangingPunct="1">
                        <a:lnSpc>
                          <a:spcPct val="9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Audio Title</a:t>
                      </a:r>
                    </a:p>
                    <a:p>
                      <a:pPr marL="0" marR="0" lvl="0" indent="0" algn="l" defTabSz="914400" rtl="0" eaLnBrk="1" fontAlgn="base" latinLnBrk="0" hangingPunct="1">
                        <a:lnSpc>
                          <a:spcPct val="9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Game Title</a:t>
                      </a:r>
                    </a:p>
                    <a:p>
                      <a:pPr marL="0" marR="0" lvl="0" indent="0" algn="l" defTabSz="914400" rtl="0" eaLnBrk="1" fontAlgn="base" latinLnBrk="0" hangingPunct="1">
                        <a:lnSpc>
                          <a:spcPct val="9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Video Title</a:t>
                      </a:r>
                    </a:p>
                    <a:p>
                      <a:pPr marL="0" marR="0" lvl="0" indent="0" algn="l" defTabSz="914400" rtl="0" eaLnBrk="1" fontAlgn="base" latinLnBrk="0" hangingPunct="1">
                        <a:lnSpc>
                          <a:spcPct val="9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Transaction</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2700127600"/>
                  </a:ext>
                </a:extLst>
              </a:tr>
            </a:tbl>
          </a:graphicData>
        </a:graphic>
      </p:graphicFrame>
    </p:spTree>
  </p:cSld>
  <p:clrMapOvr>
    <a:masterClrMapping/>
  </p:clrMapOvr>
  <p:transition>
    <p:strips/>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7650" name="Rectangle 2"/>
          <p:cNvSpPr>
            <a:spLocks noGrp="1" noChangeArrowheads="1"/>
          </p:cNvSpPr>
          <p:nvPr>
            <p:ph type="title"/>
          </p:nvPr>
        </p:nvSpPr>
        <p:spPr/>
        <p:txBody>
          <a:bodyPr/>
          <a:lstStyle/>
          <a:p>
            <a:r>
              <a:rPr lang="en-US" altLang="en-US"/>
              <a:t>Step 2: Identify Class Attributes</a:t>
            </a:r>
          </a:p>
        </p:txBody>
      </p:sp>
      <p:sp>
        <p:nvSpPr>
          <p:cNvPr id="1947651" name="Rectangle 3"/>
          <p:cNvSpPr>
            <a:spLocks noGrp="1" noChangeArrowheads="1"/>
          </p:cNvSpPr>
          <p:nvPr>
            <p:ph type="body" idx="1"/>
          </p:nvPr>
        </p:nvSpPr>
        <p:spPr/>
        <p:txBody>
          <a:bodyPr/>
          <a:lstStyle/>
          <a:p>
            <a:r>
              <a:rPr lang="en-US" altLang="en-US"/>
              <a:t>Many attributes already identified during object-oriented analysis.</a:t>
            </a:r>
          </a:p>
          <a:p>
            <a:r>
              <a:rPr lang="en-US" altLang="en-US"/>
              <a:t>Revised use cases may mention additional attributes.</a:t>
            </a:r>
          </a:p>
          <a:p>
            <a:r>
              <a:rPr lang="en-US" altLang="en-US"/>
              <a:t>Must update class diagram to include new attributes.</a:t>
            </a:r>
          </a:p>
        </p:txBody>
      </p:sp>
    </p:spTree>
  </p:cSld>
  <p:clrMapOvr>
    <a:masterClrMapping/>
  </p:clrMapOvr>
  <p:transition>
    <p:strips/>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9698" name="Rectangle 2"/>
          <p:cNvSpPr>
            <a:spLocks noGrp="1" noChangeArrowheads="1"/>
          </p:cNvSpPr>
          <p:nvPr>
            <p:ph type="title"/>
          </p:nvPr>
        </p:nvSpPr>
        <p:spPr/>
        <p:txBody>
          <a:bodyPr/>
          <a:lstStyle/>
          <a:p>
            <a:r>
              <a:rPr lang="en-US" altLang="en-US" sz="4000"/>
              <a:t>Step 3: Identify Class Behaviors and Responsibilities</a:t>
            </a:r>
          </a:p>
        </p:txBody>
      </p:sp>
      <p:sp>
        <p:nvSpPr>
          <p:cNvPr id="1949699" name="Rectangle 3"/>
          <p:cNvSpPr>
            <a:spLocks noGrp="1" noChangeArrowheads="1"/>
          </p:cNvSpPr>
          <p:nvPr>
            <p:ph type="body" idx="1"/>
          </p:nvPr>
        </p:nvSpPr>
        <p:spPr/>
        <p:txBody>
          <a:bodyPr/>
          <a:lstStyle/>
          <a:p>
            <a:r>
              <a:rPr lang="en-US" altLang="en-US" sz="2800"/>
              <a:t>Analyze use cases to identify required system behaviors</a:t>
            </a:r>
          </a:p>
          <a:p>
            <a:pPr lvl="1"/>
            <a:r>
              <a:rPr lang="en-US" altLang="en-US" sz="2400"/>
              <a:t>Search for verb phrases</a:t>
            </a:r>
          </a:p>
          <a:p>
            <a:pPr lvl="1"/>
            <a:r>
              <a:rPr lang="en-US" altLang="en-US" sz="2400"/>
              <a:t>Some will reflect manual actions, others automated</a:t>
            </a:r>
          </a:p>
          <a:p>
            <a:r>
              <a:rPr lang="en-US" altLang="en-US" sz="2800"/>
              <a:t>Associate behaviors and responsibilities with classes</a:t>
            </a:r>
          </a:p>
          <a:p>
            <a:r>
              <a:rPr lang="en-US" altLang="en-US" sz="2800"/>
              <a:t>Model classes that have complex behavior</a:t>
            </a:r>
          </a:p>
          <a:p>
            <a:r>
              <a:rPr lang="en-US" altLang="en-US" sz="2800"/>
              <a:t>Examine class diagram for additional behaviors</a:t>
            </a:r>
          </a:p>
          <a:p>
            <a:r>
              <a:rPr lang="en-US" altLang="en-US" sz="2800"/>
              <a:t>Verify classifications</a:t>
            </a:r>
          </a:p>
        </p:txBody>
      </p:sp>
    </p:spTree>
  </p:cSld>
  <p:clrMapOvr>
    <a:masterClrMapping/>
  </p:clrMapOvr>
  <p:transition>
    <p:strips/>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9732" name="Rectangle 148"/>
          <p:cNvSpPr>
            <a:spLocks noGrp="1" noChangeArrowheads="1"/>
          </p:cNvSpPr>
          <p:nvPr>
            <p:ph type="title"/>
          </p:nvPr>
        </p:nvSpPr>
        <p:spPr/>
        <p:txBody>
          <a:bodyPr/>
          <a:lstStyle/>
          <a:p>
            <a:r>
              <a:rPr lang="en-US" altLang="en-US"/>
              <a:t>Condensed Behavior List</a:t>
            </a:r>
          </a:p>
        </p:txBody>
      </p:sp>
      <p:graphicFrame>
        <p:nvGraphicFramePr>
          <p:cNvPr id="1859836" name="Group 252"/>
          <p:cNvGraphicFramePr>
            <a:graphicFrameLocks noGrp="1"/>
          </p:cNvGraphicFramePr>
          <p:nvPr>
            <p:ph idx="1"/>
          </p:nvPr>
        </p:nvGraphicFramePr>
        <p:xfrm>
          <a:off x="942975" y="1295400"/>
          <a:ext cx="8153400" cy="5375275"/>
        </p:xfrm>
        <a:graphic>
          <a:graphicData uri="http://schemas.openxmlformats.org/drawingml/2006/table">
            <a:tbl>
              <a:tblPr/>
              <a:tblGrid>
                <a:gridCol w="5791200">
                  <a:extLst>
                    <a:ext uri="{9D8B030D-6E8A-4147-A177-3AD203B41FA5}">
                      <a16:colId xmlns:a16="http://schemas.microsoft.com/office/drawing/2014/main" val="2077592377"/>
                    </a:ext>
                  </a:extLst>
                </a:gridCol>
                <a:gridCol w="2362200">
                  <a:extLst>
                    <a:ext uri="{9D8B030D-6E8A-4147-A177-3AD203B41FA5}">
                      <a16:colId xmlns:a16="http://schemas.microsoft.com/office/drawing/2014/main" val="887215861"/>
                    </a:ext>
                  </a:extLst>
                </a:gridCol>
              </a:tblGrid>
              <a:tr h="381000">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altLang="en-US" sz="2800" b="1" i="0" u="none" strike="noStrike" cap="none" normalizeH="0" baseline="0" smtClean="0">
                          <a:ln>
                            <a:noFill/>
                          </a:ln>
                          <a:solidFill>
                            <a:schemeClr val="tx1"/>
                          </a:solidFill>
                          <a:effectLst/>
                          <a:latin typeface="Arial Narrow" panose="020B0606020202030204" pitchFamily="34" charset="0"/>
                        </a:rPr>
                        <a:t>Condensed Behavior List for </a:t>
                      </a:r>
                      <a:r>
                        <a:rPr kumimoji="0" lang="en-US" altLang="en-US" sz="2800" b="1" i="1" u="none" strike="noStrike" cap="none" normalizeH="0" baseline="0" smtClean="0">
                          <a:ln>
                            <a:noFill/>
                          </a:ln>
                          <a:solidFill>
                            <a:schemeClr val="tx1"/>
                          </a:solidFill>
                          <a:effectLst/>
                          <a:latin typeface="Arial Narrow" panose="020B0606020202030204" pitchFamily="34" charset="0"/>
                        </a:rPr>
                        <a:t>Place New Order</a:t>
                      </a:r>
                      <a:r>
                        <a:rPr kumimoji="0" lang="en-US" altLang="en-US" sz="2800" b="1" i="0" u="none" strike="noStrike" cap="none" normalizeH="0" baseline="0" smtClean="0">
                          <a:ln>
                            <a:noFill/>
                          </a:ln>
                          <a:solidFill>
                            <a:schemeClr val="tx1"/>
                          </a:solidFill>
                          <a:effectLst/>
                          <a:latin typeface="Arial Narrow" panose="020B0606020202030204" pitchFamily="34" charset="0"/>
                        </a:rPr>
                        <a:t> Use Case</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1558146595"/>
                  </a:ext>
                </a:extLst>
              </a:tr>
              <a:tr h="3810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anose="020B0606020202030204" pitchFamily="34" charset="0"/>
                        </a:rPr>
                        <a:t>Behaviors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anose="020B0606020202030204" pitchFamily="34" charset="0"/>
                        </a:rPr>
                        <a:t>Class Type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3009614763"/>
                  </a:ext>
                </a:extLst>
              </a:tr>
              <a:tr h="1809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Process new member order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Control</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3188902584"/>
                  </a:ext>
                </a:extLst>
              </a:tr>
              <a:tr h="1809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Retrieve product catalog information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Entity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70817327"/>
                  </a:ext>
                </a:extLst>
              </a:tr>
              <a:tr h="27146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Display W11-Catalog Display window</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Interface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701268896"/>
                  </a:ext>
                </a:extLst>
              </a:tr>
              <a:tr h="1809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Retrieve member demographic information</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Entity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584404655"/>
                  </a:ext>
                </a:extLst>
              </a:tr>
              <a:tr h="1809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Display W02-Member Profile Display window</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Interface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3580360111"/>
                  </a:ext>
                </a:extLst>
              </a:tr>
              <a:tr h="1809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Validate quantity amount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Entity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2193343071"/>
                  </a:ext>
                </a:extLst>
              </a:tr>
              <a:tr h="3492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Verify the product availability</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Entity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2636654070"/>
                  </a:ext>
                </a:extLst>
              </a:tr>
              <a:tr h="3492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Determine an expected ship date</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Entity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2092060715"/>
                  </a:ext>
                </a:extLst>
              </a:tr>
              <a:tr h="3492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Determine cost of the total order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Entity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820914799"/>
                  </a:ext>
                </a:extLst>
              </a:tr>
              <a:tr h="3492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Display W03-Order Summary Display window</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Interface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2013778979"/>
                  </a:ext>
                </a:extLst>
              </a:tr>
              <a:tr h="3492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Prompt user</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Interface</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809460948"/>
                  </a:ext>
                </a:extLst>
              </a:tr>
              <a:tr h="3492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Check Status of member account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8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Entity</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596369508"/>
                  </a:ext>
                </a:extLst>
              </a:tr>
              <a:tr h="18097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85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85000"/>
                        </a:lnSpc>
                        <a:spcBef>
                          <a:spcPct val="20000"/>
                        </a:spcBef>
                        <a:spcAft>
                          <a:spcPct val="0"/>
                        </a:spcAft>
                        <a:buClrTx/>
                        <a:buSzTx/>
                        <a:buFontTx/>
                        <a:buNone/>
                        <a:tabLst/>
                      </a:pPr>
                      <a:endParaRPr kumimoji="0" lang="en-US" altLang="en-US" sz="2000" b="0" i="0" u="none" strike="noStrike" cap="none" normalizeH="0" baseline="0" smtClean="0">
                        <a:ln>
                          <a:noFill/>
                        </a:ln>
                        <a:solidFill>
                          <a:schemeClr val="tx1"/>
                        </a:solidFill>
                        <a:effectLst/>
                        <a:latin typeface="Arial Narrow" panose="020B0606020202030204" pitchFamily="34" charset="0"/>
                      </a:endParaRP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1945414880"/>
                  </a:ext>
                </a:extLst>
              </a:tr>
            </a:tbl>
          </a:graphicData>
        </a:graphic>
      </p:graphicFrame>
    </p:spTree>
  </p:cSld>
  <p:clrMapOvr>
    <a:masterClrMapping/>
  </p:clrMapOvr>
  <p:transition>
    <p:strips/>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62" name="Rectangle 2"/>
          <p:cNvSpPr>
            <a:spLocks noGrp="1" noChangeArrowheads="1"/>
          </p:cNvSpPr>
          <p:nvPr>
            <p:ph type="title"/>
          </p:nvPr>
        </p:nvSpPr>
        <p:spPr/>
        <p:txBody>
          <a:bodyPr/>
          <a:lstStyle/>
          <a:p>
            <a:r>
              <a:rPr lang="en-US" altLang="en-US" sz="4000"/>
              <a:t>Tools for Identifying Behaviors and Responsibilities</a:t>
            </a:r>
          </a:p>
        </p:txBody>
      </p:sp>
      <p:sp>
        <p:nvSpPr>
          <p:cNvPr id="1935363" name="Rectangle 3"/>
          <p:cNvSpPr>
            <a:spLocks noGrp="1" noChangeArrowheads="1"/>
          </p:cNvSpPr>
          <p:nvPr>
            <p:ph type="body" idx="1"/>
          </p:nvPr>
        </p:nvSpPr>
        <p:spPr/>
        <p:txBody>
          <a:bodyPr/>
          <a:lstStyle/>
          <a:p>
            <a:pPr marL="0" indent="0">
              <a:lnSpc>
                <a:spcPct val="90000"/>
              </a:lnSpc>
              <a:buFontTx/>
              <a:buNone/>
            </a:pPr>
            <a:r>
              <a:rPr lang="en-US" altLang="en-US" b="1"/>
              <a:t>Class Responsibility Collaboration (CRC) Card</a:t>
            </a:r>
            <a:r>
              <a:rPr lang="en-US" altLang="en-US"/>
              <a:t> - a card that lists all behaviors and responsibilities assigned to a class.</a:t>
            </a:r>
          </a:p>
          <a:p>
            <a:pPr lvl="1">
              <a:lnSpc>
                <a:spcPct val="90000"/>
              </a:lnSpc>
            </a:pPr>
            <a:r>
              <a:rPr lang="en-US" altLang="en-US"/>
              <a:t>Often built interactively in a group setting that walks through a use case</a:t>
            </a:r>
            <a:br>
              <a:rPr lang="en-US" altLang="en-US"/>
            </a:br>
            <a:endParaRPr lang="en-US" altLang="en-US"/>
          </a:p>
          <a:p>
            <a:pPr marL="0" indent="0">
              <a:lnSpc>
                <a:spcPct val="90000"/>
              </a:lnSpc>
              <a:buFontTx/>
              <a:buNone/>
            </a:pPr>
            <a:r>
              <a:rPr lang="en-US" altLang="en-US" b="1"/>
              <a:t>Sequence diagram</a:t>
            </a:r>
            <a:r>
              <a:rPr lang="en-US" altLang="en-US"/>
              <a:t> - a UML diagram that models the logic of a use case by depicting the interaction of messages between objects in time sequence.</a:t>
            </a:r>
          </a:p>
        </p:txBody>
      </p:sp>
    </p:spTree>
  </p:cSld>
  <p:clrMapOvr>
    <a:masterClrMapping/>
  </p:clrMapOvr>
  <p:transition>
    <p:strips/>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22" name="Rectangle 2"/>
          <p:cNvSpPr>
            <a:spLocks noGrp="1" noChangeArrowheads="1"/>
          </p:cNvSpPr>
          <p:nvPr>
            <p:ph type="title"/>
          </p:nvPr>
        </p:nvSpPr>
        <p:spPr>
          <a:xfrm>
            <a:off x="1143000" y="152400"/>
            <a:ext cx="8001000" cy="533400"/>
          </a:xfrm>
        </p:spPr>
        <p:txBody>
          <a:bodyPr/>
          <a:lstStyle/>
          <a:p>
            <a:r>
              <a:rPr lang="en-US" altLang="en-US"/>
              <a:t>Objectives</a:t>
            </a:r>
          </a:p>
        </p:txBody>
      </p:sp>
      <p:sp>
        <p:nvSpPr>
          <p:cNvPr id="1822723" name="Rectangle 3"/>
          <p:cNvSpPr>
            <a:spLocks noGrp="1" noChangeArrowheads="1"/>
          </p:cNvSpPr>
          <p:nvPr>
            <p:ph type="body" idx="1"/>
          </p:nvPr>
        </p:nvSpPr>
        <p:spPr>
          <a:xfrm>
            <a:off x="914400" y="1371600"/>
            <a:ext cx="8153400" cy="5257800"/>
          </a:xfrm>
        </p:spPr>
        <p:txBody>
          <a:bodyPr/>
          <a:lstStyle/>
          <a:p>
            <a:pPr>
              <a:lnSpc>
                <a:spcPct val="80000"/>
              </a:lnSpc>
            </a:pPr>
            <a:r>
              <a:rPr lang="en-US" altLang="en-US" sz="2100">
                <a:solidFill>
                  <a:srgbClr val="000000"/>
                </a:solidFill>
                <a:cs typeface="Times New Roman" panose="02020603050405020304" pitchFamily="18" charset="0"/>
              </a:rPr>
              <a:t>Understand entity, interface, control, persistence, and system classes.</a:t>
            </a:r>
          </a:p>
          <a:p>
            <a:pPr>
              <a:lnSpc>
                <a:spcPct val="80000"/>
              </a:lnSpc>
            </a:pPr>
            <a:r>
              <a:rPr lang="en-US" altLang="en-US" sz="2100">
                <a:solidFill>
                  <a:srgbClr val="000000"/>
                </a:solidFill>
                <a:cs typeface="Times New Roman" panose="02020603050405020304" pitchFamily="18" charset="0"/>
              </a:rPr>
              <a:t>Understand the concepts of dependency and navigability.</a:t>
            </a:r>
          </a:p>
          <a:p>
            <a:pPr>
              <a:lnSpc>
                <a:spcPct val="80000"/>
              </a:lnSpc>
            </a:pPr>
            <a:r>
              <a:rPr lang="en-US" altLang="en-US" sz="2100">
                <a:solidFill>
                  <a:srgbClr val="000000"/>
                </a:solidFill>
                <a:cs typeface="Times New Roman" panose="02020603050405020304" pitchFamily="18" charset="0"/>
              </a:rPr>
              <a:t>Define visibility and explain its three levels.</a:t>
            </a:r>
          </a:p>
          <a:p>
            <a:pPr>
              <a:lnSpc>
                <a:spcPct val="80000"/>
              </a:lnSpc>
              <a:spcBef>
                <a:spcPts val="300"/>
              </a:spcBef>
              <a:spcAft>
                <a:spcPts val="300"/>
              </a:spcAft>
            </a:pPr>
            <a:r>
              <a:rPr lang="en-US" altLang="en-US" sz="2100"/>
              <a:t>Understand the concept object responsibility and how it is related to message sending between object types</a:t>
            </a:r>
            <a:r>
              <a:rPr lang="en-US" altLang="en-US" sz="2100">
                <a:solidFill>
                  <a:srgbClr val="000000"/>
                </a:solidFill>
                <a:cs typeface="Times New Roman" panose="02020603050405020304" pitchFamily="18" charset="0"/>
              </a:rPr>
              <a:t>.</a:t>
            </a:r>
          </a:p>
          <a:p>
            <a:pPr>
              <a:lnSpc>
                <a:spcPct val="80000"/>
              </a:lnSpc>
              <a:spcBef>
                <a:spcPts val="300"/>
              </a:spcBef>
              <a:spcAft>
                <a:spcPts val="300"/>
              </a:spcAft>
            </a:pPr>
            <a:r>
              <a:rPr lang="en-US" altLang="en-US" sz="2100">
                <a:solidFill>
                  <a:srgbClr val="000000"/>
                </a:solidFill>
                <a:cs typeface="Times New Roman" panose="02020603050405020304" pitchFamily="18" charset="0"/>
              </a:rPr>
              <a:t>Describe the activities </a:t>
            </a:r>
            <a:r>
              <a:rPr lang="en-US" altLang="en-US" sz="2100"/>
              <a:t>involved in </a:t>
            </a:r>
            <a:r>
              <a:rPr lang="en-US" altLang="en-US" sz="2100">
                <a:solidFill>
                  <a:srgbClr val="000000"/>
                </a:solidFill>
                <a:cs typeface="Times New Roman" panose="02020603050405020304" pitchFamily="18" charset="0"/>
              </a:rPr>
              <a:t>object-oriented design.</a:t>
            </a:r>
          </a:p>
          <a:p>
            <a:pPr>
              <a:lnSpc>
                <a:spcPct val="80000"/>
              </a:lnSpc>
              <a:spcBef>
                <a:spcPts val="300"/>
              </a:spcBef>
              <a:spcAft>
                <a:spcPts val="300"/>
              </a:spcAft>
            </a:pPr>
            <a:r>
              <a:rPr lang="en-US" altLang="en-US" sz="2100">
                <a:solidFill>
                  <a:srgbClr val="000000"/>
                </a:solidFill>
                <a:cs typeface="Times New Roman" panose="02020603050405020304" pitchFamily="18" charset="0"/>
              </a:rPr>
              <a:t>Differentiate between a design use-case narrative and an analysis use-case narrative.</a:t>
            </a:r>
          </a:p>
          <a:p>
            <a:pPr>
              <a:lnSpc>
                <a:spcPct val="80000"/>
              </a:lnSpc>
              <a:spcBef>
                <a:spcPts val="300"/>
              </a:spcBef>
              <a:spcAft>
                <a:spcPts val="300"/>
              </a:spcAft>
            </a:pPr>
            <a:r>
              <a:rPr lang="en-US" altLang="en-US" sz="2100">
                <a:solidFill>
                  <a:srgbClr val="000000"/>
                </a:solidFill>
                <a:cs typeface="Times New Roman" panose="02020603050405020304" pitchFamily="18" charset="0"/>
              </a:rPr>
              <a:t>Describe CRC card modeling.</a:t>
            </a:r>
          </a:p>
          <a:p>
            <a:pPr>
              <a:lnSpc>
                <a:spcPct val="80000"/>
              </a:lnSpc>
              <a:spcBef>
                <a:spcPts val="300"/>
              </a:spcBef>
              <a:spcAft>
                <a:spcPts val="300"/>
              </a:spcAft>
            </a:pPr>
            <a:r>
              <a:rPr lang="en-US" altLang="en-US" sz="2100">
                <a:solidFill>
                  <a:srgbClr val="000000"/>
                </a:solidFill>
                <a:cs typeface="Times New Roman" panose="02020603050405020304" pitchFamily="18" charset="0"/>
              </a:rPr>
              <a:t>Model class interactions with sequence diagrams.</a:t>
            </a:r>
          </a:p>
          <a:p>
            <a:pPr>
              <a:lnSpc>
                <a:spcPct val="80000"/>
              </a:lnSpc>
              <a:spcBef>
                <a:spcPts val="300"/>
              </a:spcBef>
              <a:spcAft>
                <a:spcPts val="300"/>
              </a:spcAft>
            </a:pPr>
            <a:r>
              <a:rPr lang="en-US" altLang="en-US" sz="2100">
                <a:solidFill>
                  <a:srgbClr val="000000"/>
                </a:solidFill>
                <a:cs typeface="Times New Roman" panose="02020603050405020304" pitchFamily="18" charset="0"/>
              </a:rPr>
              <a:t>Construct a class diagram that reflects design specifics.</a:t>
            </a:r>
          </a:p>
          <a:p>
            <a:pPr>
              <a:lnSpc>
                <a:spcPct val="80000"/>
              </a:lnSpc>
              <a:spcBef>
                <a:spcPts val="300"/>
              </a:spcBef>
              <a:spcAft>
                <a:spcPts val="300"/>
              </a:spcAft>
            </a:pPr>
            <a:r>
              <a:rPr lang="en-US" altLang="en-US" sz="2100">
                <a:solidFill>
                  <a:srgbClr val="000000"/>
                </a:solidFill>
                <a:cs typeface="Times New Roman" panose="02020603050405020304" pitchFamily="18" charset="0"/>
              </a:rPr>
              <a:t>Model object states with state machine diagrams.</a:t>
            </a: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1634" name="Rectangle 2"/>
          <p:cNvSpPr>
            <a:spLocks noGrp="1" noChangeArrowheads="1"/>
          </p:cNvSpPr>
          <p:nvPr>
            <p:ph type="title"/>
          </p:nvPr>
        </p:nvSpPr>
        <p:spPr/>
        <p:txBody>
          <a:bodyPr/>
          <a:lstStyle/>
          <a:p>
            <a:r>
              <a:rPr lang="en-US" altLang="en-US" sz="4600"/>
              <a:t>CRC Card Listing Behaviors and Collaborators of a Class</a:t>
            </a:r>
          </a:p>
        </p:txBody>
      </p:sp>
      <p:graphicFrame>
        <p:nvGraphicFramePr>
          <p:cNvPr id="1861712" name="Group 80"/>
          <p:cNvGraphicFramePr>
            <a:graphicFrameLocks noGrp="1"/>
          </p:cNvGraphicFramePr>
          <p:nvPr>
            <p:ph idx="1"/>
          </p:nvPr>
        </p:nvGraphicFramePr>
        <p:xfrm>
          <a:off x="1139825" y="1655763"/>
          <a:ext cx="7777163" cy="4024312"/>
        </p:xfrm>
        <a:graphic>
          <a:graphicData uri="http://schemas.openxmlformats.org/drawingml/2006/table">
            <a:tbl>
              <a:tblPr/>
              <a:tblGrid>
                <a:gridCol w="3776663">
                  <a:extLst>
                    <a:ext uri="{9D8B030D-6E8A-4147-A177-3AD203B41FA5}">
                      <a16:colId xmlns:a16="http://schemas.microsoft.com/office/drawing/2014/main" val="2845207075"/>
                    </a:ext>
                  </a:extLst>
                </a:gridCol>
                <a:gridCol w="4000500">
                  <a:extLst>
                    <a:ext uri="{9D8B030D-6E8A-4147-A177-3AD203B41FA5}">
                      <a16:colId xmlns:a16="http://schemas.microsoft.com/office/drawing/2014/main" val="2868987652"/>
                    </a:ext>
                  </a:extLst>
                </a:gridCol>
              </a:tblGrid>
              <a:tr h="425450">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anose="020B0606020202030204" pitchFamily="34" charset="0"/>
                        </a:rPr>
                        <a:t>Object Name:</a:t>
                      </a:r>
                      <a:r>
                        <a:rPr kumimoji="0" lang="en-US" altLang="en-US" sz="2000" b="0" i="0" u="none" strike="noStrike" cap="none" normalizeH="0" baseline="0" smtClean="0">
                          <a:ln>
                            <a:noFill/>
                          </a:ln>
                          <a:solidFill>
                            <a:schemeClr val="tx1"/>
                          </a:solidFill>
                          <a:effectLst/>
                          <a:latin typeface="Arial Narrow" panose="020B0606020202030204" pitchFamily="34" charset="0"/>
                        </a:rPr>
                        <a:t> Member Order</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2079298401"/>
                  </a:ext>
                </a:extLst>
              </a:tr>
              <a:tr h="425450">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anose="020B0606020202030204" pitchFamily="34" charset="0"/>
                        </a:rPr>
                        <a:t>Sub Object:</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3452657085"/>
                  </a:ext>
                </a:extLst>
              </a:tr>
              <a:tr h="423863">
                <a:tc gridSpan="2">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anose="020B0606020202030204" pitchFamily="34" charset="0"/>
                        </a:rPr>
                        <a:t>Super Object:</a:t>
                      </a:r>
                      <a:r>
                        <a:rPr kumimoji="0" lang="en-US" altLang="en-US" sz="2000" b="0" i="0" u="none" strike="noStrike" cap="none" normalizeH="0" baseline="0" smtClean="0">
                          <a:ln>
                            <a:noFill/>
                          </a:ln>
                          <a:solidFill>
                            <a:schemeClr val="tx1"/>
                          </a:solidFill>
                          <a:effectLst/>
                          <a:latin typeface="Arial Narrow" panose="020B0606020202030204" pitchFamily="34" charset="0"/>
                        </a:rPr>
                        <a:t> Transaction</a:t>
                      </a:r>
                    </a:p>
                  </a:txBody>
                  <a:tcPr horzOverflow="overflow">
                    <a:lnL w="28575"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hMerge="1">
                  <a:txBody>
                    <a:bodyPr/>
                    <a:lstStyle/>
                    <a:p>
                      <a:endParaRPr lang="en-US"/>
                    </a:p>
                  </a:txBody>
                  <a:tcPr/>
                </a:tc>
                <a:extLst>
                  <a:ext uri="{0D108BD9-81ED-4DB2-BD59-A6C34878D82A}">
                    <a16:rowId xmlns:a16="http://schemas.microsoft.com/office/drawing/2014/main" val="2875358322"/>
                  </a:ext>
                </a:extLst>
              </a:tr>
              <a:tr h="4254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anose="020B0606020202030204" pitchFamily="34" charset="0"/>
                        </a:rPr>
                        <a:t>Behaviors and Responsibilities</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en-US" sz="2000" b="1" i="0" u="none" strike="noStrike" cap="none" normalizeH="0" baseline="0" smtClean="0">
                          <a:ln>
                            <a:noFill/>
                          </a:ln>
                          <a:solidFill>
                            <a:schemeClr val="tx1"/>
                          </a:solidFill>
                          <a:effectLst/>
                          <a:latin typeface="Arial Narrow" panose="020B0606020202030204" pitchFamily="34" charset="0"/>
                        </a:rPr>
                        <a:t>Collaborators</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2520132726"/>
                  </a:ext>
                </a:extLst>
              </a:tr>
              <a:tr h="23241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Report order information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Calculate subtotal cost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Calculate total order cost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Update order status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Create Ordered Product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Delete Ordered Product</a:t>
                      </a:r>
                    </a:p>
                  </a:txBody>
                  <a:tcP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altLang="en-US" sz="2000" b="0" i="0" u="none" strike="noStrike" cap="none" normalizeH="0" baseline="0" smtClean="0">
                          <a:ln>
                            <a:noFill/>
                          </a:ln>
                          <a:solidFill>
                            <a:schemeClr val="tx1"/>
                          </a:solidFill>
                          <a:effectLst/>
                          <a:latin typeface="Arial Narrow" panose="020B0606020202030204" pitchFamily="34" charset="0"/>
                        </a:rPr>
                        <a:t>Member Ordered Product</a:t>
                      </a:r>
                    </a:p>
                  </a:txBody>
                  <a:tcP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solidFill>
                      <a:schemeClr val="bg1"/>
                    </a:solidFill>
                  </a:tcPr>
                </a:tc>
                <a:extLst>
                  <a:ext uri="{0D108BD9-81ED-4DB2-BD59-A6C34878D82A}">
                    <a16:rowId xmlns:a16="http://schemas.microsoft.com/office/drawing/2014/main" val="2201957975"/>
                  </a:ext>
                </a:extLst>
              </a:tr>
            </a:tbl>
          </a:graphicData>
        </a:graphic>
      </p:graphicFrame>
    </p:spTree>
  </p:cSld>
  <p:clrMapOvr>
    <a:masterClrMapping/>
  </p:clrMapOvr>
  <p:transition>
    <p:strips/>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8434" name="Rectangle 2"/>
          <p:cNvSpPr>
            <a:spLocks noGrp="1" noChangeArrowheads="1"/>
          </p:cNvSpPr>
          <p:nvPr>
            <p:ph type="title"/>
          </p:nvPr>
        </p:nvSpPr>
        <p:spPr/>
        <p:txBody>
          <a:bodyPr/>
          <a:lstStyle/>
          <a:p>
            <a:r>
              <a:rPr lang="en-US" altLang="en-US"/>
              <a:t>Sequence Diagram</a:t>
            </a:r>
          </a:p>
        </p:txBody>
      </p:sp>
      <p:sp>
        <p:nvSpPr>
          <p:cNvPr id="1938437" name="Rectangle 5"/>
          <p:cNvSpPr>
            <a:spLocks noGrp="1" noChangeArrowheads="1"/>
          </p:cNvSpPr>
          <p:nvPr>
            <p:ph type="body" sz="half" idx="1"/>
          </p:nvPr>
        </p:nvSpPr>
        <p:spPr>
          <a:xfrm>
            <a:off x="1214438" y="4962525"/>
            <a:ext cx="3702050" cy="1514475"/>
          </a:xfrm>
        </p:spPr>
        <p:txBody>
          <a:bodyPr/>
          <a:lstStyle/>
          <a:p>
            <a:pPr>
              <a:lnSpc>
                <a:spcPct val="80000"/>
              </a:lnSpc>
              <a:buFontTx/>
              <a:buAutoNum type="arabicPeriod"/>
            </a:pPr>
            <a:r>
              <a:rPr lang="en-US" altLang="en-US" sz="1800"/>
              <a:t>Actor</a:t>
            </a:r>
          </a:p>
          <a:p>
            <a:pPr>
              <a:lnSpc>
                <a:spcPct val="80000"/>
              </a:lnSpc>
              <a:buFontTx/>
              <a:buAutoNum type="arabicPeriod"/>
            </a:pPr>
            <a:r>
              <a:rPr lang="en-US" altLang="en-US" sz="1800"/>
              <a:t>Interface class</a:t>
            </a:r>
          </a:p>
          <a:p>
            <a:pPr>
              <a:lnSpc>
                <a:spcPct val="80000"/>
              </a:lnSpc>
              <a:buFontTx/>
              <a:buAutoNum type="arabicPeriod"/>
            </a:pPr>
            <a:r>
              <a:rPr lang="en-US" altLang="en-US" sz="1800"/>
              <a:t>Controller class</a:t>
            </a:r>
          </a:p>
          <a:p>
            <a:pPr>
              <a:lnSpc>
                <a:spcPct val="80000"/>
              </a:lnSpc>
              <a:buFontTx/>
              <a:buAutoNum type="arabicPeriod"/>
            </a:pPr>
            <a:r>
              <a:rPr lang="en-US" altLang="en-US" sz="1800"/>
              <a:t>Entity classes</a:t>
            </a:r>
          </a:p>
          <a:p>
            <a:pPr>
              <a:lnSpc>
                <a:spcPct val="80000"/>
              </a:lnSpc>
              <a:buFontTx/>
              <a:buAutoNum type="arabicPeriod"/>
            </a:pPr>
            <a:r>
              <a:rPr lang="en-US" altLang="en-US" sz="1800"/>
              <a:t>Messages</a:t>
            </a:r>
          </a:p>
        </p:txBody>
      </p:sp>
      <p:sp>
        <p:nvSpPr>
          <p:cNvPr id="1938438" name="Rectangle 6"/>
          <p:cNvSpPr>
            <a:spLocks noGrp="1" noChangeArrowheads="1"/>
          </p:cNvSpPr>
          <p:nvPr>
            <p:ph type="body" sz="half" idx="2"/>
          </p:nvPr>
        </p:nvSpPr>
        <p:spPr>
          <a:xfrm>
            <a:off x="5065713" y="4962525"/>
            <a:ext cx="3925887" cy="1355725"/>
          </a:xfrm>
        </p:spPr>
        <p:txBody>
          <a:bodyPr/>
          <a:lstStyle/>
          <a:p>
            <a:pPr>
              <a:lnSpc>
                <a:spcPct val="80000"/>
              </a:lnSpc>
              <a:buFontTx/>
              <a:buAutoNum type="arabicPeriod" startAt="6"/>
            </a:pPr>
            <a:r>
              <a:rPr lang="en-US" altLang="en-US" sz="1800"/>
              <a:t>Activation bars</a:t>
            </a:r>
          </a:p>
          <a:p>
            <a:pPr>
              <a:lnSpc>
                <a:spcPct val="80000"/>
              </a:lnSpc>
              <a:buFontTx/>
              <a:buAutoNum type="arabicPeriod" startAt="6"/>
            </a:pPr>
            <a:r>
              <a:rPr lang="en-US" altLang="en-US" sz="1800"/>
              <a:t>Return messages</a:t>
            </a:r>
          </a:p>
          <a:p>
            <a:pPr>
              <a:lnSpc>
                <a:spcPct val="80000"/>
              </a:lnSpc>
              <a:buFontTx/>
              <a:buAutoNum type="arabicPeriod" startAt="6"/>
            </a:pPr>
            <a:r>
              <a:rPr lang="en-US" altLang="en-US" sz="1800"/>
              <a:t>Self-call</a:t>
            </a:r>
          </a:p>
          <a:p>
            <a:pPr>
              <a:lnSpc>
                <a:spcPct val="80000"/>
              </a:lnSpc>
              <a:buFontTx/>
              <a:buAutoNum type="arabicPeriod" startAt="6"/>
            </a:pPr>
            <a:r>
              <a:rPr lang="en-US" altLang="en-US" sz="1800"/>
              <a:t>Frame</a:t>
            </a:r>
          </a:p>
        </p:txBody>
      </p:sp>
      <p:pic>
        <p:nvPicPr>
          <p:cNvPr id="1938436" name="Picture 4" descr="Sequence Diagram Fig 18-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6813" y="1281113"/>
            <a:ext cx="7519987" cy="367823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trips/>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1506" name="Rectangle 2"/>
          <p:cNvSpPr>
            <a:spLocks noGrp="1" noChangeArrowheads="1"/>
          </p:cNvSpPr>
          <p:nvPr>
            <p:ph type="title"/>
          </p:nvPr>
        </p:nvSpPr>
        <p:spPr/>
        <p:txBody>
          <a:bodyPr/>
          <a:lstStyle/>
          <a:p>
            <a:r>
              <a:rPr lang="en-US" altLang="en-US"/>
              <a:t>Another Sequence Diagram</a:t>
            </a:r>
          </a:p>
        </p:txBody>
      </p:sp>
      <p:pic>
        <p:nvPicPr>
          <p:cNvPr id="1941508" name="Picture 4" descr="Sequence Diagram Fig 18-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460500"/>
            <a:ext cx="8229600" cy="479266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trips/>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4578" name="Rectangle 2"/>
          <p:cNvSpPr>
            <a:spLocks noGrp="1" noChangeArrowheads="1"/>
          </p:cNvSpPr>
          <p:nvPr>
            <p:ph type="title"/>
          </p:nvPr>
        </p:nvSpPr>
        <p:spPr/>
        <p:txBody>
          <a:bodyPr/>
          <a:lstStyle/>
          <a:p>
            <a:r>
              <a:rPr lang="en-US" altLang="en-US" sz="4000"/>
              <a:t>Guidelines for Constructing Sequence Diagrams</a:t>
            </a:r>
          </a:p>
        </p:txBody>
      </p:sp>
      <p:sp>
        <p:nvSpPr>
          <p:cNvPr id="1944579" name="Rectangle 3"/>
          <p:cNvSpPr>
            <a:spLocks noGrp="1" noChangeArrowheads="1"/>
          </p:cNvSpPr>
          <p:nvPr>
            <p:ph type="body" idx="1"/>
          </p:nvPr>
        </p:nvSpPr>
        <p:spPr/>
        <p:txBody>
          <a:bodyPr/>
          <a:lstStyle/>
          <a:p>
            <a:r>
              <a:rPr lang="en-US" altLang="en-US" sz="2200"/>
              <a:t>Identify the scope of the sequence diagram, whether entire use-case scenario or one step.</a:t>
            </a:r>
          </a:p>
          <a:p>
            <a:r>
              <a:rPr lang="en-US" altLang="en-US" sz="2200"/>
              <a:t>Draw actor and interface class if scope includes that.</a:t>
            </a:r>
          </a:p>
          <a:p>
            <a:r>
              <a:rPr lang="en-US" altLang="en-US" sz="2200"/>
              <a:t>List use-case steps down the left-hand side.</a:t>
            </a:r>
          </a:p>
          <a:p>
            <a:r>
              <a:rPr lang="en-US" altLang="en-US" sz="2200"/>
              <a:t>Draw boxes for controller class and each entity class that must collaborate in the sequence (based on attributes or behaviors previously assigned).</a:t>
            </a:r>
          </a:p>
          <a:p>
            <a:r>
              <a:rPr lang="en-US" altLang="en-US" sz="2200"/>
              <a:t>Add persistence and system classes if scope includes that.</a:t>
            </a:r>
          </a:p>
          <a:p>
            <a:r>
              <a:rPr lang="en-US" altLang="en-US" sz="2200"/>
              <a:t>Draw messages and point each to class that will fulfill the responsibility.</a:t>
            </a:r>
          </a:p>
          <a:p>
            <a:r>
              <a:rPr lang="en-US" altLang="en-US" sz="2200"/>
              <a:t>Add activation bars to indicate object instance lifetimes.</a:t>
            </a:r>
          </a:p>
          <a:p>
            <a:r>
              <a:rPr lang="en-US" altLang="en-US" sz="2200"/>
              <a:t>Add return messages as needed for clarity.</a:t>
            </a:r>
          </a:p>
          <a:p>
            <a:r>
              <a:rPr lang="en-US" altLang="en-US" sz="2200"/>
              <a:t>Add frames for loops, optional steps, alternate steps, etc.</a:t>
            </a:r>
          </a:p>
        </p:txBody>
      </p:sp>
    </p:spTree>
  </p:cSld>
  <p:clrMapOvr>
    <a:masterClrMapping/>
  </p:clrMapOvr>
  <p:transition>
    <p:strips/>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1330" name="Rectangle 2"/>
          <p:cNvSpPr>
            <a:spLocks noGrp="1" noChangeArrowheads="1"/>
          </p:cNvSpPr>
          <p:nvPr>
            <p:ph type="title"/>
          </p:nvPr>
        </p:nvSpPr>
        <p:spPr/>
        <p:txBody>
          <a:bodyPr/>
          <a:lstStyle/>
          <a:p>
            <a:r>
              <a:rPr lang="en-US" altLang="en-US"/>
              <a:t>Step 4: Model Object States</a:t>
            </a:r>
          </a:p>
        </p:txBody>
      </p:sp>
      <p:sp>
        <p:nvSpPr>
          <p:cNvPr id="1891331" name="Rectangle 3"/>
          <p:cNvSpPr>
            <a:spLocks noGrp="1" noChangeArrowheads="1"/>
          </p:cNvSpPr>
          <p:nvPr>
            <p:ph type="body" idx="1"/>
          </p:nvPr>
        </p:nvSpPr>
        <p:spPr>
          <a:xfrm>
            <a:off x="914400" y="1524000"/>
            <a:ext cx="8153400" cy="5105400"/>
          </a:xfrm>
        </p:spPr>
        <p:txBody>
          <a:bodyPr/>
          <a:lstStyle/>
          <a:p>
            <a:pPr>
              <a:lnSpc>
                <a:spcPct val="85000"/>
              </a:lnSpc>
            </a:pPr>
            <a:r>
              <a:rPr lang="en-US" altLang="en-US" sz="2800" b="1"/>
              <a:t>Object state</a:t>
            </a:r>
            <a:r>
              <a:rPr lang="en-US" altLang="en-US" sz="2800"/>
              <a:t> – a condition of the object at one point in its lifetime.</a:t>
            </a:r>
            <a:br>
              <a:rPr lang="en-US" altLang="en-US" sz="2800"/>
            </a:br>
            <a:endParaRPr lang="en-US" altLang="en-US" sz="2800"/>
          </a:p>
          <a:p>
            <a:pPr>
              <a:lnSpc>
                <a:spcPct val="85000"/>
              </a:lnSpc>
            </a:pPr>
            <a:r>
              <a:rPr lang="en-US" altLang="en-US" sz="2800" b="1"/>
              <a:t>State transition event</a:t>
            </a:r>
            <a:r>
              <a:rPr lang="en-US" altLang="en-US" sz="2800"/>
              <a:t> –occurrence that triggers a change in an object’s state through updating of one or more of its attribute values.</a:t>
            </a:r>
            <a:br>
              <a:rPr lang="en-US" altLang="en-US" sz="2800"/>
            </a:br>
            <a:endParaRPr lang="en-US" altLang="en-US" sz="2800"/>
          </a:p>
          <a:p>
            <a:pPr>
              <a:lnSpc>
                <a:spcPct val="85000"/>
              </a:lnSpc>
            </a:pPr>
            <a:r>
              <a:rPr lang="en-US" altLang="en-US" sz="2800" b="1"/>
              <a:t>State machine diagram</a:t>
            </a:r>
            <a:r>
              <a:rPr lang="en-US" altLang="en-US" sz="2800"/>
              <a:t> – a UML diagram that depicts:</a:t>
            </a:r>
          </a:p>
          <a:p>
            <a:pPr lvl="1">
              <a:lnSpc>
                <a:spcPct val="85000"/>
              </a:lnSpc>
            </a:pPr>
            <a:r>
              <a:rPr lang="en-US" altLang="en-US" sz="2400"/>
              <a:t>the combination of states that an object can assume during its lifetime,</a:t>
            </a:r>
          </a:p>
          <a:p>
            <a:pPr lvl="1">
              <a:lnSpc>
                <a:spcPct val="85000"/>
              </a:lnSpc>
            </a:pPr>
            <a:r>
              <a:rPr lang="en-US" altLang="en-US" sz="2400"/>
              <a:t>the events that trigger transitions between states,</a:t>
            </a:r>
          </a:p>
          <a:p>
            <a:pPr lvl="1">
              <a:lnSpc>
                <a:spcPct val="85000"/>
              </a:lnSpc>
            </a:pPr>
            <a:r>
              <a:rPr lang="en-US" altLang="en-US" sz="2400"/>
              <a:t>the rules governing the objects in transition.</a:t>
            </a:r>
          </a:p>
        </p:txBody>
      </p:sp>
    </p:spTree>
  </p:cSld>
  <p:clrMapOvr>
    <a:masterClrMapping/>
  </p:clrMapOvr>
  <p:transition>
    <p:strips/>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3378" name="Rectangle 2"/>
          <p:cNvSpPr>
            <a:spLocks noGrp="1" noChangeArrowheads="1"/>
          </p:cNvSpPr>
          <p:nvPr>
            <p:ph type="title"/>
          </p:nvPr>
        </p:nvSpPr>
        <p:spPr/>
        <p:txBody>
          <a:bodyPr/>
          <a:lstStyle/>
          <a:p>
            <a:r>
              <a:rPr lang="en-US" altLang="en-US"/>
              <a:t>Object State Example</a:t>
            </a:r>
          </a:p>
        </p:txBody>
      </p:sp>
      <p:pic>
        <p:nvPicPr>
          <p:cNvPr id="1893380" name="Picture 4" descr="whi74173_181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7750" y="1260475"/>
            <a:ext cx="7924800" cy="5292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trips/>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5426" name="Rectangle 2"/>
          <p:cNvSpPr>
            <a:spLocks noGrp="1" noChangeArrowheads="1"/>
          </p:cNvSpPr>
          <p:nvPr>
            <p:ph type="title"/>
          </p:nvPr>
        </p:nvSpPr>
        <p:spPr/>
        <p:txBody>
          <a:bodyPr/>
          <a:lstStyle/>
          <a:p>
            <a:r>
              <a:rPr lang="en-US" altLang="en-US"/>
              <a:t>State Machine Diagram</a:t>
            </a:r>
          </a:p>
        </p:txBody>
      </p:sp>
      <p:pic>
        <p:nvPicPr>
          <p:cNvPr id="1895429" name="Picture 5" descr="whi74173_18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66950" y="1266825"/>
            <a:ext cx="5581650" cy="52863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trips/>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7474" name="Rectangle 2"/>
          <p:cNvSpPr>
            <a:spLocks noGrp="1" noChangeArrowheads="1"/>
          </p:cNvSpPr>
          <p:nvPr>
            <p:ph type="title"/>
          </p:nvPr>
        </p:nvSpPr>
        <p:spPr/>
        <p:txBody>
          <a:bodyPr/>
          <a:lstStyle/>
          <a:p>
            <a:r>
              <a:rPr lang="en-US" altLang="en-US"/>
              <a:t>Verifying Object Behavior and Collaboration</a:t>
            </a:r>
          </a:p>
        </p:txBody>
      </p:sp>
      <p:sp>
        <p:nvSpPr>
          <p:cNvPr id="1897475" name="Rectangle 3"/>
          <p:cNvSpPr>
            <a:spLocks noGrp="1" noChangeArrowheads="1"/>
          </p:cNvSpPr>
          <p:nvPr>
            <p:ph type="body" idx="1"/>
          </p:nvPr>
        </p:nvSpPr>
        <p:spPr/>
        <p:txBody>
          <a:bodyPr/>
          <a:lstStyle/>
          <a:p>
            <a:pPr>
              <a:lnSpc>
                <a:spcPct val="90000"/>
              </a:lnSpc>
              <a:buFontTx/>
              <a:buNone/>
            </a:pPr>
            <a:r>
              <a:rPr lang="en-US" altLang="en-US"/>
              <a:t>	</a:t>
            </a:r>
            <a:r>
              <a:rPr lang="en-US" altLang="en-US" b="1"/>
              <a:t>Role playing</a:t>
            </a:r>
            <a:r>
              <a:rPr lang="en-US" altLang="en-US"/>
              <a:t> – the act of simulating object behavior and collaboration by acting out an object’s behaviors and responsibilities.</a:t>
            </a:r>
          </a:p>
          <a:p>
            <a:pPr lvl="1">
              <a:lnSpc>
                <a:spcPct val="90000"/>
              </a:lnSpc>
            </a:pPr>
            <a:r>
              <a:rPr lang="en-US" altLang="en-US"/>
              <a:t>Participants may assume the role of an actor on an object type</a:t>
            </a:r>
          </a:p>
          <a:p>
            <a:pPr lvl="1">
              <a:lnSpc>
                <a:spcPct val="90000"/>
              </a:lnSpc>
            </a:pPr>
            <a:r>
              <a:rPr lang="en-US" altLang="en-US"/>
              <a:t>Message sending is simulated by using an item such as a ball that is passed between the participants.</a:t>
            </a:r>
          </a:p>
          <a:p>
            <a:pPr lvl="1">
              <a:lnSpc>
                <a:spcPct val="90000"/>
              </a:lnSpc>
            </a:pPr>
            <a:r>
              <a:rPr lang="en-US" altLang="en-US"/>
              <a:t>Useful for discovering missing objects and behaviors.</a:t>
            </a:r>
          </a:p>
        </p:txBody>
      </p:sp>
    </p:spTree>
  </p:cSld>
  <p:clrMapOvr>
    <a:masterClrMapping/>
  </p:clrMapOvr>
  <p:transition>
    <p:strips/>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1570" name="Rectangle 2"/>
          <p:cNvSpPr>
            <a:spLocks noGrp="1" noChangeArrowheads="1"/>
          </p:cNvSpPr>
          <p:nvPr>
            <p:ph type="title"/>
          </p:nvPr>
        </p:nvSpPr>
        <p:spPr/>
        <p:txBody>
          <a:bodyPr/>
          <a:lstStyle/>
          <a:p>
            <a:r>
              <a:rPr lang="en-US" altLang="en-US" sz="4000"/>
              <a:t>Updating Object Model to Reflect Implementation Environment</a:t>
            </a:r>
          </a:p>
        </p:txBody>
      </p:sp>
      <p:sp>
        <p:nvSpPr>
          <p:cNvPr id="1901571" name="Rectangle 3"/>
          <p:cNvSpPr>
            <a:spLocks noGrp="1" noChangeArrowheads="1"/>
          </p:cNvSpPr>
          <p:nvPr>
            <p:ph type="body" idx="1"/>
          </p:nvPr>
        </p:nvSpPr>
        <p:spPr/>
        <p:txBody>
          <a:bodyPr/>
          <a:lstStyle/>
          <a:p>
            <a:pPr>
              <a:buFontTx/>
              <a:buNone/>
            </a:pPr>
            <a:r>
              <a:rPr lang="en-US" altLang="en-US" sz="2800"/>
              <a:t>	</a:t>
            </a:r>
            <a:r>
              <a:rPr lang="en-US" altLang="en-US" sz="2800" b="1"/>
              <a:t>Design class diagram</a:t>
            </a:r>
            <a:r>
              <a:rPr lang="en-US" altLang="en-US" sz="2800"/>
              <a:t> – a diagram that depicts classes that correspond to software components that are used to build the software application. Includes:</a:t>
            </a:r>
          </a:p>
          <a:p>
            <a:pPr lvl="1"/>
            <a:r>
              <a:rPr lang="en-US" altLang="en-US" sz="2400"/>
              <a:t>Classes</a:t>
            </a:r>
          </a:p>
          <a:p>
            <a:pPr lvl="1"/>
            <a:r>
              <a:rPr lang="en-US" altLang="en-US" sz="2400"/>
              <a:t>Associations and gen/spec and aggregation relationships</a:t>
            </a:r>
          </a:p>
          <a:p>
            <a:pPr lvl="1"/>
            <a:r>
              <a:rPr lang="en-US" altLang="en-US" sz="2400"/>
              <a:t>Attributes and attribute-type information</a:t>
            </a:r>
          </a:p>
          <a:p>
            <a:pPr lvl="1"/>
            <a:r>
              <a:rPr lang="en-US" altLang="en-US" sz="2400"/>
              <a:t>Methods with parameters</a:t>
            </a:r>
          </a:p>
          <a:p>
            <a:pPr lvl="1"/>
            <a:r>
              <a:rPr lang="en-US" altLang="en-US" sz="2400"/>
              <a:t>Navigability</a:t>
            </a:r>
          </a:p>
          <a:p>
            <a:pPr lvl="1"/>
            <a:r>
              <a:rPr lang="en-US" altLang="en-US" sz="2400"/>
              <a:t>Dependencies</a:t>
            </a:r>
          </a:p>
        </p:txBody>
      </p:sp>
    </p:spTree>
  </p:cSld>
  <p:clrMapOvr>
    <a:masterClrMapping/>
  </p:clrMapOvr>
  <p:transition>
    <p:strips/>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3618" name="Rectangle 2"/>
          <p:cNvSpPr>
            <a:spLocks noGrp="1" noChangeArrowheads="1"/>
          </p:cNvSpPr>
          <p:nvPr>
            <p:ph type="title"/>
          </p:nvPr>
        </p:nvSpPr>
        <p:spPr/>
        <p:txBody>
          <a:bodyPr/>
          <a:lstStyle/>
          <a:p>
            <a:r>
              <a:rPr lang="en-US" altLang="en-US" sz="4000"/>
              <a:t>Transforming Analysis Class Diagram to Design Class Diagram</a:t>
            </a:r>
          </a:p>
        </p:txBody>
      </p:sp>
      <p:sp>
        <p:nvSpPr>
          <p:cNvPr id="1903619" name="Rectangle 3"/>
          <p:cNvSpPr>
            <a:spLocks noGrp="1" noChangeArrowheads="1"/>
          </p:cNvSpPr>
          <p:nvPr>
            <p:ph type="body" idx="1"/>
          </p:nvPr>
        </p:nvSpPr>
        <p:spPr/>
        <p:txBody>
          <a:bodyPr/>
          <a:lstStyle/>
          <a:p>
            <a:r>
              <a:rPr lang="en-US" altLang="en-US"/>
              <a:t>Add design objects to diagram</a:t>
            </a:r>
          </a:p>
          <a:p>
            <a:r>
              <a:rPr lang="en-US" altLang="en-US"/>
              <a:t>Add attributes and attribute-type information to design objects</a:t>
            </a:r>
          </a:p>
          <a:p>
            <a:r>
              <a:rPr lang="en-US" altLang="en-US"/>
              <a:t>Add attribute visibility</a:t>
            </a:r>
          </a:p>
          <a:p>
            <a:r>
              <a:rPr lang="en-US" altLang="en-US"/>
              <a:t>Add methods to design objects</a:t>
            </a:r>
          </a:p>
          <a:p>
            <a:r>
              <a:rPr lang="en-US" altLang="en-US"/>
              <a:t>Add method visibility</a:t>
            </a:r>
          </a:p>
          <a:p>
            <a:r>
              <a:rPr lang="en-US" altLang="en-US"/>
              <a:t>Add association navigability</a:t>
            </a:r>
          </a:p>
          <a:p>
            <a:r>
              <a:rPr lang="en-US" altLang="en-US"/>
              <a:t>Add dependency relationships</a:t>
            </a:r>
          </a:p>
        </p:txBody>
      </p:sp>
    </p:spTree>
  </p:cSld>
  <p:clrMapOvr>
    <a:masterClrMapping/>
  </p:clrMapOvr>
  <p:transition>
    <p:strips/>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8018" name="Rectangle 2"/>
          <p:cNvSpPr>
            <a:spLocks noGrp="1" noChangeArrowheads="1"/>
          </p:cNvSpPr>
          <p:nvPr>
            <p:ph type="title"/>
          </p:nvPr>
        </p:nvSpPr>
        <p:spPr/>
        <p:txBody>
          <a:bodyPr/>
          <a:lstStyle/>
          <a:p>
            <a:r>
              <a:rPr lang="en-US" altLang="en-US"/>
              <a:t>Object-Oriented Design</a:t>
            </a:r>
          </a:p>
        </p:txBody>
      </p:sp>
      <p:sp>
        <p:nvSpPr>
          <p:cNvPr id="1878019" name="Rectangle 3"/>
          <p:cNvSpPr>
            <a:spLocks noGrp="1" noChangeArrowheads="1"/>
          </p:cNvSpPr>
          <p:nvPr>
            <p:ph type="body" idx="1"/>
          </p:nvPr>
        </p:nvSpPr>
        <p:spPr/>
        <p:txBody>
          <a:bodyPr/>
          <a:lstStyle/>
          <a:p>
            <a:pPr>
              <a:buFontTx/>
              <a:buNone/>
            </a:pPr>
            <a:r>
              <a:rPr lang="en-US" altLang="en-US"/>
              <a:t>	</a:t>
            </a:r>
            <a:r>
              <a:rPr lang="en-US" altLang="en-US" b="1"/>
              <a:t>Object-oriented design (OOD)</a:t>
            </a:r>
            <a:r>
              <a:rPr lang="en-US" altLang="en-US"/>
              <a:t> – an approach used to specify the software solution in terms of collaborating objects, their attributes, and their methods.</a:t>
            </a:r>
          </a:p>
          <a:p>
            <a:pPr lvl="1"/>
            <a:r>
              <a:rPr lang="en-US" altLang="en-US"/>
              <a:t>Continuation of object-oriented analysis</a:t>
            </a:r>
          </a:p>
        </p:txBody>
      </p:sp>
    </p:spTree>
  </p:cSld>
  <p:clrMapOvr>
    <a:masterClrMapping/>
  </p:clrMapOvr>
  <p:transition>
    <p:strips/>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5730" name="Rectangle 2"/>
          <p:cNvSpPr>
            <a:spLocks noGrp="1" noChangeArrowheads="1"/>
          </p:cNvSpPr>
          <p:nvPr>
            <p:ph type="title"/>
          </p:nvPr>
        </p:nvSpPr>
        <p:spPr/>
        <p:txBody>
          <a:bodyPr/>
          <a:lstStyle/>
          <a:p>
            <a:r>
              <a:rPr lang="en-US" altLang="en-US"/>
              <a:t>Four Implicit Object Behaviors</a:t>
            </a:r>
          </a:p>
        </p:txBody>
      </p:sp>
      <p:sp>
        <p:nvSpPr>
          <p:cNvPr id="1865731" name="Rectangle 3"/>
          <p:cNvSpPr>
            <a:spLocks noGrp="1" noChangeArrowheads="1"/>
          </p:cNvSpPr>
          <p:nvPr>
            <p:ph type="body" idx="1"/>
          </p:nvPr>
        </p:nvSpPr>
        <p:spPr>
          <a:xfrm>
            <a:off x="1065213" y="1295400"/>
            <a:ext cx="7926387" cy="5181600"/>
          </a:xfrm>
        </p:spPr>
        <p:txBody>
          <a:bodyPr/>
          <a:lstStyle/>
          <a:p>
            <a:r>
              <a:rPr lang="en-US" altLang="en-US"/>
              <a:t>Create new instances</a:t>
            </a:r>
          </a:p>
          <a:p>
            <a:r>
              <a:rPr lang="en-US" altLang="en-US"/>
              <a:t>Update data or attributes</a:t>
            </a:r>
          </a:p>
          <a:p>
            <a:r>
              <a:rPr lang="en-US" altLang="en-US"/>
              <a:t>Delete instances</a:t>
            </a:r>
          </a:p>
          <a:p>
            <a:r>
              <a:rPr lang="en-US" altLang="en-US"/>
              <a:t>Display information</a:t>
            </a:r>
          </a:p>
        </p:txBody>
      </p:sp>
    </p:spTree>
  </p:cSld>
  <p:clrMapOvr>
    <a:masterClrMapping/>
  </p:clrMapOvr>
  <p:transition>
    <p:strips/>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0030" name="Rectangle 206"/>
          <p:cNvSpPr>
            <a:spLocks noGrp="1" noChangeArrowheads="1"/>
          </p:cNvSpPr>
          <p:nvPr>
            <p:ph type="title"/>
          </p:nvPr>
        </p:nvSpPr>
        <p:spPr/>
        <p:txBody>
          <a:bodyPr/>
          <a:lstStyle/>
          <a:p>
            <a:r>
              <a:rPr lang="en-US" altLang="en-US"/>
              <a:t>Partial Design Class Diagram</a:t>
            </a:r>
          </a:p>
        </p:txBody>
      </p:sp>
      <p:pic>
        <p:nvPicPr>
          <p:cNvPr id="1870033" name="Picture 209" descr="whi74173_18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1268413"/>
            <a:ext cx="7696200" cy="52847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trips/>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6930" name="Rectangle 2"/>
          <p:cNvSpPr>
            <a:spLocks noGrp="1" noChangeArrowheads="1"/>
          </p:cNvSpPr>
          <p:nvPr>
            <p:ph type="title"/>
          </p:nvPr>
        </p:nvSpPr>
        <p:spPr/>
        <p:txBody>
          <a:bodyPr/>
          <a:lstStyle/>
          <a:p>
            <a:r>
              <a:rPr lang="en-US" altLang="en-US"/>
              <a:t>Design Classes</a:t>
            </a:r>
          </a:p>
        </p:txBody>
      </p:sp>
      <p:pic>
        <p:nvPicPr>
          <p:cNvPr id="1916932" name="Picture 4" descr="Figure 1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4450" y="1266825"/>
            <a:ext cx="7524750" cy="5286375"/>
          </a:xfrm>
          <a:prstGeom prst="rect">
            <a:avLst/>
          </a:prstGeom>
          <a:noFill/>
          <a:extLst>
            <a:ext uri="{909E8E84-426E-40DD-AFC4-6F175D3DCCD1}">
              <a14:hiddenFill xmlns:a14="http://schemas.microsoft.com/office/drawing/2010/main">
                <a:solidFill>
                  <a:srgbClr val="FFFFFF"/>
                </a:solidFill>
              </a14:hiddenFill>
            </a:ext>
          </a:extLst>
        </p:spPr>
      </p:pic>
      <p:sp>
        <p:nvSpPr>
          <p:cNvPr id="1916933" name="AutoShape 5"/>
          <p:cNvSpPr>
            <a:spLocks/>
          </p:cNvSpPr>
          <p:nvPr/>
        </p:nvSpPr>
        <p:spPr bwMode="auto">
          <a:xfrm>
            <a:off x="6324600" y="3733800"/>
            <a:ext cx="2286000" cy="1219200"/>
          </a:xfrm>
          <a:prstGeom prst="borderCallout2">
            <a:avLst>
              <a:gd name="adj1" fmla="val 9375"/>
              <a:gd name="adj2" fmla="val -3333"/>
              <a:gd name="adj3" fmla="val 9375"/>
              <a:gd name="adj4" fmla="val -69306"/>
              <a:gd name="adj5" fmla="val -7551"/>
              <a:gd name="adj6" fmla="val -137708"/>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en-US"/>
              <a:t>In OO programming every piece of code resides inside an object class</a:t>
            </a:r>
          </a:p>
        </p:txBody>
      </p:sp>
    </p:spTree>
  </p:cSld>
  <p:clrMapOvr>
    <a:masterClrMapping/>
  </p:clrMapOvr>
  <p:transition>
    <p:strips/>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8978" name="Rectangle 2"/>
          <p:cNvSpPr>
            <a:spLocks noGrp="1" noChangeArrowheads="1"/>
          </p:cNvSpPr>
          <p:nvPr>
            <p:ph type="title"/>
          </p:nvPr>
        </p:nvSpPr>
        <p:spPr/>
        <p:txBody>
          <a:bodyPr/>
          <a:lstStyle/>
          <a:p>
            <a:r>
              <a:rPr lang="en-US" altLang="en-US"/>
              <a:t>Types of Design Classes</a:t>
            </a:r>
          </a:p>
        </p:txBody>
      </p:sp>
      <p:sp>
        <p:nvSpPr>
          <p:cNvPr id="1918979" name="Rectangle 3"/>
          <p:cNvSpPr>
            <a:spLocks noGrp="1" noChangeArrowheads="1"/>
          </p:cNvSpPr>
          <p:nvPr>
            <p:ph type="body" idx="1"/>
          </p:nvPr>
        </p:nvSpPr>
        <p:spPr>
          <a:xfrm>
            <a:off x="1143000" y="1600200"/>
            <a:ext cx="7924800" cy="5029200"/>
          </a:xfrm>
        </p:spPr>
        <p:txBody>
          <a:bodyPr/>
          <a:lstStyle/>
          <a:p>
            <a:pPr marL="0" indent="0">
              <a:lnSpc>
                <a:spcPct val="90000"/>
              </a:lnSpc>
              <a:spcBef>
                <a:spcPct val="40000"/>
              </a:spcBef>
              <a:buFontTx/>
              <a:buNone/>
            </a:pPr>
            <a:r>
              <a:rPr lang="en-US" altLang="en-US" sz="2800" b="1"/>
              <a:t>Entity Class</a:t>
            </a:r>
            <a:r>
              <a:rPr lang="en-US" altLang="en-US" sz="2800"/>
              <a:t> - contains business related information and implements analysis classes.</a:t>
            </a:r>
          </a:p>
          <a:p>
            <a:pPr marL="0" indent="0">
              <a:lnSpc>
                <a:spcPct val="90000"/>
              </a:lnSpc>
              <a:spcBef>
                <a:spcPct val="40000"/>
              </a:spcBef>
              <a:buFontTx/>
              <a:buNone/>
            </a:pPr>
            <a:r>
              <a:rPr lang="en-US" altLang="en-US" sz="2800" b="1"/>
              <a:t>Interface Class</a:t>
            </a:r>
            <a:r>
              <a:rPr lang="en-US" altLang="en-US" sz="2800"/>
              <a:t> - provides the means by which an actor interacts with the system.</a:t>
            </a:r>
          </a:p>
          <a:p>
            <a:pPr lvl="1">
              <a:lnSpc>
                <a:spcPct val="90000"/>
              </a:lnSpc>
            </a:pPr>
            <a:r>
              <a:rPr lang="en-US" altLang="en-US" sz="2000"/>
              <a:t>A window, dialogue box, or screen.</a:t>
            </a:r>
          </a:p>
          <a:p>
            <a:pPr lvl="1">
              <a:lnSpc>
                <a:spcPct val="90000"/>
              </a:lnSpc>
            </a:pPr>
            <a:r>
              <a:rPr lang="en-US" altLang="en-US" sz="2000"/>
              <a:t>For nonhuman actors, an application program interface (API).</a:t>
            </a:r>
          </a:p>
          <a:p>
            <a:pPr marL="0" indent="0">
              <a:lnSpc>
                <a:spcPct val="90000"/>
              </a:lnSpc>
              <a:spcBef>
                <a:spcPct val="40000"/>
              </a:spcBef>
              <a:buFontTx/>
              <a:buNone/>
            </a:pPr>
            <a:r>
              <a:rPr lang="en-US" altLang="en-US" sz="2800" b="1"/>
              <a:t>Control Class</a:t>
            </a:r>
            <a:r>
              <a:rPr lang="en-US" altLang="en-US" sz="2800"/>
              <a:t> - contains application logic.</a:t>
            </a:r>
          </a:p>
          <a:p>
            <a:pPr marL="0" indent="0">
              <a:lnSpc>
                <a:spcPct val="90000"/>
              </a:lnSpc>
              <a:spcBef>
                <a:spcPct val="40000"/>
              </a:spcBef>
              <a:buFontTx/>
              <a:buNone/>
            </a:pPr>
            <a:r>
              <a:rPr lang="en-US" altLang="en-US" sz="2800" b="1"/>
              <a:t>Persistence Class</a:t>
            </a:r>
            <a:r>
              <a:rPr lang="en-US" altLang="en-US" sz="2800"/>
              <a:t> - provides functionality to read and write to a database.</a:t>
            </a:r>
          </a:p>
          <a:p>
            <a:pPr marL="0" indent="0">
              <a:lnSpc>
                <a:spcPct val="90000"/>
              </a:lnSpc>
              <a:spcBef>
                <a:spcPct val="40000"/>
              </a:spcBef>
              <a:buFontTx/>
              <a:buNone/>
            </a:pPr>
            <a:r>
              <a:rPr lang="en-US" altLang="en-US" sz="2800" b="1"/>
              <a:t>System Class</a:t>
            </a:r>
            <a:r>
              <a:rPr lang="en-US" altLang="en-US" sz="2800"/>
              <a:t> - handles operating system-specific functionality.</a:t>
            </a:r>
          </a:p>
        </p:txBody>
      </p:sp>
    </p:spTree>
  </p:cSld>
  <p:clrMapOvr>
    <a:masterClrMapping/>
  </p:clrMapOvr>
  <p:transition>
    <p:strip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0066" name="Rectangle 2"/>
          <p:cNvSpPr>
            <a:spLocks noGrp="1" noChangeArrowheads="1"/>
          </p:cNvSpPr>
          <p:nvPr>
            <p:ph type="title"/>
          </p:nvPr>
        </p:nvSpPr>
        <p:spPr/>
        <p:txBody>
          <a:bodyPr/>
          <a:lstStyle/>
          <a:p>
            <a:r>
              <a:rPr lang="en-US" altLang="en-US"/>
              <a:t>Design Relationships - Dependency</a:t>
            </a:r>
          </a:p>
        </p:txBody>
      </p:sp>
      <p:sp>
        <p:nvSpPr>
          <p:cNvPr id="1880067" name="Rectangle 3"/>
          <p:cNvSpPr>
            <a:spLocks noGrp="1" noChangeArrowheads="1"/>
          </p:cNvSpPr>
          <p:nvPr>
            <p:ph type="body" idx="1"/>
          </p:nvPr>
        </p:nvSpPr>
        <p:spPr>
          <a:xfrm>
            <a:off x="990600" y="1447800"/>
            <a:ext cx="8077200" cy="3124200"/>
          </a:xfrm>
        </p:spPr>
        <p:txBody>
          <a:bodyPr/>
          <a:lstStyle/>
          <a:p>
            <a:pPr>
              <a:lnSpc>
                <a:spcPct val="90000"/>
              </a:lnSpc>
            </a:pPr>
            <a:r>
              <a:rPr lang="en-US" altLang="en-US" sz="2800"/>
              <a:t>A dependency relationship is used to model the association between two classes:</a:t>
            </a:r>
          </a:p>
          <a:p>
            <a:pPr lvl="1">
              <a:lnSpc>
                <a:spcPct val="90000"/>
              </a:lnSpc>
            </a:pPr>
            <a:r>
              <a:rPr lang="en-US" altLang="en-US" sz="2400"/>
              <a:t>To indicate that when a change occurs in one class, it may affect the other class.</a:t>
            </a:r>
          </a:p>
          <a:p>
            <a:pPr lvl="1">
              <a:lnSpc>
                <a:spcPct val="90000"/>
              </a:lnSpc>
            </a:pPr>
            <a:r>
              <a:rPr lang="en-US" altLang="en-US" sz="2400"/>
              <a:t>To indicate the association between a persistent class and a transient class. </a:t>
            </a:r>
          </a:p>
          <a:p>
            <a:pPr lvl="2">
              <a:lnSpc>
                <a:spcPct val="90000"/>
              </a:lnSpc>
            </a:pPr>
            <a:r>
              <a:rPr lang="en-US" altLang="en-US" sz="2000"/>
              <a:t>Interface classes typically are transient</a:t>
            </a:r>
          </a:p>
          <a:p>
            <a:pPr lvl="1">
              <a:lnSpc>
                <a:spcPct val="90000"/>
              </a:lnSpc>
            </a:pPr>
            <a:r>
              <a:rPr lang="en-US" altLang="en-US" sz="2400"/>
              <a:t>Illustrated with a dashed arrow</a:t>
            </a:r>
          </a:p>
        </p:txBody>
      </p:sp>
      <p:pic>
        <p:nvPicPr>
          <p:cNvPr id="1880073" name="Picture 9" descr="whi74173_18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3463" y="4813300"/>
            <a:ext cx="7924800" cy="16637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trips/>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2114" name="Rectangle 2"/>
          <p:cNvSpPr>
            <a:spLocks noGrp="1" noChangeArrowheads="1"/>
          </p:cNvSpPr>
          <p:nvPr>
            <p:ph type="title"/>
          </p:nvPr>
        </p:nvSpPr>
        <p:spPr/>
        <p:txBody>
          <a:bodyPr/>
          <a:lstStyle/>
          <a:p>
            <a:r>
              <a:rPr lang="en-US" altLang="en-US"/>
              <a:t>Design Relationships - Navigability</a:t>
            </a:r>
          </a:p>
        </p:txBody>
      </p:sp>
      <p:sp>
        <p:nvSpPr>
          <p:cNvPr id="1882115" name="Rectangle 3"/>
          <p:cNvSpPr>
            <a:spLocks noGrp="1" noChangeArrowheads="1"/>
          </p:cNvSpPr>
          <p:nvPr>
            <p:ph type="body" idx="1"/>
          </p:nvPr>
        </p:nvSpPr>
        <p:spPr>
          <a:xfrm>
            <a:off x="990600" y="1295400"/>
            <a:ext cx="8001000" cy="2852738"/>
          </a:xfrm>
        </p:spPr>
        <p:txBody>
          <a:bodyPr/>
          <a:lstStyle/>
          <a:p>
            <a:pPr>
              <a:lnSpc>
                <a:spcPct val="90000"/>
              </a:lnSpc>
            </a:pPr>
            <a:r>
              <a:rPr lang="en-US" altLang="en-US" sz="2400"/>
              <a:t>Classes with associations can navigate (send messages) to each other.</a:t>
            </a:r>
          </a:p>
          <a:p>
            <a:pPr>
              <a:lnSpc>
                <a:spcPct val="90000"/>
              </a:lnSpc>
            </a:pPr>
            <a:r>
              <a:rPr lang="en-US" altLang="en-US" sz="2400"/>
              <a:t>By default the associations are bidirectional.</a:t>
            </a:r>
          </a:p>
          <a:p>
            <a:pPr>
              <a:lnSpc>
                <a:spcPct val="90000"/>
              </a:lnSpc>
            </a:pPr>
            <a:r>
              <a:rPr lang="en-US" altLang="en-US" sz="2400"/>
              <a:t>Sometimes you want to limit the message sending to only one direction.</a:t>
            </a:r>
          </a:p>
          <a:p>
            <a:pPr>
              <a:lnSpc>
                <a:spcPct val="90000"/>
              </a:lnSpc>
            </a:pPr>
            <a:r>
              <a:rPr lang="en-US" altLang="en-US" sz="2400"/>
              <a:t>Illustrated with an arrow pointing in the direction a message can be sent.</a:t>
            </a:r>
          </a:p>
        </p:txBody>
      </p:sp>
      <p:pic>
        <p:nvPicPr>
          <p:cNvPr id="1882120" name="Picture 8" descr="whi74173_18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4535488"/>
            <a:ext cx="7772400" cy="18653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trips/>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62" name="Rectangle 2"/>
          <p:cNvSpPr>
            <a:spLocks noGrp="1" noChangeArrowheads="1"/>
          </p:cNvSpPr>
          <p:nvPr>
            <p:ph type="title"/>
          </p:nvPr>
        </p:nvSpPr>
        <p:spPr/>
        <p:txBody>
          <a:bodyPr/>
          <a:lstStyle/>
          <a:p>
            <a:r>
              <a:rPr lang="en-US" altLang="en-US"/>
              <a:t>Attribute and Method Visibility</a:t>
            </a:r>
          </a:p>
        </p:txBody>
      </p:sp>
      <p:sp>
        <p:nvSpPr>
          <p:cNvPr id="1884163" name="Rectangle 3"/>
          <p:cNvSpPr>
            <a:spLocks noGrp="1" noChangeArrowheads="1"/>
          </p:cNvSpPr>
          <p:nvPr>
            <p:ph type="body" idx="1"/>
          </p:nvPr>
        </p:nvSpPr>
        <p:spPr>
          <a:xfrm>
            <a:off x="762000" y="1447800"/>
            <a:ext cx="8229600" cy="5257800"/>
          </a:xfrm>
        </p:spPr>
        <p:txBody>
          <a:bodyPr/>
          <a:lstStyle/>
          <a:p>
            <a:pPr>
              <a:lnSpc>
                <a:spcPct val="90000"/>
              </a:lnSpc>
              <a:buFontTx/>
              <a:buNone/>
            </a:pPr>
            <a:r>
              <a:rPr lang="en-US" altLang="en-US" sz="2800" b="1"/>
              <a:t>	Visibility</a:t>
            </a:r>
            <a:r>
              <a:rPr lang="en-US" altLang="en-US" sz="2800"/>
              <a:t> – the level of access an external object has to an attribute or method.</a:t>
            </a:r>
          </a:p>
          <a:p>
            <a:pPr lvl="1">
              <a:lnSpc>
                <a:spcPct val="90000"/>
              </a:lnSpc>
            </a:pPr>
            <a:r>
              <a:rPr lang="en-US" altLang="en-US" sz="2400" b="1"/>
              <a:t>Public</a:t>
            </a:r>
            <a:r>
              <a:rPr lang="en-US" altLang="en-US" sz="2400"/>
              <a:t> attributes/methods can be accessed/invoked by any other method in any other object or class. Denoted by the + symbol</a:t>
            </a:r>
          </a:p>
          <a:p>
            <a:pPr lvl="1">
              <a:lnSpc>
                <a:spcPct val="90000"/>
              </a:lnSpc>
            </a:pPr>
            <a:r>
              <a:rPr lang="en-US" altLang="en-US" sz="2400" b="1"/>
              <a:t>Protected</a:t>
            </a:r>
            <a:r>
              <a:rPr lang="en-US" altLang="en-US" sz="2400"/>
              <a:t> attributes/methods can be accessed/ invoked by any method in the same class or in subclasses of that class. Denoted by the # symbol</a:t>
            </a:r>
          </a:p>
          <a:p>
            <a:pPr lvl="1">
              <a:lnSpc>
                <a:spcPct val="90000"/>
              </a:lnSpc>
            </a:pPr>
            <a:r>
              <a:rPr lang="en-US" altLang="en-US" sz="2400" b="1"/>
              <a:t>Private</a:t>
            </a:r>
            <a:r>
              <a:rPr lang="en-US" altLang="en-US" sz="2400"/>
              <a:t> attributes/methods can be accessed/invoked by any method in the same class. Denoted by the – symbol</a:t>
            </a:r>
          </a:p>
          <a:p>
            <a:pPr>
              <a:lnSpc>
                <a:spcPct val="90000"/>
              </a:lnSpc>
              <a:spcBef>
                <a:spcPct val="50000"/>
              </a:spcBef>
              <a:buFontTx/>
              <a:buNone/>
            </a:pPr>
            <a:r>
              <a:rPr lang="en-US" altLang="en-US" sz="2800" b="1"/>
              <a:t>	Method</a:t>
            </a:r>
            <a:r>
              <a:rPr lang="en-US" altLang="en-US" sz="2800"/>
              <a:t> – the software logic that </a:t>
            </a:r>
            <a:br>
              <a:rPr lang="en-US" altLang="en-US" sz="2800"/>
            </a:br>
            <a:r>
              <a:rPr lang="en-US" altLang="en-US" sz="2800"/>
              <a:t>is executed in response to a message.</a:t>
            </a:r>
          </a:p>
        </p:txBody>
      </p:sp>
      <p:pic>
        <p:nvPicPr>
          <p:cNvPr id="1884167" name="Picture 7" descr="whi74173_180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400" y="5164138"/>
            <a:ext cx="1676400" cy="13128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trips/>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62" name="Rectangle 2"/>
          <p:cNvSpPr>
            <a:spLocks noGrp="1" noChangeArrowheads="1"/>
          </p:cNvSpPr>
          <p:nvPr>
            <p:ph type="title"/>
          </p:nvPr>
        </p:nvSpPr>
        <p:spPr/>
        <p:txBody>
          <a:bodyPr/>
          <a:lstStyle/>
          <a:p>
            <a:r>
              <a:rPr lang="en-US" altLang="en-US"/>
              <a:t>Object Responsibilities</a:t>
            </a:r>
          </a:p>
        </p:txBody>
      </p:sp>
      <p:sp>
        <p:nvSpPr>
          <p:cNvPr id="1832963" name="Rectangle 3"/>
          <p:cNvSpPr>
            <a:spLocks noGrp="1" noChangeArrowheads="1"/>
          </p:cNvSpPr>
          <p:nvPr>
            <p:ph type="body" idx="1"/>
          </p:nvPr>
        </p:nvSpPr>
        <p:spPr>
          <a:xfrm>
            <a:off x="1143000" y="1447800"/>
            <a:ext cx="7772400" cy="4953000"/>
          </a:xfrm>
        </p:spPr>
        <p:txBody>
          <a:bodyPr/>
          <a:lstStyle/>
          <a:p>
            <a:pPr marL="0" indent="0">
              <a:buFontTx/>
              <a:buNone/>
            </a:pPr>
            <a:r>
              <a:rPr lang="en-US" altLang="en-US" b="1"/>
              <a:t>Object responsibility</a:t>
            </a:r>
            <a:r>
              <a:rPr lang="en-US" altLang="en-US"/>
              <a:t> – the obligation that an object has to provide a service when requested and thus collaborate with other objects to satisfy the request if required.</a:t>
            </a:r>
          </a:p>
          <a:p>
            <a:pPr lvl="1"/>
            <a:r>
              <a:rPr lang="en-US" altLang="en-US"/>
              <a:t>An object responsibility is implemented by the creation of methods that may have to collaborate with other objects and methods.</a:t>
            </a:r>
          </a:p>
        </p:txBody>
      </p:sp>
    </p:spTree>
  </p:cSld>
  <p:clrMapOvr>
    <a:masterClrMapping/>
  </p:clrMapOvr>
  <p:transition>
    <p:strips/>
  </p:transition>
  <p:timing>
    <p:tnLst>
      <p:par>
        <p:cTn id="1" dur="indefinite" restart="never" nodeType="tmRoot"/>
      </p:par>
    </p:tnLst>
  </p:timing>
</p:sld>
</file>

<file path=ppt/theme/theme1.xml><?xml version="1.0" encoding="utf-8"?>
<a:theme xmlns:a="http://schemas.openxmlformats.org/drawingml/2006/main" name="Whitten_Intro_temp">
  <a:themeElements>
    <a:clrScheme name="Whitten_Intro_tem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Whitten_Intro_temp">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Whitten_Intro_temp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Whitten_Intro_temp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Whitten_Intro_temp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Whitten_Intro_temp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Whitten_Intro_temp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Whitten_Intro_temp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Whitten_Intro_temp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Whitten_Intro_temp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Whitten_Intro_temp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Whitten_Intro_temp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Whitten_Intro_temp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Whitten_Intro_temp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Whitten_Intro_temp</Template>
  <TotalTime>0</TotalTime>
  <Pages>5</Pages>
  <Words>2915</Words>
  <Application>Microsoft Office PowerPoint</Application>
  <PresentationFormat>On-screen Show (4:3)</PresentationFormat>
  <Paragraphs>345</Paragraphs>
  <Slides>31</Slides>
  <Notes>31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Times New Roman</vt:lpstr>
      <vt:lpstr>Arial</vt:lpstr>
      <vt:lpstr>Book Antiqua</vt:lpstr>
      <vt:lpstr>Arial Narrow</vt:lpstr>
      <vt:lpstr>Whitten_Intro_temp</vt:lpstr>
      <vt:lpstr>Chapter 17</vt:lpstr>
      <vt:lpstr>Objectives</vt:lpstr>
      <vt:lpstr>Object-Oriented Design</vt:lpstr>
      <vt:lpstr>Design Classes</vt:lpstr>
      <vt:lpstr>Types of Design Classes</vt:lpstr>
      <vt:lpstr>Design Relationships - Dependency</vt:lpstr>
      <vt:lpstr>Design Relationships - Navigability</vt:lpstr>
      <vt:lpstr>Attribute and Method Visibility</vt:lpstr>
      <vt:lpstr>Object Responsibilities</vt:lpstr>
      <vt:lpstr>Object Responsibility</vt:lpstr>
      <vt:lpstr>The Process of Object-Oriented Design</vt:lpstr>
      <vt:lpstr>Refining The Use Case Model</vt:lpstr>
      <vt:lpstr>Design Use Case</vt:lpstr>
      <vt:lpstr>Modeling Class Interactions, Behaviors, and States</vt:lpstr>
      <vt:lpstr>Step 1: Identify and Classify Use-Case Design Classes</vt:lpstr>
      <vt:lpstr>Step 2: Identify Class Attributes</vt:lpstr>
      <vt:lpstr>Step 3: Identify Class Behaviors and Responsibilities</vt:lpstr>
      <vt:lpstr>Condensed Behavior List</vt:lpstr>
      <vt:lpstr>Tools for Identifying Behaviors and Responsibilities</vt:lpstr>
      <vt:lpstr>CRC Card Listing Behaviors and Collaborators of a Class</vt:lpstr>
      <vt:lpstr>Sequence Diagram</vt:lpstr>
      <vt:lpstr>Another Sequence Diagram</vt:lpstr>
      <vt:lpstr>Guidelines for Constructing Sequence Diagrams</vt:lpstr>
      <vt:lpstr>Step 4: Model Object States</vt:lpstr>
      <vt:lpstr>Object State Example</vt:lpstr>
      <vt:lpstr>State Machine Diagram</vt:lpstr>
      <vt:lpstr>Verifying Object Behavior and Collaboration</vt:lpstr>
      <vt:lpstr>Updating Object Model to Reflect Implementation Environment</vt:lpstr>
      <vt:lpstr>Transforming Analysis Class Diagram to Design Class Diagram</vt:lpstr>
      <vt:lpstr>Four Implicit Object Behaviors</vt:lpstr>
      <vt:lpstr>Partial Design Class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Analyis &amp; Design Training Agenda</dc:title>
  <dc:subject/>
  <dc:creator>Lockheed Martin</dc:creator>
  <cp:keywords/>
  <dc:description/>
  <cp:lastModifiedBy>Muhammad Talha Zia</cp:lastModifiedBy>
  <cp:revision>323</cp:revision>
  <cp:lastPrinted>1999-02-22T19:32:19Z</cp:lastPrinted>
  <dcterms:created xsi:type="dcterms:W3CDTF">1996-06-28T11:49:40Z</dcterms:created>
  <dcterms:modified xsi:type="dcterms:W3CDTF">2024-09-21T09:59:42Z</dcterms:modified>
</cp:coreProperties>
</file>