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image/gif" Extension="gif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</p:sldIdLst>
  <p:sldSz cy="6858000" cx="9144000"/>
  <p:notesSz cx="6858000" cy="9144000"/>
  <p:embeddedFontLst>
    <p:embeddedFont>
      <p:font typeface="Helvetica Neue"/>
      <p:regular r:id="rId37"/>
      <p:bold r:id="rId38"/>
      <p:italic r:id="rId39"/>
      <p:boldItalic r:id="rId40"/>
    </p:embeddedFont>
    <p:embeddedFont>
      <p:font typeface="Noto Sans Symbols"/>
      <p:regular r:id="rId41"/>
      <p:bold r:id="rId4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43" roundtripDataSignature="AMtx7mjHKKr6BsaB6besTibg9yttKtRQN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83C2597-4FDC-4958-83CA-68F009EEEA7E}">
  <a:tblStyle styleId="{483C2597-4FDC-4958-83CA-68F009EEEA7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CF4"/>
          </a:solidFill>
        </a:fill>
      </a:tcStyle>
    </a:wholeTbl>
    <a:band1H>
      <a:tcTxStyle/>
      <a:tcStyle>
        <a:fill>
          <a:solidFill>
            <a:srgbClr val="CFD7E7"/>
          </a:solidFill>
        </a:fill>
      </a:tcStyle>
    </a:band1H>
    <a:band2H>
      <a:tcTxStyle/>
    </a:band2H>
    <a:band1V>
      <a:tcTxStyle/>
      <a:tcStyle>
        <a:fill>
          <a:solidFill>
            <a:srgbClr val="CFD7E7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HelveticaNeue-boldItalic.fntdata"/><Relationship Id="rId20" Type="http://schemas.openxmlformats.org/officeDocument/2006/relationships/slide" Target="slides/slide14.xml"/><Relationship Id="rId42" Type="http://schemas.openxmlformats.org/officeDocument/2006/relationships/font" Target="fonts/NotoSansSymbols-bold.fntdata"/><Relationship Id="rId41" Type="http://schemas.openxmlformats.org/officeDocument/2006/relationships/font" Target="fonts/NotoSansSymbols-regular.fntdata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43" Type="http://customschemas.google.com/relationships/presentationmetadata" Target="metadata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font" Target="fonts/HelveticaNeue-regular.fntdata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font" Target="fonts/HelveticaNeue-italic.fntdata"/><Relationship Id="rId16" Type="http://schemas.openxmlformats.org/officeDocument/2006/relationships/slide" Target="slides/slide10.xml"/><Relationship Id="rId38" Type="http://schemas.openxmlformats.org/officeDocument/2006/relationships/font" Target="fonts/HelveticaNeue-bold.fntdata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GB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2" name="Google Shape;252;p1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59" name="Google Shape;259;p1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66" name="Google Shape;266;p1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86" name="Google Shape;286;p1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93" name="Google Shape;293;p1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0" name="Google Shape;300;p1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05" name="Google Shape;305;p1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0" name="Google Shape;320;p1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27" name="Google Shape;327;p1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4" name="Google Shape;334;p20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39" name="Google Shape;339;p21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46" name="Google Shape;346;p22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2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54" name="Google Shape;354;p2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p2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85" name="Google Shape;385;p2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2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2" name="Google Shape;392;p2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p2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399" name="Google Shape;399;p2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p2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06" name="Google Shape;406;p2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2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13" name="Google Shape;413;p2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p2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420" name="Google Shape;420;p2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6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p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8" name="Google Shape;428;p3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08" name="Google Shape;108;p4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37" name="Google Shape;137;p5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44" name="Google Shape;144;p6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151" name="Google Shape;151;p7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17" name="Google Shape;217;p8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solidFill>
            <a:srgbClr val="FFFFFF"/>
          </a:solidFill>
          <a:ln cap="flat" cmpd="sng" w="9525">
            <a:solidFill>
              <a:srgbClr val="000000"/>
            </a:solidFill>
            <a:prstDash val="solid"/>
            <a:miter lim="800000"/>
            <a:headEnd len="sm" w="sm" type="none"/>
            <a:tailEnd len="sm" w="sm" type="none"/>
          </a:ln>
        </p:spPr>
      </p:sp>
      <p:sp>
        <p:nvSpPr>
          <p:cNvPr id="224" name="Google Shape;224;p9:notes"/>
          <p:cNvSpPr txBox="1"/>
          <p:nvPr>
            <p:ph idx="1" type="body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2"/>
          <p:cNvSpPr txBox="1"/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2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18" name="Google Shape;18;p3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41"/>
          <p:cNvSpPr txBox="1"/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41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41"/>
          <p:cNvSpPr txBox="1"/>
          <p:nvPr>
            <p:ph idx="1" type="body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71" name="Google Shape;71;p4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4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4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4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" type="body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42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42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43"/>
          <p:cNvSpPr txBox="1"/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" type="body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43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43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3"/>
          <p:cNvSpPr txBox="1"/>
          <p:nvPr>
            <p:ph type="title"/>
          </p:nvPr>
        </p:nvSpPr>
        <p:spPr>
          <a:xfrm>
            <a:off x="685800" y="609600"/>
            <a:ext cx="7770813" cy="114141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3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34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34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3" name="Google Shape;33;p35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36"/>
          <p:cNvSpPr txBox="1"/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1" type="body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44" name="Google Shape;44;p37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3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3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38"/>
          <p:cNvSpPr txBox="1"/>
          <p:nvPr>
            <p:ph idx="1" type="body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38"/>
          <p:cNvSpPr txBox="1"/>
          <p:nvPr>
            <p:ph idx="2" type="body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1" name="Google Shape;51;p38"/>
          <p:cNvSpPr txBox="1"/>
          <p:nvPr>
            <p:ph idx="3" type="body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2" name="Google Shape;52;p38"/>
          <p:cNvSpPr txBox="1"/>
          <p:nvPr>
            <p:ph idx="4" type="body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53" name="Google Shape;53;p38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8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8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39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39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9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40"/>
          <p:cNvSpPr txBox="1"/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40"/>
          <p:cNvSpPr txBox="1"/>
          <p:nvPr>
            <p:ph idx="1" type="body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40"/>
          <p:cNvSpPr txBox="1"/>
          <p:nvPr>
            <p:ph idx="2" type="body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4" name="Google Shape;64;p40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4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4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1"/>
          <p:cNvSpPr txBox="1"/>
          <p:nvPr>
            <p:ph idx="10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1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1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1.gif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2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"/>
          <p:cNvSpPr txBox="1"/>
          <p:nvPr>
            <p:ph type="ctrTitle"/>
          </p:nvPr>
        </p:nvSpPr>
        <p:spPr>
          <a:xfrm>
            <a:off x="685800" y="609600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b="1" lang="en-GB">
                <a:solidFill>
                  <a:srgbClr val="FF0000"/>
                </a:solidFill>
              </a:rPr>
              <a:t>Chapter 2</a:t>
            </a:r>
            <a:endParaRPr/>
          </a:p>
        </p:txBody>
      </p:sp>
      <p:sp>
        <p:nvSpPr>
          <p:cNvPr id="91" name="Google Shape;91;p1"/>
          <p:cNvSpPr txBox="1"/>
          <p:nvPr>
            <p:ph idx="1" type="subTitle"/>
          </p:nvPr>
        </p:nvSpPr>
        <p:spPr>
          <a:xfrm>
            <a:off x="1371600" y="2133600"/>
            <a:ext cx="6400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200"/>
              <a:buNone/>
            </a:pPr>
            <a:r>
              <a:rPr b="1" lang="en-GB">
                <a:solidFill>
                  <a:srgbClr val="FF0000"/>
                </a:solidFill>
              </a:rPr>
              <a:t>Process Models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</a:pPr>
            <a:r>
              <a:t/>
            </a:r>
            <a:endParaRPr b="1">
              <a:solidFill>
                <a:srgbClr val="FF0000"/>
              </a:solidFill>
            </a:endParaRPr>
          </a:p>
        </p:txBody>
      </p:sp>
      <p:sp>
        <p:nvSpPr>
          <p:cNvPr id="92" name="Google Shape;92;p1"/>
          <p:cNvSpPr/>
          <p:nvPr/>
        </p:nvSpPr>
        <p:spPr>
          <a:xfrm>
            <a:off x="914400" y="4191000"/>
            <a:ext cx="7543800" cy="5847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GB" sz="1800" u="none" cap="none" strike="noStrike">
                <a:solidFill>
                  <a:schemeClr val="dk2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Software Engineering: A Practitioner’s Approach, 7/e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GB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by Roger S. Pressman</a:t>
            </a:r>
            <a:endParaRPr b="1" sz="11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0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55" name="Google Shape;255;p10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Prototyping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Description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256" name="Google Shape;256;p10"/>
          <p:cNvSpPr txBox="1"/>
          <p:nvPr>
            <p:ph idx="1" type="body"/>
          </p:nvPr>
        </p:nvSpPr>
        <p:spPr>
          <a:xfrm>
            <a:off x="304800" y="1752600"/>
            <a:ext cx="8534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Follows an evolutionary and iterative approach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Used when requirements are </a:t>
            </a:r>
            <a:r>
              <a:rPr lang="en-GB" sz="2400" u="sng"/>
              <a:t>not</a:t>
            </a:r>
            <a:r>
              <a:rPr lang="en-GB" sz="2400"/>
              <a:t> well understood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Serves as a mechanism for identifying software requirements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Focuses on those aspects of the software that are visible to the customer/user</a:t>
            </a: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Feedback is used to refine the prototype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1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2" name="Google Shape;262;p11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Prototyping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Potential Problems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263" name="Google Shape;263;p11"/>
          <p:cNvSpPr txBox="1"/>
          <p:nvPr>
            <p:ph idx="1" type="body"/>
          </p:nvPr>
        </p:nvSpPr>
        <p:spPr>
          <a:xfrm>
            <a:off x="304800" y="1676400"/>
            <a:ext cx="86106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The customer sees a "working version" of the software, wants to stop all development and then buy the prototype after a "few fixes" are made</a:t>
            </a:r>
            <a:br>
              <a:rPr lang="en-GB" sz="2400"/>
            </a:b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Developers often make implementation compromises to get the software running quickly 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(e.g., language choice, user interface, operating system choice, inefficient algorithms)</a:t>
            </a:r>
            <a:br>
              <a:rPr lang="en-GB" sz="2000"/>
            </a:br>
            <a:endParaRPr sz="200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2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69" name="Google Shape;269;p12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Spiral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Diagram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270" name="Google Shape;270;p12"/>
          <p:cNvSpPr/>
          <p:nvPr/>
        </p:nvSpPr>
        <p:spPr>
          <a:xfrm>
            <a:off x="2792413" y="2095500"/>
            <a:ext cx="3746500" cy="3441700"/>
          </a:xfrm>
          <a:custGeom>
            <a:rect b="b" l="l" r="r" t="t"/>
            <a:pathLst>
              <a:path extrusionOk="0" h="2168" w="2360">
                <a:moveTo>
                  <a:pt x="1200" y="1176"/>
                </a:moveTo>
                <a:cubicBezTo>
                  <a:pt x="1156" y="1124"/>
                  <a:pt x="1112" y="1072"/>
                  <a:pt x="1104" y="1032"/>
                </a:cubicBezTo>
                <a:cubicBezTo>
                  <a:pt x="1096" y="992"/>
                  <a:pt x="1112" y="960"/>
                  <a:pt x="1152" y="936"/>
                </a:cubicBezTo>
                <a:cubicBezTo>
                  <a:pt x="1192" y="912"/>
                  <a:pt x="1296" y="888"/>
                  <a:pt x="1344" y="888"/>
                </a:cubicBezTo>
                <a:cubicBezTo>
                  <a:pt x="1392" y="888"/>
                  <a:pt x="1416" y="904"/>
                  <a:pt x="1440" y="936"/>
                </a:cubicBezTo>
                <a:cubicBezTo>
                  <a:pt x="1464" y="968"/>
                  <a:pt x="1480" y="1040"/>
                  <a:pt x="1488" y="1080"/>
                </a:cubicBezTo>
                <a:cubicBezTo>
                  <a:pt x="1496" y="1120"/>
                  <a:pt x="1504" y="1144"/>
                  <a:pt x="1488" y="1176"/>
                </a:cubicBezTo>
                <a:cubicBezTo>
                  <a:pt x="1472" y="1208"/>
                  <a:pt x="1440" y="1248"/>
                  <a:pt x="1392" y="1272"/>
                </a:cubicBezTo>
                <a:cubicBezTo>
                  <a:pt x="1344" y="1296"/>
                  <a:pt x="1256" y="1328"/>
                  <a:pt x="1200" y="1320"/>
                </a:cubicBezTo>
                <a:cubicBezTo>
                  <a:pt x="1144" y="1312"/>
                  <a:pt x="1096" y="1256"/>
                  <a:pt x="1056" y="1224"/>
                </a:cubicBezTo>
                <a:cubicBezTo>
                  <a:pt x="1016" y="1192"/>
                  <a:pt x="976" y="1176"/>
                  <a:pt x="960" y="1128"/>
                </a:cubicBezTo>
                <a:cubicBezTo>
                  <a:pt x="944" y="1080"/>
                  <a:pt x="944" y="992"/>
                  <a:pt x="960" y="936"/>
                </a:cubicBezTo>
                <a:cubicBezTo>
                  <a:pt x="976" y="880"/>
                  <a:pt x="1008" y="824"/>
                  <a:pt x="1056" y="792"/>
                </a:cubicBezTo>
                <a:cubicBezTo>
                  <a:pt x="1104" y="760"/>
                  <a:pt x="1176" y="752"/>
                  <a:pt x="1248" y="744"/>
                </a:cubicBezTo>
                <a:cubicBezTo>
                  <a:pt x="1320" y="736"/>
                  <a:pt x="1440" y="736"/>
                  <a:pt x="1488" y="744"/>
                </a:cubicBezTo>
                <a:cubicBezTo>
                  <a:pt x="1536" y="752"/>
                  <a:pt x="1512" y="752"/>
                  <a:pt x="1536" y="792"/>
                </a:cubicBezTo>
                <a:cubicBezTo>
                  <a:pt x="1560" y="832"/>
                  <a:pt x="1616" y="920"/>
                  <a:pt x="1632" y="984"/>
                </a:cubicBezTo>
                <a:cubicBezTo>
                  <a:pt x="1648" y="1048"/>
                  <a:pt x="1632" y="1120"/>
                  <a:pt x="1632" y="1176"/>
                </a:cubicBezTo>
                <a:cubicBezTo>
                  <a:pt x="1632" y="1232"/>
                  <a:pt x="1672" y="1272"/>
                  <a:pt x="1632" y="1320"/>
                </a:cubicBezTo>
                <a:cubicBezTo>
                  <a:pt x="1592" y="1368"/>
                  <a:pt x="1488" y="1440"/>
                  <a:pt x="1392" y="1464"/>
                </a:cubicBezTo>
                <a:cubicBezTo>
                  <a:pt x="1296" y="1488"/>
                  <a:pt x="1152" y="1488"/>
                  <a:pt x="1056" y="1464"/>
                </a:cubicBezTo>
                <a:cubicBezTo>
                  <a:pt x="960" y="1440"/>
                  <a:pt x="872" y="1400"/>
                  <a:pt x="816" y="1320"/>
                </a:cubicBezTo>
                <a:cubicBezTo>
                  <a:pt x="760" y="1240"/>
                  <a:pt x="728" y="1080"/>
                  <a:pt x="720" y="984"/>
                </a:cubicBezTo>
                <a:cubicBezTo>
                  <a:pt x="712" y="888"/>
                  <a:pt x="736" y="808"/>
                  <a:pt x="768" y="744"/>
                </a:cubicBezTo>
                <a:cubicBezTo>
                  <a:pt x="800" y="680"/>
                  <a:pt x="848" y="632"/>
                  <a:pt x="912" y="600"/>
                </a:cubicBezTo>
                <a:cubicBezTo>
                  <a:pt x="976" y="568"/>
                  <a:pt x="1064" y="568"/>
                  <a:pt x="1152" y="552"/>
                </a:cubicBezTo>
                <a:cubicBezTo>
                  <a:pt x="1240" y="536"/>
                  <a:pt x="1360" y="488"/>
                  <a:pt x="1440" y="504"/>
                </a:cubicBezTo>
                <a:cubicBezTo>
                  <a:pt x="1520" y="520"/>
                  <a:pt x="1576" y="576"/>
                  <a:pt x="1632" y="648"/>
                </a:cubicBezTo>
                <a:cubicBezTo>
                  <a:pt x="1688" y="720"/>
                  <a:pt x="1736" y="840"/>
                  <a:pt x="1776" y="936"/>
                </a:cubicBezTo>
                <a:cubicBezTo>
                  <a:pt x="1816" y="1032"/>
                  <a:pt x="1872" y="1128"/>
                  <a:pt x="1872" y="1224"/>
                </a:cubicBezTo>
                <a:cubicBezTo>
                  <a:pt x="1872" y="1320"/>
                  <a:pt x="1856" y="1440"/>
                  <a:pt x="1776" y="1512"/>
                </a:cubicBezTo>
                <a:cubicBezTo>
                  <a:pt x="1696" y="1584"/>
                  <a:pt x="1512" y="1632"/>
                  <a:pt x="1392" y="1656"/>
                </a:cubicBezTo>
                <a:cubicBezTo>
                  <a:pt x="1272" y="1680"/>
                  <a:pt x="1160" y="1664"/>
                  <a:pt x="1056" y="1656"/>
                </a:cubicBezTo>
                <a:cubicBezTo>
                  <a:pt x="952" y="1648"/>
                  <a:pt x="856" y="1664"/>
                  <a:pt x="768" y="1608"/>
                </a:cubicBezTo>
                <a:cubicBezTo>
                  <a:pt x="680" y="1552"/>
                  <a:pt x="576" y="1424"/>
                  <a:pt x="528" y="1320"/>
                </a:cubicBezTo>
                <a:cubicBezTo>
                  <a:pt x="480" y="1216"/>
                  <a:pt x="488" y="1048"/>
                  <a:pt x="480" y="984"/>
                </a:cubicBezTo>
                <a:cubicBezTo>
                  <a:pt x="472" y="920"/>
                  <a:pt x="480" y="976"/>
                  <a:pt x="480" y="936"/>
                </a:cubicBezTo>
                <a:cubicBezTo>
                  <a:pt x="480" y="896"/>
                  <a:pt x="440" y="816"/>
                  <a:pt x="480" y="744"/>
                </a:cubicBezTo>
                <a:cubicBezTo>
                  <a:pt x="520" y="672"/>
                  <a:pt x="640" y="568"/>
                  <a:pt x="720" y="504"/>
                </a:cubicBezTo>
                <a:cubicBezTo>
                  <a:pt x="800" y="440"/>
                  <a:pt x="848" y="392"/>
                  <a:pt x="960" y="360"/>
                </a:cubicBezTo>
                <a:cubicBezTo>
                  <a:pt x="1072" y="328"/>
                  <a:pt x="1256" y="296"/>
                  <a:pt x="1392" y="312"/>
                </a:cubicBezTo>
                <a:cubicBezTo>
                  <a:pt x="1528" y="328"/>
                  <a:pt x="1680" y="384"/>
                  <a:pt x="1776" y="456"/>
                </a:cubicBezTo>
                <a:cubicBezTo>
                  <a:pt x="1872" y="528"/>
                  <a:pt x="1928" y="648"/>
                  <a:pt x="1968" y="744"/>
                </a:cubicBezTo>
                <a:cubicBezTo>
                  <a:pt x="2008" y="840"/>
                  <a:pt x="2000" y="912"/>
                  <a:pt x="2016" y="1032"/>
                </a:cubicBezTo>
                <a:cubicBezTo>
                  <a:pt x="2032" y="1152"/>
                  <a:pt x="2088" y="1352"/>
                  <a:pt x="2064" y="1464"/>
                </a:cubicBezTo>
                <a:cubicBezTo>
                  <a:pt x="2040" y="1576"/>
                  <a:pt x="1912" y="1664"/>
                  <a:pt x="1872" y="1704"/>
                </a:cubicBezTo>
                <a:cubicBezTo>
                  <a:pt x="1832" y="1744"/>
                  <a:pt x="1888" y="1688"/>
                  <a:pt x="1824" y="1704"/>
                </a:cubicBezTo>
                <a:cubicBezTo>
                  <a:pt x="1760" y="1720"/>
                  <a:pt x="1632" y="1776"/>
                  <a:pt x="1488" y="1800"/>
                </a:cubicBezTo>
                <a:cubicBezTo>
                  <a:pt x="1344" y="1824"/>
                  <a:pt x="1120" y="1856"/>
                  <a:pt x="960" y="1848"/>
                </a:cubicBezTo>
                <a:cubicBezTo>
                  <a:pt x="800" y="1840"/>
                  <a:pt x="640" y="1840"/>
                  <a:pt x="528" y="1752"/>
                </a:cubicBezTo>
                <a:cubicBezTo>
                  <a:pt x="416" y="1664"/>
                  <a:pt x="328" y="1488"/>
                  <a:pt x="288" y="1320"/>
                </a:cubicBezTo>
                <a:cubicBezTo>
                  <a:pt x="248" y="1152"/>
                  <a:pt x="248" y="912"/>
                  <a:pt x="288" y="744"/>
                </a:cubicBezTo>
                <a:cubicBezTo>
                  <a:pt x="328" y="576"/>
                  <a:pt x="392" y="424"/>
                  <a:pt x="528" y="312"/>
                </a:cubicBezTo>
                <a:cubicBezTo>
                  <a:pt x="664" y="200"/>
                  <a:pt x="880" y="104"/>
                  <a:pt x="1104" y="72"/>
                </a:cubicBezTo>
                <a:cubicBezTo>
                  <a:pt x="1328" y="40"/>
                  <a:pt x="1688" y="0"/>
                  <a:pt x="1872" y="120"/>
                </a:cubicBezTo>
                <a:cubicBezTo>
                  <a:pt x="2056" y="240"/>
                  <a:pt x="2128" y="576"/>
                  <a:pt x="2208" y="792"/>
                </a:cubicBezTo>
                <a:cubicBezTo>
                  <a:pt x="2288" y="1008"/>
                  <a:pt x="2360" y="1232"/>
                  <a:pt x="2352" y="1416"/>
                </a:cubicBezTo>
                <a:cubicBezTo>
                  <a:pt x="2344" y="1600"/>
                  <a:pt x="2296" y="1784"/>
                  <a:pt x="2160" y="1896"/>
                </a:cubicBezTo>
                <a:cubicBezTo>
                  <a:pt x="2024" y="2008"/>
                  <a:pt x="1744" y="2048"/>
                  <a:pt x="1536" y="2088"/>
                </a:cubicBezTo>
                <a:cubicBezTo>
                  <a:pt x="1328" y="2128"/>
                  <a:pt x="1088" y="2136"/>
                  <a:pt x="912" y="2136"/>
                </a:cubicBezTo>
                <a:cubicBezTo>
                  <a:pt x="736" y="2136"/>
                  <a:pt x="616" y="2168"/>
                  <a:pt x="480" y="2088"/>
                </a:cubicBezTo>
                <a:cubicBezTo>
                  <a:pt x="344" y="2008"/>
                  <a:pt x="176" y="1784"/>
                  <a:pt x="96" y="1656"/>
                </a:cubicBezTo>
                <a:cubicBezTo>
                  <a:pt x="16" y="1528"/>
                  <a:pt x="8" y="1424"/>
                  <a:pt x="0" y="1320"/>
                </a:cubicBezTo>
              </a:path>
            </a:pathLst>
          </a:cu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71" name="Google Shape;271;p12"/>
          <p:cNvCxnSpPr/>
          <p:nvPr/>
        </p:nvCxnSpPr>
        <p:spPr>
          <a:xfrm flipH="1">
            <a:off x="2335213" y="3886200"/>
            <a:ext cx="2514600" cy="838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2" name="Google Shape;272;p12"/>
          <p:cNvCxnSpPr/>
          <p:nvPr/>
        </p:nvCxnSpPr>
        <p:spPr>
          <a:xfrm rot="10800000">
            <a:off x="4011613" y="2057400"/>
            <a:ext cx="838200" cy="1828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3" name="Google Shape;273;p12"/>
          <p:cNvCxnSpPr/>
          <p:nvPr/>
        </p:nvCxnSpPr>
        <p:spPr>
          <a:xfrm flipH="1" rot="10800000">
            <a:off x="4849813" y="2362200"/>
            <a:ext cx="1828800" cy="1524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4" name="Google Shape;274;p12"/>
          <p:cNvCxnSpPr/>
          <p:nvPr/>
        </p:nvCxnSpPr>
        <p:spPr>
          <a:xfrm>
            <a:off x="4849813" y="3886200"/>
            <a:ext cx="2057400" cy="1143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275" name="Google Shape;275;p12"/>
          <p:cNvCxnSpPr/>
          <p:nvPr/>
        </p:nvCxnSpPr>
        <p:spPr>
          <a:xfrm flipH="1">
            <a:off x="4545013" y="3886200"/>
            <a:ext cx="304800" cy="2133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276" name="Google Shape;276;p12"/>
          <p:cNvSpPr txBox="1"/>
          <p:nvPr/>
        </p:nvSpPr>
        <p:spPr>
          <a:xfrm>
            <a:off x="1328738" y="4686300"/>
            <a:ext cx="777875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sp>
        <p:nvSpPr>
          <p:cNvPr id="277" name="Google Shape;277;p12"/>
          <p:cNvSpPr txBox="1"/>
          <p:nvPr/>
        </p:nvSpPr>
        <p:spPr>
          <a:xfrm>
            <a:off x="1295400" y="3429000"/>
            <a:ext cx="762000" cy="36671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cxnSp>
        <p:nvCxnSpPr>
          <p:cNvPr id="278" name="Google Shape;278;p12"/>
          <p:cNvCxnSpPr/>
          <p:nvPr/>
        </p:nvCxnSpPr>
        <p:spPr>
          <a:xfrm>
            <a:off x="1905000" y="3657600"/>
            <a:ext cx="2667000" cy="2286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ot"/>
            <a:round/>
            <a:headEnd len="med" w="med" type="none"/>
            <a:tailEnd len="med" w="med" type="triangle"/>
          </a:ln>
        </p:spPr>
      </p:cxnSp>
      <p:sp>
        <p:nvSpPr>
          <p:cNvPr id="279" name="Google Shape;279;p12"/>
          <p:cNvSpPr txBox="1"/>
          <p:nvPr/>
        </p:nvSpPr>
        <p:spPr>
          <a:xfrm>
            <a:off x="1268413" y="2335213"/>
            <a:ext cx="18176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</p:txBody>
      </p:sp>
      <p:sp>
        <p:nvSpPr>
          <p:cNvPr id="280" name="Google Shape;280;p12"/>
          <p:cNvSpPr txBox="1"/>
          <p:nvPr/>
        </p:nvSpPr>
        <p:spPr>
          <a:xfrm>
            <a:off x="4545013" y="1600200"/>
            <a:ext cx="1085850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/>
          </a:p>
        </p:txBody>
      </p:sp>
      <p:sp>
        <p:nvSpPr>
          <p:cNvPr id="281" name="Google Shape;281;p12"/>
          <p:cNvSpPr txBox="1"/>
          <p:nvPr/>
        </p:nvSpPr>
        <p:spPr>
          <a:xfrm>
            <a:off x="6983413" y="3352800"/>
            <a:ext cx="116998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282" name="Google Shape;282;p12"/>
          <p:cNvSpPr txBox="1"/>
          <p:nvPr/>
        </p:nvSpPr>
        <p:spPr>
          <a:xfrm>
            <a:off x="5459413" y="5638800"/>
            <a:ext cx="1493837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</a:t>
            </a:r>
            <a:endParaRPr/>
          </a:p>
        </p:txBody>
      </p:sp>
      <p:sp>
        <p:nvSpPr>
          <p:cNvPr id="283" name="Google Shape;283;p12"/>
          <p:cNvSpPr txBox="1"/>
          <p:nvPr/>
        </p:nvSpPr>
        <p:spPr>
          <a:xfrm>
            <a:off x="2030413" y="5638800"/>
            <a:ext cx="1438275" cy="3968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13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9" name="Google Shape;289;p13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Spiral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Description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290" name="Google Shape;290;p13"/>
          <p:cNvSpPr txBox="1"/>
          <p:nvPr>
            <p:ph idx="1" type="body"/>
          </p:nvPr>
        </p:nvSpPr>
        <p:spPr>
          <a:xfrm>
            <a:off x="228600" y="1579340"/>
            <a:ext cx="8763000" cy="4897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Follows an evolutionary approach</a:t>
            </a:r>
            <a:br>
              <a:rPr lang="en-GB" sz="2200"/>
            </a:br>
            <a:endParaRPr sz="1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Used when requirements are </a:t>
            </a:r>
            <a:r>
              <a:rPr lang="en-GB" sz="2200" u="sng"/>
              <a:t>not</a:t>
            </a:r>
            <a:r>
              <a:rPr lang="en-GB" sz="2200"/>
              <a:t> well understood and </a:t>
            </a:r>
            <a:r>
              <a:rPr lang="en-GB" sz="2200" u="sng"/>
              <a:t>risks are high</a:t>
            </a:r>
            <a:br>
              <a:rPr lang="en-GB" sz="2200"/>
            </a:br>
            <a:endParaRPr sz="1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Inner spirals focus on identifying software requirements and project risks; may also incorporate prototyping</a:t>
            </a:r>
            <a:br>
              <a:rPr lang="en-GB" sz="2200"/>
            </a:br>
            <a:endParaRPr sz="1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Outer spirals take on a classical waterfall approach after requirements have been defined, but permit iterative growth of the software</a:t>
            </a:r>
            <a:br>
              <a:rPr lang="en-GB" sz="2200"/>
            </a:br>
            <a:endParaRPr sz="11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Operates as a risk-driven model…a go/no-go decision occurs after each complete spiral in order to react to risk determinations</a:t>
            </a:r>
            <a:br>
              <a:rPr lang="en-GB" sz="2200"/>
            </a:br>
            <a:endParaRPr sz="1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Requires considerable expertise in risk assessment</a:t>
            </a:r>
            <a:br>
              <a:rPr lang="en-GB" sz="2200"/>
            </a:br>
            <a:endParaRPr sz="10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Serves as a realistic model for large-scale software development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14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p14"/>
          <p:cNvSpPr txBox="1"/>
          <p:nvPr>
            <p:ph type="title"/>
          </p:nvPr>
        </p:nvSpPr>
        <p:spPr>
          <a:xfrm>
            <a:off x="685800" y="5000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General Weaknesses of 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Evolutionary Process Models</a:t>
            </a:r>
            <a:endParaRPr/>
          </a:p>
        </p:txBody>
      </p:sp>
      <p:sp>
        <p:nvSpPr>
          <p:cNvPr id="297" name="Google Shape;297;p14"/>
          <p:cNvSpPr txBox="1"/>
          <p:nvPr>
            <p:ph idx="1" type="body"/>
          </p:nvPr>
        </p:nvSpPr>
        <p:spPr>
          <a:xfrm>
            <a:off x="304800" y="2057400"/>
            <a:ext cx="8534400" cy="41576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-531813" lvl="0" marL="531813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-GB" sz="2200"/>
              <a:t>Prototyping poses a problem to project planning because of the uncertain number of iterations required to construct the product</a:t>
            </a:r>
            <a:br>
              <a:rPr lang="en-GB" sz="2200"/>
            </a:br>
            <a:endParaRPr sz="2200"/>
          </a:p>
          <a:p>
            <a:pPr indent="-531813" lvl="0" marL="53181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-GB" sz="2200"/>
              <a:t>Evolutionary software processes do not establish the maximum speed of the evolution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GB" sz="2200"/>
              <a:t>If too fast, the process will fall into chaos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GB" sz="2200"/>
              <a:t>If too slow, productivity could be affected</a:t>
            </a:r>
            <a:br>
              <a:rPr lang="en-GB" sz="2200"/>
            </a:br>
            <a:endParaRPr sz="2200"/>
          </a:p>
          <a:p>
            <a:pPr indent="-531813" lvl="0" marL="531813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arenR"/>
            </a:pPr>
            <a:r>
              <a:rPr lang="en-GB" sz="2200"/>
              <a:t>Software processes should focus first on flexibility and extensibility, and second on high quality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GB" sz="2200"/>
              <a:t>We should prioritize the speed of the development over zero defects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Char char="•"/>
            </a:pPr>
            <a:r>
              <a:rPr lang="en-GB" sz="2200"/>
              <a:t>Extending the development in order to reach higher quality could result in late delivery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5"/>
          <p:cNvSpPr txBox="1"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Specialized Process Models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16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08" name="Google Shape;308;p16"/>
          <p:cNvSpPr txBox="1"/>
          <p:nvPr>
            <p:ph type="title"/>
          </p:nvPr>
        </p:nvSpPr>
        <p:spPr>
          <a:xfrm>
            <a:off x="152400" y="381000"/>
            <a:ext cx="87630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000"/>
              <a:buFont typeface="Calibri"/>
              <a:buNone/>
            </a:pPr>
            <a:r>
              <a:rPr lang="en-GB" sz="4000">
                <a:solidFill>
                  <a:srgbClr val="FF0000"/>
                </a:solidFill>
              </a:rPr>
              <a:t>Component-based Development Model</a:t>
            </a:r>
            <a:endParaRPr/>
          </a:p>
        </p:txBody>
      </p:sp>
      <p:sp>
        <p:nvSpPr>
          <p:cNvPr id="309" name="Google Shape;309;p16"/>
          <p:cNvSpPr txBox="1"/>
          <p:nvPr>
            <p:ph idx="1" type="body"/>
          </p:nvPr>
        </p:nvSpPr>
        <p:spPr>
          <a:xfrm>
            <a:off x="609600" y="1524000"/>
            <a:ext cx="7772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Consists of the following process steps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GB" sz="2200"/>
              <a:t>Available component-based products are researched and evaluated for the application domain in question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GB" sz="2200"/>
              <a:t>Component integration issues are considered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GB" sz="2200"/>
              <a:t>A software architecture is designed to accommodate the components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GB" sz="2200"/>
              <a:t>Components are integrated into the architecture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Char char="–"/>
            </a:pPr>
            <a:r>
              <a:rPr lang="en-GB" sz="2200"/>
              <a:t>Comprehensive testing is conducted to ensure proper functionality</a:t>
            </a:r>
            <a:br>
              <a:rPr lang="en-GB" sz="2200"/>
            </a:b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Relies on a robust component library</a:t>
            </a:r>
            <a:br>
              <a:rPr lang="en-GB" sz="2200"/>
            </a:b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Capitalizes on software reuse, which leads to documented savings in project cost and time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GB"/>
              <a:t>usman</a:t>
            </a:r>
            <a:endParaRPr/>
          </a:p>
        </p:txBody>
      </p:sp>
      <p:graphicFrame>
        <p:nvGraphicFramePr>
          <p:cNvPr id="315" name="Google Shape;315;p17"/>
          <p:cNvGraphicFramePr/>
          <p:nvPr/>
        </p:nvGraphicFramePr>
        <p:xfrm>
          <a:off x="457200" y="160020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{483C2597-4FDC-4958-83CA-68F009EEEA7E}</a:tableStyleId>
              </a:tblPr>
              <a:tblGrid>
                <a:gridCol w="2743200"/>
                <a:gridCol w="2743200"/>
                <a:gridCol w="27432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 u="none" cap="none" strike="noStrike"/>
                        <a:t>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X(g,h,I)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------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Changed by C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Changed by B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Y()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-----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E()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X(g,h,I)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Z()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----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D()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X(g,h,i)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---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Y()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GB" sz="1800"/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8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316" name="Google Shape;316;p17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ENGINEERING APPLICATION DEVELOPMENT---- CHAPTER 2</a:t>
            </a:r>
            <a:endParaRPr/>
          </a:p>
        </p:txBody>
      </p:sp>
      <p:sp>
        <p:nvSpPr>
          <p:cNvPr id="317" name="Google Shape;317;p17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18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23" name="Google Shape;323;p18"/>
          <p:cNvSpPr txBox="1"/>
          <p:nvPr>
            <p:ph type="title"/>
          </p:nvPr>
        </p:nvSpPr>
        <p:spPr>
          <a:xfrm>
            <a:off x="685800" y="1190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Formal Methods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Description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324" name="Google Shape;324;p18"/>
          <p:cNvSpPr txBox="1"/>
          <p:nvPr>
            <p:ph idx="1" type="body"/>
          </p:nvPr>
        </p:nvSpPr>
        <p:spPr>
          <a:xfrm>
            <a:off x="304800" y="1676400"/>
            <a:ext cx="8534400" cy="4495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Encompasses a set of activities that leads to formal mathematical specification of computer software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Enables a software engineer to specify, develop, and verify a computer-based system by applying a rigorous, </a:t>
            </a:r>
            <a:r>
              <a:rPr lang="en-GB" sz="2400" u="sng"/>
              <a:t>mathematical notation</a:t>
            </a: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Ambiguity, incompleteness, and inconsistency can be discovered and corrected more easily through </a:t>
            </a:r>
            <a:r>
              <a:rPr lang="en-GB" sz="2400" u="sng"/>
              <a:t>mathematical analysis</a:t>
            </a: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Offers the promise of defect-free software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Used often when building </a:t>
            </a:r>
            <a:r>
              <a:rPr lang="en-GB" sz="2400" u="sng"/>
              <a:t>safety-critical systems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19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30" name="Google Shape;330;p19"/>
          <p:cNvSpPr txBox="1"/>
          <p:nvPr>
            <p:ph type="title"/>
          </p:nvPr>
        </p:nvSpPr>
        <p:spPr>
          <a:xfrm>
            <a:off x="685800" y="1190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Formal Methods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Challenges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331" name="Google Shape;331;p19"/>
          <p:cNvSpPr txBox="1"/>
          <p:nvPr>
            <p:ph idx="1" type="body"/>
          </p:nvPr>
        </p:nvSpPr>
        <p:spPr>
          <a:xfrm>
            <a:off x="381000" y="1905000"/>
            <a:ext cx="84582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Development of formal methods is currently quite time-consuming and expensive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Because few software developers have the necessary background to apply formal methods, extensive training is required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It is difficult to use the models as a communication mechanism for technically unsophisticated customers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489744" y="304800"/>
            <a:ext cx="8120856" cy="19113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br>
              <a:rPr lang="en-GB" sz="4800" u="sng">
                <a:latin typeface="Arial"/>
                <a:ea typeface="Arial"/>
                <a:cs typeface="Arial"/>
                <a:sym typeface="Arial"/>
              </a:rPr>
            </a:br>
            <a:r>
              <a:rPr lang="en-GB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Prescriptive Process Models</a:t>
            </a:r>
            <a:br>
              <a:rPr lang="en-GB" sz="4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</a:br>
            <a:br>
              <a:rPr lang="en-GB" sz="1800">
                <a:latin typeface="Arial"/>
                <a:ea typeface="Arial"/>
                <a:cs typeface="Arial"/>
                <a:sym typeface="Arial"/>
              </a:rPr>
            </a:br>
            <a:r>
              <a:rPr lang="en-GB" sz="1800">
                <a:latin typeface="Arial"/>
                <a:ea typeface="Arial"/>
                <a:cs typeface="Arial"/>
                <a:sym typeface="Arial"/>
              </a:rPr>
              <a:t>  </a:t>
            </a:r>
            <a:endParaRPr/>
          </a:p>
        </p:txBody>
      </p:sp>
      <p:sp>
        <p:nvSpPr>
          <p:cNvPr id="98" name="Google Shape;98;p2"/>
          <p:cNvSpPr txBox="1"/>
          <p:nvPr>
            <p:ph idx="4294967295" type="subTitle"/>
          </p:nvPr>
        </p:nvSpPr>
        <p:spPr>
          <a:xfrm>
            <a:off x="1981200" y="2743200"/>
            <a:ext cx="6019800" cy="3032125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norm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process models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Specialized process models</a:t>
            </a:r>
            <a:endParaRPr/>
          </a:p>
          <a:p>
            <a:pPr indent="-342900" lvl="0" marL="34290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b="0" i="0" lang="en-GB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Unified process</a:t>
            </a:r>
            <a:endParaRPr/>
          </a:p>
        </p:txBody>
      </p:sp>
      <p:sp>
        <p:nvSpPr>
          <p:cNvPr id="99" name="Google Shape;99;p2"/>
          <p:cNvSpPr txBox="1"/>
          <p:nvPr/>
        </p:nvSpPr>
        <p:spPr>
          <a:xfrm>
            <a:off x="1535113" y="6507163"/>
            <a:ext cx="6008687" cy="2746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(Source: Pressman, R. </a:t>
            </a:r>
            <a:r>
              <a:rPr i="1"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Software Engineering: A Practitioner’s Approach</a:t>
            </a:r>
            <a:r>
              <a:rPr lang="en-GB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  McGraw-Hill, 2005)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685800" y="22860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The Unified Process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p21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2" name="Google Shape;342;p21"/>
          <p:cNvSpPr txBox="1"/>
          <p:nvPr>
            <p:ph type="title"/>
          </p:nvPr>
        </p:nvSpPr>
        <p:spPr>
          <a:xfrm>
            <a:off x="304800" y="762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Background</a:t>
            </a:r>
            <a:endParaRPr/>
          </a:p>
        </p:txBody>
      </p:sp>
      <p:sp>
        <p:nvSpPr>
          <p:cNvPr id="343" name="Google Shape;343;p21"/>
          <p:cNvSpPr txBox="1"/>
          <p:nvPr>
            <p:ph idx="1" type="body"/>
          </p:nvPr>
        </p:nvSpPr>
        <p:spPr>
          <a:xfrm>
            <a:off x="152400" y="1066800"/>
            <a:ext cx="8763000" cy="5105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/>
              <a:t>They eventually worked together on a unified method, called the Unified Modelling Language (UML)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UML is a robust notation for the modelling and development of object-oriented systems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UML became an industry standard in 1997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However, UML does not provide the process framework, only the necessary technology for object-oriented development</a:t>
            </a:r>
            <a:endParaRPr/>
          </a:p>
          <a:p>
            <a:pPr indent="-215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 u="sng"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GB" sz="2000" u="sng"/>
              <a:t>Unified process</a:t>
            </a:r>
            <a:r>
              <a:rPr lang="en-GB" sz="2000"/>
              <a:t> developed which is a framework for object-oriented software engineering using UML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Draws on the best features and characteristics of conventional software process models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Emphasizes the important role of software architecture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Consists of a process flow that is iterative and incremental, thereby providing an evolutionary feel</a:t>
            </a:r>
            <a:endParaRPr sz="2000">
              <a:solidFill>
                <a:schemeClr val="dk2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p22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49" name="Google Shape;349;p22"/>
          <p:cNvSpPr txBox="1"/>
          <p:nvPr>
            <p:ph type="title"/>
          </p:nvPr>
        </p:nvSpPr>
        <p:spPr>
          <a:xfrm>
            <a:off x="304800" y="609600"/>
            <a:ext cx="8610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Background (</a:t>
            </a:r>
            <a:r>
              <a:rPr lang="en-GB" u="sng">
                <a:solidFill>
                  <a:srgbClr val="FF0000"/>
                </a:solidFill>
              </a:rPr>
              <a:t>continued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350" name="Google Shape;350;p22"/>
          <p:cNvSpPr txBox="1"/>
          <p:nvPr>
            <p:ph idx="1" type="body"/>
          </p:nvPr>
        </p:nvSpPr>
        <p:spPr>
          <a:xfrm>
            <a:off x="800100" y="1981200"/>
            <a:ext cx="72009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Consists of 5 phases: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2"/>
                </a:solidFill>
              </a:rPr>
              <a:t>inception,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2"/>
                </a:solidFill>
              </a:rPr>
              <a:t>elaboration,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2"/>
                </a:solidFill>
              </a:rPr>
              <a:t>construction,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2"/>
                </a:solidFill>
              </a:rPr>
              <a:t>transition, 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Calibri"/>
              <a:buAutoNum type="arabicPeriod"/>
            </a:pPr>
            <a:r>
              <a:rPr lang="en-GB" sz="2400">
                <a:solidFill>
                  <a:schemeClr val="dk2"/>
                </a:solidFill>
              </a:rPr>
              <a:t>production</a:t>
            </a:r>
            <a:endParaRPr/>
          </a:p>
        </p:txBody>
      </p:sp>
      <p:pic>
        <p:nvPicPr>
          <p:cNvPr descr="Image result" id="351" name="Google Shape;351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4800" y="450712"/>
            <a:ext cx="8391525" cy="55500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23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57" name="Google Shape;357;p23"/>
          <p:cNvSpPr txBox="1"/>
          <p:nvPr>
            <p:ph type="title"/>
          </p:nvPr>
        </p:nvSpPr>
        <p:spPr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Phases of the Unified Process</a:t>
            </a:r>
            <a:endParaRPr/>
          </a:p>
        </p:txBody>
      </p:sp>
      <p:sp>
        <p:nvSpPr>
          <p:cNvPr id="358" name="Google Shape;358;p23"/>
          <p:cNvSpPr/>
          <p:nvPr/>
        </p:nvSpPr>
        <p:spPr>
          <a:xfrm>
            <a:off x="1792288" y="1508125"/>
            <a:ext cx="5549900" cy="4470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59" name="Google Shape;359;p23"/>
          <p:cNvSpPr/>
          <p:nvPr/>
        </p:nvSpPr>
        <p:spPr>
          <a:xfrm>
            <a:off x="3957638" y="1495425"/>
            <a:ext cx="1465262" cy="282575"/>
          </a:xfrm>
          <a:prstGeom prst="roundRect">
            <a:avLst>
              <a:gd fmla="val 560" name="adj"/>
            </a:avLst>
          </a:prstGeom>
          <a:solidFill>
            <a:srgbClr val="FFFFFF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0" name="Google Shape;360;p23"/>
          <p:cNvSpPr/>
          <p:nvPr/>
        </p:nvSpPr>
        <p:spPr>
          <a:xfrm>
            <a:off x="1295400" y="3429000"/>
            <a:ext cx="1828800" cy="457200"/>
          </a:xfrm>
          <a:prstGeom prst="rect">
            <a:avLst/>
          </a:prstGeom>
          <a:solidFill>
            <a:srgbClr val="FF99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communication</a:t>
            </a:r>
            <a:endParaRPr/>
          </a:p>
        </p:txBody>
      </p:sp>
      <p:sp>
        <p:nvSpPr>
          <p:cNvPr id="361" name="Google Shape;361;p23"/>
          <p:cNvSpPr/>
          <p:nvPr/>
        </p:nvSpPr>
        <p:spPr>
          <a:xfrm>
            <a:off x="3352800" y="2286000"/>
            <a:ext cx="1828800" cy="457200"/>
          </a:xfrm>
          <a:prstGeom prst="rect">
            <a:avLst/>
          </a:prstGeom>
          <a:solidFill>
            <a:srgbClr val="FFCC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planning</a:t>
            </a:r>
            <a:endParaRPr/>
          </a:p>
        </p:txBody>
      </p:sp>
      <p:sp>
        <p:nvSpPr>
          <p:cNvPr id="362" name="Google Shape;362;p23"/>
          <p:cNvSpPr/>
          <p:nvPr/>
        </p:nvSpPr>
        <p:spPr>
          <a:xfrm>
            <a:off x="5410200" y="3276600"/>
            <a:ext cx="1828800" cy="457200"/>
          </a:xfrm>
          <a:prstGeom prst="rect">
            <a:avLst/>
          </a:prstGeom>
          <a:solidFill>
            <a:srgbClr val="FFFF99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modeling</a:t>
            </a:r>
            <a:endParaRPr/>
          </a:p>
        </p:txBody>
      </p:sp>
      <p:sp>
        <p:nvSpPr>
          <p:cNvPr id="363" name="Google Shape;363;p23"/>
          <p:cNvSpPr/>
          <p:nvPr/>
        </p:nvSpPr>
        <p:spPr>
          <a:xfrm>
            <a:off x="4648200" y="4419600"/>
            <a:ext cx="1828800" cy="457200"/>
          </a:xfrm>
          <a:prstGeom prst="rect">
            <a:avLst/>
          </a:prstGeom>
          <a:solidFill>
            <a:srgbClr val="CCFFCC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</a:t>
            </a:r>
            <a:endParaRPr/>
          </a:p>
        </p:txBody>
      </p:sp>
      <p:sp>
        <p:nvSpPr>
          <p:cNvPr id="364" name="Google Shape;364;p23"/>
          <p:cNvSpPr/>
          <p:nvPr/>
        </p:nvSpPr>
        <p:spPr>
          <a:xfrm>
            <a:off x="2667000" y="5257800"/>
            <a:ext cx="1828800" cy="457200"/>
          </a:xfrm>
          <a:prstGeom prst="rect">
            <a:avLst/>
          </a:prstGeom>
          <a:solidFill>
            <a:srgbClr val="CCFF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deployment</a:t>
            </a:r>
            <a:endParaRPr/>
          </a:p>
        </p:txBody>
      </p:sp>
      <p:sp>
        <p:nvSpPr>
          <p:cNvPr id="365" name="Google Shape;365;p23"/>
          <p:cNvSpPr/>
          <p:nvPr/>
        </p:nvSpPr>
        <p:spPr>
          <a:xfrm>
            <a:off x="2133600" y="2362200"/>
            <a:ext cx="990600" cy="685800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6" name="Google Shape;366;p23"/>
          <p:cNvSpPr/>
          <p:nvPr/>
        </p:nvSpPr>
        <p:spPr>
          <a:xfrm rot="5400000">
            <a:off x="5524500" y="2247900"/>
            <a:ext cx="838200" cy="1066800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7" name="Google Shape;367;p23"/>
          <p:cNvSpPr/>
          <p:nvPr/>
        </p:nvSpPr>
        <p:spPr>
          <a:xfrm rot="10800000">
            <a:off x="4724400" y="4953000"/>
            <a:ext cx="1219200" cy="762000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8" name="Google Shape;368;p23"/>
          <p:cNvSpPr/>
          <p:nvPr/>
        </p:nvSpPr>
        <p:spPr>
          <a:xfrm rot="-5400000">
            <a:off x="1257300" y="4533900"/>
            <a:ext cx="1600200" cy="762000"/>
          </a:xfrm>
          <a:custGeom>
            <a:rect b="b" l="l" r="r" t="t"/>
            <a:pathLst>
              <a:path extrusionOk="0" h="21600" w="21600">
                <a:moveTo>
                  <a:pt x="21600" y="6079"/>
                </a:moveTo>
                <a:lnTo>
                  <a:pt x="15126" y="0"/>
                </a:lnTo>
                <a:lnTo>
                  <a:pt x="15126" y="2912"/>
                </a:lnTo>
                <a:lnTo>
                  <a:pt x="12427" y="2912"/>
                </a:lnTo>
                <a:cubicBezTo>
                  <a:pt x="5564" y="2912"/>
                  <a:pt x="0" y="7052"/>
                  <a:pt x="0" y="12158"/>
                </a:cubicBezTo>
                <a:lnTo>
                  <a:pt x="0" y="21600"/>
                </a:lnTo>
                <a:lnTo>
                  <a:pt x="6474" y="21600"/>
                </a:lnTo>
                <a:lnTo>
                  <a:pt x="6474" y="12158"/>
                </a:lnTo>
                <a:cubicBezTo>
                  <a:pt x="6474" y="10550"/>
                  <a:pt x="9139" y="9246"/>
                  <a:pt x="12427" y="9246"/>
                </a:cubicBezTo>
                <a:lnTo>
                  <a:pt x="15126" y="9246"/>
                </a:lnTo>
                <a:lnTo>
                  <a:pt x="15126" y="12158"/>
                </a:lnTo>
                <a:close/>
              </a:path>
            </a:pathLst>
          </a:cu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69" name="Google Shape;369;p23"/>
          <p:cNvSpPr/>
          <p:nvPr/>
        </p:nvSpPr>
        <p:spPr>
          <a:xfrm>
            <a:off x="5486400" y="3886200"/>
            <a:ext cx="685800" cy="457200"/>
          </a:xfrm>
          <a:prstGeom prst="downArrow">
            <a:avLst>
              <a:gd fmla="val 50000" name="adj1"/>
              <a:gd fmla="val 25000" name="adj2"/>
            </a:avLst>
          </a:prstGeom>
          <a:solidFill>
            <a:srgbClr val="00B8FF"/>
          </a:solidFill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70" name="Google Shape;370;p23"/>
          <p:cNvSpPr txBox="1"/>
          <p:nvPr/>
        </p:nvSpPr>
        <p:spPr>
          <a:xfrm>
            <a:off x="1066800" y="1447800"/>
            <a:ext cx="13335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Inception</a:t>
            </a:r>
            <a:endParaRPr/>
          </a:p>
        </p:txBody>
      </p:sp>
      <p:sp>
        <p:nvSpPr>
          <p:cNvPr id="371" name="Google Shape;371;p23"/>
          <p:cNvSpPr txBox="1"/>
          <p:nvPr/>
        </p:nvSpPr>
        <p:spPr>
          <a:xfrm>
            <a:off x="5867400" y="1371600"/>
            <a:ext cx="160337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Elaboration</a:t>
            </a:r>
            <a:endParaRPr/>
          </a:p>
        </p:txBody>
      </p:sp>
      <p:sp>
        <p:nvSpPr>
          <p:cNvPr id="372" name="Google Shape;372;p23"/>
          <p:cNvSpPr txBox="1"/>
          <p:nvPr/>
        </p:nvSpPr>
        <p:spPr>
          <a:xfrm>
            <a:off x="6934200" y="4724400"/>
            <a:ext cx="1757363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Construction</a:t>
            </a:r>
            <a:endParaRPr/>
          </a:p>
        </p:txBody>
      </p:sp>
      <p:sp>
        <p:nvSpPr>
          <p:cNvPr id="373" name="Google Shape;373;p23"/>
          <p:cNvSpPr txBox="1"/>
          <p:nvPr/>
        </p:nvSpPr>
        <p:spPr>
          <a:xfrm>
            <a:off x="5486400" y="6019800"/>
            <a:ext cx="14351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Transition</a:t>
            </a:r>
            <a:endParaRPr/>
          </a:p>
        </p:txBody>
      </p:sp>
      <p:sp>
        <p:nvSpPr>
          <p:cNvPr id="374" name="Google Shape;374;p23"/>
          <p:cNvSpPr txBox="1"/>
          <p:nvPr/>
        </p:nvSpPr>
        <p:spPr>
          <a:xfrm>
            <a:off x="1066800" y="6096000"/>
            <a:ext cx="1520825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Production</a:t>
            </a:r>
            <a:endParaRPr/>
          </a:p>
        </p:txBody>
      </p:sp>
      <p:cxnSp>
        <p:nvCxnSpPr>
          <p:cNvPr id="375" name="Google Shape;375;p23"/>
          <p:cNvCxnSpPr/>
          <p:nvPr/>
        </p:nvCxnSpPr>
        <p:spPr>
          <a:xfrm>
            <a:off x="1600200" y="1981200"/>
            <a:ext cx="3810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6" name="Google Shape;376;p23"/>
          <p:cNvCxnSpPr/>
          <p:nvPr/>
        </p:nvCxnSpPr>
        <p:spPr>
          <a:xfrm>
            <a:off x="2209800" y="1828800"/>
            <a:ext cx="18288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7" name="Google Shape;377;p23"/>
          <p:cNvCxnSpPr/>
          <p:nvPr/>
        </p:nvCxnSpPr>
        <p:spPr>
          <a:xfrm flipH="1">
            <a:off x="5029200" y="1828800"/>
            <a:ext cx="1295400" cy="381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8" name="Google Shape;378;p23"/>
          <p:cNvCxnSpPr/>
          <p:nvPr/>
        </p:nvCxnSpPr>
        <p:spPr>
          <a:xfrm>
            <a:off x="6553200" y="1905000"/>
            <a:ext cx="304800" cy="1295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79" name="Google Shape;379;p23"/>
          <p:cNvCxnSpPr/>
          <p:nvPr/>
        </p:nvCxnSpPr>
        <p:spPr>
          <a:xfrm rot="10800000">
            <a:off x="6553200" y="4800600"/>
            <a:ext cx="381000" cy="15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0" name="Google Shape;380;p23"/>
          <p:cNvCxnSpPr/>
          <p:nvPr/>
        </p:nvCxnSpPr>
        <p:spPr>
          <a:xfrm rot="10800000">
            <a:off x="6096000" y="5029200"/>
            <a:ext cx="304800" cy="9906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1" name="Google Shape;381;p23"/>
          <p:cNvCxnSpPr/>
          <p:nvPr/>
        </p:nvCxnSpPr>
        <p:spPr>
          <a:xfrm rot="10800000">
            <a:off x="4114800" y="5791200"/>
            <a:ext cx="1371600" cy="4572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382" name="Google Shape;382;p23"/>
          <p:cNvCxnSpPr/>
          <p:nvPr/>
        </p:nvCxnSpPr>
        <p:spPr>
          <a:xfrm flipH="1" rot="10800000">
            <a:off x="2286000" y="5791200"/>
            <a:ext cx="762000" cy="3048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p24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88" name="Google Shape;388;p24"/>
          <p:cNvSpPr txBox="1"/>
          <p:nvPr>
            <p:ph type="title"/>
          </p:nvPr>
        </p:nvSpPr>
        <p:spPr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 (1) - Inception Phase</a:t>
            </a:r>
            <a:endParaRPr/>
          </a:p>
        </p:txBody>
      </p:sp>
      <p:sp>
        <p:nvSpPr>
          <p:cNvPr id="389" name="Google Shape;389;p24"/>
          <p:cNvSpPr txBox="1"/>
          <p:nvPr>
            <p:ph idx="1" type="body"/>
          </p:nvPr>
        </p:nvSpPr>
        <p:spPr>
          <a:xfrm>
            <a:off x="228600" y="1295400"/>
            <a:ext cx="8686800" cy="5099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Encompasses both customer communication and planning activities of the generic process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Business requirements for the software are identified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 rough architecture for the system is proposed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 plan is created for an incremental, iterative development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Fundamental business requirements are described through preliminary use cases</a:t>
            </a:r>
            <a:endParaRPr/>
          </a:p>
          <a:p>
            <a:pPr indent="-285750" lvl="1" marL="742950" rtl="0" algn="l"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A use case describes a sequence of actions that are performed by a user</a:t>
            </a:r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25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395" name="Google Shape;395;p25"/>
          <p:cNvSpPr txBox="1"/>
          <p:nvPr>
            <p:ph type="title"/>
          </p:nvPr>
        </p:nvSpPr>
        <p:spPr>
          <a:xfrm>
            <a:off x="762000" y="-762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(2) - Elaboration Phase</a:t>
            </a:r>
            <a:endParaRPr/>
          </a:p>
        </p:txBody>
      </p:sp>
      <p:sp>
        <p:nvSpPr>
          <p:cNvPr id="396" name="Google Shape;396;p25"/>
          <p:cNvSpPr txBox="1"/>
          <p:nvPr>
            <p:ph idx="1" type="body"/>
          </p:nvPr>
        </p:nvSpPr>
        <p:spPr>
          <a:xfrm>
            <a:off x="228600" y="1143000"/>
            <a:ext cx="8763000" cy="55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Encompasses both the planning and modelling activities of the generic process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Refines and expands the preliminary use cases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Expands the architectural representation to include five views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Use-case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Analysis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Design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Implementation model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</a:pPr>
            <a:r>
              <a:rPr lang="en-GB" sz="2000"/>
              <a:t>Deployment model</a:t>
            </a:r>
            <a:endParaRPr sz="2200"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Often results in an executable architectural baseline that represents a first cut executable system</a:t>
            </a:r>
            <a:endParaRPr/>
          </a:p>
          <a:p>
            <a:pPr indent="-342900" lvl="0" marL="34290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The baseline demonstrates the viability of the architecture but does not provide all features and functions required to use the system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26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2" name="Google Shape;402;p26"/>
          <p:cNvSpPr txBox="1"/>
          <p:nvPr>
            <p:ph type="title"/>
          </p:nvPr>
        </p:nvSpPr>
        <p:spPr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(3) - Construction Phase</a:t>
            </a:r>
            <a:endParaRPr/>
          </a:p>
        </p:txBody>
      </p:sp>
      <p:sp>
        <p:nvSpPr>
          <p:cNvPr id="403" name="Google Shape;403;p26"/>
          <p:cNvSpPr txBox="1"/>
          <p:nvPr>
            <p:ph idx="1" type="body"/>
          </p:nvPr>
        </p:nvSpPr>
        <p:spPr>
          <a:xfrm>
            <a:off x="228600" y="1524000"/>
            <a:ext cx="876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10000"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/>
              <a:t>Encompasses the construction activity of the generic process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/>
              <a:t>Uses the architectural model from the elaboration phase as input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/>
              <a:t>Develops or acquires the software components that make each use-case operational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/>
              <a:t>Analysis and design models from the previous phase are completed to reflect the final version of the increment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 sz="2400"/>
              <a:t>Use cases are used to derive a set of acceptance tests that are executed prior to the next phase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27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09" name="Google Shape;409;p27"/>
          <p:cNvSpPr txBox="1"/>
          <p:nvPr>
            <p:ph type="title"/>
          </p:nvPr>
        </p:nvSpPr>
        <p:spPr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(4) - Transition Phase</a:t>
            </a:r>
            <a:endParaRPr/>
          </a:p>
        </p:txBody>
      </p:sp>
      <p:sp>
        <p:nvSpPr>
          <p:cNvPr id="410" name="Google Shape;410;p27"/>
          <p:cNvSpPr txBox="1"/>
          <p:nvPr>
            <p:ph idx="1" type="body"/>
          </p:nvPr>
        </p:nvSpPr>
        <p:spPr>
          <a:xfrm>
            <a:off x="152400" y="1524000"/>
            <a:ext cx="8763000" cy="47188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Encompasses the last part of the construction activity and the first part of the deployment activity of the generic process</a:t>
            </a:r>
            <a:endParaRPr/>
          </a:p>
          <a:p>
            <a:pPr indent="-190500" lvl="0" marL="3429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Software is given to end users for beta testing and user feedback reports on defects and necessary changes</a:t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The software teams create necessary support documentation (user manuals, trouble-shooting guides, installation procedures)</a:t>
            </a:r>
            <a:endParaRPr/>
          </a:p>
          <a:p>
            <a:pPr indent="-1905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At the conclusion of this phase, the software increment becomes a usable software release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4" name="Shape 4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5" name="Google Shape;415;p28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16" name="Google Shape;416;p28"/>
          <p:cNvSpPr txBox="1"/>
          <p:nvPr>
            <p:ph type="title"/>
          </p:nvPr>
        </p:nvSpPr>
        <p:spPr>
          <a:xfrm>
            <a:off x="762000" y="2286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(5) - Production Phase</a:t>
            </a:r>
            <a:endParaRPr/>
          </a:p>
        </p:txBody>
      </p:sp>
      <p:sp>
        <p:nvSpPr>
          <p:cNvPr id="417" name="Google Shape;417;p28"/>
          <p:cNvSpPr txBox="1"/>
          <p:nvPr>
            <p:ph idx="1" type="body"/>
          </p:nvPr>
        </p:nvSpPr>
        <p:spPr>
          <a:xfrm>
            <a:off x="228600" y="1752600"/>
            <a:ext cx="8763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Encompasses the last part of the deployment activity of the generic process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On-going use of the software is monitored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Support for the operating environment (infrastructure) is provided</a:t>
            </a:r>
            <a:br>
              <a:rPr lang="en-GB" sz="2400"/>
            </a:br>
            <a:endParaRPr sz="2400"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Defect reports and requests for changes are submitted and evaluated 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p29"/>
          <p:cNvSpPr txBox="1"/>
          <p:nvPr/>
        </p:nvSpPr>
        <p:spPr>
          <a:xfrm>
            <a:off x="6553200" y="6248400"/>
            <a:ext cx="1905000" cy="293688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423" name="Google Shape;423;p29"/>
          <p:cNvSpPr txBox="1"/>
          <p:nvPr>
            <p:ph type="title"/>
          </p:nvPr>
        </p:nvSpPr>
        <p:spPr>
          <a:xfrm>
            <a:off x="685800" y="304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Unified Process Work Products</a:t>
            </a:r>
            <a:endParaRPr/>
          </a:p>
        </p:txBody>
      </p:sp>
      <p:sp>
        <p:nvSpPr>
          <p:cNvPr id="424" name="Google Shape;424;p29"/>
          <p:cNvSpPr txBox="1"/>
          <p:nvPr>
            <p:ph idx="1" type="body"/>
          </p:nvPr>
        </p:nvSpPr>
        <p:spPr>
          <a:xfrm>
            <a:off x="228599" y="1600200"/>
            <a:ext cx="8618537" cy="45116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Work products are produced in each of the first four phases of the unified process</a:t>
            </a:r>
            <a:br>
              <a:rPr lang="en-GB" sz="2400"/>
            </a:b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In this course, we will concentrate on the analysis model and the design model work products</a:t>
            </a:r>
            <a:br>
              <a:rPr lang="en-GB" sz="2400"/>
            </a:b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Analysis model includes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Scenario-based model, class-based model, and behavioural model</a:t>
            </a:r>
            <a:br>
              <a:rPr lang="en-GB" sz="2400"/>
            </a:br>
            <a:endParaRPr sz="2400"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GB" sz="2400"/>
              <a:t>Design model includes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</a:pPr>
            <a:r>
              <a:rPr lang="en-GB" sz="2400"/>
              <a:t>Component-level design, interface design, architectural design, and data/class design</a:t>
            </a:r>
            <a:endParaRPr/>
          </a:p>
          <a:p>
            <a:pPr indent="-285750" lvl="1" marL="742950" rtl="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Times New Roman"/>
              <a:buNone/>
            </a:pPr>
            <a:r>
              <a:t/>
            </a:r>
            <a:endParaRPr sz="2400"/>
          </a:p>
        </p:txBody>
      </p:sp>
      <p:sp>
        <p:nvSpPr>
          <p:cNvPr id="425" name="Google Shape;425;p29"/>
          <p:cNvSpPr/>
          <p:nvPr/>
        </p:nvSpPr>
        <p:spPr>
          <a:xfrm>
            <a:off x="8626475" y="6289675"/>
            <a:ext cx="441325" cy="457200"/>
          </a:xfrm>
          <a:prstGeom prst="roundRect">
            <a:avLst>
              <a:gd fmla="val 356" name="adj"/>
            </a:avLst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2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Noto Sans Symbols"/>
              <a:buNone/>
            </a:pPr>
            <a:r>
              <a:rPr lang="en-GB" sz="1800" u="sng">
                <a:solidFill>
                  <a:schemeClr val="dk1"/>
                </a:solidFill>
                <a:latin typeface="Noto Sans Symbols"/>
                <a:ea typeface="Noto Sans Symbols"/>
                <a:cs typeface="Noto Sans Symbols"/>
                <a:sym typeface="Noto Sans Symbols"/>
              </a:rPr>
              <a:t>☺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3"/>
          <p:cNvSpPr txBox="1"/>
          <p:nvPr>
            <p:ph type="title"/>
          </p:nvPr>
        </p:nvSpPr>
        <p:spPr>
          <a:xfrm>
            <a:off x="685800" y="1066800"/>
            <a:ext cx="77724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Traditional Process Models</a:t>
            </a:r>
            <a:endParaRPr/>
          </a:p>
        </p:txBody>
      </p:sp>
      <p:sp>
        <p:nvSpPr>
          <p:cNvPr id="105" name="Google Shape;105;p3"/>
          <p:cNvSpPr txBox="1"/>
          <p:nvPr/>
        </p:nvSpPr>
        <p:spPr>
          <a:xfrm>
            <a:off x="228600" y="2133600"/>
            <a:ext cx="8686800" cy="3733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marR="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Defines a distinct set of activities, actions, tasks, milestones, and work products that are required to engineer high-quality software</a:t>
            </a:r>
            <a:endParaRPr/>
          </a:p>
          <a:p>
            <a:pPr indent="-165100" lvl="0" marL="342900" marR="0" rtl="0" algn="l">
              <a:lnSpc>
                <a:spcPct val="95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GB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activities can be 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linear, 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incremental, </a:t>
            </a:r>
            <a:endParaRPr/>
          </a:p>
          <a:p>
            <a:pPr indent="-285750" lvl="1" marL="742950" marR="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–"/>
            </a:pPr>
            <a:r>
              <a:rPr b="0" i="0" lang="en-GB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evolutionary 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9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431" name="Google Shape;431;p3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1397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</a:pPr>
            <a:r>
              <a:t/>
            </a:r>
            <a:endParaRPr/>
          </a:p>
        </p:txBody>
      </p:sp>
      <p:sp>
        <p:nvSpPr>
          <p:cNvPr id="432" name="Google Shape;432;p30"/>
          <p:cNvSpPr txBox="1"/>
          <p:nvPr>
            <p:ph idx="11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SOFTWARE ENGINEERING APPLICATION DEVELOPMENT---- CHAPTER 2</a:t>
            </a:r>
            <a:endParaRPr/>
          </a:p>
        </p:txBody>
      </p:sp>
      <p:sp>
        <p:nvSpPr>
          <p:cNvPr id="433" name="Google Shape;433;p30"/>
          <p:cNvSpPr txBox="1"/>
          <p:nvPr>
            <p:ph idx="12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  <p:pic>
        <p:nvPicPr>
          <p:cNvPr descr="Image result" id="434" name="Google Shape;43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79400" y="73024"/>
            <a:ext cx="8864600" cy="6648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4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Waterfall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(Diagram)</a:t>
            </a:r>
            <a:endParaRPr/>
          </a:p>
        </p:txBody>
      </p:sp>
      <p:grpSp>
        <p:nvGrpSpPr>
          <p:cNvPr id="112" name="Google Shape;112;p4"/>
          <p:cNvGrpSpPr/>
          <p:nvPr/>
        </p:nvGrpSpPr>
        <p:grpSpPr>
          <a:xfrm>
            <a:off x="152400" y="1752600"/>
            <a:ext cx="2362201" cy="1068655"/>
            <a:chOff x="96" y="1104"/>
            <a:chExt cx="1488" cy="576"/>
          </a:xfrm>
        </p:grpSpPr>
        <p:sp>
          <p:nvSpPr>
            <p:cNvPr id="113" name="Google Shape;113;p4"/>
            <p:cNvSpPr/>
            <p:nvPr/>
          </p:nvSpPr>
          <p:spPr>
            <a:xfrm>
              <a:off x="96" y="1104"/>
              <a:ext cx="1488" cy="576"/>
            </a:xfrm>
            <a:prstGeom prst="roundRect">
              <a:avLst>
                <a:gd fmla="val 171" name="adj"/>
              </a:avLst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4" name="Google Shape;114;p4"/>
            <p:cNvSpPr/>
            <p:nvPr/>
          </p:nvSpPr>
          <p:spPr>
            <a:xfrm>
              <a:off x="96" y="1104"/>
              <a:ext cx="1488" cy="576"/>
            </a:xfrm>
            <a:prstGeom prst="roundRect">
              <a:avLst>
                <a:gd fmla="val 171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Project initiation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Requirements gathering</a:t>
              </a:r>
              <a:endParaRPr/>
            </a:p>
          </p:txBody>
        </p:sp>
      </p:grpSp>
      <p:grpSp>
        <p:nvGrpSpPr>
          <p:cNvPr id="115" name="Google Shape;115;p4"/>
          <p:cNvGrpSpPr/>
          <p:nvPr/>
        </p:nvGrpSpPr>
        <p:grpSpPr>
          <a:xfrm>
            <a:off x="2057400" y="2971800"/>
            <a:ext cx="1524001" cy="1143001"/>
            <a:chOff x="1296" y="1872"/>
            <a:chExt cx="960" cy="720"/>
          </a:xfrm>
        </p:grpSpPr>
        <p:sp>
          <p:nvSpPr>
            <p:cNvPr id="116" name="Google Shape;116;p4"/>
            <p:cNvSpPr/>
            <p:nvPr/>
          </p:nvSpPr>
          <p:spPr>
            <a:xfrm>
              <a:off x="1296" y="1872"/>
              <a:ext cx="960" cy="720"/>
            </a:xfrm>
            <a:prstGeom prst="roundRect">
              <a:avLst>
                <a:gd fmla="val 139" name="adj"/>
              </a:avLst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17" name="Google Shape;117;p4"/>
            <p:cNvSpPr/>
            <p:nvPr/>
          </p:nvSpPr>
          <p:spPr>
            <a:xfrm>
              <a:off x="1296" y="1872"/>
              <a:ext cx="960" cy="720"/>
            </a:xfrm>
            <a:prstGeom prst="roundRect">
              <a:avLst>
                <a:gd fmla="val 139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Planning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Estimating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Scheduling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Tracking</a:t>
              </a:r>
              <a:endParaRPr/>
            </a:p>
          </p:txBody>
        </p:sp>
      </p:grpSp>
      <p:grpSp>
        <p:nvGrpSpPr>
          <p:cNvPr id="118" name="Google Shape;118;p4"/>
          <p:cNvGrpSpPr/>
          <p:nvPr/>
        </p:nvGrpSpPr>
        <p:grpSpPr>
          <a:xfrm>
            <a:off x="3810000" y="3733800"/>
            <a:ext cx="1447801" cy="914401"/>
            <a:chOff x="2400" y="2352"/>
            <a:chExt cx="912" cy="576"/>
          </a:xfrm>
        </p:grpSpPr>
        <p:sp>
          <p:nvSpPr>
            <p:cNvPr id="119" name="Google Shape;119;p4"/>
            <p:cNvSpPr/>
            <p:nvPr/>
          </p:nvSpPr>
          <p:spPr>
            <a:xfrm>
              <a:off x="2400" y="2352"/>
              <a:ext cx="912" cy="576"/>
            </a:xfrm>
            <a:prstGeom prst="roundRect">
              <a:avLst>
                <a:gd fmla="val 171" name="adj"/>
              </a:avLst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0" name="Google Shape;120;p4"/>
            <p:cNvSpPr/>
            <p:nvPr/>
          </p:nvSpPr>
          <p:spPr>
            <a:xfrm>
              <a:off x="2400" y="2352"/>
              <a:ext cx="912" cy="576"/>
            </a:xfrm>
            <a:prstGeom prst="roundRect">
              <a:avLst>
                <a:gd fmla="val 171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Modeling</a:t>
              </a: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Analysis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Design</a:t>
              </a:r>
              <a:endParaRPr/>
            </a:p>
          </p:txBody>
        </p:sp>
      </p:grpSp>
      <p:grpSp>
        <p:nvGrpSpPr>
          <p:cNvPr id="121" name="Google Shape;121;p4"/>
          <p:cNvGrpSpPr/>
          <p:nvPr/>
        </p:nvGrpSpPr>
        <p:grpSpPr>
          <a:xfrm>
            <a:off x="5486400" y="4343400"/>
            <a:ext cx="1524001" cy="914401"/>
            <a:chOff x="3456" y="2736"/>
            <a:chExt cx="960" cy="576"/>
          </a:xfrm>
        </p:grpSpPr>
        <p:sp>
          <p:nvSpPr>
            <p:cNvPr id="122" name="Google Shape;122;p4"/>
            <p:cNvSpPr/>
            <p:nvPr/>
          </p:nvSpPr>
          <p:spPr>
            <a:xfrm>
              <a:off x="3456" y="2736"/>
              <a:ext cx="960" cy="576"/>
            </a:xfrm>
            <a:prstGeom prst="roundRect">
              <a:avLst>
                <a:gd fmla="val 171" name="adj"/>
              </a:avLst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3" name="Google Shape;123;p4"/>
            <p:cNvSpPr/>
            <p:nvPr/>
          </p:nvSpPr>
          <p:spPr>
            <a:xfrm>
              <a:off x="3456" y="2736"/>
              <a:ext cx="960" cy="576"/>
            </a:xfrm>
            <a:prstGeom prst="roundRect">
              <a:avLst>
                <a:gd fmla="val 171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Code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Test</a:t>
              </a:r>
              <a:endParaRPr/>
            </a:p>
          </p:txBody>
        </p:sp>
      </p:grpSp>
      <p:grpSp>
        <p:nvGrpSpPr>
          <p:cNvPr id="124" name="Google Shape;124;p4"/>
          <p:cNvGrpSpPr/>
          <p:nvPr/>
        </p:nvGrpSpPr>
        <p:grpSpPr>
          <a:xfrm>
            <a:off x="7391400" y="4953000"/>
            <a:ext cx="1600201" cy="1219201"/>
            <a:chOff x="4656" y="3120"/>
            <a:chExt cx="1008" cy="768"/>
          </a:xfrm>
        </p:grpSpPr>
        <p:sp>
          <p:nvSpPr>
            <p:cNvPr id="125" name="Google Shape;125;p4"/>
            <p:cNvSpPr/>
            <p:nvPr/>
          </p:nvSpPr>
          <p:spPr>
            <a:xfrm>
              <a:off x="4656" y="3120"/>
              <a:ext cx="1008" cy="768"/>
            </a:xfrm>
            <a:prstGeom prst="roundRect">
              <a:avLst>
                <a:gd fmla="val 130" name="adj"/>
              </a:avLst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4"/>
            <p:cNvSpPr/>
            <p:nvPr/>
          </p:nvSpPr>
          <p:spPr>
            <a:xfrm>
              <a:off x="4656" y="3120"/>
              <a:ext cx="1008" cy="768"/>
            </a:xfrm>
            <a:prstGeom prst="roundRect">
              <a:avLst>
                <a:gd fmla="val 130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Support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Feedback</a:t>
              </a:r>
              <a:endParaRPr/>
            </a:p>
          </p:txBody>
        </p:sp>
      </p:grpSp>
      <p:cxnSp>
        <p:nvCxnSpPr>
          <p:cNvPr id="127" name="Google Shape;127;p4"/>
          <p:cNvCxnSpPr/>
          <p:nvPr/>
        </p:nvCxnSpPr>
        <p:spPr>
          <a:xfrm>
            <a:off x="2514600" y="2209800"/>
            <a:ext cx="4572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28" name="Google Shape;128;p4"/>
          <p:cNvCxnSpPr/>
          <p:nvPr/>
        </p:nvCxnSpPr>
        <p:spPr>
          <a:xfrm>
            <a:off x="2971800" y="2209800"/>
            <a:ext cx="1588" cy="762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29" name="Google Shape;129;p4"/>
          <p:cNvCxnSpPr/>
          <p:nvPr/>
        </p:nvCxnSpPr>
        <p:spPr>
          <a:xfrm>
            <a:off x="3581400" y="3200400"/>
            <a:ext cx="9144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0" name="Google Shape;130;p4"/>
          <p:cNvCxnSpPr/>
          <p:nvPr/>
        </p:nvCxnSpPr>
        <p:spPr>
          <a:xfrm>
            <a:off x="4495800" y="3200400"/>
            <a:ext cx="1588" cy="5334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1" name="Google Shape;131;p4"/>
          <p:cNvCxnSpPr/>
          <p:nvPr/>
        </p:nvCxnSpPr>
        <p:spPr>
          <a:xfrm>
            <a:off x="5257800" y="3962400"/>
            <a:ext cx="9144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2" name="Google Shape;132;p4"/>
          <p:cNvCxnSpPr/>
          <p:nvPr/>
        </p:nvCxnSpPr>
        <p:spPr>
          <a:xfrm>
            <a:off x="6172200" y="3962400"/>
            <a:ext cx="1588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33" name="Google Shape;133;p4"/>
          <p:cNvCxnSpPr/>
          <p:nvPr/>
        </p:nvCxnSpPr>
        <p:spPr>
          <a:xfrm>
            <a:off x="7010400" y="4572000"/>
            <a:ext cx="11430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34" name="Google Shape;134;p4"/>
          <p:cNvCxnSpPr/>
          <p:nvPr/>
        </p:nvCxnSpPr>
        <p:spPr>
          <a:xfrm>
            <a:off x="8153400" y="4572000"/>
            <a:ext cx="1588" cy="381000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5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5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Waterfall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Description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141" name="Google Shape;141;p5"/>
          <p:cNvSpPr txBox="1"/>
          <p:nvPr>
            <p:ph idx="1" type="body"/>
          </p:nvPr>
        </p:nvSpPr>
        <p:spPr>
          <a:xfrm>
            <a:off x="457200" y="19812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Oldest software lifecycle model &amp; best understood by upper management</a:t>
            </a:r>
            <a:br>
              <a:rPr lang="en-GB"/>
            </a:b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Used when requirements are well understood and risk is low</a:t>
            </a:r>
            <a:br>
              <a:rPr lang="en-GB"/>
            </a:b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Work flow is in a linear fashion (i.e., sequential) </a:t>
            </a:r>
            <a:br>
              <a:rPr lang="en-GB"/>
            </a:br>
            <a:endParaRPr/>
          </a:p>
          <a:p>
            <a:pPr indent="-342900" lvl="0" marL="342900" rtl="0" algn="l"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-GB"/>
              <a:t>Used often with well-defined adaptations or enhancements to current software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6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6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Waterfall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Problems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148" name="Google Shape;148;p6"/>
          <p:cNvSpPr txBox="1"/>
          <p:nvPr>
            <p:ph idx="1" type="body"/>
          </p:nvPr>
        </p:nvSpPr>
        <p:spPr>
          <a:xfrm>
            <a:off x="457200" y="1676400"/>
            <a:ext cx="83820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Doesn't support iteration, so changes can cause confusion</a:t>
            </a:r>
            <a:br>
              <a:rPr lang="en-GB" sz="2800"/>
            </a:b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Difficult for customers to state all requirements explicitly and up front</a:t>
            </a:r>
            <a:br>
              <a:rPr lang="en-GB" sz="2800"/>
            </a:br>
            <a:endParaRPr sz="2800"/>
          </a:p>
          <a:p>
            <a:pPr indent="-342900" lvl="0" marL="342900" rtl="0" algn="l">
              <a:lnSpc>
                <a:spcPct val="90000"/>
              </a:lnSpc>
              <a:spcBef>
                <a:spcPts val="7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GB" sz="2800"/>
              <a:t>Requires customer patience because a working version of the program doesn't occur until the final phase</a:t>
            </a:r>
            <a:br>
              <a:rPr lang="en-GB" sz="2800"/>
            </a:br>
            <a:endParaRPr sz="2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7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4" name="Google Shape;154;p7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Incremental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Diagram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grpSp>
        <p:nvGrpSpPr>
          <p:cNvPr id="155" name="Google Shape;155;p7"/>
          <p:cNvGrpSpPr/>
          <p:nvPr/>
        </p:nvGrpSpPr>
        <p:grpSpPr>
          <a:xfrm>
            <a:off x="228600" y="1981200"/>
            <a:ext cx="1228726" cy="404813"/>
            <a:chOff x="144" y="1248"/>
            <a:chExt cx="774" cy="255"/>
          </a:xfrm>
        </p:grpSpPr>
        <p:sp>
          <p:nvSpPr>
            <p:cNvPr id="156" name="Google Shape;156;p7"/>
            <p:cNvSpPr/>
            <p:nvPr/>
          </p:nvSpPr>
          <p:spPr>
            <a:xfrm>
              <a:off x="144" y="1248"/>
              <a:ext cx="774" cy="255"/>
            </a:xfrm>
            <a:prstGeom prst="roundRect">
              <a:avLst>
                <a:gd fmla="val 394" name="adj"/>
              </a:avLst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57" name="Google Shape;157;p7"/>
            <p:cNvSpPr/>
            <p:nvPr/>
          </p:nvSpPr>
          <p:spPr>
            <a:xfrm>
              <a:off x="144" y="1248"/>
              <a:ext cx="774" cy="255"/>
            </a:xfrm>
            <a:prstGeom prst="roundRect">
              <a:avLst>
                <a:gd fmla="val 394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/>
            </a:p>
          </p:txBody>
        </p:sp>
      </p:grpSp>
      <p:grpSp>
        <p:nvGrpSpPr>
          <p:cNvPr id="158" name="Google Shape;158;p7"/>
          <p:cNvGrpSpPr/>
          <p:nvPr/>
        </p:nvGrpSpPr>
        <p:grpSpPr>
          <a:xfrm>
            <a:off x="1749425" y="2097088"/>
            <a:ext cx="760412" cy="341313"/>
            <a:chOff x="1102" y="1321"/>
            <a:chExt cx="479" cy="215"/>
          </a:xfrm>
        </p:grpSpPr>
        <p:sp>
          <p:nvSpPr>
            <p:cNvPr id="159" name="Google Shape;159;p7"/>
            <p:cNvSpPr/>
            <p:nvPr/>
          </p:nvSpPr>
          <p:spPr>
            <a:xfrm>
              <a:off x="1102" y="1321"/>
              <a:ext cx="479" cy="215"/>
            </a:xfrm>
            <a:prstGeom prst="roundRect">
              <a:avLst>
                <a:gd fmla="val 463" name="adj"/>
              </a:avLst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0" name="Google Shape;160;p7"/>
            <p:cNvSpPr/>
            <p:nvPr/>
          </p:nvSpPr>
          <p:spPr>
            <a:xfrm>
              <a:off x="1102" y="1321"/>
              <a:ext cx="479" cy="215"/>
            </a:xfrm>
            <a:prstGeom prst="roundRect">
              <a:avLst>
                <a:gd fmla="val 463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Planning</a:t>
              </a:r>
              <a:endParaRPr/>
            </a:p>
          </p:txBody>
        </p:sp>
      </p:grpSp>
      <p:grpSp>
        <p:nvGrpSpPr>
          <p:cNvPr id="161" name="Google Shape;161;p7"/>
          <p:cNvGrpSpPr/>
          <p:nvPr/>
        </p:nvGrpSpPr>
        <p:grpSpPr>
          <a:xfrm>
            <a:off x="2743200" y="2209800"/>
            <a:ext cx="839950" cy="357188"/>
            <a:chOff x="1728" y="1392"/>
            <a:chExt cx="480" cy="225"/>
          </a:xfrm>
        </p:grpSpPr>
        <p:sp>
          <p:nvSpPr>
            <p:cNvPr id="162" name="Google Shape;162;p7"/>
            <p:cNvSpPr/>
            <p:nvPr/>
          </p:nvSpPr>
          <p:spPr>
            <a:xfrm>
              <a:off x="1728" y="1392"/>
              <a:ext cx="480" cy="225"/>
            </a:xfrm>
            <a:prstGeom prst="roundRect">
              <a:avLst>
                <a:gd fmla="val 444" name="adj"/>
              </a:avLst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3" name="Google Shape;163;p7"/>
            <p:cNvSpPr/>
            <p:nvPr/>
          </p:nvSpPr>
          <p:spPr>
            <a:xfrm>
              <a:off x="1728" y="1392"/>
              <a:ext cx="480" cy="225"/>
            </a:xfrm>
            <a:prstGeom prst="roundRect">
              <a:avLst>
                <a:gd fmla="val 444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Modeling</a:t>
              </a:r>
              <a:endParaRPr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4" name="Google Shape;164;p7"/>
          <p:cNvGrpSpPr/>
          <p:nvPr/>
        </p:nvGrpSpPr>
        <p:grpSpPr>
          <a:xfrm>
            <a:off x="3797300" y="2362200"/>
            <a:ext cx="993776" cy="368301"/>
            <a:chOff x="2392" y="1488"/>
            <a:chExt cx="626" cy="232"/>
          </a:xfrm>
        </p:grpSpPr>
        <p:sp>
          <p:nvSpPr>
            <p:cNvPr id="165" name="Google Shape;165;p7"/>
            <p:cNvSpPr/>
            <p:nvPr/>
          </p:nvSpPr>
          <p:spPr>
            <a:xfrm>
              <a:off x="2392" y="1488"/>
              <a:ext cx="626" cy="232"/>
            </a:xfrm>
            <a:prstGeom prst="roundRect">
              <a:avLst>
                <a:gd fmla="val 431" name="adj"/>
              </a:avLst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6" name="Google Shape;166;p7"/>
            <p:cNvSpPr/>
            <p:nvPr/>
          </p:nvSpPr>
          <p:spPr>
            <a:xfrm>
              <a:off x="2392" y="1488"/>
              <a:ext cx="626" cy="232"/>
            </a:xfrm>
            <a:prstGeom prst="roundRect">
              <a:avLst>
                <a:gd fmla="val 431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</a:t>
              </a:r>
              <a:endParaRPr/>
            </a:p>
          </p:txBody>
        </p:sp>
      </p:grpSp>
      <p:grpSp>
        <p:nvGrpSpPr>
          <p:cNvPr id="167" name="Google Shape;167;p7"/>
          <p:cNvGrpSpPr/>
          <p:nvPr/>
        </p:nvGrpSpPr>
        <p:grpSpPr>
          <a:xfrm>
            <a:off x="5026025" y="2514600"/>
            <a:ext cx="993776" cy="381001"/>
            <a:chOff x="3166" y="1584"/>
            <a:chExt cx="626" cy="240"/>
          </a:xfrm>
        </p:grpSpPr>
        <p:sp>
          <p:nvSpPr>
            <p:cNvPr id="168" name="Google Shape;168;p7"/>
            <p:cNvSpPr/>
            <p:nvPr/>
          </p:nvSpPr>
          <p:spPr>
            <a:xfrm>
              <a:off x="3166" y="1584"/>
              <a:ext cx="626" cy="240"/>
            </a:xfrm>
            <a:prstGeom prst="roundRect">
              <a:avLst>
                <a:gd fmla="val 417" name="adj"/>
              </a:avLst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69" name="Google Shape;169;p7"/>
            <p:cNvSpPr/>
            <p:nvPr/>
          </p:nvSpPr>
          <p:spPr>
            <a:xfrm>
              <a:off x="3166" y="1584"/>
              <a:ext cx="626" cy="240"/>
            </a:xfrm>
            <a:prstGeom prst="roundRect">
              <a:avLst>
                <a:gd fmla="val 417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/>
            </a:p>
          </p:txBody>
        </p:sp>
      </p:grpSp>
      <p:cxnSp>
        <p:nvCxnSpPr>
          <p:cNvPr id="170" name="Google Shape;170;p7"/>
          <p:cNvCxnSpPr/>
          <p:nvPr/>
        </p:nvCxnSpPr>
        <p:spPr>
          <a:xfrm>
            <a:off x="1457325" y="2193925"/>
            <a:ext cx="2921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1" name="Google Shape;171;p7"/>
          <p:cNvCxnSpPr/>
          <p:nvPr/>
        </p:nvCxnSpPr>
        <p:spPr>
          <a:xfrm>
            <a:off x="2509838" y="2286000"/>
            <a:ext cx="233362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2" name="Google Shape;172;p7"/>
          <p:cNvCxnSpPr/>
          <p:nvPr/>
        </p:nvCxnSpPr>
        <p:spPr>
          <a:xfrm>
            <a:off x="3505200" y="2438400"/>
            <a:ext cx="2921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73" name="Google Shape;173;p7"/>
          <p:cNvCxnSpPr/>
          <p:nvPr/>
        </p:nvCxnSpPr>
        <p:spPr>
          <a:xfrm>
            <a:off x="4791075" y="2590800"/>
            <a:ext cx="23495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74" name="Google Shape;174;p7"/>
          <p:cNvGrpSpPr/>
          <p:nvPr/>
        </p:nvGrpSpPr>
        <p:grpSpPr>
          <a:xfrm>
            <a:off x="1600200" y="3429000"/>
            <a:ext cx="1228726" cy="404813"/>
            <a:chOff x="1008" y="2160"/>
            <a:chExt cx="774" cy="255"/>
          </a:xfrm>
        </p:grpSpPr>
        <p:sp>
          <p:nvSpPr>
            <p:cNvPr id="175" name="Google Shape;175;p7"/>
            <p:cNvSpPr/>
            <p:nvPr/>
          </p:nvSpPr>
          <p:spPr>
            <a:xfrm>
              <a:off x="1008" y="2160"/>
              <a:ext cx="774" cy="255"/>
            </a:xfrm>
            <a:prstGeom prst="roundRect">
              <a:avLst>
                <a:gd fmla="val 394" name="adj"/>
              </a:avLst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6" name="Google Shape;176;p7"/>
            <p:cNvSpPr/>
            <p:nvPr/>
          </p:nvSpPr>
          <p:spPr>
            <a:xfrm>
              <a:off x="1008" y="2160"/>
              <a:ext cx="774" cy="255"/>
            </a:xfrm>
            <a:prstGeom prst="roundRect">
              <a:avLst>
                <a:gd fmla="val 394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/>
            </a:p>
          </p:txBody>
        </p:sp>
      </p:grpSp>
      <p:grpSp>
        <p:nvGrpSpPr>
          <p:cNvPr id="177" name="Google Shape;177;p7"/>
          <p:cNvGrpSpPr/>
          <p:nvPr/>
        </p:nvGrpSpPr>
        <p:grpSpPr>
          <a:xfrm>
            <a:off x="3121025" y="3544888"/>
            <a:ext cx="760413" cy="341312"/>
            <a:chOff x="1966" y="2233"/>
            <a:chExt cx="479" cy="215"/>
          </a:xfrm>
        </p:grpSpPr>
        <p:sp>
          <p:nvSpPr>
            <p:cNvPr id="178" name="Google Shape;178;p7"/>
            <p:cNvSpPr/>
            <p:nvPr/>
          </p:nvSpPr>
          <p:spPr>
            <a:xfrm>
              <a:off x="1966" y="2233"/>
              <a:ext cx="479" cy="215"/>
            </a:xfrm>
            <a:prstGeom prst="roundRect">
              <a:avLst>
                <a:gd fmla="val 463" name="adj"/>
              </a:avLst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79" name="Google Shape;179;p7"/>
            <p:cNvSpPr/>
            <p:nvPr/>
          </p:nvSpPr>
          <p:spPr>
            <a:xfrm>
              <a:off x="1966" y="2233"/>
              <a:ext cx="479" cy="215"/>
            </a:xfrm>
            <a:prstGeom prst="roundRect">
              <a:avLst>
                <a:gd fmla="val 463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Planning</a:t>
              </a:r>
              <a:endParaRPr/>
            </a:p>
          </p:txBody>
        </p:sp>
      </p:grpSp>
      <p:grpSp>
        <p:nvGrpSpPr>
          <p:cNvPr id="180" name="Google Shape;180;p7"/>
          <p:cNvGrpSpPr/>
          <p:nvPr/>
        </p:nvGrpSpPr>
        <p:grpSpPr>
          <a:xfrm>
            <a:off x="4114800" y="3657600"/>
            <a:ext cx="839950" cy="357188"/>
            <a:chOff x="2592" y="2304"/>
            <a:chExt cx="480" cy="225"/>
          </a:xfrm>
        </p:grpSpPr>
        <p:sp>
          <p:nvSpPr>
            <p:cNvPr id="181" name="Google Shape;181;p7"/>
            <p:cNvSpPr/>
            <p:nvPr/>
          </p:nvSpPr>
          <p:spPr>
            <a:xfrm>
              <a:off x="2592" y="2304"/>
              <a:ext cx="480" cy="225"/>
            </a:xfrm>
            <a:prstGeom prst="roundRect">
              <a:avLst>
                <a:gd fmla="val 444" name="adj"/>
              </a:avLst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2" name="Google Shape;182;p7"/>
            <p:cNvSpPr/>
            <p:nvPr/>
          </p:nvSpPr>
          <p:spPr>
            <a:xfrm>
              <a:off x="2592" y="2304"/>
              <a:ext cx="480" cy="225"/>
            </a:xfrm>
            <a:prstGeom prst="roundRect">
              <a:avLst>
                <a:gd fmla="val 444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Modeling</a:t>
              </a:r>
              <a:endParaRPr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7"/>
          <p:cNvGrpSpPr/>
          <p:nvPr/>
        </p:nvGrpSpPr>
        <p:grpSpPr>
          <a:xfrm>
            <a:off x="5168900" y="3810000"/>
            <a:ext cx="993776" cy="368301"/>
            <a:chOff x="3256" y="2400"/>
            <a:chExt cx="626" cy="232"/>
          </a:xfrm>
        </p:grpSpPr>
        <p:sp>
          <p:nvSpPr>
            <p:cNvPr id="184" name="Google Shape;184;p7"/>
            <p:cNvSpPr/>
            <p:nvPr/>
          </p:nvSpPr>
          <p:spPr>
            <a:xfrm>
              <a:off x="3256" y="2400"/>
              <a:ext cx="626" cy="232"/>
            </a:xfrm>
            <a:prstGeom prst="roundRect">
              <a:avLst>
                <a:gd fmla="val 431" name="adj"/>
              </a:avLst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5" name="Google Shape;185;p7"/>
            <p:cNvSpPr/>
            <p:nvPr/>
          </p:nvSpPr>
          <p:spPr>
            <a:xfrm>
              <a:off x="3256" y="2400"/>
              <a:ext cx="626" cy="232"/>
            </a:xfrm>
            <a:prstGeom prst="roundRect">
              <a:avLst>
                <a:gd fmla="val 431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</a:t>
              </a:r>
              <a:endParaRPr/>
            </a:p>
          </p:txBody>
        </p:sp>
      </p:grpSp>
      <p:grpSp>
        <p:nvGrpSpPr>
          <p:cNvPr id="186" name="Google Shape;186;p7"/>
          <p:cNvGrpSpPr/>
          <p:nvPr/>
        </p:nvGrpSpPr>
        <p:grpSpPr>
          <a:xfrm>
            <a:off x="6397625" y="3962400"/>
            <a:ext cx="993776" cy="381001"/>
            <a:chOff x="4030" y="2496"/>
            <a:chExt cx="626" cy="240"/>
          </a:xfrm>
        </p:grpSpPr>
        <p:sp>
          <p:nvSpPr>
            <p:cNvPr id="187" name="Google Shape;187;p7"/>
            <p:cNvSpPr/>
            <p:nvPr/>
          </p:nvSpPr>
          <p:spPr>
            <a:xfrm>
              <a:off x="4030" y="2496"/>
              <a:ext cx="626" cy="240"/>
            </a:xfrm>
            <a:prstGeom prst="roundRect">
              <a:avLst>
                <a:gd fmla="val 417" name="adj"/>
              </a:avLst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8" name="Google Shape;188;p7"/>
            <p:cNvSpPr/>
            <p:nvPr/>
          </p:nvSpPr>
          <p:spPr>
            <a:xfrm>
              <a:off x="4030" y="2496"/>
              <a:ext cx="626" cy="240"/>
            </a:xfrm>
            <a:prstGeom prst="roundRect">
              <a:avLst>
                <a:gd fmla="val 417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/>
            </a:p>
          </p:txBody>
        </p:sp>
      </p:grpSp>
      <p:cxnSp>
        <p:nvCxnSpPr>
          <p:cNvPr id="189" name="Google Shape;189;p7"/>
          <p:cNvCxnSpPr/>
          <p:nvPr/>
        </p:nvCxnSpPr>
        <p:spPr>
          <a:xfrm>
            <a:off x="2828925" y="3641725"/>
            <a:ext cx="2921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0" name="Google Shape;190;p7"/>
          <p:cNvCxnSpPr/>
          <p:nvPr/>
        </p:nvCxnSpPr>
        <p:spPr>
          <a:xfrm>
            <a:off x="3881438" y="3733800"/>
            <a:ext cx="233362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1" name="Google Shape;191;p7"/>
          <p:cNvCxnSpPr/>
          <p:nvPr/>
        </p:nvCxnSpPr>
        <p:spPr>
          <a:xfrm>
            <a:off x="4876800" y="3886200"/>
            <a:ext cx="2921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7"/>
          <p:cNvCxnSpPr/>
          <p:nvPr/>
        </p:nvCxnSpPr>
        <p:spPr>
          <a:xfrm>
            <a:off x="6162675" y="4038600"/>
            <a:ext cx="23495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3" name="Google Shape;193;p7"/>
          <p:cNvGrpSpPr/>
          <p:nvPr/>
        </p:nvGrpSpPr>
        <p:grpSpPr>
          <a:xfrm>
            <a:off x="3124200" y="5029200"/>
            <a:ext cx="1228726" cy="404812"/>
            <a:chOff x="1968" y="3168"/>
            <a:chExt cx="774" cy="255"/>
          </a:xfrm>
        </p:grpSpPr>
        <p:sp>
          <p:nvSpPr>
            <p:cNvPr id="194" name="Google Shape;194;p7"/>
            <p:cNvSpPr/>
            <p:nvPr/>
          </p:nvSpPr>
          <p:spPr>
            <a:xfrm>
              <a:off x="1968" y="3168"/>
              <a:ext cx="774" cy="255"/>
            </a:xfrm>
            <a:prstGeom prst="roundRect">
              <a:avLst>
                <a:gd fmla="val 394" name="adj"/>
              </a:avLst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5" name="Google Shape;195;p7"/>
            <p:cNvSpPr/>
            <p:nvPr/>
          </p:nvSpPr>
          <p:spPr>
            <a:xfrm>
              <a:off x="1968" y="3168"/>
              <a:ext cx="774" cy="255"/>
            </a:xfrm>
            <a:prstGeom prst="roundRect">
              <a:avLst>
                <a:gd fmla="val 394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/>
            </a:p>
          </p:txBody>
        </p:sp>
      </p:grpSp>
      <p:grpSp>
        <p:nvGrpSpPr>
          <p:cNvPr id="196" name="Google Shape;196;p7"/>
          <p:cNvGrpSpPr/>
          <p:nvPr/>
        </p:nvGrpSpPr>
        <p:grpSpPr>
          <a:xfrm>
            <a:off x="4645025" y="5145088"/>
            <a:ext cx="760413" cy="341313"/>
            <a:chOff x="2926" y="3241"/>
            <a:chExt cx="479" cy="215"/>
          </a:xfrm>
        </p:grpSpPr>
        <p:sp>
          <p:nvSpPr>
            <p:cNvPr id="197" name="Google Shape;197;p7"/>
            <p:cNvSpPr/>
            <p:nvPr/>
          </p:nvSpPr>
          <p:spPr>
            <a:xfrm>
              <a:off x="2926" y="3241"/>
              <a:ext cx="479" cy="215"/>
            </a:xfrm>
            <a:prstGeom prst="roundRect">
              <a:avLst>
                <a:gd fmla="val 463" name="adj"/>
              </a:avLst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98" name="Google Shape;198;p7"/>
            <p:cNvSpPr/>
            <p:nvPr/>
          </p:nvSpPr>
          <p:spPr>
            <a:xfrm>
              <a:off x="2926" y="3241"/>
              <a:ext cx="479" cy="215"/>
            </a:xfrm>
            <a:prstGeom prst="roundRect">
              <a:avLst>
                <a:gd fmla="val 463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Planning</a:t>
              </a:r>
              <a:endParaRPr/>
            </a:p>
          </p:txBody>
        </p:sp>
      </p:grpSp>
      <p:grpSp>
        <p:nvGrpSpPr>
          <p:cNvPr id="199" name="Google Shape;199;p7"/>
          <p:cNvGrpSpPr/>
          <p:nvPr/>
        </p:nvGrpSpPr>
        <p:grpSpPr>
          <a:xfrm>
            <a:off x="5638800" y="5257800"/>
            <a:ext cx="839950" cy="357188"/>
            <a:chOff x="3552" y="3312"/>
            <a:chExt cx="480" cy="225"/>
          </a:xfrm>
        </p:grpSpPr>
        <p:sp>
          <p:nvSpPr>
            <p:cNvPr id="200" name="Google Shape;200;p7"/>
            <p:cNvSpPr/>
            <p:nvPr/>
          </p:nvSpPr>
          <p:spPr>
            <a:xfrm>
              <a:off x="3552" y="3312"/>
              <a:ext cx="480" cy="225"/>
            </a:xfrm>
            <a:prstGeom prst="roundRect">
              <a:avLst>
                <a:gd fmla="val 444" name="adj"/>
              </a:avLst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1" name="Google Shape;201;p7"/>
            <p:cNvSpPr/>
            <p:nvPr/>
          </p:nvSpPr>
          <p:spPr>
            <a:xfrm>
              <a:off x="3552" y="3312"/>
              <a:ext cx="480" cy="225"/>
            </a:xfrm>
            <a:prstGeom prst="roundRect">
              <a:avLst>
                <a:gd fmla="val 444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Modeling</a:t>
              </a:r>
              <a:endParaRPr sz="12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2" name="Google Shape;202;p7"/>
          <p:cNvGrpSpPr/>
          <p:nvPr/>
        </p:nvGrpSpPr>
        <p:grpSpPr>
          <a:xfrm>
            <a:off x="6692900" y="5410200"/>
            <a:ext cx="993776" cy="368301"/>
            <a:chOff x="4216" y="3408"/>
            <a:chExt cx="626" cy="232"/>
          </a:xfrm>
        </p:grpSpPr>
        <p:sp>
          <p:nvSpPr>
            <p:cNvPr id="203" name="Google Shape;203;p7"/>
            <p:cNvSpPr/>
            <p:nvPr/>
          </p:nvSpPr>
          <p:spPr>
            <a:xfrm>
              <a:off x="4216" y="3408"/>
              <a:ext cx="626" cy="232"/>
            </a:xfrm>
            <a:prstGeom prst="roundRect">
              <a:avLst>
                <a:gd fmla="val 431" name="adj"/>
              </a:avLst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4" name="Google Shape;204;p7"/>
            <p:cNvSpPr/>
            <p:nvPr/>
          </p:nvSpPr>
          <p:spPr>
            <a:xfrm>
              <a:off x="4216" y="3408"/>
              <a:ext cx="626" cy="232"/>
            </a:xfrm>
            <a:prstGeom prst="roundRect">
              <a:avLst>
                <a:gd fmla="val 431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</a:t>
              </a:r>
              <a:endParaRPr/>
            </a:p>
          </p:txBody>
        </p:sp>
      </p:grpSp>
      <p:grpSp>
        <p:nvGrpSpPr>
          <p:cNvPr id="205" name="Google Shape;205;p7"/>
          <p:cNvGrpSpPr/>
          <p:nvPr/>
        </p:nvGrpSpPr>
        <p:grpSpPr>
          <a:xfrm>
            <a:off x="7921625" y="5562600"/>
            <a:ext cx="993776" cy="381001"/>
            <a:chOff x="4990" y="3504"/>
            <a:chExt cx="626" cy="240"/>
          </a:xfrm>
        </p:grpSpPr>
        <p:sp>
          <p:nvSpPr>
            <p:cNvPr id="206" name="Google Shape;206;p7"/>
            <p:cNvSpPr/>
            <p:nvPr/>
          </p:nvSpPr>
          <p:spPr>
            <a:xfrm>
              <a:off x="4990" y="3504"/>
              <a:ext cx="626" cy="240"/>
            </a:xfrm>
            <a:prstGeom prst="roundRect">
              <a:avLst>
                <a:gd fmla="val 417" name="adj"/>
              </a:avLst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07" name="Google Shape;207;p7"/>
            <p:cNvSpPr/>
            <p:nvPr/>
          </p:nvSpPr>
          <p:spPr>
            <a:xfrm>
              <a:off x="4990" y="3504"/>
              <a:ext cx="626" cy="240"/>
            </a:xfrm>
            <a:prstGeom prst="roundRect">
              <a:avLst>
                <a:gd fmla="val 417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Times New Roman"/>
                <a:buNone/>
              </a:pPr>
              <a:r>
                <a:rPr lang="en-GB" sz="12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Deployment</a:t>
              </a:r>
              <a:endParaRPr/>
            </a:p>
          </p:txBody>
        </p:sp>
      </p:grpSp>
      <p:cxnSp>
        <p:nvCxnSpPr>
          <p:cNvPr id="208" name="Google Shape;208;p7"/>
          <p:cNvCxnSpPr/>
          <p:nvPr/>
        </p:nvCxnSpPr>
        <p:spPr>
          <a:xfrm>
            <a:off x="4352925" y="5241925"/>
            <a:ext cx="2921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09" name="Google Shape;209;p7"/>
          <p:cNvCxnSpPr/>
          <p:nvPr/>
        </p:nvCxnSpPr>
        <p:spPr>
          <a:xfrm>
            <a:off x="5405438" y="5334000"/>
            <a:ext cx="233362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0" name="Google Shape;210;p7"/>
          <p:cNvCxnSpPr/>
          <p:nvPr/>
        </p:nvCxnSpPr>
        <p:spPr>
          <a:xfrm>
            <a:off x="6400800" y="5486400"/>
            <a:ext cx="29210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7"/>
          <p:cNvCxnSpPr/>
          <p:nvPr/>
        </p:nvCxnSpPr>
        <p:spPr>
          <a:xfrm>
            <a:off x="7686675" y="5638800"/>
            <a:ext cx="234950" cy="1588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7"/>
          <p:cNvSpPr/>
          <p:nvPr/>
        </p:nvSpPr>
        <p:spPr>
          <a:xfrm>
            <a:off x="152400" y="1508125"/>
            <a:ext cx="1528763" cy="396875"/>
          </a:xfrm>
          <a:prstGeom prst="roundRect">
            <a:avLst>
              <a:gd fmla="val 398" name="adj"/>
            </a:avLst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Times New Roman"/>
              <a:buNone/>
            </a:pPr>
            <a:r>
              <a:rPr lang="en-GB" sz="20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#1</a:t>
            </a:r>
            <a:endParaRPr/>
          </a:p>
        </p:txBody>
      </p:sp>
      <p:sp>
        <p:nvSpPr>
          <p:cNvPr id="213" name="Google Shape;213;p7"/>
          <p:cNvSpPr/>
          <p:nvPr/>
        </p:nvSpPr>
        <p:spPr>
          <a:xfrm>
            <a:off x="1590675" y="2971800"/>
            <a:ext cx="1393825" cy="352425"/>
          </a:xfrm>
          <a:prstGeom prst="roundRect">
            <a:avLst>
              <a:gd fmla="val 398" name="adj"/>
            </a:avLst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#2</a:t>
            </a:r>
            <a:endParaRPr/>
          </a:p>
        </p:txBody>
      </p:sp>
      <p:sp>
        <p:nvSpPr>
          <p:cNvPr id="214" name="Google Shape;214;p7"/>
          <p:cNvSpPr/>
          <p:nvPr/>
        </p:nvSpPr>
        <p:spPr>
          <a:xfrm>
            <a:off x="3114675" y="4556125"/>
            <a:ext cx="1393825" cy="352425"/>
          </a:xfrm>
          <a:prstGeom prst="roundRect">
            <a:avLst>
              <a:gd fmla="val 398" name="adj"/>
            </a:avLst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Increment #3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8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0" name="Google Shape;220;p8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Incremental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Description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sp>
        <p:nvSpPr>
          <p:cNvPr id="221" name="Google Shape;221;p8"/>
          <p:cNvSpPr txBox="1"/>
          <p:nvPr>
            <p:ph idx="1" type="body"/>
          </p:nvPr>
        </p:nvSpPr>
        <p:spPr>
          <a:xfrm>
            <a:off x="304800" y="1905000"/>
            <a:ext cx="8534400" cy="457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-342900" lvl="0" marL="342900" rtl="0" algn="l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Used when requirements are well understood</a:t>
            </a:r>
            <a:endParaRPr/>
          </a:p>
          <a:p>
            <a:pPr indent="-342900" lvl="0" marL="342900" rtl="0" algn="l">
              <a:lnSpc>
                <a:spcPct val="95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Multiple independent deliveries are identified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Work flow is in a linear (i.e., sequential) fashion </a:t>
            </a:r>
            <a:r>
              <a:rPr lang="en-GB" sz="2200" u="sng"/>
              <a:t>within</a:t>
            </a:r>
            <a:r>
              <a:rPr lang="en-GB" sz="2200"/>
              <a:t> an increment and is staggered </a:t>
            </a:r>
            <a:r>
              <a:rPr lang="en-GB" sz="2200" u="sng"/>
              <a:t>between</a:t>
            </a:r>
            <a:r>
              <a:rPr lang="en-GB" sz="2200"/>
              <a:t> increments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Iterative in nature; focuses on an operational product with each increment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Provides a needed set of functionality sooner while delivering optional components later</a:t>
            </a:r>
            <a:endParaRPr/>
          </a:p>
          <a:p>
            <a:pPr indent="-342900" lvl="0" marL="34290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GB" sz="2200"/>
              <a:t>Useful also when staffing is too short for a full-scale development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9"/>
          <p:cNvSpPr txBox="1"/>
          <p:nvPr/>
        </p:nvSpPr>
        <p:spPr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Times New Roman"/>
              <a:buNone/>
            </a:pPr>
            <a:fld id="{00000000-1234-1234-1234-123412341234}" type="slidenum">
              <a:rPr lang="en-GB" sz="14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sz="14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27" name="Google Shape;227;p9"/>
          <p:cNvSpPr txBox="1"/>
          <p:nvPr>
            <p:ph type="title"/>
          </p:nvPr>
        </p:nvSpPr>
        <p:spPr>
          <a:xfrm>
            <a:off x="685800" y="42863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Calibri"/>
              <a:buNone/>
            </a:pPr>
            <a:r>
              <a:rPr lang="en-GB">
                <a:solidFill>
                  <a:srgbClr val="FF0000"/>
                </a:solidFill>
              </a:rPr>
              <a:t>Prototyping Model</a:t>
            </a:r>
            <a:br>
              <a:rPr lang="en-GB">
                <a:solidFill>
                  <a:srgbClr val="FF0000"/>
                </a:solidFill>
              </a:rPr>
            </a:br>
            <a:r>
              <a:rPr lang="en-GB">
                <a:solidFill>
                  <a:srgbClr val="FF0000"/>
                </a:solidFill>
              </a:rPr>
              <a:t>(</a:t>
            </a:r>
            <a:r>
              <a:rPr lang="en-GB" u="sng">
                <a:solidFill>
                  <a:srgbClr val="FF0000"/>
                </a:solidFill>
              </a:rPr>
              <a:t>Diagram</a:t>
            </a:r>
            <a:r>
              <a:rPr lang="en-GB">
                <a:solidFill>
                  <a:srgbClr val="FF0000"/>
                </a:solidFill>
              </a:rPr>
              <a:t>)</a:t>
            </a:r>
            <a:endParaRPr/>
          </a:p>
        </p:txBody>
      </p:sp>
      <p:grpSp>
        <p:nvGrpSpPr>
          <p:cNvPr id="228" name="Google Shape;228;p9"/>
          <p:cNvGrpSpPr/>
          <p:nvPr/>
        </p:nvGrpSpPr>
        <p:grpSpPr>
          <a:xfrm>
            <a:off x="1524000" y="2667000"/>
            <a:ext cx="1828801" cy="457201"/>
            <a:chOff x="960" y="1680"/>
            <a:chExt cx="1152" cy="288"/>
          </a:xfrm>
        </p:grpSpPr>
        <p:sp>
          <p:nvSpPr>
            <p:cNvPr id="229" name="Google Shape;229;p9"/>
            <p:cNvSpPr/>
            <p:nvPr/>
          </p:nvSpPr>
          <p:spPr>
            <a:xfrm>
              <a:off x="960" y="1680"/>
              <a:ext cx="1152" cy="288"/>
            </a:xfrm>
            <a:prstGeom prst="roundRect">
              <a:avLst>
                <a:gd fmla="val 347" name="adj"/>
              </a:avLst>
            </a:prstGeom>
            <a:solidFill>
              <a:srgbClr val="FF99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0" name="Google Shape;230;p9"/>
            <p:cNvSpPr/>
            <p:nvPr/>
          </p:nvSpPr>
          <p:spPr>
            <a:xfrm>
              <a:off x="960" y="1680"/>
              <a:ext cx="1152" cy="288"/>
            </a:xfrm>
            <a:prstGeom prst="roundRect">
              <a:avLst>
                <a:gd fmla="val 347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Communication</a:t>
              </a:r>
              <a:endParaRPr/>
            </a:p>
          </p:txBody>
        </p:sp>
      </p:grpSp>
      <p:grpSp>
        <p:nvGrpSpPr>
          <p:cNvPr id="231" name="Google Shape;231;p9"/>
          <p:cNvGrpSpPr/>
          <p:nvPr/>
        </p:nvGrpSpPr>
        <p:grpSpPr>
          <a:xfrm>
            <a:off x="4876800" y="1905000"/>
            <a:ext cx="1524001" cy="535259"/>
            <a:chOff x="3072" y="1200"/>
            <a:chExt cx="960" cy="288"/>
          </a:xfrm>
        </p:grpSpPr>
        <p:sp>
          <p:nvSpPr>
            <p:cNvPr id="232" name="Google Shape;232;p9"/>
            <p:cNvSpPr/>
            <p:nvPr/>
          </p:nvSpPr>
          <p:spPr>
            <a:xfrm>
              <a:off x="3072" y="1200"/>
              <a:ext cx="960" cy="288"/>
            </a:xfrm>
            <a:prstGeom prst="roundRect">
              <a:avLst>
                <a:gd fmla="val 347" name="adj"/>
              </a:avLst>
            </a:prstGeom>
            <a:solidFill>
              <a:srgbClr val="FFCC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3" name="Google Shape;233;p9"/>
            <p:cNvSpPr/>
            <p:nvPr/>
          </p:nvSpPr>
          <p:spPr>
            <a:xfrm>
              <a:off x="3072" y="1200"/>
              <a:ext cx="960" cy="288"/>
            </a:xfrm>
            <a:prstGeom prst="roundRect">
              <a:avLst>
                <a:gd fmla="val 347" name="adj"/>
              </a:avLst>
            </a:prstGeom>
            <a:noFill/>
            <a:ln>
              <a:noFill/>
            </a:ln>
          </p:spPr>
          <p:txBody>
            <a:bodyPr anchorCtr="1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Quick Planning</a:t>
              </a:r>
              <a:endParaRPr/>
            </a:p>
          </p:txBody>
        </p:sp>
      </p:grpSp>
      <p:grpSp>
        <p:nvGrpSpPr>
          <p:cNvPr id="234" name="Google Shape;234;p9"/>
          <p:cNvGrpSpPr/>
          <p:nvPr/>
        </p:nvGrpSpPr>
        <p:grpSpPr>
          <a:xfrm>
            <a:off x="6705600" y="3886200"/>
            <a:ext cx="1447801" cy="609601"/>
            <a:chOff x="4224" y="2448"/>
            <a:chExt cx="912" cy="384"/>
          </a:xfrm>
        </p:grpSpPr>
        <p:sp>
          <p:nvSpPr>
            <p:cNvPr id="235" name="Google Shape;235;p9"/>
            <p:cNvSpPr/>
            <p:nvPr/>
          </p:nvSpPr>
          <p:spPr>
            <a:xfrm>
              <a:off x="4224" y="2448"/>
              <a:ext cx="912" cy="384"/>
            </a:xfrm>
            <a:prstGeom prst="roundRect">
              <a:avLst>
                <a:gd fmla="val 259" name="adj"/>
              </a:avLst>
            </a:prstGeom>
            <a:solidFill>
              <a:srgbClr val="FFFF99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6" name="Google Shape;236;p9"/>
            <p:cNvSpPr/>
            <p:nvPr/>
          </p:nvSpPr>
          <p:spPr>
            <a:xfrm>
              <a:off x="4224" y="2448"/>
              <a:ext cx="912" cy="384"/>
            </a:xfrm>
            <a:prstGeom prst="roundRect">
              <a:avLst>
                <a:gd fmla="val 259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Modeling</a:t>
              </a:r>
              <a:endParaRPr sz="1800" u="sng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Quick Design</a:t>
              </a:r>
              <a:endParaRPr/>
            </a:p>
          </p:txBody>
        </p:sp>
      </p:grpSp>
      <p:grpSp>
        <p:nvGrpSpPr>
          <p:cNvPr id="237" name="Google Shape;237;p9"/>
          <p:cNvGrpSpPr/>
          <p:nvPr/>
        </p:nvGrpSpPr>
        <p:grpSpPr>
          <a:xfrm>
            <a:off x="4343400" y="5486400"/>
            <a:ext cx="1524001" cy="685801"/>
            <a:chOff x="2736" y="3456"/>
            <a:chExt cx="960" cy="432"/>
          </a:xfrm>
        </p:grpSpPr>
        <p:sp>
          <p:nvSpPr>
            <p:cNvPr id="238" name="Google Shape;238;p9"/>
            <p:cNvSpPr/>
            <p:nvPr/>
          </p:nvSpPr>
          <p:spPr>
            <a:xfrm>
              <a:off x="2736" y="3456"/>
              <a:ext cx="960" cy="432"/>
            </a:xfrm>
            <a:prstGeom prst="roundRect">
              <a:avLst>
                <a:gd fmla="val 231" name="adj"/>
              </a:avLst>
            </a:prstGeom>
            <a:solidFill>
              <a:srgbClr val="CCFFCC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9"/>
            <p:cNvSpPr/>
            <p:nvPr/>
          </p:nvSpPr>
          <p:spPr>
            <a:xfrm>
              <a:off x="2736" y="3456"/>
              <a:ext cx="960" cy="432"/>
            </a:xfrm>
            <a:prstGeom prst="roundRect">
              <a:avLst>
                <a:gd fmla="val 231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Construction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Of Prototype</a:t>
              </a:r>
              <a:endParaRPr/>
            </a:p>
          </p:txBody>
        </p:sp>
      </p:grpSp>
      <p:grpSp>
        <p:nvGrpSpPr>
          <p:cNvPr id="240" name="Google Shape;240;p9"/>
          <p:cNvGrpSpPr/>
          <p:nvPr/>
        </p:nvGrpSpPr>
        <p:grpSpPr>
          <a:xfrm>
            <a:off x="1600200" y="4191000"/>
            <a:ext cx="1600201" cy="1066801"/>
            <a:chOff x="1008" y="2640"/>
            <a:chExt cx="1008" cy="672"/>
          </a:xfrm>
        </p:grpSpPr>
        <p:sp>
          <p:nvSpPr>
            <p:cNvPr id="241" name="Google Shape;241;p9"/>
            <p:cNvSpPr/>
            <p:nvPr/>
          </p:nvSpPr>
          <p:spPr>
            <a:xfrm>
              <a:off x="1008" y="2640"/>
              <a:ext cx="1008" cy="672"/>
            </a:xfrm>
            <a:prstGeom prst="roundRect">
              <a:avLst>
                <a:gd fmla="val 148" name="adj"/>
              </a:avLst>
            </a:prstGeom>
            <a:solidFill>
              <a:srgbClr val="CCFFFF"/>
            </a:solidFill>
            <a:ln cap="flat" cmpd="sng" w="952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42" name="Google Shape;242;p9"/>
            <p:cNvSpPr/>
            <p:nvPr/>
          </p:nvSpPr>
          <p:spPr>
            <a:xfrm>
              <a:off x="1008" y="2640"/>
              <a:ext cx="1008" cy="672"/>
            </a:xfrm>
            <a:prstGeom prst="roundRect">
              <a:avLst>
                <a:gd fmla="val 148" name="adj"/>
              </a:avLst>
            </a:prstGeom>
            <a:noFill/>
            <a:ln>
              <a:noFill/>
            </a:ln>
          </p:spPr>
          <p:txBody>
            <a:bodyPr anchorCtr="0" anchor="ctr" bIns="46800" lIns="90000" spcFirstLastPara="1" rIns="90000" wrap="square" tIns="46800">
              <a:noAutofit/>
            </a:bodyPr>
            <a:lstStyle/>
            <a:p>
              <a:pPr indent="0" lvl="0" marL="0" marR="0" rtl="0" algn="ctr">
                <a:lnSpc>
                  <a:spcPct val="95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Deployment,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Delivery,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800"/>
                <a:buFont typeface="Times New Roman"/>
                <a:buNone/>
              </a:pPr>
              <a:r>
                <a:rPr lang="en-GB" sz="1800" u="sng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and Feedback</a:t>
              </a:r>
              <a:endParaRPr/>
            </a:p>
          </p:txBody>
        </p:sp>
      </p:grpSp>
      <p:sp>
        <p:nvSpPr>
          <p:cNvPr id="243" name="Google Shape;243;p9"/>
          <p:cNvSpPr/>
          <p:nvPr/>
        </p:nvSpPr>
        <p:spPr>
          <a:xfrm>
            <a:off x="2133600" y="1905000"/>
            <a:ext cx="2514600" cy="685800"/>
          </a:xfrm>
          <a:custGeom>
            <a:rect b="b" l="l" r="r" t="t"/>
            <a:pathLst>
              <a:path extrusionOk="0" h="1907" w="6987">
                <a:moveTo>
                  <a:pt x="0" y="1906"/>
                </a:moveTo>
                <a:lnTo>
                  <a:pt x="0" y="1073"/>
                </a:lnTo>
                <a:cubicBezTo>
                  <a:pt x="0" y="664"/>
                  <a:pt x="2009" y="255"/>
                  <a:pt x="4019" y="255"/>
                </a:cubicBezTo>
                <a:lnTo>
                  <a:pt x="4883" y="255"/>
                </a:lnTo>
                <a:lnTo>
                  <a:pt x="4883" y="0"/>
                </a:lnTo>
                <a:lnTo>
                  <a:pt x="6986" y="536"/>
                </a:lnTo>
                <a:lnTo>
                  <a:pt x="4883" y="1072"/>
                </a:lnTo>
                <a:lnTo>
                  <a:pt x="4883" y="816"/>
                </a:lnTo>
                <a:lnTo>
                  <a:pt x="4019" y="816"/>
                </a:lnTo>
                <a:cubicBezTo>
                  <a:pt x="3037" y="816"/>
                  <a:pt x="2056" y="944"/>
                  <a:pt x="2056" y="1073"/>
                </a:cubicBezTo>
                <a:lnTo>
                  <a:pt x="2056" y="1906"/>
                </a:lnTo>
                <a:lnTo>
                  <a:pt x="0" y="1906"/>
                </a:lnTo>
              </a:path>
            </a:pathLst>
          </a:cu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9"/>
          <p:cNvSpPr/>
          <p:nvPr/>
        </p:nvSpPr>
        <p:spPr>
          <a:xfrm>
            <a:off x="6705600" y="1981200"/>
            <a:ext cx="1066800" cy="1449388"/>
          </a:xfrm>
          <a:custGeom>
            <a:rect b="b" l="l" r="r" t="t"/>
            <a:pathLst>
              <a:path extrusionOk="0" h="4024" w="2965">
                <a:moveTo>
                  <a:pt x="0" y="0"/>
                </a:moveTo>
                <a:lnTo>
                  <a:pt x="1296" y="0"/>
                </a:lnTo>
                <a:cubicBezTo>
                  <a:pt x="1932" y="0"/>
                  <a:pt x="2567" y="1157"/>
                  <a:pt x="2567" y="2314"/>
                </a:cubicBezTo>
                <a:lnTo>
                  <a:pt x="2567" y="2812"/>
                </a:lnTo>
                <a:lnTo>
                  <a:pt x="2964" y="2812"/>
                </a:lnTo>
                <a:lnTo>
                  <a:pt x="2130" y="4023"/>
                </a:lnTo>
                <a:lnTo>
                  <a:pt x="1296" y="2812"/>
                </a:lnTo>
                <a:lnTo>
                  <a:pt x="1694" y="2812"/>
                </a:lnTo>
                <a:lnTo>
                  <a:pt x="1694" y="2314"/>
                </a:lnTo>
                <a:cubicBezTo>
                  <a:pt x="1694" y="1749"/>
                  <a:pt x="1495" y="1184"/>
                  <a:pt x="1296" y="1184"/>
                </a:cubicBezTo>
                <a:lnTo>
                  <a:pt x="0" y="1184"/>
                </a:lnTo>
                <a:lnTo>
                  <a:pt x="0" y="0"/>
                </a:lnTo>
              </a:path>
            </a:pathLst>
          </a:cu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9"/>
          <p:cNvSpPr/>
          <p:nvPr/>
        </p:nvSpPr>
        <p:spPr>
          <a:xfrm>
            <a:off x="5943600" y="4951413"/>
            <a:ext cx="1906588" cy="1143000"/>
          </a:xfrm>
          <a:custGeom>
            <a:rect b="b" l="l" r="r" t="t"/>
            <a:pathLst>
              <a:path extrusionOk="0" h="3177" w="5294">
                <a:moveTo>
                  <a:pt x="5293" y="0"/>
                </a:moveTo>
                <a:lnTo>
                  <a:pt x="5293" y="1389"/>
                </a:lnTo>
                <a:cubicBezTo>
                  <a:pt x="5293" y="2070"/>
                  <a:pt x="3771" y="2750"/>
                  <a:pt x="2248" y="2750"/>
                </a:cubicBezTo>
                <a:lnTo>
                  <a:pt x="1593" y="2750"/>
                </a:lnTo>
                <a:lnTo>
                  <a:pt x="1593" y="3176"/>
                </a:lnTo>
                <a:lnTo>
                  <a:pt x="0" y="2283"/>
                </a:lnTo>
                <a:lnTo>
                  <a:pt x="1593" y="1389"/>
                </a:lnTo>
                <a:lnTo>
                  <a:pt x="1593" y="1815"/>
                </a:lnTo>
                <a:lnTo>
                  <a:pt x="2248" y="1815"/>
                </a:lnTo>
                <a:cubicBezTo>
                  <a:pt x="2992" y="1815"/>
                  <a:pt x="3735" y="1602"/>
                  <a:pt x="3735" y="1389"/>
                </a:cubicBezTo>
                <a:lnTo>
                  <a:pt x="3735" y="0"/>
                </a:lnTo>
                <a:lnTo>
                  <a:pt x="5293" y="0"/>
                </a:lnTo>
              </a:path>
            </a:pathLst>
          </a:cu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9"/>
          <p:cNvSpPr/>
          <p:nvPr/>
        </p:nvSpPr>
        <p:spPr>
          <a:xfrm>
            <a:off x="1828800" y="5334000"/>
            <a:ext cx="2363788" cy="838200"/>
          </a:xfrm>
          <a:custGeom>
            <a:rect b="b" l="l" r="r" t="t"/>
            <a:pathLst>
              <a:path extrusionOk="0" h="2330" w="6564">
                <a:moveTo>
                  <a:pt x="6563" y="2329"/>
                </a:moveTo>
                <a:lnTo>
                  <a:pt x="3694" y="2329"/>
                </a:lnTo>
                <a:cubicBezTo>
                  <a:pt x="2287" y="2329"/>
                  <a:pt x="881" y="1660"/>
                  <a:pt x="881" y="990"/>
                </a:cubicBezTo>
                <a:lnTo>
                  <a:pt x="881" y="701"/>
                </a:lnTo>
                <a:lnTo>
                  <a:pt x="0" y="701"/>
                </a:lnTo>
                <a:lnTo>
                  <a:pt x="1847" y="0"/>
                </a:lnTo>
                <a:lnTo>
                  <a:pt x="3694" y="701"/>
                </a:lnTo>
                <a:lnTo>
                  <a:pt x="2812" y="701"/>
                </a:lnTo>
                <a:lnTo>
                  <a:pt x="2812" y="990"/>
                </a:lnTo>
                <a:cubicBezTo>
                  <a:pt x="2812" y="1317"/>
                  <a:pt x="3253" y="1644"/>
                  <a:pt x="3694" y="1644"/>
                </a:cubicBezTo>
                <a:lnTo>
                  <a:pt x="6563" y="1644"/>
                </a:lnTo>
                <a:lnTo>
                  <a:pt x="6563" y="2329"/>
                </a:lnTo>
              </a:path>
            </a:pathLst>
          </a:cu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9"/>
          <p:cNvSpPr/>
          <p:nvPr/>
        </p:nvSpPr>
        <p:spPr>
          <a:xfrm>
            <a:off x="2133600" y="3200400"/>
            <a:ext cx="609600" cy="838200"/>
          </a:xfrm>
          <a:custGeom>
            <a:rect b="b" l="l" r="r" t="t"/>
            <a:pathLst>
              <a:path extrusionOk="0" h="2330" w="1695">
                <a:moveTo>
                  <a:pt x="423" y="2329"/>
                </a:moveTo>
                <a:lnTo>
                  <a:pt x="423" y="582"/>
                </a:lnTo>
                <a:lnTo>
                  <a:pt x="0" y="582"/>
                </a:lnTo>
                <a:lnTo>
                  <a:pt x="847" y="0"/>
                </a:lnTo>
                <a:lnTo>
                  <a:pt x="1694" y="582"/>
                </a:lnTo>
                <a:lnTo>
                  <a:pt x="1270" y="582"/>
                </a:lnTo>
                <a:lnTo>
                  <a:pt x="1270" y="2329"/>
                </a:lnTo>
                <a:lnTo>
                  <a:pt x="423" y="2329"/>
                </a:lnTo>
              </a:path>
            </a:pathLst>
          </a:custGeom>
          <a:solidFill>
            <a:srgbClr val="00CC99"/>
          </a:solidFill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9"/>
          <p:cNvSpPr/>
          <p:nvPr/>
        </p:nvSpPr>
        <p:spPr>
          <a:xfrm>
            <a:off x="228600" y="2971800"/>
            <a:ext cx="758825" cy="457200"/>
          </a:xfrm>
          <a:prstGeom prst="roundRect">
            <a:avLst>
              <a:gd fmla="val 347" name="adj"/>
            </a:avLst>
          </a:prstGeom>
          <a:noFill/>
          <a:ln>
            <a:noFill/>
          </a:ln>
        </p:spPr>
        <p:txBody>
          <a:bodyPr anchorCtr="0" anchor="t" bIns="46800" lIns="90000" spcFirstLastPara="1" rIns="90000" wrap="square" tIns="46800">
            <a:spAutoFit/>
          </a:bodyPr>
          <a:lstStyle/>
          <a:p>
            <a:pPr indent="0" lvl="0" marL="0" marR="0" rtl="0" algn="ctr">
              <a:lnSpc>
                <a:spcPct val="9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Times New Roman"/>
              <a:buNone/>
            </a:pPr>
            <a:r>
              <a:rPr lang="en-GB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Start</a:t>
            </a:r>
            <a:endParaRPr/>
          </a:p>
        </p:txBody>
      </p:sp>
      <p:cxnSp>
        <p:nvCxnSpPr>
          <p:cNvPr id="249" name="Google Shape;249;p9"/>
          <p:cNvCxnSpPr/>
          <p:nvPr/>
        </p:nvCxnSpPr>
        <p:spPr>
          <a:xfrm flipH="1" rot="10800000">
            <a:off x="990600" y="3046413"/>
            <a:ext cx="381000" cy="155575"/>
          </a:xfrm>
          <a:prstGeom prst="straightConnector1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2013-02-09T09:08:09Z</dcterms:created>
  <dc:creator>SAJU</dc:creator>
</cp:coreProperties>
</file>