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5" r:id="rId14"/>
    <p:sldId id="274" r:id="rId15"/>
    <p:sldId id="266" r:id="rId16"/>
    <p:sldId id="267" r:id="rId17"/>
    <p:sldId id="276" r:id="rId18"/>
    <p:sldId id="268" r:id="rId19"/>
    <p:sldId id="269" r:id="rId20"/>
    <p:sldId id="270" r:id="rId21"/>
    <p:sldId id="277" r:id="rId22"/>
    <p:sldId id="271" r:id="rId23"/>
    <p:sldId id="278" r:id="rId24"/>
  </p:sldIdLst>
  <p:sldSz cx="9144000" cy="6096000"/>
  <p:notesSz cx="6997700" cy="9258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039B"/>
    <a:srgbClr val="AD278D"/>
    <a:srgbClr val="8C4881"/>
    <a:srgbClr val="FF6699"/>
    <a:srgbClr val="D7FA7E"/>
    <a:srgbClr val="96E3FE"/>
    <a:srgbClr val="96AB00"/>
    <a:srgbClr val="F3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477" autoAdjust="0"/>
    <p:restoredTop sz="90476" autoAdjust="0"/>
  </p:normalViewPr>
  <p:slideViewPr>
    <p:cSldViewPr snapToGrid="0">
      <p:cViewPr varScale="1">
        <p:scale>
          <a:sx n="92" d="100"/>
          <a:sy n="92" d="100"/>
        </p:scale>
        <p:origin x="816" y="9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93750"/>
            <a:ext cx="45847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56113"/>
            <a:ext cx="5597525" cy="3644900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Joint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1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793750"/>
            <a:ext cx="4591050" cy="3060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56113"/>
            <a:ext cx="5597525" cy="3644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template you mentioned seems to be a structure for creating sentences that describe actions and their results. It breaks down into four parts:</a:t>
            </a:r>
          </a:p>
          <a:p>
            <a:r>
              <a:rPr lang="en-US" b="1" dirty="0" smtClean="0"/>
              <a:t>&lt;action&gt;</a:t>
            </a:r>
            <a:r>
              <a:rPr lang="en-US" dirty="0" smtClean="0"/>
              <a:t>: The verb or action being taken.</a:t>
            </a:r>
          </a:p>
          <a:p>
            <a:r>
              <a:rPr lang="en-US" b="1" dirty="0" smtClean="0"/>
              <a:t>&lt;result&gt;</a:t>
            </a:r>
            <a:r>
              <a:rPr lang="en-US" dirty="0" smtClean="0"/>
              <a:t>: The outcome or effect of that action.</a:t>
            </a:r>
          </a:p>
          <a:p>
            <a:r>
              <a:rPr lang="en-US" b="1" dirty="0" smtClean="0"/>
              <a:t>&lt;by | for | of | to&gt;</a:t>
            </a:r>
            <a:r>
              <a:rPr lang="en-US" dirty="0" smtClean="0"/>
              <a:t>: A preposition that connects the action and the result.</a:t>
            </a:r>
          </a:p>
          <a:p>
            <a:r>
              <a:rPr lang="en-US" b="1" dirty="0" smtClean="0"/>
              <a:t>&lt;object&gt;</a:t>
            </a:r>
            <a:r>
              <a:rPr lang="en-US" dirty="0" smtClean="0"/>
              <a:t>: The noun or subject that is involved in the action.</a:t>
            </a:r>
          </a:p>
          <a:p>
            <a:r>
              <a:rPr lang="en-US" dirty="0" smtClean="0"/>
              <a:t>For example, using this template, you might say:</a:t>
            </a:r>
          </a:p>
          <a:p>
            <a:r>
              <a:rPr lang="en-US" dirty="0" smtClean="0"/>
              <a:t>"Boost the productivity by a(n) software tool."</a:t>
            </a:r>
          </a:p>
          <a:p>
            <a:r>
              <a:rPr lang="en-US" dirty="0" smtClean="0"/>
              <a:t>"Increase sales for a new marketing strategy."</a:t>
            </a:r>
          </a:p>
          <a:p>
            <a:r>
              <a:rPr lang="en-US" smtClean="0"/>
              <a:t>"Improve efficiency of a(n) team."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089650"/>
            <a:chOff x="0" y="0"/>
            <a:chExt cx="5758" cy="4315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hidden">
              <a:xfrm>
                <a:off x="1728" y="2646"/>
                <a:ext cx="2882" cy="1669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4170" y="2673"/>
                <a:ext cx="1259" cy="810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2748" y="2231"/>
                <a:ext cx="3007" cy="2084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/>
                <a:ahLst/>
                <a:cxnLst>
                  <a:cxn ang="0">
                    <a:pos x="982" y="1061"/>
                  </a:cxn>
                  <a:cxn ang="0">
                    <a:pos x="1357" y="1012"/>
                  </a:cxn>
                  <a:cxn ang="0">
                    <a:pos x="1666" y="957"/>
                  </a:cxn>
                  <a:cxn ang="0">
                    <a:pos x="1916" y="897"/>
                  </a:cxn>
                  <a:cxn ang="0">
                    <a:pos x="2100" y="832"/>
                  </a:cxn>
                  <a:cxn ang="0">
                    <a:pos x="2220" y="756"/>
                  </a:cxn>
                  <a:cxn ang="0">
                    <a:pos x="2285" y="669"/>
                  </a:cxn>
                  <a:cxn ang="0">
                    <a:pos x="2290" y="560"/>
                  </a:cxn>
                  <a:cxn ang="0">
                    <a:pos x="2241" y="457"/>
                  </a:cxn>
                  <a:cxn ang="0">
                    <a:pos x="2144" y="364"/>
                  </a:cxn>
                  <a:cxn ang="0">
                    <a:pos x="2008" y="277"/>
                  </a:cxn>
                  <a:cxn ang="0">
                    <a:pos x="1769" y="157"/>
                  </a:cxn>
                  <a:cxn ang="0">
                    <a:pos x="1612" y="92"/>
                  </a:cxn>
                  <a:cxn ang="0">
                    <a:pos x="1476" y="43"/>
                  </a:cxn>
                  <a:cxn ang="0">
                    <a:pos x="1384" y="10"/>
                  </a:cxn>
                  <a:cxn ang="0">
                    <a:pos x="1346" y="0"/>
                  </a:cxn>
                  <a:cxn ang="0">
                    <a:pos x="1655" y="119"/>
                  </a:cxn>
                  <a:cxn ang="0">
                    <a:pos x="1948" y="255"/>
                  </a:cxn>
                  <a:cxn ang="0">
                    <a:pos x="2068" y="326"/>
                  </a:cxn>
                  <a:cxn ang="0">
                    <a:pos x="2171" y="402"/>
                  </a:cxn>
                  <a:cxn ang="0">
                    <a:pos x="2236" y="478"/>
                  </a:cxn>
                  <a:cxn ang="0">
                    <a:pos x="2263" y="560"/>
                  </a:cxn>
                  <a:cxn ang="0">
                    <a:pos x="2241" y="636"/>
                  </a:cxn>
                  <a:cxn ang="0">
                    <a:pos x="2171" y="702"/>
                  </a:cxn>
                  <a:cxn ang="0">
                    <a:pos x="2062" y="756"/>
                  </a:cxn>
                  <a:cxn ang="0">
                    <a:pos x="1921" y="800"/>
                  </a:cxn>
                  <a:cxn ang="0">
                    <a:pos x="1748" y="843"/>
                  </a:cxn>
                  <a:cxn ang="0">
                    <a:pos x="1351" y="908"/>
                  </a:cxn>
                  <a:cxn ang="0">
                    <a:pos x="923" y="968"/>
                  </a:cxn>
                  <a:cxn ang="0">
                    <a:pos x="521" y="1028"/>
                  </a:cxn>
                  <a:cxn ang="0">
                    <a:pos x="353" y="1066"/>
                  </a:cxn>
                  <a:cxn ang="0">
                    <a:pos x="206" y="1104"/>
                  </a:cxn>
                  <a:cxn ang="0">
                    <a:pos x="92" y="1148"/>
                  </a:cxn>
                  <a:cxn ang="0">
                    <a:pos x="22" y="1202"/>
                  </a:cxn>
                  <a:cxn ang="0">
                    <a:pos x="0" y="1262"/>
                  </a:cxn>
                  <a:cxn ang="0">
                    <a:pos x="27" y="1327"/>
                  </a:cxn>
                  <a:cxn ang="0">
                    <a:pos x="98" y="1382"/>
                  </a:cxn>
                  <a:cxn ang="0">
                    <a:pos x="196" y="1425"/>
                  </a:cxn>
                  <a:cxn ang="0">
                    <a:pos x="326" y="1469"/>
                  </a:cxn>
                  <a:cxn ang="0">
                    <a:pos x="217" y="1414"/>
                  </a:cxn>
                  <a:cxn ang="0">
                    <a:pos x="147" y="1360"/>
                  </a:cxn>
                  <a:cxn ang="0">
                    <a:pos x="120" y="1306"/>
                  </a:cxn>
                  <a:cxn ang="0">
                    <a:pos x="141" y="1257"/>
                  </a:cxn>
                  <a:cxn ang="0">
                    <a:pos x="212" y="1208"/>
                  </a:cxn>
                  <a:cxn ang="0">
                    <a:pos x="342" y="1164"/>
                  </a:cxn>
                  <a:cxn ang="0">
                    <a:pos x="527" y="1121"/>
                  </a:cxn>
                  <a:cxn ang="0">
                    <a:pos x="771" y="1088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</p:grpSp>
      </p:grpSp>
      <p:sp>
        <p:nvSpPr>
          <p:cNvPr id="7598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43050"/>
            <a:ext cx="7772400" cy="17081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98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54400"/>
            <a:ext cx="6400800" cy="15573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5554663"/>
            <a:ext cx="2133600" cy="422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5556250"/>
            <a:ext cx="2895600" cy="423863"/>
          </a:xfrm>
        </p:spPr>
        <p:txBody>
          <a:bodyPr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5559425"/>
            <a:ext cx="2133600" cy="423863"/>
          </a:xfrm>
        </p:spPr>
        <p:txBody>
          <a:bodyPr/>
          <a:lstStyle>
            <a:lvl1pPr>
              <a:defRPr/>
            </a:lvl1pPr>
          </a:lstStyle>
          <a:p>
            <a:fld id="{30E3D425-F1FF-4045-ABE8-829E43BB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52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43661-BA33-436B-A8B8-E493DDAFA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38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475"/>
            <a:ext cx="2057400" cy="5176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019800" cy="5176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98F60-882D-4568-B511-D751F95C97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31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7850A-E924-44B7-80E0-0C7BC5C77A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5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950"/>
            <a:ext cx="77724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4450"/>
            <a:ext cx="77724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1D6E7-9523-407E-9D5C-7F9AF36C6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1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0"/>
            <a:ext cx="4038600" cy="399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0"/>
            <a:ext cx="4038600" cy="399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672F6-3A7F-47A2-9903-1D6554DAC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6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5250"/>
            <a:ext cx="4040188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575"/>
            <a:ext cx="4040188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65250"/>
            <a:ext cx="404177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3575"/>
            <a:ext cx="404177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59E97-2783-4DA7-9275-4A52E9786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377A9-7BDD-4101-853F-14E5995E6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1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CC19C-6F84-48B5-B934-571C4BDAF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8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888"/>
            <a:ext cx="3008313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888"/>
            <a:ext cx="5111750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76350"/>
            <a:ext cx="3008313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AAEA3-045E-4730-8902-FA5A16705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3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513"/>
            <a:ext cx="54864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438"/>
            <a:ext cx="54864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6EF438-A087-4B1E-8945-911498084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6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089650"/>
            <a:chOff x="0" y="0"/>
            <a:chExt cx="5758" cy="4315"/>
          </a:xfrm>
        </p:grpSpPr>
        <p:sp>
          <p:nvSpPr>
            <p:cNvPr id="1031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2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58789" name="Freeform 5"/>
              <p:cNvSpPr>
                <a:spLocks/>
              </p:cNvSpPr>
              <p:nvPr/>
            </p:nvSpPr>
            <p:spPr bwMode="hidden">
              <a:xfrm>
                <a:off x="1728" y="2646"/>
                <a:ext cx="2882" cy="1669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758790" name="Freeform 6"/>
              <p:cNvSpPr>
                <a:spLocks/>
              </p:cNvSpPr>
              <p:nvPr/>
            </p:nvSpPr>
            <p:spPr bwMode="hidden">
              <a:xfrm>
                <a:off x="4170" y="2673"/>
                <a:ext cx="1259" cy="810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758791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1036" name="Freeform 8"/>
              <p:cNvSpPr>
                <a:spLocks/>
              </p:cNvSpPr>
              <p:nvPr/>
            </p:nvSpPr>
            <p:spPr bwMode="hidden">
              <a:xfrm>
                <a:off x="2748" y="2231"/>
                <a:ext cx="3007" cy="2084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793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  <p:sp>
            <p:nvSpPr>
              <p:cNvPr id="758794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/>
                <a:ahLst/>
                <a:cxnLst>
                  <a:cxn ang="0">
                    <a:pos x="982" y="1061"/>
                  </a:cxn>
                  <a:cxn ang="0">
                    <a:pos x="1357" y="1012"/>
                  </a:cxn>
                  <a:cxn ang="0">
                    <a:pos x="1666" y="957"/>
                  </a:cxn>
                  <a:cxn ang="0">
                    <a:pos x="1916" y="897"/>
                  </a:cxn>
                  <a:cxn ang="0">
                    <a:pos x="2100" y="832"/>
                  </a:cxn>
                  <a:cxn ang="0">
                    <a:pos x="2220" y="756"/>
                  </a:cxn>
                  <a:cxn ang="0">
                    <a:pos x="2285" y="669"/>
                  </a:cxn>
                  <a:cxn ang="0">
                    <a:pos x="2290" y="560"/>
                  </a:cxn>
                  <a:cxn ang="0">
                    <a:pos x="2241" y="457"/>
                  </a:cxn>
                  <a:cxn ang="0">
                    <a:pos x="2144" y="364"/>
                  </a:cxn>
                  <a:cxn ang="0">
                    <a:pos x="2008" y="277"/>
                  </a:cxn>
                  <a:cxn ang="0">
                    <a:pos x="1769" y="157"/>
                  </a:cxn>
                  <a:cxn ang="0">
                    <a:pos x="1612" y="92"/>
                  </a:cxn>
                  <a:cxn ang="0">
                    <a:pos x="1476" y="43"/>
                  </a:cxn>
                  <a:cxn ang="0">
                    <a:pos x="1384" y="10"/>
                  </a:cxn>
                  <a:cxn ang="0">
                    <a:pos x="1346" y="0"/>
                  </a:cxn>
                  <a:cxn ang="0">
                    <a:pos x="1655" y="119"/>
                  </a:cxn>
                  <a:cxn ang="0">
                    <a:pos x="1948" y="255"/>
                  </a:cxn>
                  <a:cxn ang="0">
                    <a:pos x="2068" y="326"/>
                  </a:cxn>
                  <a:cxn ang="0">
                    <a:pos x="2171" y="402"/>
                  </a:cxn>
                  <a:cxn ang="0">
                    <a:pos x="2236" y="478"/>
                  </a:cxn>
                  <a:cxn ang="0">
                    <a:pos x="2263" y="560"/>
                  </a:cxn>
                  <a:cxn ang="0">
                    <a:pos x="2241" y="636"/>
                  </a:cxn>
                  <a:cxn ang="0">
                    <a:pos x="2171" y="702"/>
                  </a:cxn>
                  <a:cxn ang="0">
                    <a:pos x="2062" y="756"/>
                  </a:cxn>
                  <a:cxn ang="0">
                    <a:pos x="1921" y="800"/>
                  </a:cxn>
                  <a:cxn ang="0">
                    <a:pos x="1748" y="843"/>
                  </a:cxn>
                  <a:cxn ang="0">
                    <a:pos x="1351" y="908"/>
                  </a:cxn>
                  <a:cxn ang="0">
                    <a:pos x="923" y="968"/>
                  </a:cxn>
                  <a:cxn ang="0">
                    <a:pos x="521" y="1028"/>
                  </a:cxn>
                  <a:cxn ang="0">
                    <a:pos x="353" y="1066"/>
                  </a:cxn>
                  <a:cxn ang="0">
                    <a:pos x="206" y="1104"/>
                  </a:cxn>
                  <a:cxn ang="0">
                    <a:pos x="92" y="1148"/>
                  </a:cxn>
                  <a:cxn ang="0">
                    <a:pos x="22" y="1202"/>
                  </a:cxn>
                  <a:cxn ang="0">
                    <a:pos x="0" y="1262"/>
                  </a:cxn>
                  <a:cxn ang="0">
                    <a:pos x="27" y="1327"/>
                  </a:cxn>
                  <a:cxn ang="0">
                    <a:pos x="98" y="1382"/>
                  </a:cxn>
                  <a:cxn ang="0">
                    <a:pos x="196" y="1425"/>
                  </a:cxn>
                  <a:cxn ang="0">
                    <a:pos x="326" y="1469"/>
                  </a:cxn>
                  <a:cxn ang="0">
                    <a:pos x="217" y="1414"/>
                  </a:cxn>
                  <a:cxn ang="0">
                    <a:pos x="147" y="1360"/>
                  </a:cxn>
                  <a:cxn ang="0">
                    <a:pos x="120" y="1306"/>
                  </a:cxn>
                  <a:cxn ang="0">
                    <a:pos x="141" y="1257"/>
                  </a:cxn>
                  <a:cxn ang="0">
                    <a:pos x="212" y="1208"/>
                  </a:cxn>
                  <a:cxn ang="0">
                    <a:pos x="342" y="1164"/>
                  </a:cxn>
                  <a:cxn ang="0">
                    <a:pos x="527" y="1121"/>
                  </a:cxn>
                  <a:cxn ang="0">
                    <a:pos x="771" y="1088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defRPr/>
                </a:pPr>
                <a:endParaRPr lang="en-US"/>
              </a:p>
            </p:txBody>
          </p:sp>
        </p:grpSp>
      </p:grpSp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422400"/>
            <a:ext cx="8229600" cy="39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587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250" y="5554663"/>
            <a:ext cx="77025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50000"/>
              </a:spcBef>
              <a:defRPr sz="1000" b="0">
                <a:latin typeface="Avant Garde" charset="0"/>
              </a:defRPr>
            </a:lvl1pPr>
          </a:lstStyle>
          <a:p>
            <a:pPr>
              <a:defRPr/>
            </a:pPr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5554663"/>
            <a:ext cx="63182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67EE4B20-D373-4EB8-9FA6-7CE4B5D4CA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sdm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vitlyoshin.com/blog/dynamic-systems-development-metho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C29FD-A295-4CAC-9998-1DBBEA8F3AFA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5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90575" y="2270125"/>
            <a:ext cx="7848600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>
                <a:solidFill>
                  <a:srgbClr val="29FA07"/>
                </a:solidFill>
              </a:rPr>
              <a:t>Software Engineering: A Practitioner’s Approach, 6/e</a:t>
            </a:r>
            <a:r>
              <a:rPr lang="en-US" sz="2400" i="1">
                <a:solidFill>
                  <a:srgbClr val="D7FA7E"/>
                </a:solidFill>
              </a:rPr>
              <a:t/>
            </a:r>
            <a:br>
              <a:rPr lang="en-US" sz="2400" i="1">
                <a:solidFill>
                  <a:srgbClr val="D7FA7E"/>
                </a:solidFill>
              </a:rPr>
            </a:br>
            <a:r>
              <a:rPr lang="en-US" sz="2400" i="1">
                <a:solidFill>
                  <a:srgbClr val="D7FA7E"/>
                </a:solidFill>
              </a:rPr>
              <a:t/>
            </a:r>
            <a:br>
              <a:rPr lang="en-US" sz="2400" i="1">
                <a:solidFill>
                  <a:srgbClr val="D7FA7E"/>
                </a:solidFill>
              </a:rPr>
            </a:br>
            <a:r>
              <a:rPr lang="en-US"/>
              <a:t>Chapter 4</a:t>
            </a:r>
            <a:br>
              <a:rPr lang="en-US"/>
            </a:br>
            <a:r>
              <a:rPr lang="en-US"/>
              <a:t>Agile Development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900">
                <a:solidFill>
                  <a:schemeClr val="tx1"/>
                </a:solidFill>
                <a:effectLst/>
                <a:latin typeface="Arial" charset="0"/>
              </a:rPr>
              <a:t>copyright © 1996, 2001, 2005</a:t>
            </a: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>R.S. Pressman &amp; Associates, Inc.</a:t>
            </a:r>
            <a:b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>
                <a:solidFill>
                  <a:schemeClr val="tx1"/>
                </a:solidFill>
                <a:effectLst/>
                <a:latin typeface="Arial" charset="0"/>
              </a:rPr>
              <a:t>For University Use Only</a:t>
            </a:r>
            <a:br>
              <a:rPr lang="en-US" sz="1400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>May be reproduced ONLY for student use at the university level</a:t>
            </a:r>
            <a:b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>when used in conjunction with </a:t>
            </a:r>
            <a:r>
              <a:rPr lang="en-US" sz="1400" b="0" i="1">
                <a:solidFill>
                  <a:schemeClr val="tx1"/>
                </a:solidFill>
                <a:effectLst/>
                <a:latin typeface="Arial" charset="0"/>
              </a:rPr>
              <a:t>Software Engineering: A Practitioner's Approach.</a:t>
            </a:r>
            <a:br>
              <a:rPr lang="en-US" sz="1400" b="0" i="1"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  <a:t>Any other reproduction or use is expressly prohibited.</a:t>
            </a:r>
            <a:br>
              <a:rPr lang="en-US" sz="1400" b="0"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b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B4437E-E6BD-445C-92EA-E70837654FD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7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213" y="355600"/>
            <a:ext cx="8764587" cy="4794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Dynamic Systems Development Method</a:t>
            </a:r>
            <a:endParaRPr lang="en-US"/>
          </a:p>
        </p:txBody>
      </p:sp>
      <p:sp>
        <p:nvSpPr>
          <p:cNvPr id="8376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/>
              <a:t>Promoted by the DSDM Consortium (</a:t>
            </a:r>
            <a:r>
              <a:rPr lang="en-US">
                <a:hlinkClick r:id="rId2"/>
              </a:rPr>
              <a:t>www.dsdm.org</a:t>
            </a:r>
            <a:r>
              <a:rPr lang="en-US"/>
              <a:t>)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/>
              <a:t>DSDM—distinguishing features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/>
              <a:t>Similar in most respects to XP and/or ASD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/>
              <a:t>Nine guiding principles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Active user involvement is imperative.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DSDM teams must be empowered to make decisions.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The focus is on frequent delivery of products.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Fitness for business purpose is the essential criterion for acceptance of deliverables.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Iterative and incremental development is necessary to converge on an accurate business solution.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All changes during development are reversible.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Requirements are baselined at a high level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1400">
                <a:solidFill>
                  <a:schemeClr val="folHlink"/>
                </a:solidFill>
              </a:rPr>
              <a:t>Testing is integrated throughout the life-cycle.</a:t>
            </a:r>
            <a:endParaRPr lang="en-US" sz="2000" b="1">
              <a:solidFill>
                <a:schemeClr val="folHlink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96B36-EFB3-471B-8197-9E0C838996A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355600"/>
            <a:ext cx="9144000" cy="4794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Dynamic Systems Development Method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1211263" y="1003300"/>
            <a:ext cx="6700837" cy="4502150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255713"/>
            <a:ext cx="5842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1716088" y="5176838"/>
            <a:ext cx="45227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DSDM Life Cycle (with permission of the DSDM consortium)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Systems Development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https://vitlyoshin.com/blog/dynamic-systems-development-method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effectLst/>
              </a:rPr>
              <a:t>The first phase of the DSDM process is the </a:t>
            </a:r>
            <a:r>
              <a:rPr lang="en-US" b="1" dirty="0">
                <a:effectLst/>
              </a:rPr>
              <a:t>feasibility study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Project viability and worthiness is determined</a:t>
            </a:r>
          </a:p>
          <a:p>
            <a:pPr lvl="1"/>
            <a:r>
              <a:rPr lang="en-US" dirty="0" smtClean="0">
                <a:effectLst/>
              </a:rPr>
              <a:t>Project goals, objective and requirements are determined</a:t>
            </a:r>
          </a:p>
          <a:p>
            <a:r>
              <a:rPr lang="en-US" dirty="0">
                <a:effectLst/>
              </a:rPr>
              <a:t>The second phase is the </a:t>
            </a:r>
            <a:r>
              <a:rPr lang="en-US" b="1" dirty="0">
                <a:effectLst/>
              </a:rPr>
              <a:t>business study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>
                <a:effectLst/>
              </a:rPr>
              <a:t>understand the project’s business requirements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Defining </a:t>
            </a:r>
            <a:r>
              <a:rPr lang="en-US" dirty="0">
                <a:effectLst/>
              </a:rPr>
              <a:t>the project’s scope, identifying the project’s objectives, and documenting the business processes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21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Systems Development </a:t>
            </a:r>
            <a:r>
              <a:rPr lang="en-US" dirty="0" smtClean="0"/>
              <a:t>Method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third phase is the </a:t>
            </a:r>
            <a:r>
              <a:rPr lang="en-US" b="1" dirty="0">
                <a:effectLst/>
              </a:rPr>
              <a:t>functional model iteration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functional model </a:t>
            </a:r>
            <a:r>
              <a:rPr lang="en-US" dirty="0" smtClean="0">
                <a:effectLst/>
              </a:rPr>
              <a:t>is developed, reviewed and refined through iterative development and test.</a:t>
            </a:r>
          </a:p>
          <a:p>
            <a:r>
              <a:rPr lang="en-US" dirty="0">
                <a:effectLst/>
              </a:rPr>
              <a:t>The fourth phase is the </a:t>
            </a:r>
            <a:r>
              <a:rPr lang="en-US" b="1" dirty="0">
                <a:effectLst/>
              </a:rPr>
              <a:t>design and builds iteration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/>
              <a:t>The product or system is designed and built </a:t>
            </a:r>
          </a:p>
          <a:p>
            <a:r>
              <a:rPr lang="en-US" dirty="0">
                <a:effectLst/>
              </a:rPr>
              <a:t>The final phase is </a:t>
            </a:r>
            <a:r>
              <a:rPr lang="en-US" b="1" dirty="0">
                <a:effectLst/>
              </a:rPr>
              <a:t>implementation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Deployed in production environment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10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Systems Development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26" name="Picture 2" descr="Dynamic Systems Development Method (DSDM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38" y="1422400"/>
            <a:ext cx="7083324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0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12433C-39CF-4EE4-94B7-69818EBE8DD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09975" y="244475"/>
            <a:ext cx="1922463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Scrum</a:t>
            </a:r>
          </a:p>
        </p:txBody>
      </p:sp>
      <p:sp>
        <p:nvSpPr>
          <p:cNvPr id="8396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/>
              <a:t>Originally proposed by Schwaber and Beedle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/>
              <a:t>Scrum—distinguishing features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/>
              <a:t>Development work is partitioned into “</a:t>
            </a:r>
            <a:r>
              <a:rPr lang="en-US">
                <a:solidFill>
                  <a:schemeClr val="folHlink"/>
                </a:solidFill>
              </a:rPr>
              <a:t>packets</a:t>
            </a:r>
            <a:r>
              <a:rPr lang="en-US"/>
              <a:t>”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>
                <a:solidFill>
                  <a:schemeClr val="folHlink"/>
                </a:solidFill>
              </a:rPr>
              <a:t>Testing and documentation are on-going</a:t>
            </a:r>
            <a:r>
              <a:rPr lang="en-US"/>
              <a:t> as the product is constructed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/>
              <a:t>Work occurs in “</a:t>
            </a:r>
            <a:r>
              <a:rPr lang="en-US">
                <a:solidFill>
                  <a:schemeClr val="folHlink"/>
                </a:solidFill>
              </a:rPr>
              <a:t>sprints</a:t>
            </a:r>
            <a:r>
              <a:rPr lang="en-US"/>
              <a:t>” and is derived from a “</a:t>
            </a:r>
            <a:r>
              <a:rPr lang="en-US">
                <a:solidFill>
                  <a:schemeClr val="folHlink"/>
                </a:solidFill>
              </a:rPr>
              <a:t>backlog</a:t>
            </a:r>
            <a:r>
              <a:rPr lang="en-US"/>
              <a:t>” of existing requirements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>
                <a:solidFill>
                  <a:schemeClr val="folHlink"/>
                </a:solidFill>
              </a:rPr>
              <a:t>Meetings are very short</a:t>
            </a:r>
            <a:r>
              <a:rPr lang="en-US"/>
              <a:t> and sometimes conducted without chairs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/>
              <a:t>“</a:t>
            </a:r>
            <a:r>
              <a:rPr lang="en-US">
                <a:solidFill>
                  <a:schemeClr val="folHlink"/>
                </a:solidFill>
              </a:rPr>
              <a:t>demos</a:t>
            </a:r>
            <a:r>
              <a:rPr lang="en-US"/>
              <a:t>” are delivered to the customer with the time-box allocated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1E444A-8F43-4CB2-8071-ECC5794E91F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98863" y="0"/>
            <a:ext cx="1922462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Scrum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336675" y="928688"/>
            <a:ext cx="6192838" cy="4387850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68400"/>
            <a:ext cx="50673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2052" name="Picture 4" descr="https://miro.medium.com/v2/resize:fit:700/0*YpTyi-xiGmFv2I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03" y="1422400"/>
            <a:ext cx="7648194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929FD-3E49-48AE-9237-0A034BF1ED5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1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522663" y="244475"/>
            <a:ext cx="2097087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Crystal</a:t>
            </a:r>
          </a:p>
        </p:txBody>
      </p:sp>
      <p:sp>
        <p:nvSpPr>
          <p:cNvPr id="841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11225" y="1366838"/>
            <a:ext cx="7673975" cy="3998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Proposed by Cockburn and Highsmith</a:t>
            </a:r>
          </a:p>
          <a:p>
            <a:pPr eaLnBrk="1" hangingPunct="1">
              <a:defRPr/>
            </a:pPr>
            <a:r>
              <a:rPr lang="en-US" dirty="0" smtClean="0"/>
              <a:t>Crystal—distinguishing </a:t>
            </a:r>
            <a:r>
              <a:rPr lang="en-US" dirty="0"/>
              <a:t>features</a:t>
            </a:r>
          </a:p>
          <a:p>
            <a:pPr lvl="1" eaLnBrk="1" hangingPunct="1">
              <a:defRPr/>
            </a:pPr>
            <a:r>
              <a:rPr lang="en-US" dirty="0"/>
              <a:t>Actually a </a:t>
            </a:r>
            <a:r>
              <a:rPr lang="en-US" dirty="0">
                <a:solidFill>
                  <a:schemeClr val="folHlink"/>
                </a:solidFill>
              </a:rPr>
              <a:t>family of process models</a:t>
            </a:r>
            <a:r>
              <a:rPr lang="en-US" dirty="0"/>
              <a:t> that allow “</a:t>
            </a:r>
            <a:r>
              <a:rPr lang="en-US" dirty="0">
                <a:solidFill>
                  <a:schemeClr val="folHlink"/>
                </a:solidFill>
              </a:rPr>
              <a:t>maneuverability</a:t>
            </a:r>
            <a:r>
              <a:rPr lang="en-US" dirty="0"/>
              <a:t>” based on problem characteristics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folHlink"/>
                </a:solidFill>
              </a:rPr>
              <a:t>Face-to-face communication</a:t>
            </a:r>
            <a:r>
              <a:rPr lang="en-US" dirty="0"/>
              <a:t> is emphasized</a:t>
            </a:r>
          </a:p>
          <a:p>
            <a:pPr lvl="1" eaLnBrk="1" hangingPunct="1">
              <a:defRPr/>
            </a:pPr>
            <a:r>
              <a:rPr lang="en-US" dirty="0"/>
              <a:t>Suggests the use of “</a:t>
            </a:r>
            <a:r>
              <a:rPr lang="en-US" dirty="0">
                <a:solidFill>
                  <a:schemeClr val="folHlink"/>
                </a:solidFill>
              </a:rPr>
              <a:t>reflection workshops</a:t>
            </a:r>
            <a:r>
              <a:rPr lang="en-US" dirty="0"/>
              <a:t>” to review the work habits of the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CE63D6-7AA0-4E32-985D-04D35DC2DE5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2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0225" y="355600"/>
            <a:ext cx="8180388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Feature Driven Development</a:t>
            </a:r>
          </a:p>
        </p:txBody>
      </p:sp>
      <p:sp>
        <p:nvSpPr>
          <p:cNvPr id="8427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5313" y="1354138"/>
            <a:ext cx="8229600" cy="3998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Originally proposed by Peter Coad et al</a:t>
            </a:r>
          </a:p>
          <a:p>
            <a:pPr eaLnBrk="1" hangingPunct="1">
              <a:defRPr/>
            </a:pPr>
            <a:r>
              <a:rPr lang="en-US" dirty="0"/>
              <a:t>FDD—distinguishing features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Emphasis is on defining </a:t>
            </a:r>
            <a:r>
              <a:rPr lang="en-US" dirty="0">
                <a:solidFill>
                  <a:schemeClr val="folHlink"/>
                </a:solidFill>
              </a:rPr>
              <a:t>“features”</a:t>
            </a:r>
            <a:endParaRPr lang="en-US" dirty="0"/>
          </a:p>
          <a:p>
            <a:pPr lvl="2" eaLnBrk="1" hangingPunct="1">
              <a:defRPr/>
            </a:pPr>
            <a:r>
              <a:rPr lang="en-US" sz="1800" dirty="0"/>
              <a:t> a</a:t>
            </a:r>
            <a:r>
              <a:rPr lang="en-US" sz="1800" dirty="0">
                <a:solidFill>
                  <a:srgbClr val="F3FF07"/>
                </a:solidFill>
              </a:rPr>
              <a:t> </a:t>
            </a:r>
            <a:r>
              <a:rPr lang="en-US" sz="1800" i="1" dirty="0">
                <a:solidFill>
                  <a:srgbClr val="F3FF07"/>
                </a:solidFill>
              </a:rPr>
              <a:t>feature</a:t>
            </a:r>
            <a:r>
              <a:rPr lang="en-US" sz="1800" dirty="0"/>
              <a:t> “is a client-valued function that can be implemented in two weeks or less.”</a:t>
            </a:r>
          </a:p>
          <a:p>
            <a:pPr lvl="1" eaLnBrk="1" hangingPunct="1">
              <a:defRPr/>
            </a:pPr>
            <a:r>
              <a:rPr lang="en-US" dirty="0"/>
              <a:t>Uses a </a:t>
            </a:r>
            <a:r>
              <a:rPr lang="en-US" dirty="0">
                <a:solidFill>
                  <a:schemeClr val="folHlink"/>
                </a:solidFill>
              </a:rPr>
              <a:t>feature template</a:t>
            </a:r>
          </a:p>
          <a:p>
            <a:pPr lvl="2" eaLnBrk="1" hangingPunct="1">
              <a:defRPr/>
            </a:pPr>
            <a:r>
              <a:rPr lang="en-US" sz="1600" dirty="0">
                <a:solidFill>
                  <a:srgbClr val="29FA07"/>
                </a:solidFill>
              </a:rPr>
              <a:t>&lt;action&gt; the &lt;result&gt; &lt;by | for | of | to&gt; a(n) &lt;object&gt;</a:t>
            </a:r>
            <a:endParaRPr lang="en-US" sz="1800" dirty="0"/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folHlink"/>
                </a:solidFill>
              </a:rPr>
              <a:t>features list</a:t>
            </a:r>
            <a:r>
              <a:rPr lang="en-US" dirty="0"/>
              <a:t> is created and “</a:t>
            </a:r>
            <a:r>
              <a:rPr lang="en-US" dirty="0">
                <a:solidFill>
                  <a:schemeClr val="folHlink"/>
                </a:solidFill>
              </a:rPr>
              <a:t>plan by feature</a:t>
            </a:r>
            <a:r>
              <a:rPr lang="en-US" dirty="0"/>
              <a:t>” is conducted</a:t>
            </a:r>
          </a:p>
          <a:p>
            <a:pPr lvl="1" eaLnBrk="1" hangingPunct="1">
              <a:defRPr/>
            </a:pPr>
            <a:r>
              <a:rPr lang="en-US" dirty="0"/>
              <a:t>Design and construction merge in FDD</a:t>
            </a:r>
            <a:endParaRPr 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89C567-0964-4CDC-9679-4B36F3E4103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6675" y="355600"/>
            <a:ext cx="668020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Manifesto for </a:t>
            </a:r>
            <a:br>
              <a:rPr lang="en-US"/>
            </a:br>
            <a:r>
              <a:rPr lang="en-US"/>
              <a:t>Agile Software Development</a:t>
            </a:r>
          </a:p>
        </p:txBody>
      </p:sp>
      <p:sp>
        <p:nvSpPr>
          <p:cNvPr id="829443" name="Text Box 3"/>
          <p:cNvSpPr txBox="1">
            <a:spLocks noChangeArrowheads="1"/>
          </p:cNvSpPr>
          <p:nvPr/>
        </p:nvSpPr>
        <p:spPr bwMode="auto">
          <a:xfrm>
            <a:off x="1651000" y="1482725"/>
            <a:ext cx="6251575" cy="357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“We are uncovering better ways of developing software by doing it and helping others do it.  Through this work we have come to value: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Individuals and interactions</a:t>
            </a:r>
            <a:r>
              <a:rPr lang="en-US" sz="2000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 over processes and tools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Working software</a:t>
            </a:r>
            <a:r>
              <a:rPr lang="en-US" sz="2000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 over comprehensive documentation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Customer collaboration</a:t>
            </a:r>
            <a:r>
              <a:rPr lang="en-US" sz="2000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 over contract negotiation 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Tx/>
              <a:buChar char="•"/>
              <a:defRPr/>
            </a:pPr>
            <a:r>
              <a:rPr lang="en-US" sz="2000" i="1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Responding to change</a:t>
            </a:r>
            <a:r>
              <a:rPr lang="en-US" sz="2000" dirty="0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 over following a plan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That is, while there is value in the items on the right, we value the items on the left more.”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5410200" y="5197475"/>
            <a:ext cx="18034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Kent Beck et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5DA34A-765A-4EA1-AD4D-3745C74FB359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3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3550" y="244475"/>
            <a:ext cx="821690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Feature Driven Development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0" y="1371600"/>
            <a:ext cx="65659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1292225" y="4492625"/>
            <a:ext cx="3665538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18" charset="0"/>
              </a:rPr>
              <a:t>Reprinted with permission of Peter Coad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Palatino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3074" name="Picture 2" descr="FDD life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7" y="1693069"/>
            <a:ext cx="61436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0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6C04E8-27D4-4BBC-B4D6-D5988CD96CF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4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47913" y="244475"/>
            <a:ext cx="446405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Agile Modeling</a:t>
            </a:r>
          </a:p>
        </p:txBody>
      </p:sp>
      <p:sp>
        <p:nvSpPr>
          <p:cNvPr id="8448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71575" y="1343025"/>
            <a:ext cx="7343775" cy="399891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Originally proposed by Scott Ambler</a:t>
            </a:r>
          </a:p>
          <a:p>
            <a:pPr eaLnBrk="1" hangingPunct="1">
              <a:defRPr/>
            </a:pPr>
            <a:r>
              <a:rPr lang="en-US"/>
              <a:t>Suggests a set of agile modeling principles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Model with a purpose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Use multiple models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Travel light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Content is more important than representation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Know the models and the tools you use to create them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F3FF07"/>
                </a:solidFill>
              </a:rPr>
              <a:t>Adapt locally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These courseware materials are to be used in conjunction with </a:t>
            </a:r>
            <a:r>
              <a:rPr lang="en-US" i="1" smtClean="0"/>
              <a:t>Software Engineering: A Practitioner’s Approach,</a:t>
            </a:r>
            <a:r>
              <a:rPr lang="en-US" smtClean="0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7850A-E924-44B7-80E0-0C7BC5C77AF1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4098" name="Picture 2" descr="Agile Modeling: Definition, Core Principles And Advantage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91" y="1422400"/>
            <a:ext cx="6817818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3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2D753-4AE1-42FF-BAF3-0CB71502A32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0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05025" y="244475"/>
            <a:ext cx="4951413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is “Agility”?</a:t>
            </a:r>
          </a:p>
        </p:txBody>
      </p:sp>
      <p:sp>
        <p:nvSpPr>
          <p:cNvPr id="830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44563" y="1354138"/>
            <a:ext cx="7480300" cy="39989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Effective (rapid and adaptive) response to change</a:t>
            </a:r>
          </a:p>
          <a:p>
            <a:pPr eaLnBrk="1" hangingPunct="1">
              <a:defRPr/>
            </a:pPr>
            <a:r>
              <a:rPr lang="en-US" dirty="0"/>
              <a:t>Effective communication among all stakeholders</a:t>
            </a:r>
          </a:p>
          <a:p>
            <a:pPr eaLnBrk="1" hangingPunct="1">
              <a:defRPr/>
            </a:pPr>
            <a:r>
              <a:rPr lang="en-US" dirty="0"/>
              <a:t>Drawing the customer onto the team</a:t>
            </a:r>
          </a:p>
          <a:p>
            <a:pPr eaLnBrk="1" hangingPunct="1">
              <a:defRPr/>
            </a:pPr>
            <a:r>
              <a:rPr lang="en-US" dirty="0"/>
              <a:t>Organizing a team so that it is in control of the work performed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i="1" dirty="0"/>
              <a:t>Yielding …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Rapid, incremental delivery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D33977-E17D-4F5C-B083-BF0ED0B842D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1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775" y="244475"/>
            <a:ext cx="488315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An Agile Process</a:t>
            </a:r>
          </a:p>
        </p:txBody>
      </p:sp>
      <p:sp>
        <p:nvSpPr>
          <p:cNvPr id="831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89013" y="1389063"/>
            <a:ext cx="7367587" cy="3998912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Is driven by customer descriptions of what is required (scenarios)</a:t>
            </a:r>
          </a:p>
          <a:p>
            <a:pPr eaLnBrk="1" hangingPunct="1">
              <a:defRPr/>
            </a:pPr>
            <a:r>
              <a:rPr lang="en-US"/>
              <a:t>Recognizes that plans are short-lived</a:t>
            </a:r>
          </a:p>
          <a:p>
            <a:pPr eaLnBrk="1" hangingPunct="1">
              <a:defRPr/>
            </a:pPr>
            <a:r>
              <a:rPr lang="en-US"/>
              <a:t>Develops software iteratively with a heavy emphasis on construction activities</a:t>
            </a:r>
          </a:p>
          <a:p>
            <a:pPr eaLnBrk="1" hangingPunct="1">
              <a:defRPr/>
            </a:pPr>
            <a:r>
              <a:rPr lang="en-US"/>
              <a:t>Delivers multiple ‘software increments’</a:t>
            </a:r>
          </a:p>
          <a:p>
            <a:pPr eaLnBrk="1" hangingPunct="1">
              <a:defRPr/>
            </a:pPr>
            <a:r>
              <a:rPr lang="en-US"/>
              <a:t>Adapts as changes occur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6A409A-7A0A-4A6E-98A3-32C054078F5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2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8025" y="244475"/>
            <a:ext cx="7750175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Extreme Programming (XP)</a:t>
            </a:r>
          </a:p>
        </p:txBody>
      </p:sp>
      <p:sp>
        <p:nvSpPr>
          <p:cNvPr id="832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most widely used agile process, originally proposed by Kent Beck</a:t>
            </a:r>
          </a:p>
          <a:p>
            <a:pPr eaLnBrk="1" hangingPunct="1">
              <a:defRPr/>
            </a:pPr>
            <a:r>
              <a:rPr lang="en-US" dirty="0"/>
              <a:t>XP Planning</a:t>
            </a:r>
          </a:p>
          <a:p>
            <a:pPr lvl="1" eaLnBrk="1" hangingPunct="1">
              <a:defRPr/>
            </a:pPr>
            <a:r>
              <a:rPr lang="en-US" dirty="0"/>
              <a:t>Begins with the creation of “</a:t>
            </a:r>
            <a:r>
              <a:rPr lang="en-US" dirty="0">
                <a:solidFill>
                  <a:schemeClr val="folHlink"/>
                </a:solidFill>
              </a:rPr>
              <a:t>user stories</a:t>
            </a:r>
            <a:r>
              <a:rPr lang="en-US" dirty="0"/>
              <a:t>”</a:t>
            </a:r>
          </a:p>
          <a:p>
            <a:pPr lvl="1" eaLnBrk="1" hangingPunct="1">
              <a:defRPr/>
            </a:pPr>
            <a:r>
              <a:rPr lang="en-US" dirty="0"/>
              <a:t>Agile team assesses each story and assigns a </a:t>
            </a:r>
            <a:r>
              <a:rPr lang="en-US" b="1" u="sng" dirty="0">
                <a:solidFill>
                  <a:schemeClr val="folHlink"/>
                </a:solidFill>
              </a:rPr>
              <a:t>cost</a:t>
            </a:r>
            <a:endParaRPr lang="en-US" b="1" u="sng" dirty="0"/>
          </a:p>
          <a:p>
            <a:pPr lvl="1" eaLnBrk="1" hangingPunct="1">
              <a:defRPr/>
            </a:pPr>
            <a:r>
              <a:rPr lang="en-US" dirty="0"/>
              <a:t>Stories are grouped to for a </a:t>
            </a:r>
            <a:r>
              <a:rPr lang="en-US" dirty="0">
                <a:solidFill>
                  <a:schemeClr val="folHlink"/>
                </a:solidFill>
              </a:rPr>
              <a:t>deliverable </a:t>
            </a:r>
            <a:r>
              <a:rPr lang="en-US" b="1" u="sng" dirty="0">
                <a:solidFill>
                  <a:schemeClr val="folHlink"/>
                </a:solidFill>
              </a:rPr>
              <a:t>increment</a:t>
            </a:r>
            <a:endParaRPr lang="en-US" b="1" u="sng" dirty="0"/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b="1" u="sng" dirty="0">
                <a:solidFill>
                  <a:schemeClr val="folHlink"/>
                </a:solidFill>
              </a:rPr>
              <a:t>commitment</a:t>
            </a:r>
            <a:r>
              <a:rPr lang="en-US" dirty="0"/>
              <a:t> is made on delivery date</a:t>
            </a:r>
          </a:p>
          <a:p>
            <a:pPr lvl="1" eaLnBrk="1" hangingPunct="1">
              <a:defRPr/>
            </a:pPr>
            <a:r>
              <a:rPr lang="en-US" dirty="0"/>
              <a:t>After the first increment “</a:t>
            </a:r>
            <a:r>
              <a:rPr lang="en-US" dirty="0">
                <a:solidFill>
                  <a:schemeClr val="folHlink"/>
                </a:solidFill>
              </a:rPr>
              <a:t>project </a:t>
            </a:r>
            <a:r>
              <a:rPr lang="en-US" b="1" u="sng" dirty="0">
                <a:solidFill>
                  <a:schemeClr val="folHlink"/>
                </a:solidFill>
              </a:rPr>
              <a:t>velocity</a:t>
            </a:r>
            <a:r>
              <a:rPr lang="en-US" dirty="0"/>
              <a:t>” is used to help define subsequent delivery dates for other increments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0D62C4-1009-4075-BD46-2C7A3F39DFAF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325" y="244475"/>
            <a:ext cx="7753350" cy="1016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Extreme Programming (XP)</a:t>
            </a:r>
          </a:p>
        </p:txBody>
      </p:sp>
      <p:sp>
        <p:nvSpPr>
          <p:cNvPr id="8335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sz="1800"/>
              <a:t>XP Design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Follows the </a:t>
            </a:r>
            <a:r>
              <a:rPr lang="en-US" sz="1600">
                <a:solidFill>
                  <a:schemeClr val="folHlink"/>
                </a:solidFill>
              </a:rPr>
              <a:t>KIS principle</a:t>
            </a:r>
            <a:endParaRPr lang="en-US" sz="1600"/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Encourage the use of </a:t>
            </a:r>
            <a:r>
              <a:rPr lang="en-US" sz="1600">
                <a:solidFill>
                  <a:schemeClr val="folHlink"/>
                </a:solidFill>
              </a:rPr>
              <a:t>CRC cards</a:t>
            </a:r>
            <a:r>
              <a:rPr lang="en-US" sz="1600"/>
              <a:t> (see Chapter 8)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For difficult design problems, suggests the creation of “</a:t>
            </a:r>
            <a:r>
              <a:rPr lang="en-US" sz="1600">
                <a:solidFill>
                  <a:schemeClr val="folHlink"/>
                </a:solidFill>
              </a:rPr>
              <a:t>spike solutions</a:t>
            </a:r>
            <a:r>
              <a:rPr lang="en-US" sz="1600"/>
              <a:t>”—a design prototype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Encourages “</a:t>
            </a:r>
            <a:r>
              <a:rPr lang="en-US" sz="1600">
                <a:solidFill>
                  <a:schemeClr val="folHlink"/>
                </a:solidFill>
              </a:rPr>
              <a:t>refactoring</a:t>
            </a:r>
            <a:r>
              <a:rPr lang="en-US" sz="1600"/>
              <a:t>”—an iterative refinement of the internal program design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sz="1800"/>
              <a:t>XP Coding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Recommends the </a:t>
            </a:r>
            <a:r>
              <a:rPr lang="en-US" sz="1600">
                <a:solidFill>
                  <a:schemeClr val="folHlink"/>
                </a:solidFill>
              </a:rPr>
              <a:t>construction of a unit test</a:t>
            </a:r>
            <a:r>
              <a:rPr lang="en-US" sz="1600"/>
              <a:t> for a store </a:t>
            </a:r>
            <a:r>
              <a:rPr lang="en-US" sz="1600" i="1"/>
              <a:t>before</a:t>
            </a:r>
            <a:r>
              <a:rPr lang="en-US" sz="1600"/>
              <a:t> coding commences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Encourages “</a:t>
            </a:r>
            <a:r>
              <a:rPr lang="en-US" sz="1600">
                <a:solidFill>
                  <a:schemeClr val="folHlink"/>
                </a:solidFill>
              </a:rPr>
              <a:t>pair programming</a:t>
            </a:r>
            <a:r>
              <a:rPr lang="en-US" sz="1600"/>
              <a:t>”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sz="1800"/>
              <a:t>XP Testing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/>
              <a:t>All </a:t>
            </a:r>
            <a:r>
              <a:rPr lang="en-US" sz="1600">
                <a:solidFill>
                  <a:schemeClr val="folHlink"/>
                </a:solidFill>
              </a:rPr>
              <a:t>unit tests are executed daily</a:t>
            </a:r>
            <a:endParaRPr lang="en-US" sz="1600"/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sz="1600">
                <a:solidFill>
                  <a:schemeClr val="folHlink"/>
                </a:solidFill>
              </a:rPr>
              <a:t>“Acceptance tests”</a:t>
            </a:r>
            <a:r>
              <a:rPr lang="en-US" sz="1600"/>
              <a:t> are defined by the customer and excuted to assess customer visible functionality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B1B2A-0BBD-437A-9BBB-1C560C6760D3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1120775" y="649288"/>
            <a:ext cx="6967538" cy="5276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456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88963" y="169863"/>
            <a:ext cx="8116887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Extreme Programming (XP)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725488"/>
            <a:ext cx="61849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2836A-8C0A-4BD1-BD8B-FCE632A7C27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5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11238" y="355600"/>
            <a:ext cx="732155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Adaptive Software Development</a:t>
            </a:r>
          </a:p>
        </p:txBody>
      </p:sp>
      <p:sp>
        <p:nvSpPr>
          <p:cNvPr id="8355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125538" y="1276350"/>
            <a:ext cx="7129462" cy="3998913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Originally proposed by Jim Highsmith</a:t>
            </a:r>
          </a:p>
          <a:p>
            <a:pPr eaLnBrk="1" hangingPunct="1">
              <a:defRPr/>
            </a:pPr>
            <a:r>
              <a:rPr lang="en-US"/>
              <a:t>ASD — distinguishing  features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Mission-driven</a:t>
            </a:r>
            <a:r>
              <a:rPr lang="en-US"/>
              <a:t> planning</a:t>
            </a:r>
          </a:p>
          <a:p>
            <a:pPr lvl="1"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Component-based focus</a:t>
            </a:r>
            <a:endParaRPr lang="en-US"/>
          </a:p>
          <a:p>
            <a:pPr lvl="1" eaLnBrk="1" hangingPunct="1">
              <a:defRPr/>
            </a:pPr>
            <a:r>
              <a:rPr lang="en-US"/>
              <a:t>Uses “</a:t>
            </a:r>
            <a:r>
              <a:rPr lang="en-US">
                <a:solidFill>
                  <a:schemeClr val="folHlink"/>
                </a:solidFill>
              </a:rPr>
              <a:t>time-boxing</a:t>
            </a:r>
            <a:r>
              <a:rPr lang="en-US"/>
              <a:t>” (See Chapter 24)</a:t>
            </a:r>
          </a:p>
          <a:p>
            <a:pPr lvl="1" eaLnBrk="1" hangingPunct="1">
              <a:defRPr/>
            </a:pPr>
            <a:r>
              <a:rPr lang="en-US"/>
              <a:t>Explicit consideration of </a:t>
            </a:r>
            <a:r>
              <a:rPr lang="en-US">
                <a:solidFill>
                  <a:schemeClr val="folHlink"/>
                </a:solidFill>
              </a:rPr>
              <a:t>risks</a:t>
            </a:r>
            <a:endParaRPr lang="en-US"/>
          </a:p>
          <a:p>
            <a:pPr lvl="1" eaLnBrk="1" hangingPunct="1">
              <a:defRPr/>
            </a:pPr>
            <a:r>
              <a:rPr lang="en-US"/>
              <a:t>Emphasizes </a:t>
            </a:r>
            <a:r>
              <a:rPr lang="en-US">
                <a:solidFill>
                  <a:schemeClr val="folHlink"/>
                </a:solidFill>
              </a:rPr>
              <a:t>collaboration</a:t>
            </a:r>
            <a:r>
              <a:rPr lang="en-US"/>
              <a:t> for requirements gathering</a:t>
            </a:r>
          </a:p>
          <a:p>
            <a:pPr lvl="1" eaLnBrk="1" hangingPunct="1">
              <a:defRPr/>
            </a:pPr>
            <a:r>
              <a:rPr lang="en-US"/>
              <a:t>Emphasizes “</a:t>
            </a:r>
            <a:r>
              <a:rPr lang="en-US">
                <a:solidFill>
                  <a:schemeClr val="folHlink"/>
                </a:solidFill>
              </a:rPr>
              <a:t>learning</a:t>
            </a:r>
            <a:r>
              <a:rPr lang="en-US"/>
              <a:t>” throughout the process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000" smtClean="0">
                <a:latin typeface="Avant Garde" charset="0"/>
              </a:rPr>
              <a:t>These courseware materials are to be used in conjunction with </a:t>
            </a:r>
            <a:r>
              <a:rPr lang="en-US" altLang="en-US" sz="1000" i="1" smtClean="0">
                <a:latin typeface="Avant Garde" charset="0"/>
              </a:rPr>
              <a:t>Software Engineering: A Practitioner’s Approach,</a:t>
            </a:r>
            <a:r>
              <a:rPr lang="en-US" altLang="en-US" sz="1000" smtClean="0">
                <a:latin typeface="Avant Garde" charset="0"/>
              </a:rPr>
              <a:t> 6/e and are provided with permission by R.S. Pressman &amp; Associates, Inc., copyright © 1996, 2001, 2005</a:t>
            </a:r>
            <a:endParaRPr lang="en-US" altLang="en-US" sz="100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Palatino" pitchFamily="-12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Palatino" pitchFamily="-12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Palatino" pitchFamily="-12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340F2-3A61-40ED-BE13-BC91C38B1AC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6313" y="174625"/>
            <a:ext cx="732155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Adaptive Software Development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73175" y="903288"/>
            <a:ext cx="6777038" cy="5022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965200"/>
            <a:ext cx="57277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Stream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X:Templates:Presentations:Designs:Stream</Template>
  <TotalTime>7877</TotalTime>
  <Words>1824</Words>
  <Application>Microsoft Office PowerPoint</Application>
  <PresentationFormat>Custom</PresentationFormat>
  <Paragraphs>178</Paragraphs>
  <Slides>23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Avant Garde</vt:lpstr>
      <vt:lpstr>Helvetica</vt:lpstr>
      <vt:lpstr>Palatino</vt:lpstr>
      <vt:lpstr>Wingdings</vt:lpstr>
      <vt:lpstr>Stream</vt:lpstr>
      <vt:lpstr>Software Engineering: A Practitioner’s Approach, 6/e  Chapter 4 Agile Development  copyright © 1996, 2001, 2005 R.S. Pressman &amp; Associates, Inc.  For University Use Only May be reproduced ONLY for student use at the university level when used in conjunction with Software Engineering: A Practitioner's Approach. Any other reproduction or use is expressly prohibited. </vt:lpstr>
      <vt:lpstr>The Manifesto for  Agile Software Development</vt:lpstr>
      <vt:lpstr>What is “Agility”?</vt:lpstr>
      <vt:lpstr>An Agile Process</vt:lpstr>
      <vt:lpstr>Extreme Programming (XP)</vt:lpstr>
      <vt:lpstr>Extreme Programming (XP)</vt:lpstr>
      <vt:lpstr>Extreme Programming (XP)</vt:lpstr>
      <vt:lpstr>Adaptive Software Development</vt:lpstr>
      <vt:lpstr>Adaptive Software Development</vt:lpstr>
      <vt:lpstr>Dynamic Systems Development Method</vt:lpstr>
      <vt:lpstr>Dynamic Systems Development Method</vt:lpstr>
      <vt:lpstr>Dynamic Systems Development Method</vt:lpstr>
      <vt:lpstr>Dynamic Systems Development Method (Contd.)</vt:lpstr>
      <vt:lpstr>Dynamic Systems Development Method</vt:lpstr>
      <vt:lpstr>Scrum</vt:lpstr>
      <vt:lpstr>Scrum</vt:lpstr>
      <vt:lpstr>Scrum Process</vt:lpstr>
      <vt:lpstr>Crystal</vt:lpstr>
      <vt:lpstr>Feature Driven Development</vt:lpstr>
      <vt:lpstr>Feature Driven Development</vt:lpstr>
      <vt:lpstr>Feature Driven Development</vt:lpstr>
      <vt:lpstr>Agile Modeling</vt:lpstr>
      <vt:lpstr>Agile Modeling</vt:lpstr>
    </vt:vector>
  </TitlesOfParts>
  <Company>RSP&amp;A,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Masters for Software Engineering: A Practitioner's Approach, 4/e</dc:title>
  <dc:creator>Roger Pressman</dc:creator>
  <cp:lastModifiedBy>Muhammad Talha Zia</cp:lastModifiedBy>
  <cp:revision>148</cp:revision>
  <dcterms:created xsi:type="dcterms:W3CDTF">2000-03-07T00:57:40Z</dcterms:created>
  <dcterms:modified xsi:type="dcterms:W3CDTF">2024-10-03T04:07:20Z</dcterms:modified>
</cp:coreProperties>
</file>