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307" r:id="rId2"/>
    <p:sldId id="320" r:id="rId3"/>
    <p:sldId id="385" r:id="rId4"/>
    <p:sldId id="386" r:id="rId5"/>
    <p:sldId id="387"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8" r:id="rId25"/>
    <p:sldId id="406" r:id="rId26"/>
    <p:sldId id="40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366CC"/>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52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7F2F67-BA85-41C8-A534-A4B72BBF6862}" type="datetimeFigureOut">
              <a:rPr lang="en-US" smtClean="0"/>
              <a:pPr/>
              <a:t>10/10/2024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C321D1-64D8-4083-922B-7D5BD536DB68}" type="slidenum">
              <a:rPr lang="en-US" smtClean="0"/>
              <a:pPr/>
              <a:t>‹#›</a:t>
            </a:fld>
            <a:endParaRPr lang="en-US"/>
          </a:p>
        </p:txBody>
      </p:sp>
    </p:spTree>
    <p:extLst>
      <p:ext uri="{BB962C8B-B14F-4D97-AF65-F5344CB8AC3E}">
        <p14:creationId xmlns:p14="http://schemas.microsoft.com/office/powerpoint/2010/main" val="426285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smtClean="0"/>
              <a:t>Software Engineering </a:t>
            </a:r>
            <a:endParaRPr lang="en-US"/>
          </a:p>
        </p:txBody>
      </p:sp>
      <p:sp>
        <p:nvSpPr>
          <p:cNvPr id="17" name="Footer Placeholder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49BE4E1F-64AF-429C-B232-4950012339A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Software Engineering </a:t>
            </a:r>
            <a:endParaRPr lang="en-US"/>
          </a:p>
        </p:txBody>
      </p:sp>
      <p:sp>
        <p:nvSpPr>
          <p:cNvPr id="5" name="Footer Placeholder 4"/>
          <p:cNvSpPr>
            <a:spLocks noGrp="1"/>
          </p:cNvSpPr>
          <p:nvPr>
            <p:ph type="ftr" sz="quarter" idx="11"/>
          </p:nvPr>
        </p:nvSpPr>
        <p:spPr>
          <a:xfrm>
            <a:off x="609600" y="6248206"/>
            <a:ext cx="5421083"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9BE4E1F-64AF-429C-B232-4950012339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smtClean="0"/>
              <a:t>Software Engineering </a:t>
            </a:r>
            <a:endParaRPr lang="en-US"/>
          </a:p>
        </p:txBody>
      </p:sp>
      <p:sp>
        <p:nvSpPr>
          <p:cNvPr id="5" name="Footer Placeholder 4"/>
          <p:cNvSpPr>
            <a:spLocks noGrp="1"/>
          </p:cNvSpPr>
          <p:nvPr>
            <p:ph type="ftr" sz="quarter" idx="11"/>
          </p:nvPr>
        </p:nvSpPr>
        <p:spPr>
          <a:xfrm>
            <a:off x="457201" y="6248207"/>
            <a:ext cx="5573483" cy="365125"/>
          </a:xfrm>
          <a:prstGeom prst="rect">
            <a:avLst/>
          </a:prstGeo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9BE4E1F-64AF-429C-B232-4950012339A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096000" y="6416675"/>
            <a:ext cx="2667000" cy="365125"/>
          </a:xfrm>
        </p:spPr>
        <p:txBody>
          <a:bodyPr/>
          <a:lstStyle>
            <a:lvl1pPr algn="r">
              <a:defRPr/>
            </a:lvl1pPr>
          </a:lstStyle>
          <a:p>
            <a:r>
              <a:rPr lang="en-US" dirty="0" smtClean="0"/>
              <a:t>Agile development</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9BE4E1F-64AF-429C-B232-4950012339A0}"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Rectangle 2"/>
          <p:cNvSpPr/>
          <p:nvPr userDrawn="1"/>
        </p:nvSpPr>
        <p:spPr>
          <a:xfrm>
            <a:off x="304800" y="6577369"/>
            <a:ext cx="1981200" cy="128231"/>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 name="Rectangle 8"/>
          <p:cNvSpPr/>
          <p:nvPr userDrawn="1"/>
        </p:nvSpPr>
        <p:spPr>
          <a:xfrm>
            <a:off x="2362200" y="6573675"/>
            <a:ext cx="3276600" cy="131925"/>
          </a:xfrm>
          <a:prstGeom prst="rect">
            <a:avLst/>
          </a:prstGeom>
          <a:solidFill>
            <a:srgbClr val="3366CC"/>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a:xfrm>
            <a:off x="6096000" y="6416675"/>
            <a:ext cx="2667000" cy="365125"/>
          </a:xfrm>
        </p:spPr>
        <p:txBody>
          <a:bodyPr/>
          <a:lstStyle>
            <a:lvl1pPr algn="r">
              <a:defRPr/>
            </a:lvl1pPr>
          </a:lstStyle>
          <a:p>
            <a:r>
              <a:rPr lang="en-US" dirty="0" smtClean="0"/>
              <a:t>Agile Development</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49BE4E1F-64AF-429C-B232-4950012339A0}" type="slidenum">
              <a:rPr lang="en-US" smtClean="0"/>
              <a:pPr/>
              <a:t>‹#›</a:t>
            </a:fld>
            <a:endParaRPr lang="en-US"/>
          </a:p>
        </p:txBody>
      </p:sp>
      <p:sp>
        <p:nvSpPr>
          <p:cNvPr id="10" name="Rectangle 9"/>
          <p:cNvSpPr/>
          <p:nvPr userDrawn="1"/>
        </p:nvSpPr>
        <p:spPr>
          <a:xfrm>
            <a:off x="2133600" y="6573675"/>
            <a:ext cx="3505200" cy="131925"/>
          </a:xfrm>
          <a:prstGeom prst="rect">
            <a:avLst/>
          </a:prstGeom>
          <a:solidFill>
            <a:srgbClr val="3366CC"/>
          </a:solidFill>
          <a:ln>
            <a:solidFill>
              <a:srgbClr val="33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52400" y="6577369"/>
            <a:ext cx="1828800" cy="128231"/>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algn="r"/>
            <a:r>
              <a:rPr lang="en-US" dirty="0" smtClean="0"/>
              <a:t>Software Engineering</a:t>
            </a:r>
            <a:endParaRPr lang="en-US" dirty="0"/>
          </a:p>
        </p:txBody>
      </p:sp>
      <p:sp>
        <p:nvSpPr>
          <p:cNvPr id="10" name="Slide Number Placeholder 9"/>
          <p:cNvSpPr>
            <a:spLocks noGrp="1"/>
          </p:cNvSpPr>
          <p:nvPr>
            <p:ph type="sldNum" sz="quarter" idx="16"/>
          </p:nvPr>
        </p:nvSpPr>
        <p:spPr/>
        <p:txBody>
          <a:bodyPr rtlCol="0"/>
          <a:lstStyle/>
          <a:p>
            <a:fld id="{49BE4E1F-64AF-429C-B232-4950012339A0}" type="slidenum">
              <a:rPr lang="en-US" smtClean="0"/>
              <a:pPr/>
              <a:t>‹#›</a:t>
            </a:fld>
            <a:endParaRPr lang="en-US"/>
          </a:p>
        </p:txBody>
      </p:sp>
      <p:sp>
        <p:nvSpPr>
          <p:cNvPr id="12" name="Footer Placeholder 11"/>
          <p:cNvSpPr>
            <a:spLocks noGrp="1"/>
          </p:cNvSpPr>
          <p:nvPr>
            <p:ph type="ftr" sz="quarter" idx="17"/>
          </p:nvPr>
        </p:nvSpPr>
        <p:spPr>
          <a:xfrm>
            <a:off x="609600" y="6248206"/>
            <a:ext cx="5421083" cy="365125"/>
          </a:xfrm>
          <a:prstGeom prst="rect">
            <a:avLst/>
          </a:prstGeom>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lvl1pPr algn="r">
              <a:defRPr/>
            </a:lvl1pPr>
          </a:lstStyle>
          <a:p>
            <a:r>
              <a:rPr lang="en-US" smtClean="0"/>
              <a:t>Software Engineering </a:t>
            </a:r>
            <a:endParaRPr lang="en-US" dirty="0"/>
          </a:p>
        </p:txBody>
      </p:sp>
      <p:sp>
        <p:nvSpPr>
          <p:cNvPr id="12" name="Slide Number Placeholder 11"/>
          <p:cNvSpPr>
            <a:spLocks noGrp="1"/>
          </p:cNvSpPr>
          <p:nvPr>
            <p:ph type="sldNum" sz="quarter" idx="16"/>
          </p:nvPr>
        </p:nvSpPr>
        <p:spPr/>
        <p:txBody>
          <a:bodyPr rtlCol="0"/>
          <a:lstStyle/>
          <a:p>
            <a:fld id="{49BE4E1F-64AF-429C-B232-4950012339A0}" type="slidenum">
              <a:rPr lang="en-US" smtClean="0"/>
              <a:pPr/>
              <a:t>‹#›</a:t>
            </a:fld>
            <a:endParaRPr lang="en-US"/>
          </a:p>
        </p:txBody>
      </p:sp>
      <p:sp>
        <p:nvSpPr>
          <p:cNvPr id="14" name="Footer Placeholder 13"/>
          <p:cNvSpPr>
            <a:spLocks noGrp="1"/>
          </p:cNvSpPr>
          <p:nvPr>
            <p:ph type="ftr" sz="quarter" idx="17"/>
          </p:nvPr>
        </p:nvSpPr>
        <p:spPr>
          <a:xfrm>
            <a:off x="609600" y="6248206"/>
            <a:ext cx="5421083" cy="365125"/>
          </a:xfrm>
          <a:prstGeom prst="rect">
            <a:avLst/>
          </a:prstGeom>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lvl1pPr algn="r">
              <a:defRPr/>
            </a:lvl1pPr>
          </a:lstStyle>
          <a:p>
            <a:r>
              <a:rPr lang="en-US" smtClean="0"/>
              <a:t>Software Engineering </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9BE4E1F-64AF-429C-B232-4950012339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Software Engineering </a:t>
            </a:r>
            <a:endParaRPr lang="en-US"/>
          </a:p>
        </p:txBody>
      </p:sp>
      <p:sp>
        <p:nvSpPr>
          <p:cNvPr id="3" name="Footer Placeholder 2"/>
          <p:cNvSpPr>
            <a:spLocks noGrp="1"/>
          </p:cNvSpPr>
          <p:nvPr>
            <p:ph type="ftr" sz="quarter" idx="11"/>
          </p:nvPr>
        </p:nvSpPr>
        <p:spPr>
          <a:xfrm>
            <a:off x="609600" y="6248206"/>
            <a:ext cx="5421083"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9BE4E1F-64AF-429C-B232-4950012339A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algn="r"/>
            <a:r>
              <a:rPr lang="en-US" dirty="0" smtClean="0"/>
              <a:t>Software Engineering</a:t>
            </a:r>
            <a:endParaRPr lang="en-US" dirty="0"/>
          </a:p>
        </p:txBody>
      </p:sp>
      <p:sp>
        <p:nvSpPr>
          <p:cNvPr id="6" name="Footer Placeholder 5"/>
          <p:cNvSpPr>
            <a:spLocks noGrp="1"/>
          </p:cNvSpPr>
          <p:nvPr>
            <p:ph type="ftr" sz="quarter" idx="11"/>
          </p:nvPr>
        </p:nvSpPr>
        <p:spPr>
          <a:xfrm>
            <a:off x="609600" y="6248206"/>
            <a:ext cx="5421083"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49BE4E1F-64AF-429C-B232-4950012339A0}"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smtClean="0"/>
              <a:t>Software Engineering </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49BE4E1F-64AF-429C-B232-4950012339A0}"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a:prstGeom prst="rect">
            <a:avLst/>
          </a:prstGeo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algn="r"/>
            <a:r>
              <a:rPr lang="en-US" dirty="0" smtClean="0"/>
              <a:t>Software Project Management </a:t>
            </a:r>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9BE4E1F-64AF-429C-B232-4950012339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uwaheed@bimcs.edu.pk"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mk:@MSITStore:F:\My%20Dropbox\Agile%20Development\books\Agile%20Principles%20Patterns%20Practices%20Csharp%20-%20Prentice%20Hall.chm::/0131857258/ch05.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sosceles Triangle 10"/>
          <p:cNvSpPr/>
          <p:nvPr/>
        </p:nvSpPr>
        <p:spPr>
          <a:xfrm flipV="1">
            <a:off x="2057400" y="5745755"/>
            <a:ext cx="1447800" cy="111224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828499" y="1828800"/>
            <a:ext cx="5791200" cy="1754326"/>
          </a:xfrm>
          <a:prstGeom prst="rect">
            <a:avLst/>
          </a:prstGeom>
          <a:noFill/>
        </p:spPr>
        <p:txBody>
          <a:bodyPr wrap="square" rtlCol="0">
            <a:spAutoFit/>
          </a:bodyPr>
          <a:lstStyle/>
          <a:p>
            <a:pPr algn="r"/>
            <a:r>
              <a:rPr lang="en-US" sz="5400" i="1" dirty="0" smtClean="0">
                <a:solidFill>
                  <a:srgbClr val="0070C0"/>
                </a:solidFill>
              </a:rPr>
              <a:t>Agile Development</a:t>
            </a:r>
          </a:p>
          <a:p>
            <a:pPr algn="r"/>
            <a:r>
              <a:rPr lang="en-US" sz="5400" i="1" dirty="0" smtClean="0">
                <a:solidFill>
                  <a:srgbClr val="0070C0"/>
                </a:solidFill>
              </a:rPr>
              <a:t>Awareness session</a:t>
            </a:r>
            <a:endParaRPr lang="en-US" sz="5400" i="1" dirty="0">
              <a:solidFill>
                <a:srgbClr val="0070C0"/>
              </a:solidFill>
            </a:endParaRPr>
          </a:p>
        </p:txBody>
      </p:sp>
      <p:sp>
        <p:nvSpPr>
          <p:cNvPr id="20" name="Rectangle 19"/>
          <p:cNvSpPr/>
          <p:nvPr/>
        </p:nvSpPr>
        <p:spPr>
          <a:xfrm>
            <a:off x="609600" y="1752600"/>
            <a:ext cx="1066800" cy="4495800"/>
          </a:xfrm>
          <a:prstGeom prst="rect">
            <a:avLst/>
          </a:prstGeom>
          <a:solidFill>
            <a:srgbClr val="FF6600"/>
          </a:solidFill>
          <a:ln>
            <a:solidFill>
              <a:srgbClr val="F285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828800" y="1752600"/>
            <a:ext cx="304800" cy="449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534400" y="838200"/>
            <a:ext cx="228600" cy="228600"/>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534400" y="533400"/>
            <a:ext cx="228600" cy="228600"/>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229600" y="533400"/>
            <a:ext cx="228600" cy="228600"/>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143000" y="838200"/>
            <a:ext cx="7315200" cy="228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553200" y="4621798"/>
            <a:ext cx="2527112" cy="830997"/>
          </a:xfrm>
          <a:prstGeom prst="rect">
            <a:avLst/>
          </a:prstGeom>
          <a:noFill/>
        </p:spPr>
        <p:txBody>
          <a:bodyPr wrap="square" rtlCol="0">
            <a:spAutoFit/>
          </a:bodyPr>
          <a:lstStyle/>
          <a:p>
            <a:r>
              <a:rPr lang="en-US" sz="1600" dirty="0" smtClean="0"/>
              <a:t>By  Usman Waheed</a:t>
            </a:r>
          </a:p>
          <a:p>
            <a:r>
              <a:rPr lang="en-US" sz="1600" dirty="0" smtClean="0">
                <a:solidFill>
                  <a:srgbClr val="0070C0"/>
                </a:solidFill>
                <a:hlinkClick r:id="rId2"/>
              </a:rPr>
              <a:t>uwaheed@bimcs.edu.pk</a:t>
            </a:r>
            <a:endParaRPr lang="en-US" sz="1600" dirty="0" smtClean="0">
              <a:solidFill>
                <a:srgbClr val="0070C0"/>
              </a:solidFill>
            </a:endParaRPr>
          </a:p>
          <a:p>
            <a:r>
              <a:rPr lang="en-US" sz="1600" dirty="0" smtClean="0">
                <a:solidFill>
                  <a:srgbClr val="0070C0"/>
                </a:solidFill>
              </a:rPr>
              <a:t>iuwaheed@yahoo.com</a:t>
            </a:r>
            <a:endParaRPr lang="en-US" sz="1600" dirty="0">
              <a:solidFill>
                <a:srgbClr val="0070C0"/>
              </a:solidFill>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0" y="5475515"/>
            <a:ext cx="1371600" cy="1306285"/>
          </a:xfrm>
          <a:prstGeom prst="rect">
            <a:avLst/>
          </a:prstGeom>
        </p:spPr>
      </p:pic>
      <p:sp>
        <p:nvSpPr>
          <p:cNvPr id="29" name="Rectangle 28"/>
          <p:cNvSpPr/>
          <p:nvPr/>
        </p:nvSpPr>
        <p:spPr>
          <a:xfrm>
            <a:off x="6781800" y="6591300"/>
            <a:ext cx="2133599" cy="190500"/>
          </a:xfrm>
          <a:prstGeom prst="rect">
            <a:avLst/>
          </a:prstGeom>
          <a:solidFill>
            <a:srgbClr val="00B800"/>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1843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3600" y="4791075"/>
            <a:ext cx="12192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219200" y="1143000"/>
            <a:ext cx="7239000" cy="1143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0140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Programming Style</a:t>
            </a:r>
            <a:endParaRPr lang="en-US" dirty="0"/>
          </a:p>
        </p:txBody>
      </p:sp>
      <p:sp>
        <p:nvSpPr>
          <p:cNvPr id="5" name="Footer Placeholder 4"/>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3" name="Content Placeholder 2"/>
          <p:cNvSpPr>
            <a:spLocks noGrp="1"/>
          </p:cNvSpPr>
          <p:nvPr>
            <p:ph sz="quarter" idx="1"/>
          </p:nvPr>
        </p:nvSpPr>
        <p:spPr/>
        <p:txBody>
          <a:bodyPr>
            <a:normAutofit/>
          </a:bodyPr>
          <a:lstStyle/>
          <a:p>
            <a:pPr algn="ctr">
              <a:buNone/>
            </a:pPr>
            <a:r>
              <a:rPr lang="en-US" sz="2000" dirty="0" smtClean="0"/>
              <a:t>Each coder is assigned task by the team lead or Project manager, then QA team check for the errors</a:t>
            </a:r>
          </a:p>
          <a:p>
            <a:pPr algn="ctr">
              <a:buNone/>
            </a:pPr>
            <a:endParaRPr lang="en-US" sz="2000" dirty="0" smtClean="0"/>
          </a:p>
          <a:p>
            <a:pPr algn="ctr">
              <a:buNone/>
            </a:pPr>
            <a:r>
              <a:rPr lang="en-US" sz="2000" b="1" dirty="0" smtClean="0"/>
              <a:t>In agile development we believe in</a:t>
            </a:r>
          </a:p>
          <a:p>
            <a:pPr algn="ctr">
              <a:buNone/>
            </a:pPr>
            <a:r>
              <a:rPr lang="en-US" sz="2000" dirty="0" smtClean="0"/>
              <a:t>Pair Programming</a:t>
            </a:r>
          </a:p>
          <a:p>
            <a:pPr algn="ctr">
              <a:buNone/>
            </a:pPr>
            <a:r>
              <a:rPr lang="en-US" sz="2000" dirty="0" smtClean="0"/>
              <a:t>In agile Code is written by pairs of programmers working together at the same workstation. One member of each pair drives the keyboard and types the code. The other member of the pair watches the code being typed, finding errors and improvements.</a:t>
            </a:r>
            <a:r>
              <a:rPr lang="en-US" sz="2000" baseline="30000" dirty="0" smtClean="0">
                <a:hlinkClick r:id="" action="ppaction://hlinkfile"/>
              </a:rPr>
              <a:t>[2]</a:t>
            </a:r>
            <a:r>
              <a:rPr lang="en-US" sz="2000" dirty="0" smtClean="0"/>
              <a:t> The two interact intensely. Both are completely engaged in the act of writing software.</a:t>
            </a:r>
          </a:p>
          <a:p>
            <a:pPr algn="ctr"/>
            <a:endParaRPr lang="en-US" sz="2000" dirty="0"/>
          </a:p>
        </p:txBody>
      </p:sp>
      <p:pic>
        <p:nvPicPr>
          <p:cNvPr id="7" name="Picture 2" descr="http://www.agilebuddha.com/wp-content/uploads/2012/12/PairProgrammingInAction.jpg"/>
          <p:cNvPicPr>
            <a:picLocks noChangeAspect="1" noChangeArrowheads="1"/>
          </p:cNvPicPr>
          <p:nvPr/>
        </p:nvPicPr>
        <p:blipFill>
          <a:blip r:embed="rId2" cstate="print"/>
          <a:srcRect/>
          <a:stretch>
            <a:fillRect/>
          </a:stretch>
        </p:blipFill>
        <p:spPr bwMode="auto">
          <a:xfrm>
            <a:off x="6781799" y="5037202"/>
            <a:ext cx="2334491" cy="18000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checkerboard(across)">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Testing </a:t>
            </a:r>
            <a:endParaRPr lang="en-US" dirty="0"/>
          </a:p>
        </p:txBody>
      </p:sp>
      <p:sp>
        <p:nvSpPr>
          <p:cNvPr id="5" name="Footer Placeholder 4"/>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3" name="Content Placeholder 2"/>
          <p:cNvSpPr>
            <a:spLocks noGrp="1"/>
          </p:cNvSpPr>
          <p:nvPr>
            <p:ph sz="quarter" idx="1"/>
          </p:nvPr>
        </p:nvSpPr>
        <p:spPr/>
        <p:txBody>
          <a:bodyPr>
            <a:normAutofit/>
          </a:bodyPr>
          <a:lstStyle/>
          <a:p>
            <a:pPr>
              <a:buNone/>
            </a:pPr>
            <a:r>
              <a:rPr lang="en-US" sz="2000" dirty="0" smtClean="0"/>
              <a:t>Usually test cases are developed at the time of prototype approval,  then code is written by team and QA team  tests the code for  errors</a:t>
            </a:r>
          </a:p>
          <a:p>
            <a:pPr>
              <a:buNone/>
            </a:pPr>
            <a:endParaRPr lang="en-US" sz="2000" dirty="0" smtClean="0"/>
          </a:p>
          <a:p>
            <a:pPr>
              <a:buNone/>
            </a:pPr>
            <a:endParaRPr lang="en-US" sz="2000" dirty="0" smtClean="0"/>
          </a:p>
          <a:p>
            <a:pPr algn="ctr">
              <a:buNone/>
            </a:pPr>
            <a:r>
              <a:rPr lang="en-US" sz="2000" b="1" dirty="0" smtClean="0"/>
              <a:t>In agile we use </a:t>
            </a:r>
          </a:p>
          <a:p>
            <a:pPr algn="ctr">
              <a:buNone/>
            </a:pPr>
            <a:r>
              <a:rPr lang="en-US" sz="2000" b="1" dirty="0" smtClean="0"/>
              <a:t>Test Driven Development (TTD)</a:t>
            </a:r>
          </a:p>
          <a:p>
            <a:pPr algn="ctr">
              <a:buNone/>
            </a:pPr>
            <a:r>
              <a:rPr lang="en-US" sz="2000" dirty="0" smtClean="0"/>
              <a:t>in which ,all production code is written in order to make a failing unit test pass. </a:t>
            </a:r>
            <a:r>
              <a:rPr lang="en-US" sz="2000" b="1" dirty="0" smtClean="0"/>
              <a:t>First, we write a unit test that fails</a:t>
            </a:r>
            <a:r>
              <a:rPr lang="en-US" sz="2000" dirty="0" smtClean="0"/>
              <a:t> because the functionality it is testing for doesn't exist. </a:t>
            </a:r>
            <a:r>
              <a:rPr lang="en-US" sz="2000" b="1" dirty="0" smtClean="0"/>
              <a:t>Then we write the code that makes that test pass.</a:t>
            </a:r>
          </a:p>
        </p:txBody>
      </p:sp>
      <p:pic>
        <p:nvPicPr>
          <p:cNvPr id="7170" name="Picture 2" descr="http://www.agilenutshell.com/assets/test-driven-development/tdd-circle-of-life.png"/>
          <p:cNvPicPr>
            <a:picLocks noChangeAspect="1" noChangeArrowheads="1"/>
          </p:cNvPicPr>
          <p:nvPr/>
        </p:nvPicPr>
        <p:blipFill>
          <a:blip r:embed="rId2" cstate="print"/>
          <a:srcRect/>
          <a:stretch>
            <a:fillRect/>
          </a:stretch>
        </p:blipFill>
        <p:spPr bwMode="auto">
          <a:xfrm>
            <a:off x="6553200" y="4953000"/>
            <a:ext cx="2514600" cy="196932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170"/>
                                        </p:tgtEl>
                                        <p:attrNameLst>
                                          <p:attrName>style.visibility</p:attrName>
                                        </p:attrNameLst>
                                      </p:cBhvr>
                                      <p:to>
                                        <p:strVal val="visible"/>
                                      </p:to>
                                    </p:set>
                                    <p:animEffect transition="in" filter="blinds(horizontal)">
                                      <p:cBhvr>
                                        <p:cTn id="20" dur="500"/>
                                        <p:tgtEl>
                                          <p:spTgt spid="7170"/>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checkerboard(across)">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Ownership</a:t>
            </a:r>
            <a:endParaRPr lang="en-US" dirty="0"/>
          </a:p>
        </p:txBody>
      </p:sp>
      <p:sp>
        <p:nvSpPr>
          <p:cNvPr id="5" name="Footer Placeholder 4"/>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3" name="Content Placeholder 2"/>
          <p:cNvSpPr>
            <a:spLocks noGrp="1"/>
          </p:cNvSpPr>
          <p:nvPr>
            <p:ph sz="quarter" idx="1"/>
          </p:nvPr>
        </p:nvSpPr>
        <p:spPr/>
        <p:txBody>
          <a:bodyPr>
            <a:normAutofit/>
          </a:bodyPr>
          <a:lstStyle/>
          <a:p>
            <a:pPr algn="ctr">
              <a:buNone/>
            </a:pPr>
            <a:r>
              <a:rPr lang="en-US" sz="2000" b="1" dirty="0" smtClean="0"/>
              <a:t>manager is whole sole responsible for the whole project</a:t>
            </a:r>
          </a:p>
          <a:p>
            <a:pPr>
              <a:buNone/>
            </a:pPr>
            <a:endParaRPr lang="en-US" sz="2000" b="1" dirty="0" smtClean="0"/>
          </a:p>
          <a:p>
            <a:pPr>
              <a:buNone/>
            </a:pPr>
            <a:endParaRPr lang="en-US" sz="2000" b="1" dirty="0" smtClean="0"/>
          </a:p>
          <a:p>
            <a:pPr algn="ctr">
              <a:buNone/>
            </a:pPr>
            <a:r>
              <a:rPr lang="en-US" sz="2000" b="1" dirty="0" smtClean="0"/>
              <a:t>In agile development we believe in</a:t>
            </a:r>
          </a:p>
          <a:p>
            <a:pPr algn="ctr">
              <a:buNone/>
            </a:pPr>
            <a:r>
              <a:rPr lang="en-US" sz="2000" b="1" dirty="0" smtClean="0"/>
              <a:t>Collective ownership</a:t>
            </a:r>
          </a:p>
          <a:p>
            <a:pPr algn="ctr">
              <a:buNone/>
            </a:pPr>
            <a:r>
              <a:rPr lang="en-US" sz="2000" b="1" dirty="0" smtClean="0"/>
              <a:t>No team member is individually responsible for any one particular module or technology.</a:t>
            </a:r>
            <a:r>
              <a:rPr lang="en-US" sz="2000" dirty="0" smtClean="0"/>
              <a:t> Everybody works on the graphical user interface (GUI).Everybody works on the middleware. Everybody works on the database. Nobody has more authority than anybody else over a module or a technology.</a:t>
            </a:r>
          </a:p>
        </p:txBody>
      </p:sp>
      <p:pic>
        <p:nvPicPr>
          <p:cNvPr id="6146" name="Picture 2" descr="http://agilepainrelief.com/images/WindowsLiveWriter/team_work.jpg"/>
          <p:cNvPicPr>
            <a:picLocks noChangeAspect="1" noChangeArrowheads="1"/>
          </p:cNvPicPr>
          <p:nvPr/>
        </p:nvPicPr>
        <p:blipFill>
          <a:blip r:embed="rId2" cstate="print"/>
          <a:srcRect/>
          <a:stretch>
            <a:fillRect/>
          </a:stretch>
        </p:blipFill>
        <p:spPr bwMode="auto">
          <a:xfrm>
            <a:off x="3200400" y="4800600"/>
            <a:ext cx="5715000" cy="159308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6"/>
                                        </p:tgtEl>
                                        <p:attrNameLst>
                                          <p:attrName>style.visibility</p:attrName>
                                        </p:attrNameLst>
                                      </p:cBhvr>
                                      <p:to>
                                        <p:strVal val="visible"/>
                                      </p:to>
                                    </p:set>
                                    <p:animEffect transition="in" filter="blinds(horizontal)">
                                      <p:cBhvr>
                                        <p:cTn id="20" dur="500"/>
                                        <p:tgtEl>
                                          <p:spTgt spid="6146"/>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checkerboard(across)">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Integration</a:t>
            </a:r>
            <a:endParaRPr lang="en-US" dirty="0"/>
          </a:p>
        </p:txBody>
      </p:sp>
      <p:sp>
        <p:nvSpPr>
          <p:cNvPr id="5" name="Footer Placeholder 4"/>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3" name="Content Placeholder 2"/>
          <p:cNvSpPr>
            <a:spLocks noGrp="1"/>
          </p:cNvSpPr>
          <p:nvPr>
            <p:ph sz="quarter" idx="1"/>
          </p:nvPr>
        </p:nvSpPr>
        <p:spPr>
          <a:xfrm>
            <a:off x="609600" y="1447800"/>
            <a:ext cx="7772400" cy="4572000"/>
          </a:xfrm>
        </p:spPr>
        <p:txBody>
          <a:bodyPr>
            <a:normAutofit/>
          </a:bodyPr>
          <a:lstStyle/>
          <a:p>
            <a:pPr algn="ctr">
              <a:buNone/>
            </a:pPr>
            <a:r>
              <a:rPr lang="en-US" sz="2000" b="1" dirty="0" smtClean="0"/>
              <a:t>Software integration is done at the end of module and/or end of project , and is done by the QA team</a:t>
            </a:r>
          </a:p>
          <a:p>
            <a:pPr algn="ctr">
              <a:buNone/>
            </a:pPr>
            <a:endParaRPr lang="en-US" sz="2000" b="1" dirty="0" smtClean="0"/>
          </a:p>
          <a:p>
            <a:pPr algn="ctr">
              <a:buNone/>
            </a:pPr>
            <a:endParaRPr lang="en-US" sz="2000" b="1" dirty="0" smtClean="0"/>
          </a:p>
          <a:p>
            <a:pPr>
              <a:buNone/>
            </a:pPr>
            <a:r>
              <a:rPr lang="en-US" sz="2000" b="1" dirty="0" smtClean="0"/>
              <a:t>I agile w believe in</a:t>
            </a:r>
          </a:p>
          <a:p>
            <a:pPr>
              <a:buNone/>
            </a:pPr>
            <a:r>
              <a:rPr lang="en-US" sz="2000" b="1" dirty="0" smtClean="0"/>
              <a:t>Continuous integration</a:t>
            </a:r>
          </a:p>
          <a:p>
            <a:pPr algn="ctr">
              <a:buNone/>
            </a:pPr>
            <a:endParaRPr lang="en-US" sz="2000" b="1" dirty="0" smtClean="0"/>
          </a:p>
          <a:p>
            <a:pPr algn="ctr">
              <a:buNone/>
            </a:pPr>
            <a:r>
              <a:rPr lang="en-US" sz="2000" b="1" dirty="0" smtClean="0"/>
              <a:t>The programmers check their code in and integrate several times per day</a:t>
            </a:r>
            <a:r>
              <a:rPr lang="en-US" sz="2000" dirty="0" smtClean="0"/>
              <a:t>. The rule is simple. The first one to check in wins; everybody else merges.</a:t>
            </a:r>
          </a:p>
          <a:p>
            <a:pPr algn="ctr">
              <a:buNone/>
            </a:pPr>
            <a:r>
              <a:rPr lang="en-US" sz="2000" b="1" dirty="0" smtClean="0"/>
              <a:t>So Agile teams will build the system many times each day. They build the whole system from end to end.</a:t>
            </a:r>
            <a:endParaRPr lang="en-US" sz="2000" dirty="0" smtClean="0"/>
          </a:p>
        </p:txBody>
      </p:sp>
      <p:pic>
        <p:nvPicPr>
          <p:cNvPr id="5122" name="Picture 2" descr="http://www.collab.net/sites/all/themes/collabnet/_media/solutions/codify_dev_processes/solution-s-curve.png"/>
          <p:cNvPicPr>
            <a:picLocks noChangeAspect="1" noChangeArrowheads="1"/>
          </p:cNvPicPr>
          <p:nvPr/>
        </p:nvPicPr>
        <p:blipFill>
          <a:blip r:embed="rId2" cstate="print"/>
          <a:srcRect t="35711"/>
          <a:stretch>
            <a:fillRect/>
          </a:stretch>
        </p:blipFill>
        <p:spPr bwMode="auto">
          <a:xfrm>
            <a:off x="4343400" y="2514600"/>
            <a:ext cx="4111625" cy="1447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amond(in)">
                                      <p:cBhvr>
                                        <p:cTn id="12" dur="2000"/>
                                        <p:tgtEl>
                                          <p:spTgt spid="3">
                                            <p:txEl>
                                              <p:pRg st="3" end="3"/>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amond(in)">
                                      <p:cBhvr>
                                        <p:cTn id="15" dur="20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122"/>
                                        </p:tgtEl>
                                        <p:attrNameLst>
                                          <p:attrName>style.visibility</p:attrName>
                                        </p:attrNameLst>
                                      </p:cBhvr>
                                      <p:to>
                                        <p:strVal val="visible"/>
                                      </p:to>
                                    </p:set>
                                    <p:anim calcmode="lin" valueType="num">
                                      <p:cBhvr additive="base">
                                        <p:cTn id="20" dur="500" fill="hold"/>
                                        <p:tgtEl>
                                          <p:spTgt spid="5122"/>
                                        </p:tgtEl>
                                        <p:attrNameLst>
                                          <p:attrName>ppt_x</p:attrName>
                                        </p:attrNameLst>
                                      </p:cBhvr>
                                      <p:tavLst>
                                        <p:tav tm="0">
                                          <p:val>
                                            <p:strVal val="#ppt_x"/>
                                          </p:val>
                                        </p:tav>
                                        <p:tav tm="100000">
                                          <p:val>
                                            <p:strVal val="#ppt_x"/>
                                          </p:val>
                                        </p:tav>
                                      </p:tavLst>
                                    </p:anim>
                                    <p:anim calcmode="lin" valueType="num">
                                      <p:cBhvr additive="base">
                                        <p:cTn id="21"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ox(in)">
                                      <p:cBhvr>
                                        <p:cTn id="26" dur="500"/>
                                        <p:tgtEl>
                                          <p:spTgt spid="3">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ox(in)">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Development Pace</a:t>
            </a:r>
            <a:endParaRPr lang="en-US" dirty="0"/>
          </a:p>
        </p:txBody>
      </p:sp>
      <p:sp>
        <p:nvSpPr>
          <p:cNvPr id="5" name="Footer Placeholder 4"/>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3" name="Content Placeholder 2"/>
          <p:cNvSpPr>
            <a:spLocks noGrp="1"/>
          </p:cNvSpPr>
          <p:nvPr>
            <p:ph sz="quarter" idx="1"/>
          </p:nvPr>
        </p:nvSpPr>
        <p:spPr/>
        <p:txBody>
          <a:bodyPr>
            <a:normAutofit/>
          </a:bodyPr>
          <a:lstStyle/>
          <a:p>
            <a:pPr algn="ctr">
              <a:buNone/>
            </a:pPr>
            <a:r>
              <a:rPr lang="en-US" sz="2000" dirty="0" smtClean="0"/>
              <a:t>In software </a:t>
            </a:r>
            <a:r>
              <a:rPr lang="en-US" sz="2000" dirty="0" err="1" smtClean="0"/>
              <a:t>engineering,we</a:t>
            </a:r>
            <a:r>
              <a:rPr lang="en-US" sz="2000" dirty="0" smtClean="0"/>
              <a:t> use 80/20 principle, </a:t>
            </a:r>
          </a:p>
          <a:p>
            <a:pPr algn="ctr">
              <a:buNone/>
            </a:pPr>
            <a:r>
              <a:rPr lang="en-US" sz="2000" dirty="0" smtClean="0"/>
              <a:t>in initial 20%, we develop in high speed and recover 50% of amount,</a:t>
            </a:r>
          </a:p>
          <a:p>
            <a:pPr algn="ctr">
              <a:buNone/>
            </a:pPr>
            <a:r>
              <a:rPr lang="en-US" sz="2000" dirty="0" smtClean="0"/>
              <a:t> and remaining 60% in moderate speed, </a:t>
            </a:r>
          </a:p>
          <a:p>
            <a:pPr algn="ctr">
              <a:buNone/>
            </a:pPr>
            <a:r>
              <a:rPr lang="en-US" sz="2000" dirty="0" smtClean="0"/>
              <a:t>and in last 20% we speed up one again</a:t>
            </a:r>
          </a:p>
          <a:p>
            <a:pPr algn="ctr">
              <a:buNone/>
            </a:pPr>
            <a:endParaRPr lang="en-US" sz="2000" b="1" dirty="0" smtClean="0"/>
          </a:p>
          <a:p>
            <a:pPr algn="ctr">
              <a:buNone/>
            </a:pPr>
            <a:r>
              <a:rPr lang="en-US" sz="2000" b="1" dirty="0" smtClean="0"/>
              <a:t>I  agile we use</a:t>
            </a:r>
          </a:p>
          <a:p>
            <a:pPr algn="ctr">
              <a:buNone/>
            </a:pPr>
            <a:r>
              <a:rPr lang="en-US" sz="2000" b="1" dirty="0" smtClean="0"/>
              <a:t>Sustainable Pace</a:t>
            </a:r>
          </a:p>
          <a:p>
            <a:pPr algn="ctr">
              <a:buNone/>
            </a:pPr>
            <a:r>
              <a:rPr lang="en-US" sz="2000" b="1" dirty="0" smtClean="0"/>
              <a:t>A software project is not a sprint; it is a marathon</a:t>
            </a:r>
            <a:r>
              <a:rPr lang="en-US" sz="2000" dirty="0" smtClean="0"/>
              <a:t>. </a:t>
            </a:r>
          </a:p>
          <a:p>
            <a:pPr algn="ctr">
              <a:buNone/>
            </a:pPr>
            <a:r>
              <a:rPr lang="en-US" sz="2000" b="1" dirty="0" smtClean="0"/>
              <a:t>The rule is that a team is not allowed to work overtime</a:t>
            </a:r>
            <a:r>
              <a:rPr lang="en-US" sz="2000" dirty="0" smtClean="0"/>
              <a:t>. </a:t>
            </a:r>
            <a:endParaRPr lang="en-US" sz="2000" dirty="0"/>
          </a:p>
        </p:txBody>
      </p:sp>
      <p:pic>
        <p:nvPicPr>
          <p:cNvPr id="4098" name="Picture 2" descr="http://www.tinypm.com/blog/wp-content/uploads/2009/08/velocity_loss.gif"/>
          <p:cNvPicPr>
            <a:picLocks noChangeAspect="1" noChangeArrowheads="1"/>
          </p:cNvPicPr>
          <p:nvPr/>
        </p:nvPicPr>
        <p:blipFill>
          <a:blip r:embed="rId2" cstate="print"/>
          <a:srcRect t="28416"/>
          <a:stretch>
            <a:fillRect/>
          </a:stretch>
        </p:blipFill>
        <p:spPr bwMode="auto">
          <a:xfrm>
            <a:off x="5562600" y="5181600"/>
            <a:ext cx="2819400" cy="134372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amond(in)">
                                      <p:cBhvr>
                                        <p:cTn id="21" dur="2000"/>
                                        <p:tgtEl>
                                          <p:spTgt spid="3">
                                            <p:txEl>
                                              <p:pRg st="5" end="5"/>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amond(in)">
                                      <p:cBhvr>
                                        <p:cTn id="24" dur="20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4098"/>
                                        </p:tgtEl>
                                        <p:attrNameLst>
                                          <p:attrName>style.visibility</p:attrName>
                                        </p:attrNameLst>
                                      </p:cBhvr>
                                      <p:to>
                                        <p:strVal val="visible"/>
                                      </p:to>
                                    </p:set>
                                    <p:animEffect transition="in" filter="checkerboard(across)">
                                      <p:cBhvr>
                                        <p:cTn id="29" dur="500"/>
                                        <p:tgtEl>
                                          <p:spTgt spid="409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ox(in)">
                                      <p:cBhvr>
                                        <p:cTn id="34" dur="500"/>
                                        <p:tgtEl>
                                          <p:spTgt spid="3">
                                            <p:txEl>
                                              <p:pRg st="7" end="7"/>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ox(in)">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Workspace</a:t>
            </a:r>
            <a:endParaRPr lang="en-US" dirty="0"/>
          </a:p>
        </p:txBody>
      </p:sp>
      <p:sp>
        <p:nvSpPr>
          <p:cNvPr id="5" name="Footer Placeholder 4"/>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3" name="Content Placeholder 2"/>
          <p:cNvSpPr>
            <a:spLocks noGrp="1"/>
          </p:cNvSpPr>
          <p:nvPr>
            <p:ph sz="quarter" idx="1"/>
          </p:nvPr>
        </p:nvSpPr>
        <p:spPr/>
        <p:txBody>
          <a:bodyPr>
            <a:normAutofit fontScale="92500" lnSpcReduction="20000"/>
          </a:bodyPr>
          <a:lstStyle/>
          <a:p>
            <a:pPr algn="ctr">
              <a:buNone/>
            </a:pPr>
            <a:r>
              <a:rPr lang="en-US" dirty="0" smtClean="0"/>
              <a:t>Most of software houses have separate room/cubical of each team member, and usually tasks are assigned by the PM or via software.</a:t>
            </a:r>
          </a:p>
          <a:p>
            <a:pPr algn="ctr">
              <a:buNone/>
            </a:pPr>
            <a:endParaRPr lang="en-US" dirty="0" smtClean="0"/>
          </a:p>
          <a:p>
            <a:pPr algn="ctr">
              <a:buNone/>
            </a:pPr>
            <a:r>
              <a:rPr lang="en-US" b="1" dirty="0" smtClean="0"/>
              <a:t>Agile believes in </a:t>
            </a:r>
          </a:p>
          <a:p>
            <a:pPr algn="ctr">
              <a:buNone/>
            </a:pPr>
            <a:r>
              <a:rPr lang="en-US" b="1" dirty="0" smtClean="0"/>
              <a:t>open workspace</a:t>
            </a:r>
          </a:p>
          <a:p>
            <a:pPr algn="ctr">
              <a:buNone/>
            </a:pPr>
            <a:r>
              <a:rPr lang="en-US" dirty="0" smtClean="0"/>
              <a:t>The team works together in an open room. Tables are set up with workstations on them. Each table has two or three such workstations. Two chairs are in front of each workstation. The walls are covered with status charts, task breakdowns, Unified Modeling Language (UML) diagrams, and so on.</a:t>
            </a:r>
          </a:p>
          <a:p>
            <a:pPr algn="ctr"/>
            <a:endParaRPr lang="en-US" dirty="0"/>
          </a:p>
        </p:txBody>
      </p:sp>
      <p:pic>
        <p:nvPicPr>
          <p:cNvPr id="3074" name="Picture 2" descr="http://www.logigear.com/magazine/wp-content/uploads/2012/06/Picture8.png"/>
          <p:cNvPicPr>
            <a:picLocks noChangeAspect="1" noChangeArrowheads="1"/>
          </p:cNvPicPr>
          <p:nvPr/>
        </p:nvPicPr>
        <p:blipFill>
          <a:blip r:embed="rId2" cstate="print"/>
          <a:srcRect/>
          <a:stretch>
            <a:fillRect/>
          </a:stretch>
        </p:blipFill>
        <p:spPr bwMode="auto">
          <a:xfrm>
            <a:off x="1371600" y="2514600"/>
            <a:ext cx="1981200" cy="1358018"/>
          </a:xfrm>
          <a:prstGeom prst="rect">
            <a:avLst/>
          </a:prstGeom>
          <a:noFill/>
        </p:spPr>
      </p:pic>
      <p:pic>
        <p:nvPicPr>
          <p:cNvPr id="3076" name="Picture 4" descr="http://common-tech.com/wp-content/uploads/2013/03/small-agileworkspace.png"/>
          <p:cNvPicPr>
            <a:picLocks noChangeAspect="1" noChangeArrowheads="1"/>
          </p:cNvPicPr>
          <p:nvPr/>
        </p:nvPicPr>
        <p:blipFill>
          <a:blip r:embed="rId3" cstate="print"/>
          <a:srcRect/>
          <a:stretch>
            <a:fillRect/>
          </a:stretch>
        </p:blipFill>
        <p:spPr bwMode="auto">
          <a:xfrm>
            <a:off x="6248400" y="2286000"/>
            <a:ext cx="1981200" cy="15451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amond(in)">
                                      <p:cBhvr>
                                        <p:cTn id="12" dur="2000"/>
                                        <p:tgtEl>
                                          <p:spTgt spid="3">
                                            <p:txEl>
                                              <p:pRg st="2" end="2"/>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amond(in)">
                                      <p:cBhvr>
                                        <p:cTn id="15" dur="2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checkerboard(across)">
                                      <p:cBhvr>
                                        <p:cTn id="20" dur="500"/>
                                        <p:tgtEl>
                                          <p:spTgt spid="3074"/>
                                        </p:tgtEl>
                                      </p:cBhvr>
                                    </p:animEffect>
                                  </p:childTnLst>
                                </p:cTn>
                              </p:par>
                              <p:par>
                                <p:cTn id="21" presetID="4" presetClass="entr" presetSubtype="16" fill="hold" nodeType="withEffect">
                                  <p:stCondLst>
                                    <p:cond delay="0"/>
                                  </p:stCondLst>
                                  <p:childTnLst>
                                    <p:set>
                                      <p:cBhvr>
                                        <p:cTn id="22" dur="1" fill="hold">
                                          <p:stCondLst>
                                            <p:cond delay="0"/>
                                          </p:stCondLst>
                                        </p:cTn>
                                        <p:tgtEl>
                                          <p:spTgt spid="3076"/>
                                        </p:tgtEl>
                                        <p:attrNameLst>
                                          <p:attrName>style.visibility</p:attrName>
                                        </p:attrNameLst>
                                      </p:cBhvr>
                                      <p:to>
                                        <p:strVal val="visible"/>
                                      </p:to>
                                    </p:set>
                                    <p:animEffect transition="in" filter="box(in)">
                                      <p:cBhvr>
                                        <p:cTn id="23" dur="500"/>
                                        <p:tgtEl>
                                          <p:spTgt spid="307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ox(in)">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Design and Architecture </a:t>
            </a:r>
            <a:endParaRPr lang="en-US" dirty="0"/>
          </a:p>
        </p:txBody>
      </p:sp>
      <p:sp>
        <p:nvSpPr>
          <p:cNvPr id="5" name="Footer Placeholder 4"/>
          <p:cNvSpPr>
            <a:spLocks noGrp="1"/>
          </p:cNvSpPr>
          <p:nvPr>
            <p:ph type="ftr" sz="quarter" idx="4294967295"/>
          </p:nvPr>
        </p:nvSpPr>
        <p:spPr>
          <a:xfrm>
            <a:off x="914400" y="6172200"/>
            <a:ext cx="3962400" cy="457200"/>
          </a:xfrm>
          <a:prstGeom prst="rect">
            <a:avLst/>
          </a:prstGeom>
        </p:spPr>
        <p:txBody>
          <a:bodyPr/>
          <a:lstStyle/>
          <a:p>
            <a:r>
              <a:rPr lang="en-US" dirty="0" smtClean="0"/>
              <a:t>prepared by </a:t>
            </a:r>
            <a:r>
              <a:rPr lang="en-US" dirty="0" err="1" smtClean="0"/>
              <a:t>Usman</a:t>
            </a:r>
            <a:r>
              <a:rPr lang="en-US" dirty="0" smtClean="0"/>
              <a:t> </a:t>
            </a:r>
            <a:r>
              <a:rPr lang="en-US" dirty="0" err="1" smtClean="0"/>
              <a:t>Waheed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
        <p:nvSpPr>
          <p:cNvPr id="3" name="Content Placeholder 2"/>
          <p:cNvSpPr>
            <a:spLocks noGrp="1"/>
          </p:cNvSpPr>
          <p:nvPr>
            <p:ph sz="quarter" idx="1"/>
          </p:nvPr>
        </p:nvSpPr>
        <p:spPr>
          <a:xfrm>
            <a:off x="457200" y="1600200"/>
            <a:ext cx="8305800" cy="4724400"/>
          </a:xfrm>
        </p:spPr>
        <p:txBody>
          <a:bodyPr>
            <a:noAutofit/>
          </a:bodyPr>
          <a:lstStyle/>
          <a:p>
            <a:pPr algn="ctr">
              <a:buNone/>
            </a:pPr>
            <a:r>
              <a:rPr lang="en-US" sz="2000" b="1" dirty="0" smtClean="0"/>
              <a:t>We design and architect the Whole project at the beginning . </a:t>
            </a:r>
          </a:p>
          <a:p>
            <a:pPr algn="ctr">
              <a:buNone/>
            </a:pPr>
            <a:endParaRPr lang="en-US" sz="2000" b="1" dirty="0" smtClean="0"/>
          </a:p>
          <a:p>
            <a:pPr algn="ctr">
              <a:buNone/>
            </a:pPr>
            <a:r>
              <a:rPr lang="en-US" sz="2800" b="1" dirty="0" smtClean="0"/>
              <a:t>In agile we believe in</a:t>
            </a:r>
          </a:p>
          <a:p>
            <a:pPr algn="ctr">
              <a:buNone/>
            </a:pPr>
            <a:r>
              <a:rPr lang="en-US" sz="2800" b="1" dirty="0" smtClean="0"/>
              <a:t>Simple Design</a:t>
            </a:r>
          </a:p>
          <a:p>
            <a:pPr algn="ctr">
              <a:buNone/>
            </a:pPr>
            <a:endParaRPr lang="en-US" sz="2000" b="1" dirty="0" smtClean="0"/>
          </a:p>
          <a:p>
            <a:pPr algn="ctr">
              <a:buNone/>
            </a:pPr>
            <a:r>
              <a:rPr lang="en-US" sz="2000" b="1" dirty="0" smtClean="0"/>
              <a:t>An agile team makes its designs as simple and expressive as they can be.</a:t>
            </a:r>
            <a:r>
              <a:rPr lang="en-US" sz="2000" dirty="0" smtClean="0"/>
              <a:t> Furthermore, the team narrows its focus to consider only the stories that are planned for the </a:t>
            </a:r>
            <a:r>
              <a:rPr lang="en-US" sz="2000" b="1" dirty="0" smtClean="0"/>
              <a:t>current iteration</a:t>
            </a:r>
            <a:r>
              <a:rPr lang="en-US" sz="2000" dirty="0" smtClean="0"/>
              <a:t>, </a:t>
            </a:r>
            <a:r>
              <a:rPr lang="en-US" sz="2000" u="sng" dirty="0" smtClean="0"/>
              <a:t>not worrying about stories to come</a:t>
            </a:r>
            <a:r>
              <a:rPr lang="en-US" sz="2000" dirty="0" smtClean="0"/>
              <a:t>. Rather, the team migrates the design of the system from iteration to iteration to be the best design for the stories that the system currently implements.</a:t>
            </a:r>
          </a:p>
        </p:txBody>
      </p:sp>
      <p:pic>
        <p:nvPicPr>
          <p:cNvPr id="2050" name="Picture 2" descr="http://www.adaptivepath.com/uploads/archive/blog/wp-content/uploads/2009/02/design_sprints.gif"/>
          <p:cNvPicPr>
            <a:picLocks noChangeAspect="1" noChangeArrowheads="1"/>
          </p:cNvPicPr>
          <p:nvPr/>
        </p:nvPicPr>
        <p:blipFill>
          <a:blip r:embed="rId2" cstate="print"/>
          <a:srcRect/>
          <a:stretch>
            <a:fillRect/>
          </a:stretch>
        </p:blipFill>
        <p:spPr bwMode="auto">
          <a:xfrm>
            <a:off x="4572000" y="5369814"/>
            <a:ext cx="3886200" cy="141198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 calcmode="lin" valueType="num">
                                      <p:cBhvr additive="base">
                                        <p:cTn id="20" dur="500" fill="hold"/>
                                        <p:tgtEl>
                                          <p:spTgt spid="2050"/>
                                        </p:tgtEl>
                                        <p:attrNameLst>
                                          <p:attrName>ppt_x</p:attrName>
                                        </p:attrNameLst>
                                      </p:cBhvr>
                                      <p:tavLst>
                                        <p:tav tm="0">
                                          <p:val>
                                            <p:strVal val="#ppt_x"/>
                                          </p:val>
                                        </p:tav>
                                        <p:tav tm="100000">
                                          <p:val>
                                            <p:strVal val="#ppt_x"/>
                                          </p:val>
                                        </p:tav>
                                      </p:tavLst>
                                    </p:anim>
                                    <p:anim calcmode="lin" valueType="num">
                                      <p:cBhvr additive="base">
                                        <p:cTn id="21"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ox(i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Refactoring</a:t>
            </a:r>
            <a:endParaRPr lang="en-US" dirty="0"/>
          </a:p>
        </p:txBody>
      </p:sp>
      <p:sp>
        <p:nvSpPr>
          <p:cNvPr id="5" name="Footer Placeholder 4"/>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
        <p:nvSpPr>
          <p:cNvPr id="3" name="Content Placeholder 2"/>
          <p:cNvSpPr>
            <a:spLocks noGrp="1"/>
          </p:cNvSpPr>
          <p:nvPr>
            <p:ph sz="quarter" idx="1"/>
          </p:nvPr>
        </p:nvSpPr>
        <p:spPr>
          <a:xfrm>
            <a:off x="612648" y="1447800"/>
            <a:ext cx="8153400" cy="4495800"/>
          </a:xfrm>
        </p:spPr>
        <p:txBody>
          <a:bodyPr>
            <a:noAutofit/>
          </a:bodyPr>
          <a:lstStyle/>
          <a:p>
            <a:pPr algn="ctr">
              <a:buNone/>
            </a:pPr>
            <a:r>
              <a:rPr lang="en-US" sz="1800" dirty="0" smtClean="0"/>
              <a:t>Refactoring is the practice of making a series of tiny transformations that improve the structure of the system without affecting its behavior. </a:t>
            </a:r>
            <a:r>
              <a:rPr lang="en-US" sz="1800" dirty="0" smtClean="0">
                <a:hlinkClick r:id="rId2" action="ppaction://hlinkfile"/>
              </a:rPr>
              <a:t>A</a:t>
            </a:r>
            <a:r>
              <a:rPr lang="en-US" sz="1800" dirty="0" smtClean="0"/>
              <a:t>nd usually done at the end of project and initiated by QA team</a:t>
            </a:r>
            <a:endParaRPr lang="en-US" sz="1800" dirty="0" smtClean="0">
              <a:hlinkClick r:id="rId2" action="ppaction://hlinkfile"/>
            </a:endParaRPr>
          </a:p>
          <a:p>
            <a:endParaRPr lang="en-US" sz="1800" dirty="0" smtClean="0">
              <a:hlinkClick r:id="rId2" action="ppaction://hlinkfile"/>
            </a:endParaRPr>
          </a:p>
          <a:p>
            <a:pPr algn="ctr">
              <a:buNone/>
            </a:pPr>
            <a:endParaRPr lang="en-US" sz="1800" b="1" dirty="0" smtClean="0"/>
          </a:p>
          <a:p>
            <a:pPr algn="ctr">
              <a:buNone/>
            </a:pPr>
            <a:r>
              <a:rPr lang="en-US" sz="2400" b="1" dirty="0" smtClean="0"/>
              <a:t>In agile we believe in</a:t>
            </a:r>
          </a:p>
          <a:p>
            <a:pPr algn="ctr">
              <a:buNone/>
            </a:pPr>
            <a:r>
              <a:rPr lang="en-US" sz="2400" b="1" dirty="0" smtClean="0"/>
              <a:t>Continuous Refactoring </a:t>
            </a:r>
          </a:p>
          <a:p>
            <a:pPr>
              <a:buNone/>
            </a:pPr>
            <a:endParaRPr lang="en-US" sz="1800" dirty="0" smtClean="0">
              <a:hlinkClick r:id="rId2" action="ppaction://hlinkfile"/>
            </a:endParaRPr>
          </a:p>
          <a:p>
            <a:pPr>
              <a:buNone/>
            </a:pPr>
            <a:r>
              <a:rPr lang="en-US" sz="1800" dirty="0" smtClean="0"/>
              <a:t>Agile teams reverse this degradation through frequent refactoring. </a:t>
            </a:r>
            <a:r>
              <a:rPr lang="en-US" sz="1800" b="1" dirty="0" smtClean="0"/>
              <a:t>E</a:t>
            </a:r>
            <a:r>
              <a:rPr lang="en-US" sz="1800" dirty="0" smtClean="0"/>
              <a:t>ach transformation is trivial, hardly worth doing. But together, they combine into significant transformations of the design and architecture of the system.</a:t>
            </a:r>
          </a:p>
          <a:p>
            <a:pPr>
              <a:buNone/>
            </a:pPr>
            <a:r>
              <a:rPr lang="en-US" sz="1800" dirty="0" smtClean="0"/>
              <a:t>Refactoring is something we do every hour or every half hour. Through refactoring, we continuously keep the code as clean, simple, and expressive as it can be.</a:t>
            </a:r>
          </a:p>
          <a:p>
            <a:endParaRPr lang="en-US" sz="1800" dirty="0"/>
          </a:p>
        </p:txBody>
      </p:sp>
      <p:sp>
        <p:nvSpPr>
          <p:cNvPr id="1026" name="AutoShape 2" descr="data:image/jpeg;base64,/9j/4AAQSkZJRgABAQAAAQABAAD/2wCEAAkGBhIPEBUUEBQWExQWFhcUFRYWFhUVFRkXFRgYFRUXGBgYHCceFxkkGhUYHy8gJSgpLCwtFh4xNTAqNSYrLCkBCQoKDgwOGg8PGi0kHiQsLi8qLS8sLCwwLiksLCwsKSwsLCwsLCwpLCwvKSwsLiwsKSwsLCwsLCkpLCwpLCwsLP/AABEIAK0BJAMBIgACEQEDEQH/xAAcAAEAAwEBAQEBAAAAAAAAAAAABQYHBAMBAgj/xABNEAABAwICBAUPCQcDBAMAAAABAAIDBBEFIQYHEjETIkFRYRQWFzJUZHF0gZGTo7PS4xUjNDVCUnOhsTNicoKSorJDweEkg8LwJVNj/8QAGQEBAQEBAQEAAAAAAAAAAAAAAAIBAwQF/8QAMBEAAgIBBAADBgUFAQAAAAAAAAECEQMSITFBMlGhBBNhgdHwInGRscEjQlLh8RT/2gAMAwEAAhEDEQA/ANF0U0Uon0FK51JTucaeEkmCIkkxtJJJbmbqV6z6DuOm9BD7qaH/AFdSeLQeyYpd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RHWfQdx03oIfdTrPoO46b0EPuqXRAYTreooKaujZDTwtaadriGxsaLmSUbmjmARd2ueK9fH4u3lH/2SosNNQ0P+r6TxaD2TFMKI0P8Aq6k8Wg9k1S60wIiIAiIgCIiAIiIAiLxqatkTdqR7WN53ODR5ygPZFTsU1rYfBcCQzO5omkj+o2b+ajYNdVIXgPimY0/aIabeQG5HgXN5YLs9C9lzNWos0NR+kGImmpJ5mjaMUUkgHOWNLgPBkvfD8QjqI2yQvD2OFw4bv+D0ci93sDgQQCCLEHMEHeCr5WxwqnuU9+MTx0MrWzbdTSRRTzSPa0tkDgZnsbbc0ta5gPJlzK3U84kY17dzgHDwEXH6qK60KTgHQcEOBc4OLNp+yS03A7btBbtO16FMNbYWGQWJMOj6iLjGM0+1s8NFtDIt4Rl/Ne61tLkJNnYi+Ar6tMCIiAIiIAiIgCIiAIiIAiIgCIiAyDW8B1dH4u32kq+preb/ANdH4u32kqIDR9D/AKupPFoPZMUuojQ/6upPFoPZMUugCIiAIiIAiIgCIq7pxRV0tOPk2URTteHca1ntAILMwRvIOeWSxg+6bYpWU9ODQxcLI54YeKXbIIPG2R02FzkLqqUGrCorHCXFqh73b+CY69ugu3DwNHlXlh+tuWkeIcbpn07+SVjSWO5L7PKOlpI6AtHw3E4qmJssD2yRu3Oabj/g9BzXNwjN2/0PRDNLHGo7Pz7KTqxhid1S00sMT4J3R7TWkvIzsC55JuLWvfPmV6qaOOVpbIxr2nItc0OB8hWUaN6fU1BJXcKHvfLVyOa2NoN2gkAkkgDO6k6nGcVxcbFLCaOB2TpZCQ8jlsbA2/hHlXOGRKNcs9ObBOWTU9l5t/D9WcGCzPpazEKXDXl8Qhklj+0I5mhvFaTkSCS3psL3suLDtPMZfJHEwRyvlZwjAWsBc2xzyIAyaTnzLRNGdGKfCacjaFzYyyvIbtHcMybNbnkOnlJVJZpFRw47JM6RggZAImOYC5lw1g2WhgOXbDLLJRKLjVujrCcckpVDVS5a5a29TvOI6RPyFPEzp+a/3kKmNFafGBPtV74jCWm7Rs7QP2dnYb57lfh+t3DgbB8h6RG6355/krZQV0c8bZInBzHjaaRygrrBRb2k38zzZZTjGpY1G/h9SC1jVrocMncwlriGsBG/jua0+DIlU3RLVpR11DFMXytkcDtFrm2DmuINgW9CvGntFw2G1LRvEZePCzj/APiq9qYqdqikZ9yY28DmtP63UzSeVJ+R0xTlD2Zyg6al6Uc3WjiuHZ0NT1RGP9KTfbmAddvmIUno9rHbJJ1PXRmln3cYEMcfL2p8OR51dlBaWaKRYhCWvAEgHzcluM13Jn908o/3VPG47wfyOSzxybZV81s/9k6iqmrjHJKqjtMbyQvMLnfe2bWJ5zY28l+VWtdYyUlaPNkg4ScX0ERFRAREQBERAEREAREQBERAZFrc+mx/gN9pKi+a2vpsf4DfaSr6gNG0P+rqTxaD2TFLqI0P+rqTxaD2TFLoAiIgCIiAIiIAs9071lup5hR4czh6xx2chtBhPJbldy8w5V2a0dNHYdTBkGdTOdiIDMjcC8DlOYA6T0L7q30Abh0XCz8eslF5XnjFt8+Daf1PKegBQ3bpFLbco2OatZ+o563Fql8kzI3PbG112h1rNDnHLeRk0AdKtWoug4PCg8/6s0j/ACC0Y/wKsOsTC5arDKmKEbUjmDZbynZc15A6SGm3SvHVlhstNhVNHOwxyNa4ua7Jw2pHOFxyGxGSJUw3aKNoroDDiUdVI9z45m1MjWuaRYbnZt5cydxCsOiektRSVXyfiRu/LgJsztjc1pP2r8hOdxYr31Tfsao89XJ+jVIaw9GOraUujHz8N5InDtrjMsHht5wFwjGoqUef3Po5curI8WTw9fD77J7FsLjq4XwzDaY8WcLkHIgixG43AKynRLR+jGM1VNJEJGMDhE2S7rFhbtX58id6uOBY9V1OEOlawiqaxzW7Te3cz7Qad9+bnBWc0WmUkeKdVyU7i8x8HJG0FpLtgNJFxlm0GxWZZRuL+6N9mx5EskE/Xs12bQuhezYNLDs9DA05fvNsfzUrS0rImNZG0MY0Wa1osAByAKhN1hV830bDJM+V5fb/ABaPzUvo3Fisk3C1z44orECBgaSSdxLs7W/iK6xnFv8ACvQ808ORR/HJfld+istE0Qe0tdmHAtI6CLFZxqki6nmrqZ2+OQZdDS9l/wBPOr5jdHJPTyRxSGKRzCGPFwWu5DcZjyLNKTV3i7ZnyCpZG+TJ8gkftOHTZl+QKctqSaVl+zqLxzjKSV1z8DU6mrZE3ake1jRyuIaPOVQ9I9ZPCE02GNdNM+7Q9oOy2+8t+8encN+a/EGqPhXB1bVyzHmbl/c8uP5BXHBNGqaibaniay+92958LjmVr95Pbhepi9xi3vW/0X1Zx6D6NHD6QRuN5HEySHk2nWyB5QAAPOq7pI/GKSrfPT/P05taMcbZaBmNgWcDe+bfKtCRW8acVFbHKOdqbnJJ3zZTtGdZlNVkMk+YmOWy7tSeZrv9jbyq4qt6TaBUteC5zeDl5JWCzv5huePDn0qnx4piGBODKkdUUl7B4ubA8gcc2n912XMueuWPx7rz+p29zjzb4XT/AMX/AAzVEXDg+NQ1kQkgcHNPnB5nDkK7l3TTVo8TTi6YREWmBERAEREAREQGRa3Ppsf4DfaSomtz6bH+A32kqIDRtD/q6k8Wg9kxS6iND/q6k8Wg9kxS6AIiIAiIgCIiAyagj+U9J5XuuYqJtmg5jbbxW2/nLnfyrWVl2pj5yfEpjvfUAeYyOP8AktRUQ4sqXIREVkkDojot8nMlaJOEEkzpRxdnZDrAN3m5y3/kp5EWJJKkVKTk7fIXyy+otJCIiAIiIAiIgCIiALyqaZkrCyRoc1ws5pFwR0heq+IDLcXwWfAZ+qaO76VxtJGbnZF9zujmdybj06HgWORVsDZoTdp3jlaRva7mIXbLC17S1wDmkEEHMEHIghZlA04FiYZc9SVJyvubnYX6WkjP7pXma907XhfofQT/APVGn41w/NLr8zT7r6qHo7iUtfi08rZHCnpwYmNBOw4nK9txvYuv4FfF2hPWrR5MuN43pfNfuERFZyCIiAIiIDItbn02P8BvtJUTW59Nj/Ab7SVEBo2h/wBXUni0HsmKXURof9XUni0HsmKXQBEVT0v1k0uG8QkzVBsGwR5vud20fs/r0LG6BbCVwNx6mL+DE8JeMtgSM2vNe6zc4HjWNgmrk+T6Z3+i0HhHDpbe/wDUR4F1nUNQCMjhJ+EtlIXt38+yG2tfk/NTb8iqRpiKgamcVlmoZGTOMnATOhY8m5LAAQLnfa58llf1SdqzGqMv1M8WbE4zvbUjLyyD/wAVqCzDAj1DpNUwkWbWR8KzmLgNs/pIFpNZWMhY6SVzWMaLuc4gNA6SVMODZcnsiLzgqGSC7HNcLkXaQ4XBsRccoKsk9EREAREQBERAEREAREQBEXwutvQH1R+PUks1PIynk4KVws1+eWYvuzFxcXG666IMQikNmSMed9mua4+YFceP6SU9BGH1L9gE2aLEucRnZoG/9FLard7BSp2UFmJYxhP7dvVMA3uuX2H8Y4zf5hZeOmemdJiVBxbsnY9jmscM+Z2y4ZEWP5DJWHDtb2HzSbDjJDc2DpWgMPhIJ2fLkujSLVzS1xbIy0Lr3c6Nos9p5xuv+9+q8ji3FqDteTPpYfa8MpqU4013H+UQ2D0hpcKpmCR1O6rmbwsws1zGv2nZOPaktYGg8717x482vZPw0hp46UNkbUU9S59idpobIQNl7+KDs5jjWV8iga1gYBxWgNA6BkP0XnTYbDEXGONjC+22Wsa3atu2rDPed/Ou8cbSSPHPLrk5Pls59HamSWkhfMLSOjaX3GydojO7eTnspFcNZjdPDfhZooyN4c9rT5ibr84bpBTVRIp5o5S3NwY4OIB5bDkXRSXFnG1ZIIvm0L25V9VAIl0QGRa3Ppsf4DfaSomtz6bH+A32kqIDRdD/AKupPFoPZMUwojQ/6upPFoPZMUugKNrfxyqoqFstI/gzwga91gSGkGwF+ldOgWhNNSwsqP21RKxsj55OM8mQBx2b9qM+TM8pXHrs+qJP44/1US3WXLGyCioKV1RUtp4bk5MbeNhJsMyBcXJLQuVpSdl1sag4gC5y51m2mWsZ07zQ4Q0z1Eg2HSMzYwHJ1nbrgfa3DnXxmgWJ4lni1YWRHM09PYDwEji/5eFXfAdGKXD49ilibGPtHe91uVzjm5VvIzZHLoNosMMomQX2n5vkcNzpHdsRfkFgB0AKfVZi1k4Y5m11VG2xIIcS14INjxCNr8l5YTrOoKuqbTQSOe919k7DgwloJIuc9wJ3WyWpoymTdXgME08U8kYMsN+Dfcgt2gQRkcxmciozTiDahhc4F0UdTDLOA0v+bYSSS0ZuaHbJNgchfkXHpNrQpMNqeAqGy7Ww14c1gc2zr/vA8nMuOk10YZI9reEkbtEC7oyGi/Oc7DpWOnsarPtWKh+KU9TD1RJTGzLMcDAWvY4GU/OAANJBLXMuSLhxyapDAaMR4lVdTxujp9iPhOKWRuqbkudGNx4hbtEZE2ULSa2mSYt1G2MGBz+BZMCbmUbzzFhOQt0HlsrRpTplTYZGH1LiC64Yxo2nutvsObPeSBms2e5u/BOIs5xTXbSRNhfHG+aOQO2rFrXxuaQNlzTlc3vv3W3rxZr8oCM4qgfyxn89tVqROlmmIqVohrTgxSoMMUUrCGl+04NLeLa4OyTs71cOqmbextN27X2bjatz2326Vqdij1RfHOAFzkAs/frMqJnPkoaCSppI3Frpw8NL9ntjEwi7gPL5EboUaCi4sFxiKsgZPA7ajeLg7jzEEchBBBHQu1aYEREB4V1cyCN0krg1jAXOcdwAWeQ09VpC4ve99Nh4NmMblJNY5k9HnA5AcyurT+V1bW0uGsNmPPDVFvuNuQPM0+UtV8ggbG0NYA1rQGtAyAAyAHQuD/qSa6RHiddFSw7VbR01VFUQcJGYhkwOJDnZjacTmcja2QUBp0wxYxSy1UYmpngRRt2rBr78YlvKQXA55HyLT7qga4+LTU0o3x1LCOftXHL+kKc0EoOjJJJbFh0pw+g6md1YyMRgGxIAI/gIzv4Fk1UZzgkDzJK2JtU+NjQbExOHFJN+QtcAN2ZUzolgUuPONTXzOdDHIWCEG1yAHWP3W2cOk57lYdbsDY8LayMBrWyxNAAsAAHWAC4tOcXOqRL3VnFHqdNgRX1Ft4y5/wCZXTCcGNHR8C2WSVzWvtJIdp1zcjwAcgVNp9cLRss6jnLhZptbk5ha60KGbhIg4tczaaHbLhZwuL2cOQhdsaxvwc/MqOnoyHV/oDDicb6qsfI95lc0gOtcixLnO7Y32uhaTgOhdHQOL6aLYeW7JcXPcSMjbjE8oCyjQ/TaroYnxU9Kahhlc8ODZDYmwI4oPMPOtnweudPBHI+N0TntDjG8Wc08oKnBoa+JmOmZJprNWsxmSSF5caaNs7Gf/lZvCNAG8Zm45rrV8AxqOtp454u1eL25Wnc5p6QclU9KBwON0ElspWSQO5iM7X5+3C5sHYcGxM0xP/SVZL4L7mS/c/RvlYsi3Cbvi/8AhidM9dYzpmVuHupn7MpkfGLk7BBLMnAbwbm6v4VG0+t1fhfP1Qf1jV6XWHjl8i48syLW59Nj/Ab7SVE1ufTY/wABvtJUXcs0bQ/6upPFoPZMUuojQ/6upPFoPZMUugKJrpbfCJOh8Z/uVRxfB6ihFHi9E3a/6eEVEY5W8G1pJt9kgZ8xzVx1zNvhE3Q5h/uUzoM8SYXSXFwaeMEHO9mhp8mS5NXJlp0j20W0rgxKAS07r7g9h7djvuuH+/KplYzppo9PgVSK7C7iN5Ili2S5g5TtAfYPJygrRcExoYrholidwbpYnMJac45NktdblydmOiypS67MaMu0I0LosSrMQfVA7MdRaMB/BiznSE7t/aha1gWiVHQ/RYGRkjNwF3kfxuu63lWHau9W7MVNQZah7OCkDbNaCXX2uMS4/unkW26IaNfJ1PwHDPnAcXNMm9rTazBzAWv5SphwjZFKxiljm0pijmY2RhpTdr2hzSQHuGRFuS66dZrKHDKRsjKGme6SQRgGJgsNlzi4EC9xYKj49QYq3HmNEzeqnh3U8l2gCI8Ja/Fy4ocLWJXTrFwqtbBRUtbOKmolqHuaQMmtcI42tvYF3GcTuU9GnVX4J1BhWEz2s9tXHPIemcbefgaxjf5VJw4c3GdIZzMNunogGBh7UvB2QLc22HuP8IUJp5oFW0WHl82ISVEUbowInbeyM9lpG08jK/Mu7QzFBgFZPDiJdsVIjljqdlxa42JJOV/9Sx32Iz33W90x0SmrjQWpoMRq2zMvSltmOdslrztgxkDfcNLr5L7S4fHTaSSwyRRuiqoRJG10bCA5jfs3GXaSbt+St8usTDmmMCqjeZHNY0MO2buNhcNvsi55VWtarOpqnDq4ZcFUCKQ/uPN/0D/6lrSSMV2aA2OOBhIDY2NBcbANAAFycuhZpoTg5xeukxao2gwPLKRm7iMBYHnlyvla3G2jyBXfTfa+TKvY7bqea1v4HX/K6j9G8VpqLBaaV72sibTxknncWguAH2nFxOQ5VfZJw6ydInMwl/BZSTydRjocXujkHmY8eVThraPB6SNksjIo4mBjQe2dYfZaM3OJuchvJWNaSS1dfDSQRscZZnVeJcGMiGySPdFbp2GvI59sW3q06udXWH1lNFVzOfVSOHzjZH8Rsg7ZpaM3WP3ibgg2zUp7lUWXVQ8vpZ5QwxxTVc8sDTyRPLbW6NoOV1X5jjDQGtAAAAAAsABkAByBfpWlRL3CIi0woWCjb0irXO3xwRtb4HBlyP8A3lU7pjo/NWRM6mqHU8sb9trhfZORFnW/58GagdMIJcPrmYlCwyRlnA1TBv2OR48Fh/SOdSkGs3DXsDuqWt/dc14cPJb9F5lpVxl5nNVumULEo8YhroKSSuIdMLse0nYuL5Hig34vNyhTutJkjMNpWTvEkvDRh7wNkOcGOubcihNItM4a3GKE0/GjilY3bsRtF7xewOdgAPOVYdcf7KkHJ1S2/mXF1plRHTPzq4YaKvrqJ24OE0fS05X/AKXM8y69crrYcOmeP9Hrx1g0EtJUw4nTtLjFxJ2jljzF/BYkHm4p5FIaU0Hy3hYNI4EvLZY9ri5tJBaeY9sPCF0SqLx/dFdOJbKYAMbb7o/Rejhksqgo9JXgML2xgC20XQA5Zb2glWTQ7RnEKeZ0tbWcMHN2eDBc9t7gg3cBa2e4cq6RyN7aWUpX0cOpyUdTVDPtMqHbQ8LW8nkPmWgLIqfVdijZpnx1bIRI8uJZJKC7MkEhoHOp7RnQnEqWrZLNXcLGLh7C6V20CMhZ+Qzsb9CjFKUUo6SYtpVR66zXCN9BNysqm59DrE/4qZ040c6upHNZlKw8JC7cQ9vJfkvu83Mmm2i5xGBjGvDHslbI0kEjLIggdB/JWAK9FylfDorTbdmQjSv5Qq8MZIC2eKZwnFrccFov5di55s1r4VSqdAWHFI65jwy2cjNm+0/ZLQ4G+Vwc/B0q2phhKLeoQTV2ZFrc+mx/gN9pKia3Ppsf4DfaSou5Zo2h/wBXUni0HsmKXUPof9XUni0HsmKYQFK1wj/4ifws/wAgu/Vs6+E0n4Q/Urx1o4fLUYXNHCwvedkhrRckBwJsBvXdoJh8lPhtNFK3Ze2Joc07wTnY9Iuua8bK/tJmogbIxzHi7XAtcDuIIsR5lkWBF+BYm+gkcRS1Z+Zf9xzrtY7oN+KfADyLYVUNYegxxSOLgpGxSxP2mvIJyO8ZZ7wCtku0IvopFDqHqGudtV2wwm/zbXknmLruAv51a9E9VLcPqGzmrnlc0EBuTGG4I4wuS4Z7r71emCwFzc8/P0r9IoJDUyu1+hrJsTgri8h0MbowwAWdfasS7ksHnK3MvbGNEYaurpqmQu26YuLGgjZJNiC7K+RAORU4iqkZZXtOtGHYnRup2yCLacxxcRtCzTci3/u5SFbgFPUQCGeNssYAADxfcLAg7wekZqC1iadHCYonNi4V0jy2xcWtAaLnMA55i3l5lWm6+4Nm/Usu1zbTLef/AIUtxT3FlnwvVbhtNO2aKA7bTtM2pJHtaeQhrnEXHJfcu3TjRn5SopKcODHOLXMcQSGuaQb5Z7rjyqm6Ha2KjEcRbAIGNhcHbi5z2BrS7ac7cRcAW2R2w8uorVTWws5qOlLIWRyHbIY1jiRk4hoa426ebpVQg1O4cycSbMjmglzYHP2oGk55NtcjoJI57q8ItoWQ8Oi0LK51aNrhXQtgtlsNa034otcE2HLyKn49SSYDVOrqZu1RzOHVkDfsOJtwzByZndzm24gt0hfieBsjS17Q5rgQ5rgC0g7wQciEaFn5pKpssbZIyHMe0Pa4bi1wuCPCCvVfljA0AAAACwAyAA3ABfpaYEREB8IvvUBU6AYdI7adSxX35AtHmaQFYEUuKfKMaTKviWrukl4Dg2CDgJBK3gmtbtWINnZZ5gZ7wpHSXReDEYhFUB1g4PBabOBHMbHeDZS6iNI9KqfD49uoeAT2rBm9x5mt/wB9ynRBJ7DSj2xbE6ejgvUvayLJl35g3FrWzLsr/muqgbGImcCGiPZBZsABuyRcbIGVrFYqTV6TVguDHTRnO3asad+f2pSPN0BbXR0jYY2RxizGNDGjma0WA8wSL1cGnsiIugCIiAIiIAiIgMi1ufTY/wABvtJUTW59Nj/Ab7SVEBouh/1dSeLQeyYphQ+h/wBXUni0HsmKYQBERAEREAREQBERAU3W1hIqMLlJHGhtO3+Q2d/Y5yyODEqiOjp5oqOndDGXRySGnjlLntO1864tJZxXNAzF7HPm/oLGMKZVwSQS32JGljrGxseUHnG9R2h2ijMMpRA15k4znucRa5d+7c2FgB5FzlC2Cv6D6xsPnYGBsdHKbAx2axjj+44AA+A2PhV8BuqDpPqcpKsl8BNLIczsAGInnMeVv5SPAqj8n45gZ+bLp4B9280Vulh48fksOlLceUDbUWXYLryhdlVwujduLo+O3pu02c3wZq74TpnRVYvDURuP3S7Yf/S6xVKSYJpF8BX1UAiL8veGi5NhznIID9IoKu04oIL8JUxAjkDts+Zlyqpi+u6ljuKeN8x53fNs/O7vyClziuwaQovGNJ6WjbeomZH0E3efAwXcfMsnlx3GsZdswMdDEfuB0UducyO4zvJ5lM4LqTbcPrpy9xzLI8hfpe7M+QBRrb8KB4Y/rjkldwWGxOLnZB7m7TzzbEYv5zfwL5o/qsqKx/VGKyOuTfg9q8juh7vsDoH5LSMH0apqNtqeJkfSBxj4XHjHylSaaG95A5sPw6KnjEcLGxsaLBrRYBdKIuoCIiAIiIAiIgCIiAyLW59Nj/Ab7SVE1ufTY/wG+0lRAaNof9XUni0HsmqWssjwDW9wNJBH1LtbEMTL8Na+yxrb24PLcu/s0d6ev+EgNNul1mXZo709f8JOzT3p6/4SA026BZl2ae9PX/CTs096ev8AhIDTkWY9mnvT1/wk7NPenr/hIDTkWY9mnvT1/wAJOzT3p6/4SA05FmPZp709f8JOzT3p6/4SA05FmPZo709f8JOzT3p6/wCEgLti+iFFWXNRTxvcftbOy/8ArbZ35qmYpqNpn3NPNJCeRrgJWD9HfmV+OzT3p6/4SdmnvT1/wlLinyCM7GmMUwtTVgLRuDZpo/7bbI86+NwHSRu6Z5/78Z/yKlOzT3p6/wCEnZp709f8JT7tAiXaI6QzftKhzR01BA80d1+maoK+b6TVt88sp/u2VKdmnvT1/wAJOzT3p6/4Sz3SB+6DUbTN/bTSydDdmNv6E/mrXhOgVBS5xU7Nr7zxwjvO+9vIqj2ae9PX/CTs096ev+ErUIroGmhtty+rMezT3p6/4SdmnvT1/wAJUDTkWY9mnvT1/wAJOzT3p6/4SA05FmPZp709f8JOzT3p6/4SA05FmPZp709f8JOzT3p6/wCEgNORZj2ae9PX/CTs096ev+EgNORZj2aO9PX/AAk7NPenr/hIDTkWY9mjvT1/wk7NPenr/hIDg1ufTY/wG+0lRVLTzT3qupY/gdi0QbbhNrc95vfYH3kQH//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8" name="Picture 4" descr="http://t1.gstatic.com/images?q=tbn:ANd9GcQmvUJG-lZWQLoHS1RSWz9F48cUhEamCvy3J-fDBInNRI7wsUye"/>
          <p:cNvPicPr>
            <a:picLocks noChangeAspect="1" noChangeArrowheads="1"/>
          </p:cNvPicPr>
          <p:nvPr/>
        </p:nvPicPr>
        <p:blipFill>
          <a:blip r:embed="rId3" cstate="print"/>
          <a:srcRect/>
          <a:stretch>
            <a:fillRect/>
          </a:stretch>
        </p:blipFill>
        <p:spPr bwMode="auto">
          <a:xfrm>
            <a:off x="152400" y="2286000"/>
            <a:ext cx="2958481"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diamond(in)">
                                      <p:cBhvr>
                                        <p:cTn id="12" dur="2000"/>
                                        <p:tgtEl>
                                          <p:spTgt spid="3">
                                            <p:txEl>
                                              <p:pRg st="3" end="3"/>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diamond(in)">
                                      <p:cBhvr>
                                        <p:cTn id="15" dur="20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 calcmode="lin" valueType="num">
                                      <p:cBhvr additive="base">
                                        <p:cTn id="20" dur="500" fill="hold"/>
                                        <p:tgtEl>
                                          <p:spTgt spid="1028"/>
                                        </p:tgtEl>
                                        <p:attrNameLst>
                                          <p:attrName>ppt_x</p:attrName>
                                        </p:attrNameLst>
                                      </p:cBhvr>
                                      <p:tavLst>
                                        <p:tav tm="0">
                                          <p:val>
                                            <p:strVal val="#ppt_x"/>
                                          </p:val>
                                        </p:tav>
                                        <p:tav tm="100000">
                                          <p:val>
                                            <p:strVal val="#ppt_x"/>
                                          </p:val>
                                        </p:tav>
                                      </p:tavLst>
                                    </p:anim>
                                    <p:anim calcmode="lin" valueType="num">
                                      <p:cBhvr additive="base">
                                        <p:cTn id="21"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checkerboard(across)">
                                      <p:cBhvr>
                                        <p:cTn id="26" dur="500"/>
                                        <p:tgtEl>
                                          <p:spTgt spid="3">
                                            <p:txEl>
                                              <p:pRg st="6" end="6"/>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checkerboard(across)">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Documentation</a:t>
            </a:r>
            <a:endParaRPr lang="en-US" dirty="0"/>
          </a:p>
        </p:txBody>
      </p:sp>
      <p:sp>
        <p:nvSpPr>
          <p:cNvPr id="3" name="Footer Placeholder 2"/>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p:txBody>
          <a:bodyPr/>
          <a:lstStyle/>
          <a:p>
            <a:r>
              <a:rPr lang="en-US" dirty="0" smtClean="0"/>
              <a:t>We believe in intensive documentation of Diagrams and Specifications</a:t>
            </a:r>
          </a:p>
          <a:p>
            <a:endParaRPr lang="en-US" dirty="0" smtClean="0"/>
          </a:p>
          <a:p>
            <a:pPr algn="ctr">
              <a:buNone/>
            </a:pPr>
            <a:r>
              <a:rPr lang="en-US" sz="2800" b="1" dirty="0" smtClean="0"/>
              <a:t>In agile we believe in</a:t>
            </a:r>
          </a:p>
          <a:p>
            <a:pPr algn="ctr">
              <a:buNone/>
            </a:pPr>
            <a:r>
              <a:rPr lang="en-US" sz="2800" b="1" dirty="0" smtClean="0"/>
              <a:t>Light Documentation</a:t>
            </a:r>
          </a:p>
          <a:p>
            <a:pPr algn="ctr">
              <a:buNone/>
            </a:pPr>
            <a:endParaRPr lang="en-US" sz="2800" b="1" dirty="0" smtClean="0"/>
          </a:p>
          <a:p>
            <a:pPr algn="ctr">
              <a:buNone/>
            </a:pPr>
            <a:r>
              <a:rPr lang="en-US" sz="2800" dirty="0" smtClean="0"/>
              <a:t>Produce no document unless its need is immediate and significant. Use original documents</a:t>
            </a:r>
          </a:p>
          <a:p>
            <a:endParaRPr lang="en-US" dirty="0"/>
          </a:p>
        </p:txBody>
      </p:sp>
      <p:pic>
        <p:nvPicPr>
          <p:cNvPr id="5122" name="Picture 2" descr="agile and waterfall documentation"/>
          <p:cNvPicPr>
            <a:picLocks noChangeAspect="1" noChangeArrowheads="1"/>
          </p:cNvPicPr>
          <p:nvPr/>
        </p:nvPicPr>
        <p:blipFill>
          <a:blip r:embed="rId2" cstate="print"/>
          <a:srcRect/>
          <a:stretch>
            <a:fillRect/>
          </a:stretch>
        </p:blipFill>
        <p:spPr bwMode="auto">
          <a:xfrm>
            <a:off x="6553200" y="2667000"/>
            <a:ext cx="2590800" cy="1847850"/>
          </a:xfrm>
          <a:prstGeom prst="rect">
            <a:avLst/>
          </a:prstGeom>
          <a:noFill/>
        </p:spPr>
      </p:pic>
      <p:pic>
        <p:nvPicPr>
          <p:cNvPr id="2050" name="Picture 2" descr="Image result for agile rough  documentation exampl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502" y="2667000"/>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checkerboard(across)">
                                      <p:cBhvr>
                                        <p:cTn id="15" dur="500"/>
                                        <p:tgtEl>
                                          <p:spTgt spid="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checkerboard(across)">
                                      <p:cBhvr>
                                        <p:cTn id="18" dur="500"/>
                                        <p:tgtEl>
                                          <p:spTgt spid="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122"/>
                                        </p:tgtEl>
                                        <p:attrNameLst>
                                          <p:attrName>style.visibility</p:attrName>
                                        </p:attrNameLst>
                                      </p:cBhvr>
                                      <p:to>
                                        <p:strVal val="visible"/>
                                      </p:to>
                                    </p:set>
                                    <p:animEffect transition="in" filter="diamond(in)">
                                      <p:cBhvr>
                                        <p:cTn id="23" dur="2000"/>
                                        <p:tgtEl>
                                          <p:spTgt spid="512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Task assignment</a:t>
            </a:r>
            <a:endParaRPr lang="en-US" b="1" dirty="0"/>
          </a:p>
        </p:txBody>
      </p:sp>
      <p:sp>
        <p:nvSpPr>
          <p:cNvPr id="3" name="Footer Placeholder 2"/>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
        <p:nvSpPr>
          <p:cNvPr id="5" name="Content Placeholder 4"/>
          <p:cNvSpPr>
            <a:spLocks noGrp="1"/>
          </p:cNvSpPr>
          <p:nvPr>
            <p:ph sz="quarter" idx="1"/>
          </p:nvPr>
        </p:nvSpPr>
        <p:spPr>
          <a:xfrm>
            <a:off x="914400" y="1447800"/>
            <a:ext cx="7848600" cy="3429000"/>
          </a:xfrm>
        </p:spPr>
        <p:txBody>
          <a:bodyPr>
            <a:normAutofit fontScale="85000" lnSpcReduction="20000"/>
          </a:bodyPr>
          <a:lstStyle/>
          <a:p>
            <a:pPr algn="ctr">
              <a:buNone/>
            </a:pPr>
            <a:r>
              <a:rPr lang="en-US" sz="2800" dirty="0" smtClean="0"/>
              <a:t>Project manager/team lead assigns task to whole team</a:t>
            </a:r>
          </a:p>
          <a:p>
            <a:pPr algn="ctr">
              <a:buNone/>
            </a:pPr>
            <a:endParaRPr lang="en-US" sz="2800" b="1" dirty="0" smtClean="0"/>
          </a:p>
          <a:p>
            <a:pPr algn="ctr">
              <a:buNone/>
            </a:pPr>
            <a:r>
              <a:rPr lang="en-US" sz="3600" b="1" dirty="0" smtClean="0"/>
              <a:t>In agile we believe in</a:t>
            </a:r>
          </a:p>
          <a:p>
            <a:pPr algn="ctr">
              <a:buNone/>
            </a:pPr>
            <a:r>
              <a:rPr lang="en-US" sz="3600" b="1" dirty="0" smtClean="0"/>
              <a:t>Task selection</a:t>
            </a:r>
          </a:p>
          <a:p>
            <a:pPr algn="ctr">
              <a:buNone/>
            </a:pPr>
            <a:r>
              <a:rPr lang="en-US" sz="3600" i="1" dirty="0" smtClean="0"/>
              <a:t>the team decides/selects how much work they will commit to complete, rather than having it assigned to them by the Product Owner. </a:t>
            </a:r>
          </a:p>
          <a:p>
            <a:pPr algn="ctr">
              <a:buNone/>
            </a:pPr>
            <a:r>
              <a:rPr lang="en-US" sz="3600" i="1" dirty="0" smtClean="0"/>
              <a:t>This makes for a much more reliable commitment;</a:t>
            </a:r>
            <a:endParaRPr lang="en-US" sz="3600" b="1" dirty="0" smtClean="0"/>
          </a:p>
          <a:p>
            <a:endParaRPr lang="en-US" dirty="0"/>
          </a:p>
        </p:txBody>
      </p:sp>
      <p:pic>
        <p:nvPicPr>
          <p:cNvPr id="6" name="Picture 2"/>
          <p:cNvPicPr>
            <a:picLocks noChangeAspect="1" noChangeArrowheads="1"/>
          </p:cNvPicPr>
          <p:nvPr/>
        </p:nvPicPr>
        <p:blipFill>
          <a:blip r:embed="rId2" cstate="print"/>
          <a:srcRect l="3467" t="18261" r="20257" b="15998"/>
          <a:stretch>
            <a:fillRect/>
          </a:stretch>
        </p:blipFill>
        <p:spPr bwMode="auto">
          <a:xfrm>
            <a:off x="3962400" y="4741718"/>
            <a:ext cx="4800600" cy="196388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checkerboard(across)">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linds(horizontal)">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heckerboard(across)">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Agile </a:t>
            </a:r>
            <a:r>
              <a:rPr lang="en-US" dirty="0" err="1" smtClean="0"/>
              <a:t>Vs</a:t>
            </a:r>
            <a:r>
              <a:rPr lang="en-US" dirty="0" smtClean="0"/>
              <a:t> Traditional </a:t>
            </a:r>
            <a:endParaRPr lang="en-US" dirty="0"/>
          </a:p>
        </p:txBody>
      </p:sp>
      <p:sp>
        <p:nvSpPr>
          <p:cNvPr id="4" name="Date Placeholder 3"/>
          <p:cNvSpPr>
            <a:spLocks noGrp="1"/>
          </p:cNvSpPr>
          <p:nvPr>
            <p:ph type="dt" sz="half" idx="10"/>
          </p:nvPr>
        </p:nvSpPr>
        <p:spPr/>
        <p:txBody>
          <a:bodyPr/>
          <a:lstStyle/>
          <a:p>
            <a:r>
              <a:rPr lang="en-US" smtClean="0"/>
              <a:t>Agile Development</a:t>
            </a:r>
            <a:endParaRPr lang="en-US" dirty="0"/>
          </a:p>
        </p:txBody>
      </p:sp>
      <p:sp>
        <p:nvSpPr>
          <p:cNvPr id="5" name="Slide Number Placeholder 4"/>
          <p:cNvSpPr>
            <a:spLocks noGrp="1"/>
          </p:cNvSpPr>
          <p:nvPr>
            <p:ph type="sldNum" sz="quarter" idx="11"/>
          </p:nvPr>
        </p:nvSpPr>
        <p:spPr/>
        <p:txBody>
          <a:bodyPr/>
          <a:lstStyle/>
          <a:p>
            <a:r>
              <a:rPr lang="en-US" sz="3600" dirty="0" smtClean="0"/>
              <a:t>1</a:t>
            </a:r>
            <a:endParaRPr lang="en-US" sz="3600" dirty="0"/>
          </a:p>
        </p:txBody>
      </p:sp>
      <p:sp>
        <p:nvSpPr>
          <p:cNvPr id="6" name="TextBox 5"/>
          <p:cNvSpPr txBox="1"/>
          <p:nvPr/>
        </p:nvSpPr>
        <p:spPr>
          <a:xfrm>
            <a:off x="609600" y="1066800"/>
            <a:ext cx="1295400" cy="523220"/>
          </a:xfrm>
          <a:prstGeom prst="rect">
            <a:avLst/>
          </a:prstGeom>
          <a:solidFill>
            <a:srgbClr val="FF9900"/>
          </a:solidFill>
        </p:spPr>
        <p:txBody>
          <a:bodyPr wrap="square" rtlCol="0">
            <a:spAutoFit/>
          </a:bodyPr>
          <a:lstStyle/>
          <a:p>
            <a:pPr algn="ctr"/>
            <a:r>
              <a:rPr lang="en-US" sz="2800" dirty="0" smtClean="0">
                <a:solidFill>
                  <a:schemeClr val="bg1"/>
                </a:solidFill>
              </a:rPr>
              <a:t>Section</a:t>
            </a:r>
            <a:endParaRPr lang="en-US" sz="2800" dirty="0">
              <a:solidFill>
                <a:schemeClr val="bg1"/>
              </a:solidFill>
            </a:endParaRPr>
          </a:p>
        </p:txBody>
      </p:sp>
    </p:spTree>
    <p:extLst>
      <p:ext uri="{BB962C8B-B14F-4D97-AF65-F5344CB8AC3E}">
        <p14:creationId xmlns:p14="http://schemas.microsoft.com/office/powerpoint/2010/main" val="24802872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Progress monitoring</a:t>
            </a:r>
            <a:endParaRPr lang="en-US" b="1" dirty="0"/>
          </a:p>
        </p:txBody>
      </p:sp>
      <p:sp>
        <p:nvSpPr>
          <p:cNvPr id="3" name="Footer Placeholder 2"/>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a:p>
        </p:txBody>
      </p:sp>
      <p:sp>
        <p:nvSpPr>
          <p:cNvPr id="5" name="Content Placeholder 4"/>
          <p:cNvSpPr>
            <a:spLocks noGrp="1"/>
          </p:cNvSpPr>
          <p:nvPr>
            <p:ph sz="quarter" idx="1"/>
          </p:nvPr>
        </p:nvSpPr>
        <p:spPr>
          <a:xfrm>
            <a:off x="914400" y="1447800"/>
            <a:ext cx="7772400" cy="2590800"/>
          </a:xfrm>
        </p:spPr>
        <p:txBody>
          <a:bodyPr>
            <a:normAutofit fontScale="70000" lnSpcReduction="20000"/>
          </a:bodyPr>
          <a:lstStyle/>
          <a:p>
            <a:pPr algn="ctr">
              <a:buNone/>
            </a:pPr>
            <a:r>
              <a:rPr lang="en-US" dirty="0" smtClean="0"/>
              <a:t>Progress of project is monitored by defining how many and how much tasks are developed</a:t>
            </a:r>
          </a:p>
          <a:p>
            <a:pPr algn="ctr">
              <a:buNone/>
            </a:pPr>
            <a:endParaRPr lang="en-US" sz="2400" b="1" dirty="0" smtClean="0"/>
          </a:p>
          <a:p>
            <a:pPr algn="ctr">
              <a:buNone/>
            </a:pPr>
            <a:r>
              <a:rPr lang="en-US" sz="3200" b="1" dirty="0" smtClean="0"/>
              <a:t>In agile we believe in</a:t>
            </a:r>
          </a:p>
          <a:p>
            <a:pPr algn="ctr">
              <a:buNone/>
            </a:pPr>
            <a:r>
              <a:rPr lang="en-US" sz="2800" b="1" dirty="0" err="1" smtClean="0"/>
              <a:t>Burndown</a:t>
            </a:r>
            <a:r>
              <a:rPr lang="en-US" sz="2800" b="1" dirty="0" smtClean="0"/>
              <a:t> Chart</a:t>
            </a:r>
            <a:endParaRPr lang="en-US" sz="3200" b="1" dirty="0" smtClean="0"/>
          </a:p>
          <a:p>
            <a:endParaRPr lang="en-US" dirty="0" smtClean="0"/>
          </a:p>
          <a:p>
            <a:r>
              <a:rPr lang="en-US" dirty="0" smtClean="0"/>
              <a:t>It shows, each day, how much work (measured in hours or days) </a:t>
            </a:r>
            <a:r>
              <a:rPr lang="en-US" b="1" dirty="0" smtClean="0"/>
              <a:t>remains</a:t>
            </a:r>
            <a:r>
              <a:rPr lang="en-US" dirty="0" smtClean="0"/>
              <a:t> until the team’s commitment is completed.</a:t>
            </a:r>
            <a:endParaRPr lang="en-US" dirty="0"/>
          </a:p>
        </p:txBody>
      </p:sp>
      <p:pic>
        <p:nvPicPr>
          <p:cNvPr id="6" name="Picture 2"/>
          <p:cNvPicPr>
            <a:picLocks noChangeAspect="1" noChangeArrowheads="1"/>
          </p:cNvPicPr>
          <p:nvPr/>
        </p:nvPicPr>
        <p:blipFill>
          <a:blip r:embed="rId2" cstate="print"/>
          <a:srcRect l="6849" t="40000" r="8219" b="6667"/>
          <a:stretch>
            <a:fillRect/>
          </a:stretch>
        </p:blipFill>
        <p:spPr bwMode="auto">
          <a:xfrm>
            <a:off x="5638800" y="4038600"/>
            <a:ext cx="3276600" cy="253672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amond(in)">
                                      <p:cBhvr>
                                        <p:cTn id="12" dur="2000"/>
                                        <p:tgtEl>
                                          <p:spTgt spid="5">
                                            <p:txEl>
                                              <p:pRg st="2" end="2"/>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diamond(in)">
                                      <p:cBhvr>
                                        <p:cTn id="15" dur="2000"/>
                                        <p:tgtEl>
                                          <p:spTgt spid="5">
                                            <p:txEl>
                                              <p:pRg st="3" end="3"/>
                                            </p:txEl>
                                          </p:spTgt>
                                        </p:tgtEl>
                                      </p:cBhvr>
                                    </p:animEffect>
                                  </p:childTnLst>
                                </p:cTn>
                              </p:par>
                              <p:par>
                                <p:cTn id="16" presetID="8" presetClass="entr" presetSubtype="16"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diamond(in)">
                                      <p:cBhvr>
                                        <p:cTn id="18" dur="2000"/>
                                        <p:tgtEl>
                                          <p:spTgt spid="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Status meeting</a:t>
            </a:r>
            <a:endParaRPr lang="en-US" b="1" dirty="0"/>
          </a:p>
        </p:txBody>
      </p:sp>
      <p:sp>
        <p:nvSpPr>
          <p:cNvPr id="3" name="Footer Placeholder 2"/>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
        <p:nvSpPr>
          <p:cNvPr id="5" name="Content Placeholder 4"/>
          <p:cNvSpPr>
            <a:spLocks noGrp="1"/>
          </p:cNvSpPr>
          <p:nvPr>
            <p:ph sz="quarter" idx="1"/>
          </p:nvPr>
        </p:nvSpPr>
        <p:spPr/>
        <p:txBody>
          <a:bodyPr>
            <a:normAutofit fontScale="92500" lnSpcReduction="20000"/>
          </a:bodyPr>
          <a:lstStyle/>
          <a:p>
            <a:pPr algn="ctr">
              <a:buNone/>
            </a:pPr>
            <a:r>
              <a:rPr lang="en-US" sz="2800" dirty="0" smtClean="0"/>
              <a:t>Progress of project is monitored/demanded PM in weekly meetings. And every one reports to PM</a:t>
            </a:r>
          </a:p>
          <a:p>
            <a:pPr algn="ctr">
              <a:buNone/>
            </a:pPr>
            <a:endParaRPr lang="en-US" sz="2800" b="1" dirty="0" smtClean="0"/>
          </a:p>
          <a:p>
            <a:pPr algn="ctr">
              <a:buNone/>
            </a:pPr>
            <a:r>
              <a:rPr lang="en-US" sz="3600" b="1" dirty="0" smtClean="0"/>
              <a:t>In agile we believe in</a:t>
            </a:r>
          </a:p>
          <a:p>
            <a:pPr algn="ctr">
              <a:buNone/>
            </a:pPr>
            <a:r>
              <a:rPr lang="en-US" sz="3600" b="1" dirty="0" smtClean="0"/>
              <a:t>Daily stand up meeting</a:t>
            </a:r>
          </a:p>
          <a:p>
            <a:pPr>
              <a:buNone/>
            </a:pPr>
            <a:r>
              <a:rPr lang="en-US" dirty="0" smtClean="0"/>
              <a:t>One by one, each member of the team reports just three things to the other members of the team: </a:t>
            </a:r>
          </a:p>
          <a:p>
            <a:pPr marL="514350" indent="-514350">
              <a:buFont typeface="+mj-lt"/>
              <a:buAutoNum type="arabicPeriod"/>
            </a:pPr>
            <a:r>
              <a:rPr lang="en-US" dirty="0" smtClean="0"/>
              <a:t>What they were able to get done since the last meeting.</a:t>
            </a:r>
          </a:p>
          <a:p>
            <a:pPr marL="514350" indent="-514350">
              <a:buFont typeface="+mj-lt"/>
              <a:buAutoNum type="arabicPeriod"/>
            </a:pPr>
            <a:r>
              <a:rPr lang="en-US" dirty="0" smtClean="0"/>
              <a:t>what they’re aiming to get done by the next meeting.</a:t>
            </a:r>
          </a:p>
          <a:p>
            <a:pPr marL="514350" indent="-514350">
              <a:buFont typeface="+mj-lt"/>
              <a:buAutoNum type="arabicPeriod"/>
            </a:pPr>
            <a:r>
              <a:rPr lang="en-US" dirty="0" smtClean="0"/>
              <a:t>any blocks or obstacles that are in their way. </a:t>
            </a:r>
          </a:p>
          <a:p>
            <a:endParaRPr lang="en-US" dirty="0"/>
          </a:p>
        </p:txBody>
      </p:sp>
      <p:pic>
        <p:nvPicPr>
          <p:cNvPr id="4098" name="Picture 2" descr="Image result for daily standup meeting"/>
          <p:cNvPicPr>
            <a:picLocks noChangeAspect="1" noChangeArrowheads="1"/>
          </p:cNvPicPr>
          <p:nvPr/>
        </p:nvPicPr>
        <p:blipFill>
          <a:blip r:embed="rId2" cstate="print"/>
          <a:srcRect/>
          <a:stretch>
            <a:fillRect/>
          </a:stretch>
        </p:blipFill>
        <p:spPr bwMode="auto">
          <a:xfrm>
            <a:off x="6705600" y="0"/>
            <a:ext cx="2162175" cy="143883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ox(in)">
                                      <p:cBhvr>
                                        <p:cTn id="12" dur="500"/>
                                        <p:tgtEl>
                                          <p:spTgt spid="5">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ox(in)">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blinds(horizontal)">
                                      <p:cBhvr>
                                        <p:cTn id="20" dur="500"/>
                                        <p:tgtEl>
                                          <p:spTgt spid="5">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blinds(horizontal)">
                                      <p:cBhvr>
                                        <p:cTn id="23" dur="500"/>
                                        <p:tgtEl>
                                          <p:spTgt spid="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blinds(horizontal)">
                                      <p:cBhvr>
                                        <p:cTn id="26" dur="500"/>
                                        <p:tgtEl>
                                          <p:spTgt spid="5">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blinds(horizontal)">
                                      <p:cBhvr>
                                        <p:cTn id="29" dur="500"/>
                                        <p:tgtEl>
                                          <p:spTgt spid="5">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098"/>
                                        </p:tgtEl>
                                        <p:attrNameLst>
                                          <p:attrName>style.visibility</p:attrName>
                                        </p:attrNameLst>
                                      </p:cBhvr>
                                      <p:to>
                                        <p:strVal val="visible"/>
                                      </p:to>
                                    </p:set>
                                    <p:anim calcmode="lin" valueType="num">
                                      <p:cBhvr additive="base">
                                        <p:cTn id="34" dur="500" fill="hold"/>
                                        <p:tgtEl>
                                          <p:spTgt spid="4098"/>
                                        </p:tgtEl>
                                        <p:attrNameLst>
                                          <p:attrName>ppt_x</p:attrName>
                                        </p:attrNameLst>
                                      </p:cBhvr>
                                      <p:tavLst>
                                        <p:tav tm="0">
                                          <p:val>
                                            <p:strVal val="#ppt_x"/>
                                          </p:val>
                                        </p:tav>
                                        <p:tav tm="100000">
                                          <p:val>
                                            <p:strVal val="#ppt_x"/>
                                          </p:val>
                                        </p:tav>
                                      </p:tavLst>
                                    </p:anim>
                                    <p:anim calcmode="lin" valueType="num">
                                      <p:cBhvr additive="base">
                                        <p:cTn id="35"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Status of project</a:t>
            </a:r>
            <a:endParaRPr lang="en-US" b="1" dirty="0"/>
          </a:p>
        </p:txBody>
      </p:sp>
      <p:sp>
        <p:nvSpPr>
          <p:cNvPr id="3" name="Footer Placeholder 2"/>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22</a:t>
            </a:fld>
            <a:endParaRPr lang="en-US"/>
          </a:p>
        </p:txBody>
      </p:sp>
      <p:sp>
        <p:nvSpPr>
          <p:cNvPr id="5" name="Content Placeholder 4"/>
          <p:cNvSpPr>
            <a:spLocks noGrp="1"/>
          </p:cNvSpPr>
          <p:nvPr>
            <p:ph sz="quarter" idx="1"/>
          </p:nvPr>
        </p:nvSpPr>
        <p:spPr>
          <a:xfrm>
            <a:off x="914400" y="1447800"/>
            <a:ext cx="7772400" cy="4572000"/>
          </a:xfrm>
        </p:spPr>
        <p:txBody>
          <a:bodyPr>
            <a:normAutofit fontScale="92500" lnSpcReduction="20000"/>
          </a:bodyPr>
          <a:lstStyle/>
          <a:p>
            <a:pPr algn="ctr">
              <a:buNone/>
            </a:pPr>
            <a:r>
              <a:rPr lang="en-US" sz="2800" dirty="0" smtClean="0"/>
              <a:t>Status of project is shown by the no of tasks that are completed</a:t>
            </a:r>
          </a:p>
          <a:p>
            <a:pPr algn="ctr">
              <a:buNone/>
            </a:pPr>
            <a:endParaRPr lang="en-US" sz="2800" b="1" dirty="0" smtClean="0"/>
          </a:p>
          <a:p>
            <a:pPr algn="ctr">
              <a:buNone/>
            </a:pPr>
            <a:r>
              <a:rPr lang="en-US" sz="3600" b="1" dirty="0" smtClean="0"/>
              <a:t>In agile we believe in</a:t>
            </a:r>
          </a:p>
          <a:p>
            <a:pPr algn="ctr">
              <a:buNone/>
            </a:pPr>
            <a:r>
              <a:rPr lang="en-US" sz="3600" b="1" dirty="0" smtClean="0"/>
              <a:t>Status board</a:t>
            </a:r>
          </a:p>
          <a:p>
            <a:pPr algn="ctr">
              <a:buNone/>
            </a:pPr>
            <a:r>
              <a:rPr lang="en-US" sz="3600" dirty="0" smtClean="0"/>
              <a:t>Status is shown on two </a:t>
            </a:r>
            <a:r>
              <a:rPr lang="en-US" sz="3600" b="1" dirty="0" smtClean="0"/>
              <a:t>sheets of poster-sized paper</a:t>
            </a:r>
            <a:r>
              <a:rPr lang="en-US" sz="3600" dirty="0" smtClean="0"/>
              <a:t> labeled “What’s Working Well” and “What’s Not Working, or Could Work Better” – and then have </a:t>
            </a:r>
            <a:r>
              <a:rPr lang="en-US" sz="3600" b="1" dirty="0" smtClean="0"/>
              <a:t>each person add several items to either.</a:t>
            </a:r>
          </a:p>
          <a:p>
            <a:endParaRPr lang="en-US" dirty="0"/>
          </a:p>
        </p:txBody>
      </p:sp>
      <p:pic>
        <p:nvPicPr>
          <p:cNvPr id="6" name="Picture 5" descr="http://theagilepirate.net/wp-content/uploads/scrum_board_basic.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7250" y="5437725"/>
            <a:ext cx="1936750" cy="1420275"/>
          </a:xfrm>
          <a:prstGeom prst="rect">
            <a:avLst/>
          </a:prstGeom>
          <a:noFill/>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ox(in)">
                                      <p:cBhvr>
                                        <p:cTn id="12" dur="500"/>
                                        <p:tgtEl>
                                          <p:spTgt spid="5">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box(in)">
                                      <p:cBhvr>
                                        <p:cTn id="15" dur="500"/>
                                        <p:tgtEl>
                                          <p:spTgt spid="5">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box(in)">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amond(in)">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Agile </a:t>
            </a:r>
            <a:r>
              <a:rPr lang="en-US" b="1" dirty="0" smtClean="0"/>
              <a:t>Development</a:t>
            </a:r>
            <a:endParaRPr lang="en-US" dirty="0"/>
          </a:p>
        </p:txBody>
      </p:sp>
      <p:sp>
        <p:nvSpPr>
          <p:cNvPr id="5" name="Footer Placeholder 4"/>
          <p:cNvSpPr>
            <a:spLocks noGrp="1"/>
          </p:cNvSpPr>
          <p:nvPr>
            <p:ph type="ftr" sz="quarter" idx="4294967295"/>
          </p:nvPr>
        </p:nvSpPr>
        <p:spPr>
          <a:xfrm>
            <a:off x="914400" y="6172200"/>
            <a:ext cx="3962400" cy="457200"/>
          </a:xfrm>
          <a:prstGeom prst="rect">
            <a:avLst/>
          </a:prstGeom>
        </p:spPr>
        <p:txBody>
          <a:bodyPr/>
          <a:lstStyle/>
          <a:p>
            <a:r>
              <a:rPr lang="en-US" dirty="0" smtClean="0"/>
              <a:t>Prepared and presented by </a:t>
            </a:r>
            <a:r>
              <a:rPr lang="en-US" dirty="0" err="1" smtClean="0"/>
              <a:t>Usman</a:t>
            </a:r>
            <a:r>
              <a:rPr lang="en-US" dirty="0" smtClean="0"/>
              <a:t> </a:t>
            </a:r>
            <a:r>
              <a:rPr lang="en-US" dirty="0" err="1" smtClean="0"/>
              <a:t>Waheed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53C53254-1D1E-4A27-AB3A-1FB3975C5A98}" type="slidenum">
              <a:rPr lang="en-US" smtClean="0"/>
              <a:pPr/>
              <a:t>23</a:t>
            </a:fld>
            <a:endParaRPr lang="en-US"/>
          </a:p>
        </p:txBody>
      </p:sp>
      <p:sp>
        <p:nvSpPr>
          <p:cNvPr id="3" name="Content Placeholder 2"/>
          <p:cNvSpPr>
            <a:spLocks noGrp="1"/>
          </p:cNvSpPr>
          <p:nvPr>
            <p:ph sz="quarter" idx="1"/>
          </p:nvPr>
        </p:nvSpPr>
        <p:spPr/>
        <p:txBody>
          <a:bodyPr>
            <a:normAutofit/>
          </a:bodyPr>
          <a:lstStyle/>
          <a:p>
            <a:r>
              <a:rPr lang="en-US" sz="2400" dirty="0"/>
              <a:t>Agile emphasizes building working software that people can get hands on with quickly, versus spending a lot of time writing specifications up front. </a:t>
            </a:r>
            <a:endParaRPr lang="en-US" sz="2400" dirty="0" smtClean="0"/>
          </a:p>
          <a:p>
            <a:r>
              <a:rPr lang="en-US" sz="2400" dirty="0" smtClean="0"/>
              <a:t>Agile </a:t>
            </a:r>
            <a:r>
              <a:rPr lang="en-US" sz="2400" dirty="0"/>
              <a:t>focuses on small, cross-functional teams empowered to make decisions, versus big hierarchies and compartmentalization by function</a:t>
            </a:r>
            <a:r>
              <a:rPr lang="en-US" sz="2400" dirty="0" smtClean="0"/>
              <a:t>,.</a:t>
            </a:r>
          </a:p>
          <a:p>
            <a:r>
              <a:rPr lang="en-US" sz="2400" dirty="0" smtClean="0"/>
              <a:t> </a:t>
            </a:r>
            <a:r>
              <a:rPr lang="en-US" sz="2400" dirty="0"/>
              <a:t>Agile focuses on rapid iteration, with as much customer input along the way as possible. </a:t>
            </a:r>
          </a:p>
          <a:p>
            <a:endParaRPr lang="en-US" sz="2400" dirty="0"/>
          </a:p>
        </p:txBody>
      </p:sp>
      <p:pic>
        <p:nvPicPr>
          <p:cNvPr id="2050" name="Picture 2" descr="Image result for building working software over prototype"/>
          <p:cNvPicPr>
            <a:picLocks noChangeAspect="1" noChangeArrowheads="1"/>
          </p:cNvPicPr>
          <p:nvPr/>
        </p:nvPicPr>
        <p:blipFill>
          <a:blip r:embed="rId2" cstate="print"/>
          <a:srcRect/>
          <a:stretch>
            <a:fillRect/>
          </a:stretch>
        </p:blipFill>
        <p:spPr bwMode="auto">
          <a:xfrm>
            <a:off x="685800" y="4876800"/>
            <a:ext cx="2686050" cy="1704976"/>
          </a:xfrm>
          <a:prstGeom prst="rect">
            <a:avLst/>
          </a:prstGeom>
          <a:noFill/>
        </p:spPr>
      </p:pic>
      <p:pic>
        <p:nvPicPr>
          <p:cNvPr id="2052" name="Picture 4" descr="Image result for cross-functional teams empowered"/>
          <p:cNvPicPr>
            <a:picLocks noChangeAspect="1" noChangeArrowheads="1"/>
          </p:cNvPicPr>
          <p:nvPr/>
        </p:nvPicPr>
        <p:blipFill>
          <a:blip r:embed="rId3" cstate="print"/>
          <a:srcRect/>
          <a:stretch>
            <a:fillRect/>
          </a:stretch>
        </p:blipFill>
        <p:spPr bwMode="auto">
          <a:xfrm>
            <a:off x="3505200" y="4876800"/>
            <a:ext cx="2619375" cy="1743076"/>
          </a:xfrm>
          <a:prstGeom prst="rect">
            <a:avLst/>
          </a:prstGeom>
          <a:noFill/>
        </p:spPr>
      </p:pic>
      <p:pic>
        <p:nvPicPr>
          <p:cNvPr id="2054" name="Picture 6" descr="Image result for rapid iteration"/>
          <p:cNvPicPr>
            <a:picLocks noChangeAspect="1" noChangeArrowheads="1"/>
          </p:cNvPicPr>
          <p:nvPr/>
        </p:nvPicPr>
        <p:blipFill>
          <a:blip r:embed="rId4" cstate="print"/>
          <a:srcRect/>
          <a:stretch>
            <a:fillRect/>
          </a:stretch>
        </p:blipFill>
        <p:spPr bwMode="auto">
          <a:xfrm>
            <a:off x="6172200" y="4876800"/>
            <a:ext cx="2733675" cy="1676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diamond(in)">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ox(i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box(in)">
                                      <p:cBhvr>
                                        <p:cTn id="22" dur="500"/>
                                        <p:tgtEl>
                                          <p:spTgt spid="205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ox(i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054"/>
                                        </p:tgtEl>
                                        <p:attrNameLst>
                                          <p:attrName>style.visibility</p:attrName>
                                        </p:attrNameLst>
                                      </p:cBhvr>
                                      <p:to>
                                        <p:strVal val="visible"/>
                                      </p:to>
                                    </p:set>
                                    <p:anim calcmode="lin" valueType="num">
                                      <p:cBhvr additive="base">
                                        <p:cTn id="32" dur="500" fill="hold"/>
                                        <p:tgtEl>
                                          <p:spTgt spid="2054"/>
                                        </p:tgtEl>
                                        <p:attrNameLst>
                                          <p:attrName>ppt_x</p:attrName>
                                        </p:attrNameLst>
                                      </p:cBhvr>
                                      <p:tavLst>
                                        <p:tav tm="0">
                                          <p:val>
                                            <p:strVal val="#ppt_x"/>
                                          </p:val>
                                        </p:tav>
                                        <p:tav tm="100000">
                                          <p:val>
                                            <p:strVal val="#ppt_x"/>
                                          </p:val>
                                        </p:tav>
                                      </p:tavLst>
                                    </p:anim>
                                    <p:anim calcmode="lin" valueType="num">
                                      <p:cBhvr additive="base">
                                        <p:cTn id="33"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smtClean="0"/>
              <a:t>Agile development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49BE4E1F-64AF-429C-B232-4950012339A0}" type="slidenum">
              <a:rPr lang="en-US" smtClean="0"/>
              <a:pPr/>
              <a:t>24</a:t>
            </a:fld>
            <a:endParaRPr lang="en-US"/>
          </a:p>
        </p:txBody>
      </p:sp>
      <p:sp>
        <p:nvSpPr>
          <p:cNvPr id="5" name="Content Placeholder 4"/>
          <p:cNvSpPr>
            <a:spLocks noGrp="1"/>
          </p:cNvSpPr>
          <p:nvPr>
            <p:ph sz="quarter" idx="1"/>
          </p:nvPr>
        </p:nvSpPr>
        <p:spPr/>
        <p:txBody>
          <a:bodyPr/>
          <a:lstStyle/>
          <a:p>
            <a:endParaRPr lang="en-US" dirty="0"/>
          </a:p>
        </p:txBody>
      </p:sp>
      <p:pic>
        <p:nvPicPr>
          <p:cNvPr id="6" name="Picture 2" descr="http://s3.amazonaws.com/scrumorg-blog/wp-content/uploads/2014/08/22191819/AgileTechnique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098107" cy="647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253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018417" cy="6248400"/>
          </a:xfrm>
          <a:prstGeom prst="rect">
            <a:avLst/>
          </a:prstGeom>
          <a:noFill/>
          <a:ln w="9525">
            <a:noFill/>
            <a:miter lim="800000"/>
            <a:headEnd/>
            <a:tailEnd/>
          </a:ln>
          <a:effectLst/>
        </p:spPr>
      </p:pic>
      <p:sp>
        <p:nvSpPr>
          <p:cNvPr id="4" name="Footer Placeholder 3"/>
          <p:cNvSpPr>
            <a:spLocks noGrp="1"/>
          </p:cNvSpPr>
          <p:nvPr>
            <p:ph type="ftr" sz="quarter" idx="4294967295"/>
          </p:nvPr>
        </p:nvSpPr>
        <p:spPr>
          <a:xfrm>
            <a:off x="914400" y="6172200"/>
            <a:ext cx="3962400" cy="457200"/>
          </a:xfrm>
          <a:prstGeom prst="rect">
            <a:avLst/>
          </a:prstGeom>
        </p:spPr>
        <p:txBody>
          <a:bodyPr/>
          <a:lstStyle/>
          <a:p>
            <a:r>
              <a:rPr lang="en-US" dirty="0" smtClean="0"/>
              <a:t>Prepared and presented by </a:t>
            </a:r>
            <a:r>
              <a:rPr lang="en-US" dirty="0" err="1" smtClean="0"/>
              <a:t>Usman</a:t>
            </a:r>
            <a:r>
              <a:rPr lang="en-US" dirty="0" smtClean="0"/>
              <a:t> </a:t>
            </a:r>
            <a:r>
              <a:rPr lang="en-US" dirty="0" err="1" smtClean="0"/>
              <a:t>Waheed</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53C53254-1D1E-4A27-AB3A-1FB3975C5A98}"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10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smtClean="0"/>
              <a:t>Agile development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49BE4E1F-64AF-429C-B232-4950012339A0}" type="slidenum">
              <a:rPr lang="en-US" smtClean="0"/>
              <a:pPr/>
              <a:t>26</a:t>
            </a:fld>
            <a:endParaRPr lang="en-US"/>
          </a:p>
        </p:txBody>
      </p:sp>
      <p:sp>
        <p:nvSpPr>
          <p:cNvPr id="5" name="Content Placeholder 4"/>
          <p:cNvSpPr>
            <a:spLocks noGrp="1"/>
          </p:cNvSpPr>
          <p:nvPr>
            <p:ph sz="quarter" idx="1"/>
          </p:nvPr>
        </p:nvSpPr>
        <p:spPr/>
        <p:txBody>
          <a:bodyPr>
            <a:normAutofit fontScale="92500" lnSpcReduction="10000"/>
          </a:bodyPr>
          <a:lstStyle/>
          <a:p>
            <a:pPr algn="ctr">
              <a:buNone/>
            </a:pPr>
            <a:r>
              <a:rPr lang="en-US" sz="16600" dirty="0" smtClean="0">
                <a:solidFill>
                  <a:srgbClr val="FFC000"/>
                </a:solidFill>
              </a:rPr>
              <a:t>Thanks</a:t>
            </a:r>
            <a:r>
              <a:rPr lang="en-US" sz="16600" dirty="0" smtClean="0"/>
              <a:t> </a:t>
            </a:r>
          </a:p>
          <a:p>
            <a:pPr algn="ctr">
              <a:buNone/>
            </a:pPr>
            <a:r>
              <a:rPr lang="en-US" sz="16600" dirty="0" smtClean="0">
                <a:solidFill>
                  <a:srgbClr val="FF0000"/>
                </a:solidFill>
              </a:rPr>
              <a:t>Q</a:t>
            </a:r>
            <a:r>
              <a:rPr lang="en-US" sz="16600" dirty="0" smtClean="0"/>
              <a:t>/</a:t>
            </a:r>
            <a:r>
              <a:rPr lang="en-US" sz="16600" dirty="0" smtClean="0">
                <a:solidFill>
                  <a:srgbClr val="92D050"/>
                </a:solidFill>
              </a:rPr>
              <a:t>A</a:t>
            </a:r>
            <a:r>
              <a:rPr lang="en-US" sz="16600"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Manifesto</a:t>
            </a:r>
            <a:br>
              <a:rPr lang="en-US" dirty="0" smtClean="0"/>
            </a:br>
            <a:r>
              <a:rPr lang="en-US" sz="2200" dirty="0" smtClean="0"/>
              <a:t>profile of authors at http://www.agilemanifesto.org/authors.html</a:t>
            </a:r>
            <a:endParaRPr lang="en-US" dirty="0"/>
          </a:p>
        </p:txBody>
      </p:sp>
      <p:sp>
        <p:nvSpPr>
          <p:cNvPr id="3" name="Date Placeholder 2"/>
          <p:cNvSpPr>
            <a:spLocks noGrp="1"/>
          </p:cNvSpPr>
          <p:nvPr>
            <p:ph type="dt" sz="half" idx="10"/>
          </p:nvPr>
        </p:nvSpPr>
        <p:spPr/>
        <p:txBody>
          <a:bodyPr/>
          <a:lstStyle/>
          <a:p>
            <a:r>
              <a:rPr lang="en-US" smtClean="0"/>
              <a:t>Agile development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49BE4E1F-64AF-429C-B232-4950012339A0}" type="slidenum">
              <a:rPr lang="en-US" smtClean="0"/>
              <a:pPr/>
              <a:t>3</a:t>
            </a:fld>
            <a:endParaRPr lang="en-US"/>
          </a:p>
        </p:txBody>
      </p:sp>
      <p:sp>
        <p:nvSpPr>
          <p:cNvPr id="5" name="TextBox 4"/>
          <p:cNvSpPr txBox="1"/>
          <p:nvPr/>
        </p:nvSpPr>
        <p:spPr>
          <a:xfrm>
            <a:off x="717645" y="1981200"/>
            <a:ext cx="8001000" cy="3424014"/>
          </a:xfrm>
          <a:prstGeom prst="rect">
            <a:avLst/>
          </a:prstGeom>
          <a:noFill/>
        </p:spPr>
        <p:txBody>
          <a:bodyPr wrap="square" rtlCol="0">
            <a:spAutoFit/>
          </a:bodyPr>
          <a:lstStyle/>
          <a:p>
            <a:pPr algn="ctr"/>
            <a:r>
              <a:rPr lang="en-US" dirty="0" smtClean="0"/>
              <a:t>We are covering better ways of delivering software by doing it and helping others do it.</a:t>
            </a:r>
          </a:p>
          <a:p>
            <a:pPr algn="ctr"/>
            <a:endParaRPr lang="en-US" sz="1050" dirty="0" smtClean="0"/>
          </a:p>
          <a:p>
            <a:pPr algn="ctr"/>
            <a:r>
              <a:rPr lang="en-US" dirty="0" smtClean="0"/>
              <a:t>Through this work we have come to value:</a:t>
            </a:r>
          </a:p>
          <a:p>
            <a:pPr algn="ctr"/>
            <a:r>
              <a:rPr lang="en-US" sz="2000" b="1" dirty="0" smtClean="0">
                <a:solidFill>
                  <a:schemeClr val="accent1">
                    <a:lumMod val="50000"/>
                  </a:schemeClr>
                </a:solidFill>
              </a:rPr>
              <a:t>Individuals &amp; Interactions </a:t>
            </a:r>
            <a:r>
              <a:rPr lang="en-US" dirty="0" smtClean="0"/>
              <a:t>over processes and tools </a:t>
            </a:r>
          </a:p>
          <a:p>
            <a:pPr algn="ctr"/>
            <a:r>
              <a:rPr lang="en-US" sz="2000" b="1" dirty="0" smtClean="0">
                <a:solidFill>
                  <a:schemeClr val="accent1">
                    <a:lumMod val="50000"/>
                  </a:schemeClr>
                </a:solidFill>
              </a:rPr>
              <a:t>Working software </a:t>
            </a:r>
            <a:r>
              <a:rPr lang="en-US" dirty="0" smtClean="0"/>
              <a:t>over comprehensive Documentation</a:t>
            </a:r>
          </a:p>
          <a:p>
            <a:pPr algn="ctr"/>
            <a:r>
              <a:rPr lang="en-US" sz="2000" b="1" dirty="0" smtClean="0">
                <a:solidFill>
                  <a:schemeClr val="accent1">
                    <a:lumMod val="50000"/>
                  </a:schemeClr>
                </a:solidFill>
              </a:rPr>
              <a:t>Customer Collaboration </a:t>
            </a:r>
            <a:r>
              <a:rPr lang="en-US" dirty="0" smtClean="0"/>
              <a:t>over contract negotiation</a:t>
            </a:r>
          </a:p>
          <a:p>
            <a:pPr algn="ctr"/>
            <a:r>
              <a:rPr lang="en-US" sz="2000" b="1" dirty="0" smtClean="0">
                <a:solidFill>
                  <a:schemeClr val="accent1">
                    <a:lumMod val="50000"/>
                  </a:schemeClr>
                </a:solidFill>
              </a:rPr>
              <a:t>Responding to Change </a:t>
            </a:r>
            <a:r>
              <a:rPr lang="en-US" dirty="0" smtClean="0"/>
              <a:t>over following a plan</a:t>
            </a:r>
            <a:endParaRPr lang="en-US" dirty="0"/>
          </a:p>
          <a:p>
            <a:pPr algn="ctr"/>
            <a:endParaRPr lang="en-US" dirty="0" smtClean="0"/>
          </a:p>
          <a:p>
            <a:pPr algn="ctr"/>
            <a:r>
              <a:rPr lang="en-US" dirty="0" smtClean="0"/>
              <a:t>That is, while there is value in the items on the right, we value the items on the left more.</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140172589"/>
              </p:ext>
            </p:extLst>
          </p:nvPr>
        </p:nvGraphicFramePr>
        <p:xfrm>
          <a:off x="1600200" y="5105400"/>
          <a:ext cx="6705600" cy="1447800"/>
        </p:xfrm>
        <a:graphic>
          <a:graphicData uri="http://schemas.openxmlformats.org/drawingml/2006/table">
            <a:tbl>
              <a:tblPr firstRow="1" bandRow="1">
                <a:tableStyleId>{2D5ABB26-0587-4C30-8999-92F81FD0307C}</a:tableStyleId>
              </a:tblPr>
              <a:tblGrid>
                <a:gridCol w="22352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1447800">
                <a:tc>
                  <a:txBody>
                    <a:bodyPr/>
                    <a:lstStyle/>
                    <a:p>
                      <a:pPr algn="ctr"/>
                      <a:r>
                        <a:rPr lang="en-US" sz="1400" smtClean="0"/>
                        <a:t>Kent Beck</a:t>
                      </a:r>
                    </a:p>
                    <a:p>
                      <a:pPr algn="ctr"/>
                      <a:r>
                        <a:rPr lang="en-US" sz="1400" smtClean="0"/>
                        <a:t>Mike Beedle</a:t>
                      </a:r>
                    </a:p>
                    <a:p>
                      <a:pPr algn="ctr"/>
                      <a:r>
                        <a:rPr lang="en-US" sz="1400" smtClean="0"/>
                        <a:t>Arie Van Bennekum</a:t>
                      </a:r>
                    </a:p>
                    <a:p>
                      <a:pPr algn="ctr"/>
                      <a:r>
                        <a:rPr lang="en-US" sz="1400" smtClean="0"/>
                        <a:t>Alistiar Cockburn</a:t>
                      </a:r>
                    </a:p>
                    <a:p>
                      <a:pPr algn="ctr"/>
                      <a:r>
                        <a:rPr lang="en-US" sz="1400" smtClean="0"/>
                        <a:t>Warid Cuningham</a:t>
                      </a:r>
                    </a:p>
                    <a:p>
                      <a:pPr algn="ctr"/>
                      <a:r>
                        <a:rPr lang="en-US" sz="1400" smtClean="0"/>
                        <a:t>Martin Fowler</a:t>
                      </a:r>
                      <a:endParaRPr lang="en-US" sz="1400" dirty="0" smtClean="0"/>
                    </a:p>
                  </a:txBody>
                  <a:tcPr/>
                </a:tc>
                <a:tc>
                  <a:txBody>
                    <a:bodyPr/>
                    <a:lstStyle/>
                    <a:p>
                      <a:pPr algn="ctr"/>
                      <a:r>
                        <a:rPr lang="en-US" sz="1400" dirty="0" smtClean="0"/>
                        <a:t>James </a:t>
                      </a:r>
                      <a:r>
                        <a:rPr lang="en-US" sz="1400" dirty="0" err="1" smtClean="0"/>
                        <a:t>Grenning</a:t>
                      </a:r>
                      <a:endParaRPr lang="en-US" sz="1400" dirty="0" smtClean="0"/>
                    </a:p>
                    <a:p>
                      <a:pPr algn="ctr"/>
                      <a:r>
                        <a:rPr lang="en-US" sz="1400" dirty="0" smtClean="0"/>
                        <a:t>Jim </a:t>
                      </a:r>
                      <a:r>
                        <a:rPr lang="en-US" sz="1400" dirty="0" err="1" smtClean="0"/>
                        <a:t>Highsmith</a:t>
                      </a:r>
                      <a:endParaRPr lang="en-US" sz="1400" dirty="0" smtClean="0"/>
                    </a:p>
                    <a:p>
                      <a:pPr algn="ctr"/>
                      <a:r>
                        <a:rPr lang="en-US" sz="1400" dirty="0" smtClean="0"/>
                        <a:t>Andrew Hunt</a:t>
                      </a:r>
                    </a:p>
                    <a:p>
                      <a:pPr algn="ctr"/>
                      <a:r>
                        <a:rPr lang="en-US" sz="1400" dirty="0" smtClean="0"/>
                        <a:t>Ron Jeffries</a:t>
                      </a:r>
                    </a:p>
                    <a:p>
                      <a:pPr algn="ctr"/>
                      <a:r>
                        <a:rPr lang="en-US" sz="1400" dirty="0" smtClean="0"/>
                        <a:t>Jon Kern</a:t>
                      </a:r>
                    </a:p>
                    <a:p>
                      <a:pPr algn="ctr"/>
                      <a:r>
                        <a:rPr lang="en-US" sz="1400" dirty="0" smtClean="0"/>
                        <a:t>Brian </a:t>
                      </a:r>
                      <a:r>
                        <a:rPr lang="en-US" sz="1400" dirty="0" err="1" smtClean="0"/>
                        <a:t>Marick</a:t>
                      </a:r>
                      <a:endParaRPr lang="en-US" sz="1400" dirty="0"/>
                    </a:p>
                  </a:txBody>
                  <a:tcPr/>
                </a:tc>
                <a:tc>
                  <a:txBody>
                    <a:bodyPr/>
                    <a:lstStyle/>
                    <a:p>
                      <a:pPr algn="ctr"/>
                      <a:r>
                        <a:rPr lang="en-US" sz="1400" dirty="0" smtClean="0"/>
                        <a:t>Robert C. Martin</a:t>
                      </a:r>
                    </a:p>
                    <a:p>
                      <a:pPr algn="ctr"/>
                      <a:r>
                        <a:rPr lang="en-US" sz="1400" dirty="0" smtClean="0"/>
                        <a:t>Steve Mellor</a:t>
                      </a:r>
                    </a:p>
                    <a:p>
                      <a:pPr algn="ctr"/>
                      <a:r>
                        <a:rPr lang="en-US" sz="1400" dirty="0" smtClean="0"/>
                        <a:t>Ken </a:t>
                      </a:r>
                      <a:r>
                        <a:rPr lang="en-US" sz="1400" dirty="0" err="1" smtClean="0"/>
                        <a:t>Schwaber</a:t>
                      </a:r>
                      <a:endParaRPr lang="en-US" sz="1400" dirty="0" smtClean="0"/>
                    </a:p>
                    <a:p>
                      <a:pPr algn="ctr"/>
                      <a:r>
                        <a:rPr lang="en-US" sz="1400" dirty="0" smtClean="0"/>
                        <a:t>Jeff </a:t>
                      </a:r>
                      <a:r>
                        <a:rPr lang="en-US" sz="1400" dirty="0" err="1" smtClean="0"/>
                        <a:t>sutherland</a:t>
                      </a:r>
                      <a:endParaRPr lang="en-US" sz="1400" dirty="0" smtClean="0"/>
                    </a:p>
                    <a:p>
                      <a:pPr algn="ctr"/>
                      <a:r>
                        <a:rPr lang="en-US" sz="1400" dirty="0" smtClean="0"/>
                        <a:t>Dave Thomas</a:t>
                      </a:r>
                      <a:endParaRPr lang="en-US" sz="1400" dirty="0"/>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2819400" y="1535668"/>
            <a:ext cx="3352800" cy="369332"/>
          </a:xfrm>
          <a:prstGeom prst="rect">
            <a:avLst/>
          </a:prstGeom>
          <a:solidFill>
            <a:srgbClr val="FFFF99"/>
          </a:solidFill>
          <a:ln>
            <a:noFill/>
          </a:ln>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b="1" dirty="0">
                <a:solidFill>
                  <a:schemeClr val="tx1"/>
                </a:solidFill>
              </a:rPr>
              <a:t>Manifesto for Agile development</a:t>
            </a:r>
          </a:p>
        </p:txBody>
      </p:sp>
    </p:spTree>
    <p:extLst>
      <p:ext uri="{BB962C8B-B14F-4D97-AF65-F5344CB8AC3E}">
        <p14:creationId xmlns:p14="http://schemas.microsoft.com/office/powerpoint/2010/main" val="418226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Technology Share</a:t>
            </a:r>
            <a:br>
              <a:rPr lang="en-US" b="1" dirty="0" smtClean="0"/>
            </a:br>
            <a:endParaRPr lang="en-US" b="1" dirty="0"/>
          </a:p>
        </p:txBody>
      </p:sp>
      <p:sp>
        <p:nvSpPr>
          <p:cNvPr id="3" name="Footer Placeholder 2"/>
          <p:cNvSpPr>
            <a:spLocks noGrp="1"/>
          </p:cNvSpPr>
          <p:nvPr>
            <p:ph type="ftr" sz="quarter" idx="4294967295"/>
          </p:nvPr>
        </p:nvSpPr>
        <p:spPr>
          <a:xfrm>
            <a:off x="914400" y="6172200"/>
            <a:ext cx="3962400" cy="457200"/>
          </a:xfrm>
          <a:prstGeom prst="rect">
            <a:avLst/>
          </a:prstGeom>
        </p:spPr>
        <p:txBody>
          <a:bodyPr/>
          <a:lstStyle/>
          <a:p>
            <a:r>
              <a:rPr lang="en-US" dirty="0" smtClean="0"/>
              <a:t>prepared by </a:t>
            </a:r>
            <a:r>
              <a:rPr lang="en-US" dirty="0" err="1" smtClean="0"/>
              <a:t>Usman</a:t>
            </a:r>
            <a:r>
              <a:rPr lang="en-US" dirty="0" smtClean="0"/>
              <a:t> </a:t>
            </a:r>
            <a:r>
              <a:rPr lang="en-US" dirty="0" err="1" smtClean="0"/>
              <a:t>Waheed</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pic>
        <p:nvPicPr>
          <p:cNvPr id="15362" name="Picture 2" descr="Work Flow Process"/>
          <p:cNvPicPr>
            <a:picLocks noChangeAspect="1" noChangeArrowheads="1"/>
          </p:cNvPicPr>
          <p:nvPr/>
        </p:nvPicPr>
        <p:blipFill>
          <a:blip r:embed="rId2" cstate="print"/>
          <a:srcRect/>
          <a:stretch>
            <a:fillRect/>
          </a:stretch>
        </p:blipFill>
        <p:spPr bwMode="auto">
          <a:xfrm>
            <a:off x="609600" y="990600"/>
            <a:ext cx="7546962" cy="4724400"/>
          </a:xfrm>
          <a:prstGeom prst="rect">
            <a:avLst/>
          </a:prstGeom>
          <a:noFill/>
        </p:spPr>
      </p:pic>
      <p:sp>
        <p:nvSpPr>
          <p:cNvPr id="7" name="TextBox 6"/>
          <p:cNvSpPr txBox="1"/>
          <p:nvPr/>
        </p:nvSpPr>
        <p:spPr>
          <a:xfrm>
            <a:off x="762000" y="5791200"/>
            <a:ext cx="8077200" cy="276999"/>
          </a:xfrm>
          <a:prstGeom prst="rect">
            <a:avLst/>
          </a:prstGeom>
          <a:noFill/>
        </p:spPr>
        <p:txBody>
          <a:bodyPr wrap="square" rtlCol="0">
            <a:spAutoFit/>
          </a:bodyPr>
          <a:lstStyle/>
          <a:p>
            <a:r>
              <a:rPr lang="en-US" sz="1200" b="1" dirty="0" smtClean="0"/>
              <a:t>Source: http://www.spkaa.com/engineering-technology-services/software-engineering/workflow-process-definition</a:t>
            </a:r>
            <a:endParaRPr lang="en-US" sz="1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diamond(in)">
                                      <p:cBhvr>
                                        <p:cTn id="7" dur="50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be covered– 180</a:t>
            </a:r>
            <a:r>
              <a:rPr lang="en-US" baseline="30000" dirty="0" smtClean="0"/>
              <a:t>0</a:t>
            </a:r>
            <a:r>
              <a:rPr lang="en-US" dirty="0" smtClean="0"/>
              <a:t> Shifts</a:t>
            </a:r>
            <a:endParaRPr lang="en-US" dirty="0"/>
          </a:p>
        </p:txBody>
      </p:sp>
      <p:sp>
        <p:nvSpPr>
          <p:cNvPr id="5" name="Footer Placeholder 4"/>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3" name="Content Placeholder 2"/>
          <p:cNvSpPr>
            <a:spLocks noGrp="1"/>
          </p:cNvSpPr>
          <p:nvPr>
            <p:ph sz="quarter" idx="1"/>
          </p:nvPr>
        </p:nvSpPr>
        <p:spPr/>
        <p:txBody>
          <a:bodyPr numCol="2">
            <a:normAutofit fontScale="85000" lnSpcReduction="20000"/>
          </a:bodyPr>
          <a:lstStyle/>
          <a:p>
            <a:pPr marL="514350" indent="-514350">
              <a:buFont typeface="+mj-lt"/>
              <a:buAutoNum type="arabicPeriod"/>
            </a:pPr>
            <a:r>
              <a:rPr lang="en-US" b="1" dirty="0" smtClean="0"/>
              <a:t>Team</a:t>
            </a:r>
          </a:p>
          <a:p>
            <a:pPr marL="514350" indent="-514350">
              <a:buFont typeface="+mj-lt"/>
              <a:buAutoNum type="arabicPeriod"/>
            </a:pPr>
            <a:r>
              <a:rPr lang="en-US" b="1" dirty="0" smtClean="0"/>
              <a:t>Requirements</a:t>
            </a:r>
          </a:p>
          <a:p>
            <a:pPr marL="514350" indent="-514350">
              <a:buFont typeface="+mj-lt"/>
              <a:buAutoNum type="arabicPeriod"/>
            </a:pPr>
            <a:r>
              <a:rPr lang="en-US" b="1" dirty="0" smtClean="0"/>
              <a:t>Development iteration</a:t>
            </a:r>
          </a:p>
          <a:p>
            <a:pPr marL="514350" indent="-514350">
              <a:buFont typeface="+mj-lt"/>
              <a:buAutoNum type="arabicPeriod"/>
            </a:pPr>
            <a:r>
              <a:rPr lang="en-US" b="1" dirty="0" smtClean="0"/>
              <a:t>Acceptance Tests</a:t>
            </a:r>
          </a:p>
          <a:p>
            <a:pPr marL="514350" indent="-514350">
              <a:buFont typeface="+mj-lt"/>
              <a:buAutoNum type="arabicPeriod"/>
            </a:pPr>
            <a:r>
              <a:rPr lang="en-US" b="1" dirty="0" smtClean="0"/>
              <a:t>Programming Style</a:t>
            </a:r>
          </a:p>
          <a:p>
            <a:pPr marL="514350" indent="-514350">
              <a:buFont typeface="+mj-lt"/>
              <a:buAutoNum type="arabicPeriod"/>
            </a:pPr>
            <a:r>
              <a:rPr lang="en-US" b="1" dirty="0" smtClean="0"/>
              <a:t>Testing</a:t>
            </a:r>
          </a:p>
          <a:p>
            <a:pPr marL="514350" indent="-514350">
              <a:buFont typeface="+mj-lt"/>
              <a:buAutoNum type="arabicPeriod"/>
            </a:pPr>
            <a:r>
              <a:rPr lang="en-US" b="1" dirty="0" smtClean="0"/>
              <a:t>Ownership</a:t>
            </a:r>
          </a:p>
          <a:p>
            <a:pPr marL="514350" indent="-514350">
              <a:buFont typeface="+mj-lt"/>
              <a:buAutoNum type="arabicPeriod"/>
            </a:pPr>
            <a:r>
              <a:rPr lang="en-US" b="1" dirty="0" smtClean="0"/>
              <a:t>Integration</a:t>
            </a:r>
          </a:p>
          <a:p>
            <a:pPr marL="514350" indent="-514350">
              <a:buFont typeface="+mj-lt"/>
              <a:buAutoNum type="arabicPeriod"/>
            </a:pPr>
            <a:r>
              <a:rPr lang="en-US" b="1" dirty="0" smtClean="0"/>
              <a:t>Development Pace</a:t>
            </a:r>
          </a:p>
          <a:p>
            <a:pPr marL="514350" indent="-514350">
              <a:buFont typeface="+mj-lt"/>
              <a:buAutoNum type="arabicPeriod"/>
            </a:pPr>
            <a:r>
              <a:rPr lang="en-US" b="1" dirty="0" smtClean="0"/>
              <a:t>Workspace</a:t>
            </a:r>
          </a:p>
          <a:p>
            <a:pPr marL="514350" indent="-514350">
              <a:buFont typeface="+mj-lt"/>
              <a:buAutoNum type="arabicPeriod"/>
            </a:pPr>
            <a:r>
              <a:rPr lang="en-US" b="1" dirty="0" smtClean="0"/>
              <a:t>Design &amp; architecture</a:t>
            </a:r>
          </a:p>
          <a:p>
            <a:pPr marL="514350" indent="-514350">
              <a:buFont typeface="+mj-lt"/>
              <a:buAutoNum type="arabicPeriod"/>
            </a:pPr>
            <a:r>
              <a:rPr lang="en-US" b="1" dirty="0" smtClean="0"/>
              <a:t>Refactoring</a:t>
            </a:r>
          </a:p>
          <a:p>
            <a:pPr marL="514350" indent="-514350">
              <a:buFont typeface="+mj-lt"/>
              <a:buAutoNum type="arabicPeriod"/>
            </a:pPr>
            <a:r>
              <a:rPr lang="en-US" b="1" dirty="0" smtClean="0"/>
              <a:t>Documentation</a:t>
            </a:r>
          </a:p>
          <a:p>
            <a:pPr marL="514350" indent="-514350">
              <a:buFont typeface="+mj-lt"/>
              <a:buAutoNum type="arabicPeriod"/>
            </a:pPr>
            <a:r>
              <a:rPr lang="en-US" b="1" dirty="0" smtClean="0"/>
              <a:t>Task allocation</a:t>
            </a:r>
          </a:p>
          <a:p>
            <a:pPr marL="514350" indent="-514350">
              <a:buFont typeface="+mj-lt"/>
              <a:buAutoNum type="arabicPeriod"/>
            </a:pPr>
            <a:r>
              <a:rPr lang="en-US" b="1" dirty="0" smtClean="0"/>
              <a:t>Progress meeting</a:t>
            </a:r>
          </a:p>
          <a:p>
            <a:pPr marL="514350" indent="-514350">
              <a:buFont typeface="+mj-lt"/>
              <a:buAutoNum type="arabicPeriod"/>
            </a:pPr>
            <a:r>
              <a:rPr lang="en-US" b="1" dirty="0" smtClean="0"/>
              <a:t>Status meeting</a:t>
            </a:r>
          </a:p>
          <a:p>
            <a:pPr marL="514350" indent="-514350">
              <a:buFont typeface="+mj-lt"/>
              <a:buAutoNum type="arabicPeriod"/>
            </a:pPr>
            <a:r>
              <a:rPr lang="en-US" b="1" dirty="0" smtClean="0"/>
              <a:t>Project status</a:t>
            </a:r>
          </a:p>
          <a:p>
            <a:endParaRPr lang="en-US" b="1" dirty="0" smtClean="0"/>
          </a:p>
          <a:p>
            <a:endParaRPr lang="en-US" b="1" dirty="0" smtClean="0"/>
          </a:p>
          <a:p>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Team</a:t>
            </a:r>
            <a:endParaRPr lang="en-US" dirty="0"/>
          </a:p>
        </p:txBody>
      </p:sp>
      <p:sp>
        <p:nvSpPr>
          <p:cNvPr id="7" name="Footer Placeholder 6"/>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6" name="Slide Number Placeholder 5"/>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3" name="Content Placeholder 2"/>
          <p:cNvSpPr>
            <a:spLocks noGrp="1"/>
          </p:cNvSpPr>
          <p:nvPr>
            <p:ph sz="quarter" idx="1"/>
          </p:nvPr>
        </p:nvSpPr>
        <p:spPr>
          <a:xfrm>
            <a:off x="914400" y="1447800"/>
            <a:ext cx="7848600" cy="2667000"/>
          </a:xfrm>
        </p:spPr>
        <p:txBody>
          <a:bodyPr>
            <a:normAutofit fontScale="70000" lnSpcReduction="20000"/>
          </a:bodyPr>
          <a:lstStyle/>
          <a:p>
            <a:pPr>
              <a:buNone/>
            </a:pPr>
            <a:endParaRPr lang="en-US" b="1" dirty="0" smtClean="0"/>
          </a:p>
          <a:p>
            <a:pPr>
              <a:buNone/>
            </a:pPr>
            <a:r>
              <a:rPr lang="en-US" dirty="0" smtClean="0"/>
              <a:t>Team means, analyst, designer, coder, tester, architect, team lead, QA manager, and project manager , in hieratical order</a:t>
            </a:r>
          </a:p>
          <a:p>
            <a:pPr>
              <a:buNone/>
            </a:pPr>
            <a:endParaRPr lang="en-US" b="1" dirty="0" smtClean="0"/>
          </a:p>
          <a:p>
            <a:pPr algn="ctr">
              <a:buNone/>
            </a:pPr>
            <a:r>
              <a:rPr lang="en-US" b="1" dirty="0" smtClean="0"/>
              <a:t>	</a:t>
            </a:r>
            <a:r>
              <a:rPr lang="en-US" sz="3200" b="1" dirty="0" smtClean="0"/>
              <a:t>In agile development we believe in</a:t>
            </a:r>
          </a:p>
          <a:p>
            <a:pPr algn="ctr">
              <a:buNone/>
            </a:pPr>
            <a:r>
              <a:rPr lang="en-US" sz="3200" b="1" dirty="0" smtClean="0"/>
              <a:t>Whole Team</a:t>
            </a:r>
          </a:p>
          <a:p>
            <a:pPr algn="ctr">
              <a:buNone/>
            </a:pPr>
            <a:r>
              <a:rPr lang="en-US" sz="3200" b="1" dirty="0" smtClean="0"/>
              <a:t>in an agile project, the customer, however defined, is a member of, and available to, the team.</a:t>
            </a:r>
          </a:p>
          <a:p>
            <a:endParaRPr lang="en-US" dirty="0" smtClean="0"/>
          </a:p>
        </p:txBody>
      </p:sp>
      <p:pic>
        <p:nvPicPr>
          <p:cNvPr id="12290" name="Picture 2" descr="http://blogs.seapine.com/wp-content/uploads/2012/02/SelfOrgTeam_9_0611_v2.png"/>
          <p:cNvPicPr>
            <a:picLocks noChangeAspect="1" noChangeArrowheads="1"/>
          </p:cNvPicPr>
          <p:nvPr/>
        </p:nvPicPr>
        <p:blipFill>
          <a:blip r:embed="rId2" cstate="print"/>
          <a:srcRect t="23242"/>
          <a:stretch>
            <a:fillRect/>
          </a:stretch>
        </p:blipFill>
        <p:spPr bwMode="auto">
          <a:xfrm>
            <a:off x="1828800" y="4038600"/>
            <a:ext cx="5410200" cy="2291379"/>
          </a:xfrm>
          <a:prstGeom prst="rect">
            <a:avLst/>
          </a:prstGeom>
          <a:noFill/>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ox(in)">
                                      <p:cBhvr>
                                        <p:cTn id="15" dur="500"/>
                                        <p:tgtEl>
                                          <p:spTgt spid="3">
                                            <p:txEl>
                                              <p:pRg st="4" end="4"/>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ox(in)">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nodeType="clickEffect">
                                  <p:stCondLst>
                                    <p:cond delay="0"/>
                                  </p:stCondLst>
                                  <p:childTnLst>
                                    <p:animScale>
                                      <p:cBhvr>
                                        <p:cTn id="22" dur="2000" fill="hold"/>
                                        <p:tgtEl>
                                          <p:spTgt spid="12290"/>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2290"/>
                                        </p:tgtEl>
                                        <p:attrNameLst>
                                          <p:attrName>style.visibility</p:attrName>
                                        </p:attrNameLst>
                                      </p:cBhvr>
                                      <p:to>
                                        <p:strVal val="visible"/>
                                      </p:to>
                                    </p:set>
                                    <p:animEffect transition="in" filter="box(in)">
                                      <p:cBhvr>
                                        <p:cTn id="2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Requirements </a:t>
            </a:r>
            <a:endParaRPr lang="en-US" dirty="0"/>
          </a:p>
        </p:txBody>
      </p:sp>
      <p:sp>
        <p:nvSpPr>
          <p:cNvPr id="5" name="Footer Placeholder 4"/>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3" name="Content Placeholder 2"/>
          <p:cNvSpPr>
            <a:spLocks noGrp="1"/>
          </p:cNvSpPr>
          <p:nvPr>
            <p:ph sz="quarter" idx="1"/>
          </p:nvPr>
        </p:nvSpPr>
        <p:spPr>
          <a:xfrm>
            <a:off x="457200" y="1219200"/>
            <a:ext cx="8229600" cy="4525963"/>
          </a:xfrm>
        </p:spPr>
        <p:txBody>
          <a:bodyPr>
            <a:noAutofit/>
          </a:bodyPr>
          <a:lstStyle/>
          <a:p>
            <a:endParaRPr lang="en-US" sz="1600" b="1" dirty="0" smtClean="0"/>
          </a:p>
          <a:p>
            <a:endParaRPr lang="en-US" sz="1600" b="1" dirty="0" smtClean="0"/>
          </a:p>
          <a:p>
            <a:pPr>
              <a:buNone/>
            </a:pPr>
            <a:r>
              <a:rPr lang="en-US" sz="2400" dirty="0" smtClean="0"/>
              <a:t>Requirements are captured and written by analyst , and project manager  and then verified from customer</a:t>
            </a:r>
          </a:p>
          <a:p>
            <a:endParaRPr lang="en-US" sz="2400" dirty="0" smtClean="0"/>
          </a:p>
          <a:p>
            <a:pPr algn="ctr">
              <a:buNone/>
            </a:pPr>
            <a:endParaRPr lang="en-US" sz="2400" b="1" dirty="0" smtClean="0"/>
          </a:p>
          <a:p>
            <a:pPr algn="ctr">
              <a:buNone/>
            </a:pPr>
            <a:endParaRPr lang="en-US" sz="2400" b="1" dirty="0" smtClean="0"/>
          </a:p>
          <a:p>
            <a:pPr algn="ctr">
              <a:buNone/>
            </a:pPr>
            <a:endParaRPr lang="en-US" sz="2400" b="1" dirty="0" smtClean="0"/>
          </a:p>
          <a:p>
            <a:pPr algn="ctr">
              <a:buNone/>
            </a:pPr>
            <a:r>
              <a:rPr lang="en-US" sz="2400" b="1" dirty="0" smtClean="0"/>
              <a:t>In agile development we believe in</a:t>
            </a:r>
          </a:p>
          <a:p>
            <a:pPr algn="ctr">
              <a:buNone/>
            </a:pPr>
            <a:r>
              <a:rPr lang="en-US" sz="2400" b="1" dirty="0" smtClean="0"/>
              <a:t>User stories by customers</a:t>
            </a:r>
          </a:p>
          <a:p>
            <a:pPr algn="ctr">
              <a:buNone/>
            </a:pPr>
            <a:r>
              <a:rPr lang="en-US" sz="2400" b="1" dirty="0" smtClean="0"/>
              <a:t>the customer writes a few words on an index card .</a:t>
            </a:r>
          </a:p>
          <a:p>
            <a:endParaRPr lang="en-US" sz="1600" dirty="0"/>
          </a:p>
        </p:txBody>
      </p:sp>
      <p:pic>
        <p:nvPicPr>
          <p:cNvPr id="11266" name="Picture 2" descr="http://libwebrarian.files.wordpress.com/2011/11/user-stories-4.jpg"/>
          <p:cNvPicPr>
            <a:picLocks noChangeAspect="1" noChangeArrowheads="1"/>
          </p:cNvPicPr>
          <p:nvPr/>
        </p:nvPicPr>
        <p:blipFill>
          <a:blip r:embed="rId2" cstate="print"/>
          <a:srcRect/>
          <a:stretch>
            <a:fillRect/>
          </a:stretch>
        </p:blipFill>
        <p:spPr bwMode="auto">
          <a:xfrm>
            <a:off x="6553200" y="2743200"/>
            <a:ext cx="2208937" cy="1752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checkerboard(across)">
                                      <p:cBhvr>
                                        <p:cTn id="12" dur="500"/>
                                        <p:tgtEl>
                                          <p:spTgt spid="3">
                                            <p:txEl>
                                              <p:pRg st="7" end="7"/>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checkerboard(across)">
                                      <p:cBhvr>
                                        <p:cTn id="15" dur="500"/>
                                        <p:tgtEl>
                                          <p:spTgt spid="3">
                                            <p:txEl>
                                              <p:pRg st="8" end="8"/>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checkerboard(across)">
                                      <p:cBhvr>
                                        <p:cTn id="18" dur="500"/>
                                        <p:tgtEl>
                                          <p:spTgt spid="3">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1266"/>
                                        </p:tgtEl>
                                        <p:attrNameLst>
                                          <p:attrName>style.visibility</p:attrName>
                                        </p:attrNameLst>
                                      </p:cBhvr>
                                      <p:to>
                                        <p:strVal val="visible"/>
                                      </p:to>
                                    </p:set>
                                    <p:animEffect transition="in" filter="box(in)">
                                      <p:cBhvr>
                                        <p:cTn id="23"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Development iteration</a:t>
            </a:r>
            <a:endParaRPr lang="en-US" dirty="0"/>
          </a:p>
        </p:txBody>
      </p:sp>
      <p:sp>
        <p:nvSpPr>
          <p:cNvPr id="5" name="Footer Placeholder 4"/>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3" name="Content Placeholder 2"/>
          <p:cNvSpPr>
            <a:spLocks noGrp="1"/>
          </p:cNvSpPr>
          <p:nvPr>
            <p:ph sz="quarter" idx="1"/>
          </p:nvPr>
        </p:nvSpPr>
        <p:spPr/>
        <p:txBody>
          <a:bodyPr>
            <a:noAutofit/>
          </a:bodyPr>
          <a:lstStyle/>
          <a:p>
            <a:pPr algn="ctr">
              <a:buNone/>
            </a:pPr>
            <a:endParaRPr lang="en-US" sz="1800" b="1" dirty="0" smtClean="0"/>
          </a:p>
          <a:p>
            <a:pPr algn="ctr">
              <a:buNone/>
            </a:pPr>
            <a:r>
              <a:rPr lang="en-US" sz="1800" dirty="0" smtClean="0"/>
              <a:t>Projects are developed in iterations of  2-3 months, and first iteration act as detailed design and plan of the whole project, and remaining are development iterations</a:t>
            </a:r>
          </a:p>
          <a:p>
            <a:pPr algn="ctr">
              <a:buNone/>
            </a:pPr>
            <a:endParaRPr lang="en-US" sz="1800" b="1" dirty="0" smtClean="0"/>
          </a:p>
          <a:p>
            <a:pPr algn="ctr">
              <a:buNone/>
            </a:pPr>
            <a:r>
              <a:rPr lang="en-US" sz="1800" b="1" dirty="0" smtClean="0"/>
              <a:t>In agile development we believe in</a:t>
            </a:r>
          </a:p>
          <a:p>
            <a:pPr algn="ctr">
              <a:buNone/>
            </a:pPr>
            <a:r>
              <a:rPr lang="en-US" sz="1800" b="1" dirty="0" smtClean="0"/>
              <a:t>Short cycle</a:t>
            </a:r>
          </a:p>
          <a:p>
            <a:pPr algn="ctr">
              <a:buNone/>
            </a:pPr>
            <a:r>
              <a:rPr lang="en-US" sz="1800" b="1" dirty="0" smtClean="0"/>
              <a:t>An agile project delivers </a:t>
            </a:r>
            <a:r>
              <a:rPr lang="en-US" sz="2400" b="1" u="sng" dirty="0" smtClean="0"/>
              <a:t>working software </a:t>
            </a:r>
            <a:r>
              <a:rPr lang="en-US" sz="1800" b="1" dirty="0" smtClean="0"/>
              <a:t>every two to four weeks. Each of these iterations produces working software that addresses some of the needs of the stakeholders. </a:t>
            </a:r>
          </a:p>
          <a:p>
            <a:pPr algn="ctr">
              <a:buNone/>
            </a:pPr>
            <a:r>
              <a:rPr lang="en-US" sz="1800" b="1" dirty="0" smtClean="0"/>
              <a:t>At the end of each iteration, the system is demonstrated to the stakeholders in order to get their feedback.</a:t>
            </a:r>
          </a:p>
          <a:p>
            <a:pPr algn="ctr"/>
            <a:endParaRPr lang="en-US" sz="1100" b="1" dirty="0" smtClean="0"/>
          </a:p>
          <a:p>
            <a:pPr algn="ctr">
              <a:buNone/>
            </a:pPr>
            <a:endParaRPr lang="en-US" sz="1600" b="1" dirty="0" smtClean="0"/>
          </a:p>
        </p:txBody>
      </p:sp>
      <p:pic>
        <p:nvPicPr>
          <p:cNvPr id="10242" name="Picture 2" descr="http://3.bp.blogspot.com/-7bXht1jh748/Up56mB2zmOI/AAAAAAAAA0I/3z44MHbuQx4/s1600/Agile+Timeboxed+Cycles.png"/>
          <p:cNvPicPr>
            <a:picLocks noChangeAspect="1" noChangeArrowheads="1"/>
          </p:cNvPicPr>
          <p:nvPr/>
        </p:nvPicPr>
        <p:blipFill>
          <a:blip r:embed="rId2" cstate="print"/>
          <a:srcRect b="25197"/>
          <a:stretch>
            <a:fillRect/>
          </a:stretch>
        </p:blipFill>
        <p:spPr bwMode="auto">
          <a:xfrm>
            <a:off x="3171825" y="5181600"/>
            <a:ext cx="5972175" cy="148717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0242"/>
                                        </p:tgtEl>
                                        <p:attrNameLst>
                                          <p:attrName>style.visibility</p:attrName>
                                        </p:attrNameLst>
                                      </p:cBhvr>
                                      <p:to>
                                        <p:strVal val="visible"/>
                                      </p:to>
                                    </p:set>
                                    <p:animEffect transition="in" filter="box(in)">
                                      <p:cBhvr>
                                        <p:cTn id="23" dur="500"/>
                                        <p:tgtEl>
                                          <p:spTgt spid="1024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Acceptance Tests</a:t>
            </a:r>
            <a:endParaRPr lang="en-US" dirty="0"/>
          </a:p>
        </p:txBody>
      </p:sp>
      <p:sp>
        <p:nvSpPr>
          <p:cNvPr id="5" name="Footer Placeholder 4"/>
          <p:cNvSpPr>
            <a:spLocks noGrp="1"/>
          </p:cNvSpPr>
          <p:nvPr>
            <p:ph type="ftr" sz="quarter" idx="4294967295"/>
          </p:nvPr>
        </p:nvSpPr>
        <p:spPr>
          <a:xfrm>
            <a:off x="914400" y="6172200"/>
            <a:ext cx="3962400" cy="457200"/>
          </a:xfrm>
          <a:prstGeom prst="rect">
            <a:avLst/>
          </a:prstGeom>
        </p:spPr>
        <p:txBody>
          <a:bodyPr/>
          <a:lstStyle/>
          <a:p>
            <a:r>
              <a:rPr lang="en-US" smtClean="0"/>
              <a:t>prepared by Usman Waheed</a:t>
            </a: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3" name="Content Placeholder 2"/>
          <p:cNvSpPr>
            <a:spLocks noGrp="1"/>
          </p:cNvSpPr>
          <p:nvPr>
            <p:ph sz="quarter" idx="1"/>
          </p:nvPr>
        </p:nvSpPr>
        <p:spPr>
          <a:xfrm>
            <a:off x="457200" y="1417637"/>
            <a:ext cx="8229600" cy="4525963"/>
          </a:xfrm>
        </p:spPr>
        <p:txBody>
          <a:bodyPr>
            <a:noAutofit/>
          </a:bodyPr>
          <a:lstStyle/>
          <a:p>
            <a:pPr algn="ctr">
              <a:buNone/>
            </a:pPr>
            <a:r>
              <a:rPr lang="en-US" sz="2000" dirty="0" smtClean="0"/>
              <a:t>Requirements that are captured at initial level and contracted are used as an acceptance test at the end</a:t>
            </a:r>
          </a:p>
          <a:p>
            <a:pPr algn="ctr">
              <a:buNone/>
            </a:pPr>
            <a:endParaRPr lang="en-US" sz="2000" dirty="0" smtClean="0"/>
          </a:p>
          <a:p>
            <a:pPr algn="ctr">
              <a:buNone/>
            </a:pPr>
            <a:r>
              <a:rPr lang="en-US" sz="2000" b="1" dirty="0" smtClean="0"/>
              <a:t>In agile development we believe in</a:t>
            </a:r>
          </a:p>
          <a:p>
            <a:pPr algn="ctr">
              <a:buNone/>
            </a:pPr>
            <a:endParaRPr lang="en-US" sz="2000" dirty="0" smtClean="0"/>
          </a:p>
          <a:p>
            <a:pPr algn="ctr">
              <a:buNone/>
            </a:pPr>
            <a:r>
              <a:rPr lang="en-US" sz="2000" dirty="0" smtClean="0"/>
              <a:t>Acceptance tests are written by business analysts, quality assurance specialists, and testers during the iteration.</a:t>
            </a:r>
          </a:p>
          <a:p>
            <a:pPr algn="ctr">
              <a:buNone/>
            </a:pPr>
            <a:r>
              <a:rPr lang="en-US" sz="2000" dirty="0" smtClean="0"/>
              <a:t> The language they are written in is easy for programmers, customers, and businesspeople to read and understand. </a:t>
            </a:r>
          </a:p>
          <a:p>
            <a:pPr algn="ctr">
              <a:buNone/>
            </a:pPr>
            <a:r>
              <a:rPr lang="en-US" sz="2000" dirty="0" smtClean="0"/>
              <a:t>Once an acceptance test passes, it is added to the body of passing acceptance tests and is never allowed to fail again. </a:t>
            </a:r>
            <a:endParaRPr lang="en-US" sz="2000" dirty="0"/>
          </a:p>
        </p:txBody>
      </p:sp>
      <p:pic>
        <p:nvPicPr>
          <p:cNvPr id="9218" name="Picture 2" descr="http://www.accurev.com/blog/wp-content/uploads/2011/01/chart.png"/>
          <p:cNvPicPr>
            <a:picLocks noChangeAspect="1" noChangeArrowheads="1"/>
          </p:cNvPicPr>
          <p:nvPr/>
        </p:nvPicPr>
        <p:blipFill>
          <a:blip r:embed="rId2" cstate="print"/>
          <a:srcRect/>
          <a:stretch>
            <a:fillRect/>
          </a:stretch>
        </p:blipFill>
        <p:spPr bwMode="auto">
          <a:xfrm>
            <a:off x="5181600" y="5181600"/>
            <a:ext cx="3333641" cy="1676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218"/>
                                        </p:tgtEl>
                                        <p:attrNameLst>
                                          <p:attrName>style.visibility</p:attrName>
                                        </p:attrNameLst>
                                      </p:cBhvr>
                                      <p:to>
                                        <p:strVal val="visible"/>
                                      </p:to>
                                    </p:set>
                                    <p:animEffect transition="in" filter="blinds(horizontal)">
                                      <p:cBhvr>
                                        <p:cTn id="26"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1617</TotalTime>
  <Words>1566</Words>
  <Application>Microsoft Office PowerPoint</Application>
  <PresentationFormat>On-screen Show (4:3)</PresentationFormat>
  <Paragraphs>244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Tw Cen MT</vt:lpstr>
      <vt:lpstr>Wingdings</vt:lpstr>
      <vt:lpstr>Wingdings 2</vt:lpstr>
      <vt:lpstr>Median</vt:lpstr>
      <vt:lpstr>PowerPoint Presentation</vt:lpstr>
      <vt:lpstr>Agile Vs Traditional </vt:lpstr>
      <vt:lpstr>Agile Manifesto profile of authors at http://www.agilemanifesto.org/authors.html</vt:lpstr>
      <vt:lpstr>Technology Share </vt:lpstr>
      <vt:lpstr>What will be covered– 1800 Shifts</vt:lpstr>
      <vt:lpstr>Team</vt:lpstr>
      <vt:lpstr>Requirements </vt:lpstr>
      <vt:lpstr>Development iteration</vt:lpstr>
      <vt:lpstr>Acceptance Tests</vt:lpstr>
      <vt:lpstr>Programming Style</vt:lpstr>
      <vt:lpstr>Testing </vt:lpstr>
      <vt:lpstr>Ownership</vt:lpstr>
      <vt:lpstr>Integration</vt:lpstr>
      <vt:lpstr>Development Pace</vt:lpstr>
      <vt:lpstr>Workspace</vt:lpstr>
      <vt:lpstr>Design and Architecture </vt:lpstr>
      <vt:lpstr>Refactoring</vt:lpstr>
      <vt:lpstr>Documentation</vt:lpstr>
      <vt:lpstr>Task assignment</vt:lpstr>
      <vt:lpstr>Progress monitoring</vt:lpstr>
      <vt:lpstr>Status meeting</vt:lpstr>
      <vt:lpstr>Status of project</vt:lpstr>
      <vt:lpstr>Agile Development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Muhammad Talha Zia</cp:lastModifiedBy>
  <cp:revision>426</cp:revision>
  <dcterms:created xsi:type="dcterms:W3CDTF">2013-01-14T12:35:51Z</dcterms:created>
  <dcterms:modified xsi:type="dcterms:W3CDTF">2024-10-10T05:34:00Z</dcterms:modified>
</cp:coreProperties>
</file>