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7"/>
  </p:notesMasterIdLst>
  <p:handoutMasterIdLst>
    <p:handoutMasterId r:id="rId38"/>
  </p:handoutMasterIdLst>
  <p:sldIdLst>
    <p:sldId id="417" r:id="rId2"/>
    <p:sldId id="382" r:id="rId3"/>
    <p:sldId id="384" r:id="rId4"/>
    <p:sldId id="385" r:id="rId5"/>
    <p:sldId id="386" r:id="rId6"/>
    <p:sldId id="418" r:id="rId7"/>
    <p:sldId id="419" r:id="rId8"/>
    <p:sldId id="387" r:id="rId9"/>
    <p:sldId id="388" r:id="rId10"/>
    <p:sldId id="389" r:id="rId11"/>
    <p:sldId id="390" r:id="rId12"/>
    <p:sldId id="391" r:id="rId13"/>
    <p:sldId id="392" r:id="rId14"/>
    <p:sldId id="393" r:id="rId15"/>
    <p:sldId id="414" r:id="rId16"/>
    <p:sldId id="415" r:id="rId17"/>
    <p:sldId id="397" r:id="rId18"/>
    <p:sldId id="398" r:id="rId19"/>
    <p:sldId id="399" r:id="rId20"/>
    <p:sldId id="400" r:id="rId21"/>
    <p:sldId id="416" r:id="rId22"/>
    <p:sldId id="401" r:id="rId23"/>
    <p:sldId id="402" r:id="rId24"/>
    <p:sldId id="420" r:id="rId25"/>
    <p:sldId id="403" r:id="rId26"/>
    <p:sldId id="404" r:id="rId27"/>
    <p:sldId id="405" r:id="rId28"/>
    <p:sldId id="406" r:id="rId29"/>
    <p:sldId id="408" r:id="rId30"/>
    <p:sldId id="409" r:id="rId31"/>
    <p:sldId id="410" r:id="rId32"/>
    <p:sldId id="411" r:id="rId33"/>
    <p:sldId id="412" r:id="rId34"/>
    <p:sldId id="413" r:id="rId35"/>
    <p:sldId id="421" r:id="rId36"/>
  </p:sldIdLst>
  <p:sldSz cx="9144000" cy="6858000" type="screen4x3"/>
  <p:notesSz cx="7007225" cy="9293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880">
          <p15:clr>
            <a:srgbClr val="A4A3A4"/>
          </p15:clr>
        </p15:guide>
      </p15:sldGuideLst>
    </p:ext>
    <p:ext uri="{2D200454-40CA-4A62-9FC3-DE9A4176ACB9}">
      <p15:notesGuideLst xmlns:p15="http://schemas.microsoft.com/office/powerpoint/2012/main">
        <p15:guide id="1" orient="horz" pos="2195">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3070"/>
    <a:srgbClr val="B7C3CD"/>
    <a:srgbClr val="99CCFF"/>
    <a:srgbClr val="6699FF"/>
    <a:srgbClr val="CC9900"/>
    <a:srgbClr val="FCFEB9"/>
    <a:srgbClr val="114FFB"/>
    <a:srgbClr val="FBD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85529" autoAdjust="0"/>
  </p:normalViewPr>
  <p:slideViewPr>
    <p:cSldViewPr>
      <p:cViewPr varScale="1">
        <p:scale>
          <a:sx n="91" d="100"/>
          <a:sy n="91" d="100"/>
        </p:scale>
        <p:origin x="1308" y="90"/>
      </p:cViewPr>
      <p:guideLst>
        <p:guide orient="horz" pos="27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816" y="2340"/>
      </p:cViewPr>
      <p:guideLst>
        <p:guide orient="horz" pos="2195"/>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03688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defTabSz="928688" eaLnBrk="0" hangingPunct="0">
              <a:defRPr sz="1000" i="1" smtClean="0">
                <a:latin typeface="Book Antiqua" panose="02040602050305030304"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70338" y="-1588"/>
            <a:ext cx="3036887"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algn="r" defTabSz="928688" eaLnBrk="0" hangingPunct="0">
              <a:defRPr sz="1000" i="1" smtClean="0">
                <a:latin typeface="Book Antiqua" panose="02040602050305030304"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8826500"/>
            <a:ext cx="3733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i="1" smtClean="0">
                <a:latin typeface="Book Antiqua" panose="02040602050305030304" pitchFamily="18" charset="0"/>
              </a:defRPr>
            </a:lvl1pPr>
          </a:lstStyle>
          <a:p>
            <a:pPr>
              <a:defRPr/>
            </a:pPr>
            <a:r>
              <a:rPr lang="en-US"/>
              <a:t>Chapter 15 – Output Design and Prototyping</a:t>
            </a:r>
          </a:p>
        </p:txBody>
      </p:sp>
      <p:sp>
        <p:nvSpPr>
          <p:cNvPr id="3077" name="Rectangle 5"/>
          <p:cNvSpPr>
            <a:spLocks noGrp="1" noChangeArrowheads="1"/>
          </p:cNvSpPr>
          <p:nvPr>
            <p:ph type="sldNum" sz="quarter" idx="3"/>
          </p:nvPr>
        </p:nvSpPr>
        <p:spPr bwMode="auto">
          <a:xfrm>
            <a:off x="3970338" y="8826500"/>
            <a:ext cx="30368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i="1" smtClean="0">
                <a:latin typeface="Book Antiqua" panose="02040602050305030304" pitchFamily="18" charset="0"/>
              </a:defRPr>
            </a:lvl1pPr>
          </a:lstStyle>
          <a:p>
            <a:pPr>
              <a:defRPr/>
            </a:pPr>
            <a:fld id="{8DE0548F-9D54-41F1-8FAE-21F42E385B2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body" sz="quarter" idx="3"/>
          </p:nvPr>
        </p:nvSpPr>
        <p:spPr bwMode="auto">
          <a:xfrm>
            <a:off x="935038" y="4413250"/>
            <a:ext cx="51371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76" tIns="46788" rIns="93576" bIns="4678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7"/>
          <p:cNvSpPr>
            <a:spLocks noChangeArrowheads="1" noTextEdit="1"/>
          </p:cNvSpPr>
          <p:nvPr>
            <p:ph type="sldImg" idx="2"/>
          </p:nvPr>
        </p:nvSpPr>
        <p:spPr bwMode="auto">
          <a:xfrm>
            <a:off x="1189038" y="701675"/>
            <a:ext cx="4630737"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ftr" sz="quarter" idx="4"/>
          </p:nvPr>
        </p:nvSpPr>
        <p:spPr bwMode="auto">
          <a:xfrm>
            <a:off x="622300" y="8716963"/>
            <a:ext cx="3873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smtClean="0">
                <a:latin typeface="Times New Roman" panose="02020603050405020304" pitchFamily="18" charset="0"/>
              </a:defRPr>
            </a:lvl1pPr>
          </a:lstStyle>
          <a:p>
            <a:pPr>
              <a:defRPr/>
            </a:pPr>
            <a:r>
              <a:rPr lang="en-US"/>
              <a:t>Chapter 15 – Output Design and Prototyping</a:t>
            </a:r>
          </a:p>
        </p:txBody>
      </p:sp>
      <p:sp>
        <p:nvSpPr>
          <p:cNvPr id="2057" name="Rectangle 9"/>
          <p:cNvSpPr>
            <a:spLocks noGrp="1" noChangeArrowheads="1"/>
          </p:cNvSpPr>
          <p:nvPr>
            <p:ph type="sldNum" sz="quarter" idx="5"/>
          </p:nvPr>
        </p:nvSpPr>
        <p:spPr bwMode="auto">
          <a:xfrm>
            <a:off x="4648200" y="8716963"/>
            <a:ext cx="16589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b="1" smtClean="0">
                <a:latin typeface="Times New Roman" panose="02020603050405020304" pitchFamily="18" charset="0"/>
              </a:defRPr>
            </a:lvl1pPr>
          </a:lstStyle>
          <a:p>
            <a:pPr>
              <a:defRPr/>
            </a:pPr>
            <a:fld id="{BB24E976-FD49-439B-94C1-799304CB1E8B}"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800" kern="1200">
        <a:solidFill>
          <a:schemeClr val="tx1"/>
        </a:solidFill>
        <a:latin typeface="Arial" panose="020B0604020202020204" pitchFamily="34" charset="0"/>
        <a:ea typeface="+mn-ea"/>
        <a:cs typeface="+mn-cs"/>
      </a:defRPr>
    </a:lvl1pPr>
    <a:lvl2pPr marL="4572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2pPr>
    <a:lvl3pPr marL="8001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3pPr>
    <a:lvl4pPr marL="11430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4pPr>
    <a:lvl5pPr marL="14859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6147"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28F0A93-FC81-4806-BA8D-DB9F0B3E1E55}"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8" name="Rectangle 2"/>
          <p:cNvSpPr>
            <a:spLocks noChangeArrowheads="1" noTextEdit="1"/>
          </p:cNvSpPr>
          <p:nvPr>
            <p:ph type="sldImg"/>
          </p:nvPr>
        </p:nvSpPr>
        <p:spPr>
          <a:ln/>
        </p:spPr>
      </p:sp>
      <p:sp>
        <p:nvSpPr>
          <p:cNvPr id="6149" name="Rectangle 3"/>
          <p:cNvSpPr>
            <a:spLocks noGrp="1" noChangeArrowheads="1"/>
          </p:cNvSpPr>
          <p:nvPr>
            <p:ph type="body" idx="1"/>
          </p:nvPr>
        </p:nvSpPr>
        <p:spPr>
          <a:noFill/>
        </p:spPr>
        <p:txBody>
          <a:bodyPr/>
          <a:lstStyle/>
          <a:p>
            <a:pPr>
              <a:buFontTx/>
              <a:buChar char="•"/>
            </a:pPr>
            <a:r>
              <a:rPr lang="en-US" altLang="en-US" smtClean="0"/>
              <a:t>This repository of slides is intended to support the named chapter. The slide repository should be used as follows:</a:t>
            </a:r>
          </a:p>
          <a:p>
            <a:pPr>
              <a:buFontTx/>
              <a:buChar char="•"/>
            </a:pPr>
            <a:r>
              <a:rPr lang="en-US" altLang="en-US" smtClean="0"/>
              <a:t>Copy the file to a unique name for your course and unit.</a:t>
            </a:r>
          </a:p>
          <a:p>
            <a:pPr>
              <a:buFontTx/>
              <a:buChar char="•"/>
            </a:pPr>
            <a:r>
              <a:rPr lang="en-US" altLang="en-US" smtClean="0"/>
              <a:t>Edit the file by deleting those slides you don’t want to cover, editing other slides as appropriate to your course, and adding slides as desired.</a:t>
            </a:r>
          </a:p>
          <a:p>
            <a:pPr>
              <a:buFontTx/>
              <a:buChar char="•"/>
            </a:pPr>
            <a:r>
              <a:rPr lang="en-US" altLang="en-US" smtClean="0"/>
              <a:t>Print the slides to produce transparency masters or print directly to film or present the slides using a computer image projector.</a:t>
            </a:r>
          </a:p>
          <a:p>
            <a:pPr>
              <a:buFontTx/>
              <a:buChar char="•"/>
            </a:pPr>
            <a:r>
              <a:rPr lang="en-US" altLang="en-US" smtClean="0"/>
              <a:t>Each slide includes instructor notes. To view those notes in PowerPoint, click-left on the View Menu; then click left on Notes View sub-menu.  You may need to scroll down to see the instructor notes.</a:t>
            </a:r>
          </a:p>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26627"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75DBCCB-C3FB-4CE8-A933-3C3382761B11}"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6628" name="Rectangle 2"/>
          <p:cNvSpPr>
            <a:spLocks noChangeArrowheads="1" noTextEdit="1"/>
          </p:cNvSpPr>
          <p:nvPr>
            <p:ph type="sldImg"/>
          </p:nvPr>
        </p:nvSpPr>
        <p:spPr>
          <a:xfrm>
            <a:off x="1168400" y="685800"/>
            <a:ext cx="4673600" cy="3505200"/>
          </a:xfrm>
          <a:solidFill>
            <a:srgbClr val="FFFFFF"/>
          </a:solidFill>
          <a:ln/>
        </p:spPr>
      </p:sp>
      <p:sp>
        <p:nvSpPr>
          <p:cNvPr id="26629"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2867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06BC0766-5585-4365-B8F8-BD1B5F7FDFDF}"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8676" name="Rectangle 2"/>
          <p:cNvSpPr>
            <a:spLocks noChangeArrowheads="1" noTextEdit="1"/>
          </p:cNvSpPr>
          <p:nvPr>
            <p:ph type="sldImg"/>
          </p:nvPr>
        </p:nvSpPr>
        <p:spPr>
          <a:xfrm>
            <a:off x="1168400" y="685800"/>
            <a:ext cx="4673600" cy="3505200"/>
          </a:xfrm>
          <a:solidFill>
            <a:srgbClr val="FFFFFF"/>
          </a:solidFill>
          <a:ln/>
        </p:spPr>
      </p:sp>
      <p:sp>
        <p:nvSpPr>
          <p:cNvPr id="2867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30723"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89480C6-8EED-435E-B458-BAE8602FEAC3}"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0724" name="Rectangle 2"/>
          <p:cNvSpPr>
            <a:spLocks noChangeArrowheads="1" noTextEdit="1"/>
          </p:cNvSpPr>
          <p:nvPr>
            <p:ph type="sldImg"/>
          </p:nvPr>
        </p:nvSpPr>
        <p:spPr>
          <a:xfrm>
            <a:off x="1168400" y="685800"/>
            <a:ext cx="4673600" cy="3505200"/>
          </a:xfrm>
          <a:solidFill>
            <a:srgbClr val="FFFFFF"/>
          </a:solidFill>
          <a:ln/>
        </p:spPr>
      </p:sp>
      <p:sp>
        <p:nvSpPr>
          <p:cNvPr id="30725"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32771"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B3ADE65B-AD42-445F-87A3-127F0DF1E627}"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p:spPr>
        <p:txBody>
          <a:bodyPr/>
          <a:lstStyle/>
          <a:p>
            <a:r>
              <a:rPr lang="en-US" altLang="en-US" b="1" smtClean="0"/>
              <a:t>Teaching Notes</a:t>
            </a:r>
          </a:p>
          <a:p>
            <a:pPr>
              <a:buFontTx/>
              <a:buChar char="•"/>
            </a:pPr>
            <a:r>
              <a:rPr lang="en-US" altLang="en-US" smtClean="0"/>
              <a:t>This is material from Figure 14-5. It has been pulled out of the figure so that the text can be larger and more readable.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34819"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481FCE46-FA8B-4A60-A06E-7E57FEC747FB}"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p:spPr>
        <p:txBody>
          <a:bodyPr/>
          <a:lstStyle/>
          <a:p>
            <a:r>
              <a:rPr lang="en-US" altLang="en-US" b="1" smtClean="0"/>
              <a:t>Teaching Notes</a:t>
            </a:r>
          </a:p>
          <a:p>
            <a:pPr>
              <a:buFontTx/>
              <a:buChar char="•"/>
            </a:pPr>
            <a:r>
              <a:rPr lang="en-US" altLang="en-US" smtClean="0"/>
              <a:t>This is material from Figure 14-5. It has been pulled out of the figure so that the text can be larger and more readable.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36867"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2B37263A-E1F3-4101-9859-6525A6959729}"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6868" name="Rectangle 2"/>
          <p:cNvSpPr>
            <a:spLocks noChangeArrowheads="1" noTextEdit="1"/>
          </p:cNvSpPr>
          <p:nvPr>
            <p:ph type="sldImg"/>
          </p:nvPr>
        </p:nvSpPr>
        <p:spPr>
          <a:xfrm>
            <a:off x="1168400" y="685800"/>
            <a:ext cx="4673600" cy="3505200"/>
          </a:xfrm>
          <a:solidFill>
            <a:srgbClr val="FFFFFF"/>
          </a:solidFill>
          <a:ln/>
        </p:spPr>
      </p:sp>
      <p:sp>
        <p:nvSpPr>
          <p:cNvPr id="36869"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As shown here with System Architect, many CASE tools include facilities for report and screen layout</a:t>
            </a:r>
          </a:p>
          <a:p>
            <a:pPr>
              <a:buFontTx/>
              <a:buChar char="•"/>
            </a:pPr>
            <a:r>
              <a:rPr lang="en-US" altLang="en-US" smtClean="0"/>
              <a:t>Another approach used today is to develop working prototypes with PC-database applications. </a:t>
            </a:r>
          </a:p>
          <a:p>
            <a:pPr>
              <a:buFontTx/>
              <a:buChar char="•"/>
            </a:pPr>
            <a:r>
              <a:rPr lang="en-US" altLang="en-US" smtClean="0"/>
              <a:t>Tools such as Visio or even spreadsheets can be used to quickly develop non-working output prototypes.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3891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8A646B0-5DA2-4E20-AB0B-D018EC513342}"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8916" name="Rectangle 2"/>
          <p:cNvSpPr>
            <a:spLocks noChangeArrowheads="1" noTextEdit="1"/>
          </p:cNvSpPr>
          <p:nvPr>
            <p:ph type="sldImg"/>
          </p:nvPr>
        </p:nvSpPr>
        <p:spPr>
          <a:xfrm>
            <a:off x="1168400" y="685800"/>
            <a:ext cx="4673600" cy="3505200"/>
          </a:xfrm>
          <a:solidFill>
            <a:srgbClr val="FFFFFF"/>
          </a:solidFill>
          <a:ln/>
        </p:spPr>
      </p:sp>
      <p:sp>
        <p:nvSpPr>
          <p:cNvPr id="3891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A final way to design output with a GUI report writer tool, such as Seagate Crystal Reports (shown here). Tools such as this create the actual “code” to be integrated in the operational information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40963"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62396EA-D14E-4D55-AAAF-F07465BC4411}"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0964" name="Rectangle 2"/>
          <p:cNvSpPr>
            <a:spLocks noChangeArrowheads="1" noTextEdit="1"/>
          </p:cNvSpPr>
          <p:nvPr>
            <p:ph type="sldImg"/>
          </p:nvPr>
        </p:nvSpPr>
        <p:spPr>
          <a:xfrm>
            <a:off x="1168400" y="685800"/>
            <a:ext cx="4673600" cy="3505200"/>
          </a:xfrm>
          <a:solidFill>
            <a:srgbClr val="FFFFFF"/>
          </a:solidFill>
          <a:ln/>
        </p:spPr>
      </p:sp>
      <p:sp>
        <p:nvSpPr>
          <p:cNvPr id="40965"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43011"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845400E-5A77-4E0D-9483-CA005212EAD6}"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3012" name="Rectangle 2"/>
          <p:cNvSpPr>
            <a:spLocks noChangeArrowheads="1" noTextEdit="1"/>
          </p:cNvSpPr>
          <p:nvPr>
            <p:ph type="sldImg"/>
          </p:nvPr>
        </p:nvSpPr>
        <p:spPr>
          <a:xfrm>
            <a:off x="1168400" y="685800"/>
            <a:ext cx="4673600" cy="3505200"/>
          </a:xfrm>
          <a:solidFill>
            <a:srgbClr val="FFFFFF"/>
          </a:solidFill>
          <a:ln/>
        </p:spPr>
      </p:sp>
      <p:sp>
        <p:nvSpPr>
          <p:cNvPr id="43013"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If the designer does not understand the purpose of the report or the information in it well enough to do all of these things, then he or she is not yet ready to design the report!</a:t>
            </a:r>
          </a:p>
          <a:p>
            <a:pPr>
              <a:buFontTx/>
              <a:buChar char="•"/>
            </a:pPr>
            <a:r>
              <a:rPr lang="en-US" altLang="en-US" smtClean="0"/>
              <a:t>Design guidelines are continued on the next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45059"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38F6D5C-0A94-4960-AA8A-B4E977751171}"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5060" name="Rectangle 2"/>
          <p:cNvSpPr>
            <a:spLocks noChangeArrowheads="1" noTextEdit="1"/>
          </p:cNvSpPr>
          <p:nvPr>
            <p:ph type="sldImg"/>
          </p:nvPr>
        </p:nvSpPr>
        <p:spPr>
          <a:xfrm>
            <a:off x="1168400" y="685800"/>
            <a:ext cx="4673600" cy="3505200"/>
          </a:xfrm>
          <a:solidFill>
            <a:srgbClr val="FFFFFF"/>
          </a:solidFill>
          <a:ln/>
        </p:spPr>
      </p:sp>
      <p:sp>
        <p:nvSpPr>
          <p:cNvPr id="45061"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819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18242DD-5F12-4A55-AA55-F5DD182FFB58}"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6" name="Rectangle 2"/>
          <p:cNvSpPr>
            <a:spLocks noChangeArrowheads="1" noTextEdit="1"/>
          </p:cNvSpPr>
          <p:nvPr>
            <p:ph type="sldImg"/>
          </p:nvPr>
        </p:nvSpPr>
        <p:spPr>
          <a:xfrm>
            <a:off x="1168400" y="685800"/>
            <a:ext cx="4673600" cy="3505200"/>
          </a:xfrm>
          <a:solidFill>
            <a:srgbClr val="FFFFFF"/>
          </a:solidFill>
          <a:ln/>
        </p:spPr>
      </p:sp>
      <p:sp>
        <p:nvSpPr>
          <p:cNvPr id="819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47107"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C790A31-31FA-47CB-9166-07C27A0F025F}"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7108" name="Rectangle 2"/>
          <p:cNvSpPr>
            <a:spLocks noChangeArrowheads="1" noTextEdit="1"/>
          </p:cNvSpPr>
          <p:nvPr>
            <p:ph type="sldImg"/>
          </p:nvPr>
        </p:nvSpPr>
        <p:spPr>
          <a:xfrm>
            <a:off x="1168400" y="685800"/>
            <a:ext cx="4673600" cy="3505200"/>
          </a:xfrm>
          <a:solidFill>
            <a:srgbClr val="FFFFFF"/>
          </a:solidFill>
          <a:ln/>
        </p:spPr>
      </p:sp>
      <p:sp>
        <p:nvSpPr>
          <p:cNvPr id="47109"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The next slide shows a logical data structure for output requirements (related to step 1).</a:t>
            </a:r>
          </a:p>
          <a:p>
            <a:pPr>
              <a:buFontTx/>
              <a:buChar char="•"/>
            </a:pPr>
            <a:r>
              <a:rPr lang="en-US" altLang="en-US" smtClean="0"/>
              <a:t>Following slides present other output design principles.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4915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436D6F1B-987D-4C69-8BA6-0E1DEDB4BDC7}"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9156" name="Rectangle 2"/>
          <p:cNvSpPr>
            <a:spLocks noChangeArrowheads="1" noTextEdit="1"/>
          </p:cNvSpPr>
          <p:nvPr>
            <p:ph type="sldImg"/>
          </p:nvPr>
        </p:nvSpPr>
        <p:spPr>
          <a:xfrm>
            <a:off x="1168400" y="685800"/>
            <a:ext cx="4673600" cy="3505200"/>
          </a:xfrm>
          <a:solidFill>
            <a:srgbClr val="FFFFFF"/>
          </a:solidFill>
          <a:ln/>
        </p:spPr>
      </p:sp>
      <p:sp>
        <p:nvSpPr>
          <p:cNvPr id="4915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pPr>
              <a:spcBef>
                <a:spcPts val="600"/>
              </a:spcBef>
            </a:pPr>
            <a:r>
              <a:rPr lang="en-US" altLang="en-US" b="1" smtClean="0"/>
              <a:t>Teaching Notes</a:t>
            </a:r>
            <a:endParaRPr lang="en-US" altLang="en-US" smtClean="0"/>
          </a:p>
          <a:p>
            <a:pPr>
              <a:spcBef>
                <a:spcPts val="600"/>
              </a:spcBef>
              <a:buFontTx/>
              <a:buChar char="•"/>
            </a:pPr>
            <a:r>
              <a:rPr lang="en-US" altLang="en-US" smtClean="0"/>
              <a:t>It may be useful to walk through this technique for specifying “logical” output requirements.</a:t>
            </a:r>
          </a:p>
          <a:p>
            <a:pPr>
              <a:spcBef>
                <a:spcPts val="600"/>
              </a:spcBef>
              <a:buFontTx/>
              <a:buChar char="•"/>
            </a:pPr>
            <a:r>
              <a:rPr lang="en-US" altLang="en-US" smtClean="0"/>
              <a:t>The red and blue symbols are relational operators, that is, they specify the relationship between attributes to be included on the output in terms of</a:t>
            </a:r>
          </a:p>
          <a:p>
            <a:pPr lvl="2">
              <a:spcBef>
                <a:spcPts val="600"/>
              </a:spcBef>
              <a:buFontTx/>
              <a:buNone/>
            </a:pPr>
            <a:r>
              <a:rPr lang="en-US" altLang="en-US" smtClean="0"/>
              <a:t>Sequence		+</a:t>
            </a:r>
          </a:p>
          <a:p>
            <a:pPr lvl="2">
              <a:spcBef>
                <a:spcPts val="600"/>
              </a:spcBef>
              <a:buFontTx/>
              <a:buNone/>
            </a:pPr>
            <a:r>
              <a:rPr lang="en-US" altLang="en-US" smtClean="0"/>
              <a:t>Selection		[ data attributes]</a:t>
            </a:r>
          </a:p>
          <a:p>
            <a:pPr lvl="2">
              <a:spcBef>
                <a:spcPts val="600"/>
              </a:spcBef>
              <a:buFontTx/>
              <a:buNone/>
            </a:pPr>
            <a:r>
              <a:rPr lang="en-US" altLang="en-US" smtClean="0"/>
              <a:t>Iteration		min { data attributes } max</a:t>
            </a:r>
          </a:p>
          <a:p>
            <a:pPr lvl="2">
              <a:spcBef>
                <a:spcPts val="600"/>
              </a:spcBef>
              <a:buFontTx/>
              <a:buNone/>
            </a:pPr>
            <a:r>
              <a:rPr lang="en-US" altLang="en-US" smtClean="0"/>
              <a:t>Optionality		( data attributes)</a:t>
            </a:r>
          </a:p>
          <a:p>
            <a:pPr>
              <a:buFontTx/>
              <a:buChar char="•"/>
            </a:pPr>
            <a:r>
              <a:rPr lang="en-US" altLang="en-US" smtClean="0"/>
              <a:t>Many CASE tools support this logical notation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52227"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2B54559-E100-4324-9E87-2C06B44F941D}"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52228" name="Rectangle 2"/>
          <p:cNvSpPr>
            <a:spLocks noChangeArrowheads="1" noTextEdit="1"/>
          </p:cNvSpPr>
          <p:nvPr>
            <p:ph type="sldImg"/>
          </p:nvPr>
        </p:nvSpPr>
        <p:spPr>
          <a:xfrm>
            <a:off x="1168400" y="685800"/>
            <a:ext cx="4673600" cy="3505200"/>
          </a:xfrm>
          <a:solidFill>
            <a:srgbClr val="FFFFFF"/>
          </a:solidFill>
          <a:ln/>
        </p:spPr>
      </p:sp>
      <p:sp>
        <p:nvSpPr>
          <p:cNvPr id="52229"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Refer to Figure 14-8 in the text for a more readable version.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5427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0187EA0C-0B9B-4EEC-A498-3BB7D9FA7ADB}"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4276" name="Rectangle 2"/>
          <p:cNvSpPr>
            <a:spLocks noChangeArrowheads="1" noTextEdit="1"/>
          </p:cNvSpPr>
          <p:nvPr>
            <p:ph type="sldImg"/>
          </p:nvPr>
        </p:nvSpPr>
        <p:spPr>
          <a:xfrm>
            <a:off x="1168400" y="685800"/>
            <a:ext cx="4673600" cy="3505200"/>
          </a:xfrm>
          <a:solidFill>
            <a:srgbClr val="FFFFFF"/>
          </a:solidFill>
          <a:ln/>
        </p:spPr>
      </p:sp>
      <p:sp>
        <p:nvSpPr>
          <p:cNvPr id="5427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56323"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23D1AEEA-7D54-441D-886D-1D6D96DBFC13}"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6324" name="Rectangle 2"/>
          <p:cNvSpPr>
            <a:spLocks noChangeArrowheads="1" noTextEdit="1"/>
          </p:cNvSpPr>
          <p:nvPr>
            <p:ph type="sldImg"/>
          </p:nvPr>
        </p:nvSpPr>
        <p:spPr>
          <a:xfrm>
            <a:off x="1168400" y="685800"/>
            <a:ext cx="4673600" cy="3505200"/>
          </a:xfrm>
          <a:solidFill>
            <a:srgbClr val="FFFFFF"/>
          </a:solidFill>
          <a:ln/>
        </p:spPr>
      </p:sp>
      <p:sp>
        <p:nvSpPr>
          <p:cNvPr id="56325"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58371"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5B8E59D-3E68-4525-927C-561B536159C9}"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8372" name="Rectangle 2"/>
          <p:cNvSpPr>
            <a:spLocks noChangeArrowheads="1" noTextEdit="1"/>
          </p:cNvSpPr>
          <p:nvPr>
            <p:ph type="sldImg"/>
          </p:nvPr>
        </p:nvSpPr>
        <p:spPr>
          <a:xfrm>
            <a:off x="1168400" y="685800"/>
            <a:ext cx="4673600" cy="3505200"/>
          </a:xfrm>
          <a:solidFill>
            <a:srgbClr val="FFFFFF"/>
          </a:solidFill>
          <a:ln/>
        </p:spPr>
      </p:sp>
      <p:sp>
        <p:nvSpPr>
          <p:cNvPr id="58373"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Refer to Figure 14-9 in the text for a more readable version.</a:t>
            </a:r>
          </a:p>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60419"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FCF80D0-4810-4638-8916-440B5F699984}"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60420" name="Rectangle 2"/>
          <p:cNvSpPr>
            <a:spLocks noChangeArrowheads="1" noTextEdit="1"/>
          </p:cNvSpPr>
          <p:nvPr>
            <p:ph type="sldImg"/>
          </p:nvPr>
        </p:nvSpPr>
        <p:spPr>
          <a:xfrm>
            <a:off x="1168400" y="685800"/>
            <a:ext cx="4673600" cy="3505200"/>
          </a:xfrm>
          <a:solidFill>
            <a:srgbClr val="FFFFFF"/>
          </a:solidFill>
          <a:ln/>
        </p:spPr>
      </p:sp>
      <p:sp>
        <p:nvSpPr>
          <p:cNvPr id="60421"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Adding a user dialogue to a report is a powerful way to give users the ability to customize a report for various kinds of detail, exceptions, and summarization (see Slide 3).</a:t>
            </a:r>
          </a:p>
          <a:p>
            <a:pPr>
              <a:buFontTx/>
              <a:buChar char="•"/>
            </a:pPr>
            <a:r>
              <a:rPr lang="en-US" altLang="en-US" smtClean="0"/>
              <a:t>These screens must be prototyped and approved by users as well as the reports.</a:t>
            </a:r>
          </a:p>
          <a:p>
            <a:pPr>
              <a:buFontTx/>
              <a:buChar char="•"/>
            </a:pPr>
            <a:r>
              <a:rPr lang="en-US" altLang="en-US" smtClean="0"/>
              <a:t>Ask students what types of things would be asked of users as they review this output customization dialogue prototype.</a:t>
            </a:r>
          </a:p>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62467"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F894916-09B2-44F9-9E62-43802E6FDB50}"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62468" name="Rectangle 2"/>
          <p:cNvSpPr>
            <a:spLocks noChangeArrowheads="1" noTextEdit="1"/>
          </p:cNvSpPr>
          <p:nvPr>
            <p:ph type="sldImg"/>
          </p:nvPr>
        </p:nvSpPr>
        <p:spPr>
          <a:xfrm>
            <a:off x="1168400" y="685800"/>
            <a:ext cx="4673600" cy="3505200"/>
          </a:xfrm>
          <a:solidFill>
            <a:srgbClr val="FFFFFF"/>
          </a:solidFill>
          <a:ln/>
        </p:spPr>
      </p:sp>
      <p:sp>
        <p:nvSpPr>
          <p:cNvPr id="62469"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Ask students what types of things would be asked of users as they review this output prototype.</a:t>
            </a:r>
          </a:p>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6451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59637D9-1048-4659-96D4-E57F78B64A82}"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4516" name="Rectangle 2"/>
          <p:cNvSpPr>
            <a:spLocks noChangeArrowheads="1" noTextEdit="1"/>
          </p:cNvSpPr>
          <p:nvPr>
            <p:ph type="sldImg"/>
          </p:nvPr>
        </p:nvSpPr>
        <p:spPr>
          <a:xfrm>
            <a:off x="1168400" y="685800"/>
            <a:ext cx="4673600" cy="3505200"/>
          </a:xfrm>
          <a:solidFill>
            <a:srgbClr val="FFFFFF"/>
          </a:solidFill>
          <a:ln/>
        </p:spPr>
      </p:sp>
      <p:sp>
        <p:nvSpPr>
          <p:cNvPr id="6451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66563"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C4DCECD-892B-417D-A9B5-5E72F94E43B4}"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6564" name="Rectangle 2"/>
          <p:cNvSpPr>
            <a:spLocks noChangeArrowheads="1" noTextEdit="1"/>
          </p:cNvSpPr>
          <p:nvPr>
            <p:ph type="sldImg"/>
          </p:nvPr>
        </p:nvSpPr>
        <p:spPr>
          <a:xfrm>
            <a:off x="1168400" y="685800"/>
            <a:ext cx="4673600" cy="3505200"/>
          </a:xfrm>
          <a:solidFill>
            <a:srgbClr val="FFFFFF"/>
          </a:solidFill>
          <a:ln/>
        </p:spPr>
      </p:sp>
      <p:sp>
        <p:nvSpPr>
          <p:cNvPr id="66565"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This kind of output is useful for on-screen browsing and can eliminate a lot of printing costs</a:t>
            </a:r>
          </a:p>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10243"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2D27535-D97D-49FB-9290-7DE0A6CD79B8}"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244" name="Rectangle 2"/>
          <p:cNvSpPr>
            <a:spLocks noChangeArrowheads="1" noTextEdit="1"/>
          </p:cNvSpPr>
          <p:nvPr>
            <p:ph type="sldImg"/>
          </p:nvPr>
        </p:nvSpPr>
        <p:spPr>
          <a:xfrm>
            <a:off x="1168400" y="685800"/>
            <a:ext cx="4673600" cy="3505200"/>
          </a:xfrm>
          <a:solidFill>
            <a:srgbClr val="FFFFFF"/>
          </a:solidFill>
          <a:ln/>
        </p:spPr>
      </p:sp>
      <p:sp>
        <p:nvSpPr>
          <p:cNvPr id="10245"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endParaRPr lang="en-US" altLang="en-US" smtClean="0"/>
          </a:p>
          <a:p>
            <a:pPr>
              <a:buFontTx/>
              <a:buChar char="•"/>
            </a:pPr>
            <a:r>
              <a:rPr lang="en-US" altLang="en-US" smtClean="0"/>
              <a:t>This slide (and the next) is positioned after the definitions in the belief that students often learn better in lecture situations by first learning details and then seeing how those details fit together. If you prefer to teach structure first and then fill in the details, then move these two slides to just after the Chapter Map.</a:t>
            </a:r>
          </a:p>
          <a:p>
            <a:pPr>
              <a:buFontTx/>
              <a:buChar char="•"/>
            </a:pPr>
            <a:r>
              <a:rPr lang="en-US" altLang="en-US" smtClean="0"/>
              <a:t>If this slide is difficult to read, refer students to Figure 14-1 in the text.</a:t>
            </a:r>
          </a:p>
          <a:p>
            <a:pPr>
              <a:buFontTx/>
              <a:buChar char="•"/>
            </a:pPr>
            <a:r>
              <a:rPr lang="en-US" altLang="en-US" smtClean="0"/>
              <a:t>Note that these categories are not necessarily mutually exclusive.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68611"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2922264-37BF-4F38-8534-257EF8670334}"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8612" name="Rectangle 2"/>
          <p:cNvSpPr>
            <a:spLocks noChangeArrowheads="1" noTextEdit="1"/>
          </p:cNvSpPr>
          <p:nvPr>
            <p:ph type="sldImg"/>
          </p:nvPr>
        </p:nvSpPr>
        <p:spPr>
          <a:xfrm>
            <a:off x="1168400" y="685800"/>
            <a:ext cx="4673600" cy="3505200"/>
          </a:xfrm>
          <a:solidFill>
            <a:srgbClr val="FFFFFF"/>
          </a:solidFill>
          <a:ln/>
        </p:spPr>
      </p:sp>
      <p:sp>
        <p:nvSpPr>
          <p:cNvPr id="68613"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b="1" smtClean="0"/>
              <a:t>Teaching Notes</a:t>
            </a:r>
          </a:p>
          <a:p>
            <a:pPr>
              <a:buFontTx/>
              <a:buChar char="•"/>
            </a:pPr>
            <a:r>
              <a:rPr lang="en-US" altLang="en-US" smtClean="0"/>
              <a:t>Ask students how they would verify this prototype. Who would they ask? What would they ask them?</a:t>
            </a:r>
          </a:p>
          <a:p>
            <a:pPr>
              <a:buFontTx/>
              <a:buChar char="•"/>
            </a:pPr>
            <a:r>
              <a:rPr lang="en-US" altLang="en-US" smtClean="0"/>
              <a:t>How are web outputs different than other outputs?</a:t>
            </a:r>
          </a:p>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70659"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3458920-68C1-410E-9818-9DDB7D77664E}"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0660" name="Rectangle 2"/>
          <p:cNvSpPr>
            <a:spLocks noChangeArrowheads="1" noTextEdit="1"/>
          </p:cNvSpPr>
          <p:nvPr>
            <p:ph type="sldImg"/>
          </p:nvPr>
        </p:nvSpPr>
        <p:spPr>
          <a:xfrm>
            <a:off x="1168400" y="685800"/>
            <a:ext cx="4673600" cy="3505200"/>
          </a:xfrm>
          <a:solidFill>
            <a:srgbClr val="FFFFFF"/>
          </a:solidFill>
          <a:ln/>
        </p:spPr>
      </p:sp>
      <p:sp>
        <p:nvSpPr>
          <p:cNvPr id="70661"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12291"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83EB2B6-1AE7-4532-892A-60BCFA1B1BD5}"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2" name="Rectangle 2"/>
          <p:cNvSpPr>
            <a:spLocks noChangeArrowheads="1" noTextEdit="1"/>
          </p:cNvSpPr>
          <p:nvPr>
            <p:ph type="sldImg"/>
          </p:nvPr>
        </p:nvSpPr>
        <p:spPr>
          <a:xfrm>
            <a:off x="1168400" y="685800"/>
            <a:ext cx="4673600" cy="3505200"/>
          </a:xfrm>
          <a:solidFill>
            <a:srgbClr val="FFFFFF"/>
          </a:solidFill>
          <a:ln/>
        </p:spPr>
      </p:sp>
      <p:sp>
        <p:nvSpPr>
          <p:cNvPr id="12293"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pPr lvl="1"/>
            <a:r>
              <a:rPr lang="en-US" altLang="en-US" b="1" smtClean="0"/>
              <a:t>Teaching Notes</a:t>
            </a:r>
            <a:endParaRPr lang="en-US" altLang="en-US" smtClean="0"/>
          </a:p>
          <a:p>
            <a:pPr lvl="1"/>
            <a:r>
              <a:rPr lang="en-US" altLang="en-US" smtClean="0"/>
              <a:t>This slide (and the previous one) is positioned after the definitions in the belief that students often learn better in lecture situations by first learning details and then seeing how those details fit together. If you prefer to teach structure first and then fill in the details, then move these two slides to just after the Chapter Map.</a:t>
            </a:r>
          </a:p>
          <a:p>
            <a:pPr lvl="1"/>
            <a:r>
              <a:rPr lang="en-US" altLang="en-US" smtClean="0"/>
              <a:t>If this slide is difficult to read, refer students to Figure 14-1 in the text.</a:t>
            </a:r>
          </a:p>
          <a:p>
            <a:pPr lvl="1"/>
            <a:r>
              <a:rPr lang="en-US" altLang="en-US" smtClean="0"/>
              <a:t>Note that these categories are not necessarily mutually exclusive.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14339"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18814BF-674B-4999-9838-D3D30292E313}"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4340" name="Rectangle 2"/>
          <p:cNvSpPr>
            <a:spLocks noChangeArrowheads="1" noTextEdit="1"/>
          </p:cNvSpPr>
          <p:nvPr>
            <p:ph type="sldImg"/>
          </p:nvPr>
        </p:nvSpPr>
        <p:spPr>
          <a:xfrm>
            <a:off x="1168400" y="685800"/>
            <a:ext cx="4673600" cy="3505200"/>
          </a:xfrm>
          <a:solidFill>
            <a:srgbClr val="FFFFFF"/>
          </a:solidFill>
          <a:ln/>
        </p:spPr>
      </p:sp>
      <p:sp>
        <p:nvSpPr>
          <p:cNvPr id="14341"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18435"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FCE44F3-6E45-46A5-81EC-CA52B6371610}"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8436" name="Rectangle 2"/>
          <p:cNvSpPr>
            <a:spLocks noChangeArrowheads="1" noTextEdit="1"/>
          </p:cNvSpPr>
          <p:nvPr>
            <p:ph type="sldImg"/>
          </p:nvPr>
        </p:nvSpPr>
        <p:spPr>
          <a:xfrm>
            <a:off x="1168400" y="685800"/>
            <a:ext cx="4673600" cy="3505200"/>
          </a:xfrm>
          <a:solidFill>
            <a:srgbClr val="FFFFFF"/>
          </a:solidFill>
          <a:ln/>
        </p:spPr>
      </p:sp>
      <p:sp>
        <p:nvSpPr>
          <p:cNvPr id="18437"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20483"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959EECB-C292-4E53-B2AA-581178ABF74A}"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0484" name="Rectangle 2"/>
          <p:cNvSpPr>
            <a:spLocks noChangeArrowheads="1" noTextEdit="1"/>
          </p:cNvSpPr>
          <p:nvPr>
            <p:ph type="sldImg"/>
          </p:nvPr>
        </p:nvSpPr>
        <p:spPr>
          <a:xfrm>
            <a:off x="1168400" y="685800"/>
            <a:ext cx="4673600" cy="3505200"/>
          </a:xfrm>
          <a:solidFill>
            <a:srgbClr val="FFFFFF"/>
          </a:solidFill>
          <a:ln/>
        </p:spPr>
      </p:sp>
      <p:sp>
        <p:nvSpPr>
          <p:cNvPr id="20485"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22531"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944802B-FC76-4917-B80D-7966719B1E07}"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2532" name="Rectangle 2"/>
          <p:cNvSpPr>
            <a:spLocks noChangeArrowheads="1" noTextEdit="1"/>
          </p:cNvSpPr>
          <p:nvPr>
            <p:ph type="sldImg"/>
          </p:nvPr>
        </p:nvSpPr>
        <p:spPr>
          <a:xfrm>
            <a:off x="1168400" y="685800"/>
            <a:ext cx="4673600" cy="3505200"/>
          </a:xfrm>
          <a:solidFill>
            <a:srgbClr val="FFFFFF"/>
          </a:solidFill>
          <a:ln/>
        </p:spPr>
      </p:sp>
      <p:sp>
        <p:nvSpPr>
          <p:cNvPr id="22533"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ChangeArrowheads="1"/>
          </p:cNvSpPr>
          <p:nvPr>
            <p:ph type="ftr" sz="quarter" idx="4"/>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15 – Output Design and Prototyping</a:t>
            </a:r>
          </a:p>
        </p:txBody>
      </p:sp>
      <p:sp>
        <p:nvSpPr>
          <p:cNvPr id="24579" name="Rectangle 9"/>
          <p:cNvSpPr>
            <a:spLocks noGrp="1" noChangeArrowheads="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B8B6A610-7DD5-4C05-B31F-87D302BDB3F6}"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4580" name="Rectangle 2"/>
          <p:cNvSpPr>
            <a:spLocks noChangeArrowheads="1" noTextEdit="1"/>
          </p:cNvSpPr>
          <p:nvPr>
            <p:ph type="sldImg"/>
          </p:nvPr>
        </p:nvSpPr>
        <p:spPr>
          <a:xfrm>
            <a:off x="1168400" y="685800"/>
            <a:ext cx="4673600" cy="3505200"/>
          </a:xfrm>
          <a:solidFill>
            <a:srgbClr val="FFFFFF"/>
          </a:solidFill>
          <a:ln/>
        </p:spPr>
      </p:sp>
      <p:sp>
        <p:nvSpPr>
          <p:cNvPr id="24581" name="Rectangle 3"/>
          <p:cNvSpPr>
            <a:spLocks noChangeArrowheads="1"/>
          </p:cNvSpPr>
          <p:nvPr>
            <p:ph type="body" idx="1"/>
          </p:nvPr>
        </p:nvSpPr>
        <p:spPr>
          <a:xfrm>
            <a:off x="914400" y="4419600"/>
            <a:ext cx="5181600" cy="4191000"/>
          </a:xfrm>
          <a:solidFill>
            <a:srgbClr val="FFFFFF"/>
          </a:solidFill>
          <a:ln>
            <a:solidFill>
              <a:srgbClr val="000000"/>
            </a:solidFill>
            <a:miter lim="800000"/>
            <a:headEnd/>
            <a:tailEnd/>
          </a:ln>
        </p:spPr>
        <p:txBody>
          <a:bodyPr/>
          <a:lstStyle/>
          <a:p>
            <a:r>
              <a:rPr lang="en-US" altLang="en-US" smtClean="0"/>
              <a:t>No additional notes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bkgrd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6200" y="655320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i="1">
                <a:solidFill>
                  <a:srgbClr val="FAEDDE"/>
                </a:solidFill>
                <a:latin typeface="Book Antiqua" panose="02040602050305030304" pitchFamily="18" charset="0"/>
              </a:rPr>
              <a:t>McGraw-Hill/Irwin</a:t>
            </a:r>
          </a:p>
        </p:txBody>
      </p:sp>
      <p:sp>
        <p:nvSpPr>
          <p:cNvPr id="6" name="Text Box 6"/>
          <p:cNvSpPr txBox="1">
            <a:spLocks noChangeArrowheads="1"/>
          </p:cNvSpPr>
          <p:nvPr/>
        </p:nvSpPr>
        <p:spPr bwMode="auto">
          <a:xfrm>
            <a:off x="4876800" y="6553200"/>
            <a:ext cx="426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b="1" i="1">
                <a:solidFill>
                  <a:srgbClr val="FAEDDE"/>
                </a:solidFill>
                <a:latin typeface="Book Antiqua" panose="02040602050305030304" pitchFamily="18" charset="0"/>
              </a:rPr>
              <a:t>© 2008 The McGraw-Hill Companies, All Rights Reserved</a:t>
            </a:r>
          </a:p>
        </p:txBody>
      </p:sp>
      <p:sp>
        <p:nvSpPr>
          <p:cNvPr id="1679363" name="Rectangle 3"/>
          <p:cNvSpPr>
            <a:spLocks noGrp="1" noChangeArrowheads="1"/>
          </p:cNvSpPr>
          <p:nvPr>
            <p:ph type="ctrTitle"/>
          </p:nvPr>
        </p:nvSpPr>
        <p:spPr>
          <a:xfrm>
            <a:off x="4191000" y="1295400"/>
            <a:ext cx="4572000" cy="2305050"/>
          </a:xfrm>
          <a:solidFill>
            <a:srgbClr val="FAEDDE"/>
          </a:solidFill>
          <a:effectLst>
            <a:outerShdw dist="81320" dir="2319588" algn="ctr" rotWithShape="0">
              <a:schemeClr val="tx1"/>
            </a:outerShdw>
          </a:effectLst>
        </p:spPr>
        <p:txBody>
          <a:bodyPr anchorCtr="1"/>
          <a:lstStyle>
            <a:lvl1pPr>
              <a:defRPr>
                <a:solidFill>
                  <a:schemeClr val="tx1"/>
                </a:solidFill>
              </a:defRPr>
            </a:lvl1pPr>
          </a:lstStyle>
          <a:p>
            <a:pPr lvl="0"/>
            <a:r>
              <a:rPr lang="en-US" noProof="0" smtClean="0"/>
              <a:t>Click to edit Master title style</a:t>
            </a:r>
          </a:p>
        </p:txBody>
      </p:sp>
      <p:sp>
        <p:nvSpPr>
          <p:cNvPr id="1679364" name="Rectangle 4"/>
          <p:cNvSpPr>
            <a:spLocks noGrp="1" noChangeArrowheads="1"/>
          </p:cNvSpPr>
          <p:nvPr>
            <p:ph type="subTitle" idx="1"/>
          </p:nvPr>
        </p:nvSpPr>
        <p:spPr>
          <a:xfrm>
            <a:off x="4191000" y="3886200"/>
            <a:ext cx="4572000" cy="1752600"/>
          </a:xfrm>
          <a:solidFill>
            <a:srgbClr val="FAEDDE"/>
          </a:solidFill>
          <a:effectLst>
            <a:outerShdw dist="89803" dir="2700000" algn="ctr" rotWithShape="0">
              <a:schemeClr val="tx1"/>
            </a:outerShdw>
          </a:effectLst>
        </p:spPr>
        <p:txBody>
          <a:bodyPr anchor="ctr" anchorCtr="1"/>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3310272755"/>
      </p:ext>
    </p:extLst>
  </p:cSld>
  <p:clrMapOvr>
    <a:masterClrMapping/>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4509044"/>
      </p:ext>
    </p:extLst>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0"/>
            <a:ext cx="203835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0"/>
            <a:ext cx="596265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820542"/>
      </p:ext>
    </p:extLst>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5614461"/>
      </p:ext>
    </p:extLst>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04367103"/>
      </p:ext>
    </p:extLst>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2954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295400"/>
            <a:ext cx="39243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9447237"/>
      </p:ext>
    </p:extLst>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8529589"/>
      </p:ext>
    </p:extLst>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5193602"/>
      </p:ext>
    </p:extLst>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007362"/>
      </p:ext>
    </p:extLst>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93132517"/>
      </p:ext>
    </p:extLst>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891561499"/>
      </p:ext>
    </p:extLst>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_bkgrd_slid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9906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990600" y="12954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Text Box 5"/>
          <p:cNvSpPr txBox="1">
            <a:spLocks noChangeArrowheads="1"/>
          </p:cNvSpPr>
          <p:nvPr/>
        </p:nvSpPr>
        <p:spPr bwMode="auto">
          <a:xfrm>
            <a:off x="152400" y="6172200"/>
            <a:ext cx="655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FAEDDE"/>
                </a:solidFill>
              </a:rPr>
              <a:t>14-</a:t>
            </a:r>
            <a:fld id="{D196FA52-8378-47E7-A753-573E31774257}" type="slidenum">
              <a:rPr lang="en-US" altLang="en-US" sz="1400" b="1">
                <a:solidFill>
                  <a:srgbClr val="FAEDDE"/>
                </a:solidFill>
              </a:rPr>
              <a:pPr eaLnBrk="1" hangingPunct="1"/>
              <a:t>‹#›</a:t>
            </a:fld>
            <a:endParaRPr lang="en-US" altLang="en-US" sz="1400" b="1">
              <a:solidFill>
                <a:srgbClr val="FAEDDE"/>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strips/>
  </p:transition>
  <p:timing>
    <p:tnLst>
      <p:par>
        <p:cTn id="1" dur="indefinite" restart="never" nodeType="tmRoot"/>
      </p:par>
    </p:tnLst>
  </p:timing>
  <p:txStyles>
    <p:titleStyle>
      <a:lvl1pPr algn="ctr" rtl="0" eaLnBrk="0" fontAlgn="base" hangingPunct="0">
        <a:spcBef>
          <a:spcPct val="0"/>
        </a:spcBef>
        <a:spcAft>
          <a:spcPct val="0"/>
        </a:spcAft>
        <a:defRPr sz="4400" kern="1200">
          <a:solidFill>
            <a:srgbClr val="FAEDDE"/>
          </a:solidFill>
          <a:latin typeface="+mj-lt"/>
          <a:ea typeface="+mj-ea"/>
          <a:cs typeface="+mj-cs"/>
        </a:defRPr>
      </a:lvl1pPr>
      <a:lvl2pPr algn="ctr" rtl="0" eaLnBrk="0" fontAlgn="base" hangingPunct="0">
        <a:spcBef>
          <a:spcPct val="0"/>
        </a:spcBef>
        <a:spcAft>
          <a:spcPct val="0"/>
        </a:spcAft>
        <a:defRPr sz="4400">
          <a:solidFill>
            <a:srgbClr val="FAEDDE"/>
          </a:solidFill>
          <a:latin typeface="Arial" panose="020B0604020202020204" pitchFamily="34" charset="0"/>
        </a:defRPr>
      </a:lvl2pPr>
      <a:lvl3pPr algn="ctr" rtl="0" eaLnBrk="0" fontAlgn="base" hangingPunct="0">
        <a:spcBef>
          <a:spcPct val="0"/>
        </a:spcBef>
        <a:spcAft>
          <a:spcPct val="0"/>
        </a:spcAft>
        <a:defRPr sz="4400">
          <a:solidFill>
            <a:srgbClr val="FAEDDE"/>
          </a:solidFill>
          <a:latin typeface="Arial" panose="020B0604020202020204" pitchFamily="34" charset="0"/>
        </a:defRPr>
      </a:lvl3pPr>
      <a:lvl4pPr algn="ctr" rtl="0" eaLnBrk="0" fontAlgn="base" hangingPunct="0">
        <a:spcBef>
          <a:spcPct val="0"/>
        </a:spcBef>
        <a:spcAft>
          <a:spcPct val="0"/>
        </a:spcAft>
        <a:defRPr sz="4400">
          <a:solidFill>
            <a:srgbClr val="FAEDDE"/>
          </a:solidFill>
          <a:latin typeface="Arial" panose="020B0604020202020204" pitchFamily="34" charset="0"/>
        </a:defRPr>
      </a:lvl4pPr>
      <a:lvl5pPr algn="ctr" rtl="0" eaLnBrk="0" fontAlgn="base" hangingPunct="0">
        <a:spcBef>
          <a:spcPct val="0"/>
        </a:spcBef>
        <a:spcAft>
          <a:spcPct val="0"/>
        </a:spcAft>
        <a:defRPr sz="4400">
          <a:solidFill>
            <a:srgbClr val="FAEDDE"/>
          </a:solidFill>
          <a:latin typeface="Arial" panose="020B0604020202020204" pitchFamily="34" charset="0"/>
        </a:defRPr>
      </a:lvl5pPr>
      <a:lvl6pPr marL="457200" algn="ctr" rtl="0" fontAlgn="base">
        <a:spcBef>
          <a:spcPct val="0"/>
        </a:spcBef>
        <a:spcAft>
          <a:spcPct val="0"/>
        </a:spcAft>
        <a:defRPr sz="4400">
          <a:solidFill>
            <a:srgbClr val="FAEDDE"/>
          </a:solidFill>
          <a:latin typeface="Arial" panose="020B0604020202020204" pitchFamily="34" charset="0"/>
        </a:defRPr>
      </a:lvl6pPr>
      <a:lvl7pPr marL="914400" algn="ctr" rtl="0" fontAlgn="base">
        <a:spcBef>
          <a:spcPct val="0"/>
        </a:spcBef>
        <a:spcAft>
          <a:spcPct val="0"/>
        </a:spcAft>
        <a:defRPr sz="4400">
          <a:solidFill>
            <a:srgbClr val="FAEDDE"/>
          </a:solidFill>
          <a:latin typeface="Arial" panose="020B0604020202020204" pitchFamily="34" charset="0"/>
        </a:defRPr>
      </a:lvl7pPr>
      <a:lvl8pPr marL="1371600" algn="ctr" rtl="0" fontAlgn="base">
        <a:spcBef>
          <a:spcPct val="0"/>
        </a:spcBef>
        <a:spcAft>
          <a:spcPct val="0"/>
        </a:spcAft>
        <a:defRPr sz="4400">
          <a:solidFill>
            <a:srgbClr val="FAEDDE"/>
          </a:solidFill>
          <a:latin typeface="Arial" panose="020B0604020202020204" pitchFamily="34" charset="0"/>
        </a:defRPr>
      </a:lvl8pPr>
      <a:lvl9pPr marL="1828800" algn="ctr" rtl="0" fontAlgn="base">
        <a:spcBef>
          <a:spcPct val="0"/>
        </a:spcBef>
        <a:spcAft>
          <a:spcPct val="0"/>
        </a:spcAft>
        <a:defRPr sz="4400">
          <a:solidFill>
            <a:srgbClr val="FAEDDE"/>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en-US" smtClean="0"/>
              <a:t>Chapter 14</a:t>
            </a:r>
          </a:p>
        </p:txBody>
      </p:sp>
      <p:sp>
        <p:nvSpPr>
          <p:cNvPr id="5123" name="Rectangle 5"/>
          <p:cNvSpPr>
            <a:spLocks noGrp="1" noChangeArrowheads="1"/>
          </p:cNvSpPr>
          <p:nvPr>
            <p:ph type="subTitle" idx="1"/>
          </p:nvPr>
        </p:nvSpPr>
        <p:spPr/>
        <p:txBody>
          <a:bodyPr/>
          <a:lstStyle/>
          <a:p>
            <a:pPr eaLnBrk="1" hangingPunct="1"/>
            <a:r>
              <a:rPr lang="en-US" altLang="en-US" smtClean="0"/>
              <a:t>Output Design and Prototyping</a:t>
            </a:r>
          </a:p>
        </p:txBody>
      </p:sp>
    </p:spTree>
  </p:cSld>
  <p:clrMapOvr>
    <a:masterClrMapping/>
  </p:clrMapOvr>
  <p:transition>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Exception Report</a:t>
            </a:r>
          </a:p>
        </p:txBody>
      </p:sp>
      <p:pic>
        <p:nvPicPr>
          <p:cNvPr id="21507" name="Picture 6" descr="whi74173_150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05000"/>
            <a:ext cx="6858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External Outputs</a:t>
            </a:r>
          </a:p>
        </p:txBody>
      </p:sp>
      <p:sp>
        <p:nvSpPr>
          <p:cNvPr id="23555" name="Rectangle 3"/>
          <p:cNvSpPr>
            <a:spLocks noGrp="1" noChangeArrowheads="1"/>
          </p:cNvSpPr>
          <p:nvPr>
            <p:ph type="body" idx="1"/>
          </p:nvPr>
        </p:nvSpPr>
        <p:spPr>
          <a:xfrm>
            <a:off x="990600" y="1295400"/>
            <a:ext cx="8001000" cy="5022850"/>
          </a:xfrm>
        </p:spPr>
        <p:txBody>
          <a:bodyPr/>
          <a:lstStyle/>
          <a:p>
            <a:pPr eaLnBrk="1" hangingPunct="1">
              <a:lnSpc>
                <a:spcPct val="90000"/>
              </a:lnSpc>
              <a:buFontTx/>
              <a:buNone/>
            </a:pPr>
            <a:r>
              <a:rPr lang="en-US" altLang="en-US" smtClean="0"/>
              <a:t>	</a:t>
            </a:r>
            <a:r>
              <a:rPr lang="en-US" altLang="en-US" b="1" smtClean="0"/>
              <a:t>External outputs</a:t>
            </a:r>
            <a:r>
              <a:rPr lang="en-US" altLang="en-US" smtClean="0"/>
              <a:t> – an output that leaves the organization organization.</a:t>
            </a:r>
          </a:p>
          <a:p>
            <a:pPr lvl="1" eaLnBrk="1" hangingPunct="1">
              <a:lnSpc>
                <a:spcPct val="90000"/>
              </a:lnSpc>
            </a:pPr>
            <a:r>
              <a:rPr lang="en-US" altLang="en-US" smtClean="0"/>
              <a:t>Intended for customers, suppliers, partners, or regulatory agencies.</a:t>
            </a:r>
          </a:p>
          <a:p>
            <a:pPr lvl="1" eaLnBrk="1" hangingPunct="1">
              <a:lnSpc>
                <a:spcPct val="90000"/>
              </a:lnSpc>
            </a:pPr>
            <a:r>
              <a:rPr lang="en-US" altLang="en-US" smtClean="0"/>
              <a:t>Tr evidence.</a:t>
            </a:r>
          </a:p>
          <a:p>
            <a:pPr lvl="1" eaLnBrk="1" hangingPunct="1">
              <a:lnSpc>
                <a:spcPct val="90000"/>
              </a:lnSpc>
            </a:pPr>
            <a:r>
              <a:rPr lang="en-US" altLang="en-US" smtClean="0"/>
              <a:t>Pr- Tr- TLI-I, Pr- Tr- TLI-SI, Pr- Tr-OA-OA</a:t>
            </a:r>
          </a:p>
          <a:p>
            <a:pPr lvl="1" eaLnBrk="1" hangingPunct="1">
              <a:lnSpc>
                <a:spcPct val="90000"/>
              </a:lnSpc>
            </a:pPr>
            <a:r>
              <a:rPr lang="en-US" altLang="en-US" smtClean="0"/>
              <a:t>Pr-Tr</a:t>
            </a:r>
          </a:p>
          <a:p>
            <a:pPr lvl="1" eaLnBrk="1" hangingPunct="1">
              <a:lnSpc>
                <a:spcPct val="90000"/>
              </a:lnSpc>
            </a:pPr>
            <a:r>
              <a:rPr lang="en-US" altLang="en-US" smtClean="0"/>
              <a:t>Mutliple players</a:t>
            </a:r>
          </a:p>
          <a:p>
            <a:pPr eaLnBrk="1" hangingPunct="1">
              <a:lnSpc>
                <a:spcPct val="90000"/>
              </a:lnSpc>
              <a:buFontTx/>
              <a:buNone/>
            </a:pPr>
            <a:r>
              <a:rPr lang="en-US" altLang="en-US" smtClean="0"/>
              <a:t>	</a:t>
            </a:r>
            <a:r>
              <a:rPr lang="en-US" altLang="en-US" b="1" smtClean="0"/>
              <a:t>Turnaround documents</a:t>
            </a:r>
            <a:r>
              <a:rPr lang="en-US" altLang="en-US" smtClean="0"/>
              <a:t> – an external output that may re-enter the system as an input.</a:t>
            </a:r>
          </a:p>
          <a:p>
            <a:pPr lvl="1" eaLnBrk="1" hangingPunct="1">
              <a:lnSpc>
                <a:spcPct val="90000"/>
              </a:lnSpc>
            </a:pPr>
            <a:r>
              <a:rPr lang="en-US" altLang="en-US" smtClean="0"/>
              <a:t>Most “bills” and invoices include a stub to be returned by the customer with payment.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External Document</a:t>
            </a:r>
            <a:endParaRPr lang="en-US" altLang="en-US" sz="3000" smtClean="0"/>
          </a:p>
        </p:txBody>
      </p:sp>
      <p:pic>
        <p:nvPicPr>
          <p:cNvPr id="25603" name="Picture 7" descr="whi0294x_14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52292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Turnaround Document</a:t>
            </a:r>
          </a:p>
        </p:txBody>
      </p:sp>
      <p:pic>
        <p:nvPicPr>
          <p:cNvPr id="27651" name="Picture 7" descr="whi0294x_14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219200"/>
            <a:ext cx="500221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Implementation Methods for Outputs</a:t>
            </a:r>
          </a:p>
        </p:txBody>
      </p:sp>
      <p:sp>
        <p:nvSpPr>
          <p:cNvPr id="29699" name="Rectangle 3"/>
          <p:cNvSpPr>
            <a:spLocks noGrp="1" noChangeArrowheads="1"/>
          </p:cNvSpPr>
          <p:nvPr>
            <p:ph type="body" idx="1"/>
          </p:nvPr>
        </p:nvSpPr>
        <p:spPr>
          <a:xfrm>
            <a:off x="1065213" y="1295400"/>
            <a:ext cx="7926387" cy="5181600"/>
          </a:xfrm>
        </p:spPr>
        <p:txBody>
          <a:bodyPr/>
          <a:lstStyle/>
          <a:p>
            <a:pPr eaLnBrk="1" hangingPunct="1"/>
            <a:r>
              <a:rPr lang="en-US" altLang="en-US" sz="2400" smtClean="0"/>
              <a:t>Printed output</a:t>
            </a:r>
          </a:p>
          <a:p>
            <a:pPr lvl="1" eaLnBrk="1" hangingPunct="1"/>
            <a:r>
              <a:rPr lang="en-US" altLang="en-US" sz="2000" smtClean="0"/>
              <a:t>Tabular output presents information in columns.</a:t>
            </a:r>
          </a:p>
          <a:p>
            <a:pPr lvl="1" eaLnBrk="1" hangingPunct="1"/>
            <a:r>
              <a:rPr lang="en-US" altLang="en-US" sz="2000" smtClean="0"/>
              <a:t>Zoned output places text and numbers into designated areas</a:t>
            </a:r>
          </a:p>
          <a:p>
            <a:pPr eaLnBrk="1" hangingPunct="1"/>
            <a:r>
              <a:rPr lang="en-US" altLang="en-US" sz="2400" smtClean="0"/>
              <a:t>Screen output</a:t>
            </a:r>
          </a:p>
          <a:p>
            <a:pPr lvl="1" eaLnBrk="1" hangingPunct="1"/>
            <a:r>
              <a:rPr lang="en-US" altLang="en-US" sz="2000" smtClean="0"/>
              <a:t>Graphic output is the use of pictorial charts to convey information and demonstrate trends and relationships that cannot be easily seen in tabular formats.</a:t>
            </a:r>
          </a:p>
          <a:p>
            <a:pPr eaLnBrk="1" hangingPunct="1"/>
            <a:r>
              <a:rPr lang="en-US" altLang="en-US" sz="2400" smtClean="0"/>
              <a:t>Point-of-sale terminals</a:t>
            </a:r>
          </a:p>
          <a:p>
            <a:pPr eaLnBrk="1" hangingPunct="1"/>
            <a:r>
              <a:rPr lang="en-US" altLang="en-US" sz="2400" smtClean="0"/>
              <a:t>Multimedia</a:t>
            </a:r>
          </a:p>
          <a:p>
            <a:pPr eaLnBrk="1" hangingPunct="1"/>
            <a:r>
              <a:rPr lang="en-US" altLang="en-US" sz="2400" smtClean="0"/>
              <a:t>E-mail</a:t>
            </a:r>
          </a:p>
          <a:p>
            <a:pPr eaLnBrk="1" hangingPunct="1"/>
            <a:r>
              <a:rPr lang="en-US" altLang="en-US" sz="2400" smtClean="0"/>
              <a:t>Hyperlinks</a:t>
            </a:r>
          </a:p>
          <a:p>
            <a:pPr eaLnBrk="1" hangingPunct="1"/>
            <a:r>
              <a:rPr lang="en-US" altLang="en-US" sz="2400" smtClean="0"/>
              <a:t>Microfilm or microfiche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en-US" altLang="en-US" smtClean="0"/>
              <a:t>Chart Types</a:t>
            </a:r>
          </a:p>
        </p:txBody>
      </p:sp>
      <p:sp>
        <p:nvSpPr>
          <p:cNvPr id="31747" name="Text Box 1027"/>
          <p:cNvSpPr txBox="1">
            <a:spLocks noChangeArrowheads="1"/>
          </p:cNvSpPr>
          <p:nvPr/>
        </p:nvSpPr>
        <p:spPr bwMode="auto">
          <a:xfrm>
            <a:off x="2462213" y="1260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400" b="1">
              <a:latin typeface="Times New Roman" panose="02020603050405020304" pitchFamily="18" charset="0"/>
            </a:endParaRPr>
          </a:p>
        </p:txBody>
      </p:sp>
      <p:pic>
        <p:nvPicPr>
          <p:cNvPr id="31748"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688" y="1370013"/>
            <a:ext cx="13208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1029"/>
          <p:cNvSpPr txBox="1">
            <a:spLocks noChangeArrowheads="1"/>
          </p:cNvSpPr>
          <p:nvPr/>
        </p:nvSpPr>
        <p:spPr bwMode="auto">
          <a:xfrm>
            <a:off x="1066800" y="1371600"/>
            <a:ext cx="6477000"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b="1"/>
              <a:t>Line charts </a:t>
            </a:r>
            <a:r>
              <a:rPr lang="en-US" altLang="en-US"/>
              <a:t>show one or more series of data over a period of time. They are useful for summarizing and showing data at regular intervals. Each line represents one series or category of data. </a:t>
            </a:r>
          </a:p>
          <a:p>
            <a:pPr>
              <a:spcBef>
                <a:spcPct val="20000"/>
              </a:spcBef>
            </a:pPr>
            <a:endParaRPr lang="en-US" altLang="en-US"/>
          </a:p>
          <a:p>
            <a:pPr>
              <a:spcBef>
                <a:spcPct val="20000"/>
              </a:spcBef>
            </a:pPr>
            <a:r>
              <a:rPr lang="en-US" altLang="en-US" b="1"/>
              <a:t>Area charts</a:t>
            </a:r>
            <a:r>
              <a:rPr lang="en-US" altLang="en-US"/>
              <a:t> are similar to line charts except that the focus is on the area under the line. That area is useful for summarizing and showing the change in data over time. Each line represents one series or category of data.</a:t>
            </a:r>
          </a:p>
          <a:p>
            <a:pPr>
              <a:spcBef>
                <a:spcPct val="20000"/>
              </a:spcBef>
            </a:pPr>
            <a:endParaRPr lang="en-US" altLang="en-US"/>
          </a:p>
          <a:p>
            <a:pPr>
              <a:spcBef>
                <a:spcPct val="20000"/>
              </a:spcBef>
            </a:pPr>
            <a:r>
              <a:rPr lang="en-US" altLang="en-US" b="1"/>
              <a:t>Bar charts</a:t>
            </a:r>
            <a:r>
              <a:rPr lang="en-US" altLang="en-US"/>
              <a:t> are useful for comparing series or categories of data. Each bar represents on series or category of data.</a:t>
            </a:r>
          </a:p>
          <a:p>
            <a:pPr>
              <a:spcBef>
                <a:spcPct val="20000"/>
              </a:spcBef>
            </a:pPr>
            <a:endParaRPr lang="en-US" altLang="en-US"/>
          </a:p>
          <a:p>
            <a:pPr>
              <a:spcBef>
                <a:spcPct val="20000"/>
              </a:spcBef>
            </a:pPr>
            <a:r>
              <a:rPr lang="en-US" altLang="en-US" b="1"/>
              <a:t>Column charts</a:t>
            </a:r>
            <a:r>
              <a:rPr lang="en-US" altLang="en-US"/>
              <a:t> are similar to bar charts except that the bars are vertical. Also, a series of column charts may be used to compare the same categories at different times or time intervals. Each bar represents one series or category of data.</a:t>
            </a:r>
          </a:p>
        </p:txBody>
      </p:sp>
      <p:pic>
        <p:nvPicPr>
          <p:cNvPr id="3175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075" y="2711450"/>
            <a:ext cx="12430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688" y="4029075"/>
            <a:ext cx="140811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5888" y="5430838"/>
            <a:ext cx="1287462"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Chart Types (concluded)</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0" y="1377950"/>
            <a:ext cx="13208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2781300"/>
            <a:ext cx="120173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0" y="4041775"/>
            <a:ext cx="1320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000" y="5335588"/>
            <a:ext cx="13208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7"/>
          <p:cNvSpPr txBox="1">
            <a:spLocks noChangeArrowheads="1"/>
          </p:cNvSpPr>
          <p:nvPr/>
        </p:nvSpPr>
        <p:spPr bwMode="auto">
          <a:xfrm>
            <a:off x="990600" y="1371600"/>
            <a:ext cx="65278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5000"/>
              </a:lnSpc>
            </a:pPr>
            <a:r>
              <a:rPr lang="en-US" altLang="en-US" b="1"/>
              <a:t>Pie charts</a:t>
            </a:r>
            <a:r>
              <a:rPr lang="en-US" altLang="en-US"/>
              <a:t> show the relationship of parts to a whole. They are useful for summarizing percentages of a whole within a single series of data. Each slice represents one item in that series of data.</a:t>
            </a:r>
          </a:p>
          <a:p>
            <a:pPr>
              <a:lnSpc>
                <a:spcPct val="95000"/>
              </a:lnSpc>
            </a:pPr>
            <a:endParaRPr lang="en-US" altLang="en-US"/>
          </a:p>
          <a:p>
            <a:pPr>
              <a:lnSpc>
                <a:spcPct val="95000"/>
              </a:lnSpc>
            </a:pPr>
            <a:r>
              <a:rPr lang="en-US" altLang="en-US" b="1"/>
              <a:t>Donut charts</a:t>
            </a:r>
            <a:r>
              <a:rPr lang="en-US" altLang="en-US"/>
              <a:t> are similar to pie charts except that they can show multiple series or categories of data, each as its own concentric ring. Within each ring, a slice of that ring represents one item in that series of data.</a:t>
            </a:r>
          </a:p>
          <a:p>
            <a:pPr>
              <a:lnSpc>
                <a:spcPct val="95000"/>
              </a:lnSpc>
            </a:pPr>
            <a:endParaRPr lang="en-US" altLang="en-US"/>
          </a:p>
          <a:p>
            <a:pPr>
              <a:lnSpc>
                <a:spcPct val="95000"/>
              </a:lnSpc>
            </a:pPr>
            <a:r>
              <a:rPr lang="en-US" altLang="en-US" b="1"/>
              <a:t>Radar charts</a:t>
            </a:r>
            <a:r>
              <a:rPr lang="en-US" altLang="en-US"/>
              <a:t> are useful for comparing different aspects of more than one series or category of data. Each data series is represented as a geometric shape around a central point. Multiple series are overlaid so they can be compared.</a:t>
            </a:r>
          </a:p>
          <a:p>
            <a:pPr>
              <a:lnSpc>
                <a:spcPct val="95000"/>
              </a:lnSpc>
            </a:pPr>
            <a:endParaRPr lang="en-US" altLang="en-US"/>
          </a:p>
          <a:p>
            <a:pPr>
              <a:lnSpc>
                <a:spcPct val="95000"/>
              </a:lnSpc>
            </a:pPr>
            <a:r>
              <a:rPr lang="en-US" altLang="en-US" b="1"/>
              <a:t>Scatter charts</a:t>
            </a:r>
            <a:r>
              <a:rPr lang="en-US" altLang="en-US"/>
              <a:t> are useful for showing the relationship between two or more series or categories of data measured at uneven intervals of time. Each series is represented by data points using either different colors or bullets.</a:t>
            </a:r>
            <a:endParaRPr lang="en-US" altLang="en-US" b="1"/>
          </a:p>
        </p:txBody>
      </p:sp>
    </p:spTree>
  </p:cSld>
  <p:clrMapOvr>
    <a:masterClrMapping/>
  </p:clrMapOvr>
  <p:transition>
    <p:strip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Output Design with a Modern CASE Tool</a:t>
            </a:r>
          </a:p>
        </p:txBody>
      </p:sp>
      <p:pic>
        <p:nvPicPr>
          <p:cNvPr id="35843" name="Picture 6" descr="whi74173_1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1281113"/>
            <a:ext cx="68103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Output Design with a Report Writer Tool</a:t>
            </a:r>
          </a:p>
        </p:txBody>
      </p:sp>
      <p:pic>
        <p:nvPicPr>
          <p:cNvPr id="37891" name="Picture 7" descr="whi74173_1508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14500"/>
            <a:ext cx="68580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Output Design with a Report Writer Tool (continued)</a:t>
            </a:r>
          </a:p>
        </p:txBody>
      </p:sp>
      <p:pic>
        <p:nvPicPr>
          <p:cNvPr id="39939" name="Picture 6" descr="whi74173_15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1266825"/>
            <a:ext cx="501015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Objectives</a:t>
            </a:r>
          </a:p>
        </p:txBody>
      </p:sp>
      <p:sp>
        <p:nvSpPr>
          <p:cNvPr id="7171" name="Rectangle 3"/>
          <p:cNvSpPr>
            <a:spLocks noGrp="1" noChangeArrowheads="1"/>
          </p:cNvSpPr>
          <p:nvPr>
            <p:ph type="body" idx="1"/>
          </p:nvPr>
        </p:nvSpPr>
        <p:spPr>
          <a:xfrm>
            <a:off x="1139825" y="1295400"/>
            <a:ext cx="7851775" cy="5181600"/>
          </a:xfrm>
        </p:spPr>
        <p:txBody>
          <a:bodyPr/>
          <a:lstStyle/>
          <a:p>
            <a:pPr eaLnBrk="1" hangingPunct="1">
              <a:lnSpc>
                <a:spcPct val="95000"/>
              </a:lnSpc>
            </a:pPr>
            <a:r>
              <a:rPr lang="en-US" altLang="en-US" sz="2400" smtClean="0"/>
              <a:t>Distinguish between internal, external, and turnaround outputs.</a:t>
            </a:r>
          </a:p>
          <a:p>
            <a:pPr eaLnBrk="1" hangingPunct="1">
              <a:lnSpc>
                <a:spcPct val="95000"/>
              </a:lnSpc>
            </a:pPr>
            <a:r>
              <a:rPr lang="en-US" altLang="en-US" sz="2400" smtClean="0"/>
              <a:t>Differentiate between detailed, summary, and exception reports.</a:t>
            </a:r>
          </a:p>
          <a:p>
            <a:pPr eaLnBrk="1" hangingPunct="1">
              <a:lnSpc>
                <a:spcPct val="95000"/>
              </a:lnSpc>
            </a:pPr>
            <a:r>
              <a:rPr lang="en-US" altLang="en-US" sz="2400" smtClean="0"/>
              <a:t>Identify several output implementation methods.</a:t>
            </a:r>
          </a:p>
          <a:p>
            <a:pPr eaLnBrk="1" hangingPunct="1">
              <a:lnSpc>
                <a:spcPct val="95000"/>
              </a:lnSpc>
            </a:pPr>
            <a:r>
              <a:rPr lang="en-US" altLang="en-US" sz="2400" smtClean="0"/>
              <a:t>Differentiate among area, bar, column, pie, line, radar, donut, and scatter charts and their uses.</a:t>
            </a:r>
          </a:p>
          <a:p>
            <a:pPr eaLnBrk="1" hangingPunct="1">
              <a:lnSpc>
                <a:spcPct val="95000"/>
              </a:lnSpc>
            </a:pPr>
            <a:r>
              <a:rPr lang="en-US" altLang="en-US" sz="2400" smtClean="0"/>
              <a:t>Describe several general principles that are important to output design.</a:t>
            </a:r>
          </a:p>
          <a:p>
            <a:pPr eaLnBrk="1" hangingPunct="1">
              <a:lnSpc>
                <a:spcPct val="95000"/>
              </a:lnSpc>
            </a:pPr>
            <a:r>
              <a:rPr lang="en-US" altLang="en-US" sz="2400" smtClean="0"/>
              <a:t>Design and prototype computer outputs.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Output Design Guidelines</a:t>
            </a:r>
          </a:p>
        </p:txBody>
      </p:sp>
      <p:sp>
        <p:nvSpPr>
          <p:cNvPr id="41987" name="Rectangle 3"/>
          <p:cNvSpPr>
            <a:spLocks noGrp="1" noChangeArrowheads="1"/>
          </p:cNvSpPr>
          <p:nvPr>
            <p:ph type="body" idx="1"/>
          </p:nvPr>
        </p:nvSpPr>
        <p:spPr/>
        <p:txBody>
          <a:bodyPr/>
          <a:lstStyle/>
          <a:p>
            <a:pPr marL="533400" indent="-533400" eaLnBrk="1" hangingPunct="1">
              <a:lnSpc>
                <a:spcPct val="80000"/>
              </a:lnSpc>
              <a:spcBef>
                <a:spcPct val="10000"/>
              </a:spcBef>
              <a:buFontTx/>
              <a:buAutoNum type="arabicPeriod"/>
            </a:pPr>
            <a:r>
              <a:rPr lang="en-US" altLang="en-US" sz="2600" smtClean="0"/>
              <a:t>Outputs should be simple to read and interpret.</a:t>
            </a:r>
            <a:endParaRPr lang="en-US" altLang="en-US" sz="2800" smtClean="0"/>
          </a:p>
          <a:p>
            <a:pPr marL="914400" lvl="1" indent="-457200" eaLnBrk="1" hangingPunct="1">
              <a:lnSpc>
                <a:spcPct val="80000"/>
              </a:lnSpc>
              <a:spcAft>
                <a:spcPct val="20000"/>
              </a:spcAft>
              <a:buClr>
                <a:schemeClr val="tx1"/>
              </a:buClr>
            </a:pPr>
            <a:r>
              <a:rPr lang="en-US" altLang="en-US" sz="2100" smtClean="0"/>
              <a:t>Include a title.</a:t>
            </a:r>
          </a:p>
          <a:p>
            <a:pPr marL="914400" lvl="1" indent="-457200" eaLnBrk="1" hangingPunct="1">
              <a:lnSpc>
                <a:spcPct val="80000"/>
              </a:lnSpc>
              <a:spcAft>
                <a:spcPct val="20000"/>
              </a:spcAft>
              <a:buClr>
                <a:schemeClr val="tx1"/>
              </a:buClr>
            </a:pPr>
            <a:r>
              <a:rPr lang="en-US" altLang="en-US" sz="2100" smtClean="0"/>
              <a:t>Date and time stamp.</a:t>
            </a:r>
          </a:p>
          <a:p>
            <a:pPr marL="914400" lvl="1" indent="-457200" eaLnBrk="1" hangingPunct="1">
              <a:lnSpc>
                <a:spcPct val="80000"/>
              </a:lnSpc>
              <a:spcAft>
                <a:spcPct val="20000"/>
              </a:spcAft>
              <a:buClr>
                <a:schemeClr val="tx1"/>
              </a:buClr>
            </a:pPr>
            <a:r>
              <a:rPr lang="en-US" altLang="en-US" sz="2100" smtClean="0"/>
              <a:t>Include sections and headings to segment information.</a:t>
            </a:r>
          </a:p>
          <a:p>
            <a:pPr marL="914400" lvl="1" indent="-457200" eaLnBrk="1" hangingPunct="1">
              <a:lnSpc>
                <a:spcPct val="80000"/>
              </a:lnSpc>
              <a:spcAft>
                <a:spcPct val="20000"/>
              </a:spcAft>
              <a:buClr>
                <a:schemeClr val="tx1"/>
              </a:buClr>
            </a:pPr>
            <a:r>
              <a:rPr lang="en-US" altLang="en-US" sz="2100" smtClean="0"/>
              <a:t>Clearly label all fields and columns.</a:t>
            </a:r>
          </a:p>
          <a:p>
            <a:pPr marL="914400" lvl="1" indent="-457200" eaLnBrk="1" hangingPunct="1">
              <a:lnSpc>
                <a:spcPct val="80000"/>
              </a:lnSpc>
              <a:spcAft>
                <a:spcPct val="20000"/>
              </a:spcAft>
              <a:buClr>
                <a:schemeClr val="tx1"/>
              </a:buClr>
            </a:pPr>
            <a:r>
              <a:rPr lang="en-US" altLang="en-US" sz="2100" smtClean="0"/>
              <a:t>Include legends for all abbreviations.</a:t>
            </a:r>
          </a:p>
          <a:p>
            <a:pPr marL="914400" lvl="1" indent="-457200" eaLnBrk="1" hangingPunct="1">
              <a:lnSpc>
                <a:spcPct val="80000"/>
              </a:lnSpc>
              <a:spcAft>
                <a:spcPct val="20000"/>
              </a:spcAft>
              <a:buClr>
                <a:schemeClr val="tx1"/>
              </a:buClr>
            </a:pPr>
            <a:r>
              <a:rPr lang="en-US" altLang="en-US" sz="2100" smtClean="0"/>
              <a:t>Include only required information. Online provide methods to expand and contract information.</a:t>
            </a:r>
          </a:p>
          <a:p>
            <a:pPr marL="914400" lvl="1" indent="-457200" eaLnBrk="1" hangingPunct="1">
              <a:lnSpc>
                <a:spcPct val="80000"/>
              </a:lnSpc>
              <a:spcAft>
                <a:spcPct val="20000"/>
              </a:spcAft>
              <a:buClr>
                <a:schemeClr val="tx1"/>
              </a:buClr>
            </a:pPr>
            <a:r>
              <a:rPr lang="en-US" altLang="en-US" sz="2100" smtClean="0"/>
              <a:t>Report information in format that does not have to be manually edited.</a:t>
            </a:r>
          </a:p>
          <a:p>
            <a:pPr marL="914400" lvl="1" indent="-457200" eaLnBrk="1" hangingPunct="1">
              <a:lnSpc>
                <a:spcPct val="80000"/>
              </a:lnSpc>
              <a:spcAft>
                <a:spcPct val="20000"/>
              </a:spcAft>
              <a:buClr>
                <a:schemeClr val="tx1"/>
              </a:buClr>
            </a:pPr>
            <a:r>
              <a:rPr lang="en-US" altLang="en-US" sz="2100" smtClean="0"/>
              <a:t>Information should be balanced across the page or screen.</a:t>
            </a:r>
          </a:p>
          <a:p>
            <a:pPr marL="914400" lvl="1" indent="-457200" eaLnBrk="1" hangingPunct="1">
              <a:lnSpc>
                <a:spcPct val="80000"/>
              </a:lnSpc>
              <a:spcAft>
                <a:spcPct val="20000"/>
              </a:spcAft>
              <a:buClr>
                <a:schemeClr val="tx1"/>
              </a:buClr>
            </a:pPr>
            <a:r>
              <a:rPr lang="en-US" altLang="en-US" sz="2100" smtClean="0"/>
              <a:t>Provide for easy navigation.</a:t>
            </a:r>
          </a:p>
          <a:p>
            <a:pPr marL="914400" lvl="1" indent="-457200" eaLnBrk="1" hangingPunct="1">
              <a:lnSpc>
                <a:spcPct val="80000"/>
              </a:lnSpc>
              <a:spcAft>
                <a:spcPct val="20000"/>
              </a:spcAft>
              <a:buClr>
                <a:schemeClr val="tx1"/>
              </a:buClr>
            </a:pPr>
            <a:r>
              <a:rPr lang="en-US" altLang="en-US" sz="2100" smtClean="0"/>
              <a:t>Avoid computer jargon and error messages.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z="4000" smtClean="0"/>
              <a:t>Output Design Guidelines (cont.)</a:t>
            </a:r>
          </a:p>
        </p:txBody>
      </p:sp>
      <p:sp>
        <p:nvSpPr>
          <p:cNvPr id="44035" name="Rectangle 3"/>
          <p:cNvSpPr>
            <a:spLocks noGrp="1" noChangeArrowheads="1"/>
          </p:cNvSpPr>
          <p:nvPr>
            <p:ph type="body" idx="1"/>
          </p:nvPr>
        </p:nvSpPr>
        <p:spPr/>
        <p:txBody>
          <a:bodyPr/>
          <a:lstStyle/>
          <a:p>
            <a:pPr marL="533400" indent="-533400" eaLnBrk="1" hangingPunct="1">
              <a:lnSpc>
                <a:spcPct val="90000"/>
              </a:lnSpc>
              <a:spcBef>
                <a:spcPct val="10000"/>
              </a:spcBef>
              <a:buClr>
                <a:schemeClr val="tx1"/>
              </a:buClr>
              <a:buFontTx/>
              <a:buAutoNum type="arabicPeriod" startAt="2"/>
            </a:pPr>
            <a:r>
              <a:rPr lang="en-US" altLang="en-US" sz="3000" smtClean="0"/>
              <a:t>The timing of outputs is important.</a:t>
            </a:r>
          </a:p>
          <a:p>
            <a:pPr marL="914400" lvl="1" indent="-457200" eaLnBrk="1" hangingPunct="1">
              <a:lnSpc>
                <a:spcPct val="90000"/>
              </a:lnSpc>
              <a:spcBef>
                <a:spcPct val="10000"/>
              </a:spcBef>
              <a:buClr>
                <a:schemeClr val="tx1"/>
              </a:buClr>
              <a:buFontTx/>
              <a:buChar char="•"/>
            </a:pPr>
            <a:r>
              <a:rPr lang="en-US" altLang="en-US" sz="2600" smtClean="0"/>
              <a:t>This can affect how the output is designed an implemented</a:t>
            </a:r>
          </a:p>
          <a:p>
            <a:pPr marL="533400" indent="-533400" eaLnBrk="1" hangingPunct="1">
              <a:lnSpc>
                <a:spcPct val="90000"/>
              </a:lnSpc>
              <a:spcBef>
                <a:spcPct val="10000"/>
              </a:spcBef>
              <a:buClr>
                <a:schemeClr val="tx1"/>
              </a:buClr>
              <a:buFontTx/>
              <a:buAutoNum type="arabicPeriod" startAt="2"/>
            </a:pPr>
            <a:r>
              <a:rPr lang="en-US" altLang="en-US" sz="3000" smtClean="0"/>
              <a:t>The distribution of (or access to) outputs must be sufficient to assist all relevant users.</a:t>
            </a:r>
          </a:p>
          <a:p>
            <a:pPr marL="914400" lvl="1" indent="-457200" eaLnBrk="1" hangingPunct="1">
              <a:lnSpc>
                <a:spcPct val="90000"/>
              </a:lnSpc>
              <a:spcBef>
                <a:spcPct val="10000"/>
              </a:spcBef>
              <a:buClr>
                <a:schemeClr val="tx1"/>
              </a:buClr>
              <a:buFontTx/>
              <a:buChar char="•"/>
            </a:pPr>
            <a:r>
              <a:rPr lang="en-US" altLang="en-US" sz="2600" smtClean="0"/>
              <a:t>The choice of implementation method affects distribution</a:t>
            </a:r>
          </a:p>
          <a:p>
            <a:pPr marL="533400" indent="-533400" eaLnBrk="1" hangingPunct="1">
              <a:lnSpc>
                <a:spcPct val="90000"/>
              </a:lnSpc>
              <a:spcBef>
                <a:spcPct val="10000"/>
              </a:spcBef>
              <a:buClr>
                <a:schemeClr val="tx1"/>
              </a:buClr>
              <a:buFontTx/>
              <a:buAutoNum type="arabicPeriod" startAt="2"/>
            </a:pPr>
            <a:r>
              <a:rPr lang="en-US" altLang="en-US" sz="3000" smtClean="0"/>
              <a:t>Outputs must be acceptable to the system users who will receive them.</a:t>
            </a:r>
          </a:p>
          <a:p>
            <a:pPr marL="914400" lvl="1" indent="-457200" eaLnBrk="1" hangingPunct="1">
              <a:lnSpc>
                <a:spcPct val="90000"/>
              </a:lnSpc>
              <a:spcBef>
                <a:spcPct val="10000"/>
              </a:spcBef>
              <a:buClr>
                <a:schemeClr val="tx1"/>
              </a:buClr>
              <a:buFontTx/>
              <a:buChar char="•"/>
            </a:pPr>
            <a:r>
              <a:rPr lang="en-US" altLang="en-US" sz="2600" smtClean="0"/>
              <a:t>Systems analyst must understand how the recipient plans to use the output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Output Design Process</a:t>
            </a:r>
          </a:p>
        </p:txBody>
      </p:sp>
      <p:sp>
        <p:nvSpPr>
          <p:cNvPr id="46083" name="Rectangle 3"/>
          <p:cNvSpPr>
            <a:spLocks noGrp="1" noChangeArrowheads="1"/>
          </p:cNvSpPr>
          <p:nvPr>
            <p:ph type="body" idx="1"/>
          </p:nvPr>
        </p:nvSpPr>
        <p:spPr/>
        <p:txBody>
          <a:bodyPr/>
          <a:lstStyle/>
          <a:p>
            <a:pPr eaLnBrk="1" hangingPunct="1">
              <a:buFontTx/>
              <a:buAutoNum type="arabicPeriod"/>
            </a:pPr>
            <a:r>
              <a:rPr lang="en-US" altLang="en-US" sz="2800" smtClean="0"/>
              <a:t>Identify system outputs and review logical requirements.</a:t>
            </a:r>
          </a:p>
          <a:p>
            <a:pPr eaLnBrk="1" hangingPunct="1">
              <a:buFontTx/>
              <a:buAutoNum type="arabicPeriod"/>
            </a:pPr>
            <a:r>
              <a:rPr lang="en-US" altLang="en-US" sz="2800" smtClean="0"/>
              <a:t>Specify physical output requirements.</a:t>
            </a:r>
          </a:p>
          <a:p>
            <a:pPr eaLnBrk="1" hangingPunct="1">
              <a:buFontTx/>
              <a:buAutoNum type="arabicPeriod"/>
            </a:pPr>
            <a:r>
              <a:rPr lang="en-US" altLang="en-US" sz="2800" smtClean="0"/>
              <a:t>As necessary, design any preprinted forms.</a:t>
            </a:r>
          </a:p>
          <a:p>
            <a:pPr eaLnBrk="1" hangingPunct="1">
              <a:buFontTx/>
              <a:buAutoNum type="arabicPeriod"/>
            </a:pPr>
            <a:r>
              <a:rPr lang="en-US" altLang="en-US" sz="2800" smtClean="0"/>
              <a:t>Design, validate and test outputs using some combination of:</a:t>
            </a:r>
          </a:p>
          <a:p>
            <a:pPr lvl="1" eaLnBrk="1" hangingPunct="1">
              <a:buFontTx/>
              <a:buAutoNum type="arabicPeriod"/>
            </a:pPr>
            <a:r>
              <a:rPr lang="en-US" altLang="en-US" sz="2400" smtClean="0"/>
              <a:t>Layout tools (e.g., hand sketches, spacing charts, or CASE tools.</a:t>
            </a:r>
          </a:p>
          <a:p>
            <a:pPr lvl="1" eaLnBrk="1" hangingPunct="1">
              <a:buFontTx/>
              <a:buAutoNum type="arabicPeriod"/>
            </a:pPr>
            <a:r>
              <a:rPr lang="en-US" altLang="en-US" sz="2400" smtClean="0"/>
              <a:t>Prototyping tools (e.g., spreadsheet, PC DBMS, 4GL)</a:t>
            </a:r>
          </a:p>
          <a:p>
            <a:pPr lvl="1" eaLnBrk="1" hangingPunct="1">
              <a:buFontTx/>
              <a:buAutoNum type="arabicPeriod"/>
            </a:pPr>
            <a:r>
              <a:rPr lang="en-US" altLang="en-US" sz="2400" smtClean="0"/>
              <a:t>Code generating tools (e.g., report writer)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A Logical Data Structure for Output Requirements</a:t>
            </a:r>
          </a:p>
        </p:txBody>
      </p:sp>
      <p:sp>
        <p:nvSpPr>
          <p:cNvPr id="48131" name="Rectangle 3"/>
          <p:cNvSpPr>
            <a:spLocks noGrp="1" noChangeArrowheads="1"/>
          </p:cNvSpPr>
          <p:nvPr>
            <p:ph type="body" idx="1"/>
          </p:nvPr>
        </p:nvSpPr>
        <p:spPr>
          <a:xfrm>
            <a:off x="1066800" y="1543050"/>
            <a:ext cx="8001000" cy="4953000"/>
          </a:xfrm>
        </p:spPr>
        <p:txBody>
          <a:bodyPr/>
          <a:lstStyle/>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INVOICE 	</a:t>
            </a:r>
            <a:r>
              <a:rPr lang="en-US" altLang="en-US" sz="1500" b="1" smtClean="0">
                <a:solidFill>
                  <a:srgbClr val="FF0000"/>
                </a:solidFill>
              </a:rPr>
              <a:t>=</a:t>
            </a:r>
            <a:r>
              <a:rPr lang="en-US" altLang="en-US" sz="1500" smtClean="0"/>
              <a:t> 	INVOICE NUMBER</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INVOICE DATE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CUSTOMER NUMBER</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CUSTOMER NAME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CUSTOMER BILLING ADDRESS = ADDRESS &gt;</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a:t>
            </a:r>
            <a:r>
              <a:rPr lang="en-US" altLang="en-US" sz="1500" b="1" smtClean="0">
                <a:solidFill>
                  <a:schemeClr val="accent2"/>
                </a:solidFill>
              </a:rPr>
              <a:t>1  {</a:t>
            </a:r>
            <a:r>
              <a:rPr lang="en-US" altLang="en-US" sz="1500" smtClean="0"/>
              <a:t>	SERVICE DATE +</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SERVICE PROVIDED +</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SERVICE CHARGE 	</a:t>
            </a:r>
            <a:r>
              <a:rPr lang="en-US" altLang="en-US" sz="1500" b="1" smtClean="0">
                <a:solidFill>
                  <a:schemeClr val="accent2"/>
                </a:solidFill>
              </a:rPr>
              <a:t>}  n</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PREVIOUS BALANCE DUE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PAYMENTS RECEIVED</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TOTAL NEW SERVICE CHARGES</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INTEREST CHARGES</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NEW BALANCE DUE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MINIMUM PAYMENT DUE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PAYMENT DUE DATE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b="1" smtClean="0"/>
              <a:t>	</a:t>
            </a:r>
            <a:r>
              <a:rPr lang="en-US" altLang="en-US" sz="1500" b="1" smtClean="0">
                <a:solidFill>
                  <a:srgbClr val="FF0000"/>
                </a:solidFill>
              </a:rPr>
              <a:t>(  </a:t>
            </a:r>
            <a:r>
              <a:rPr lang="en-US" altLang="en-US" sz="1500" smtClean="0"/>
              <a:t>DEFAULT CREDIT CARD NUMBER  </a:t>
            </a:r>
            <a:r>
              <a:rPr lang="en-US" altLang="en-US" sz="1500" b="1" smtClean="0">
                <a:solidFill>
                  <a:srgbClr val="FF0000"/>
                </a:solidFill>
              </a:rPr>
              <a:t>)</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b="1" smtClean="0"/>
              <a:t>	</a:t>
            </a:r>
            <a:r>
              <a:rPr lang="en-US" altLang="en-US" sz="1500" b="1" smtClean="0">
                <a:solidFill>
                  <a:srgbClr val="FF0000"/>
                </a:solidFill>
              </a:rPr>
              <a:t>(   [</a:t>
            </a:r>
            <a:r>
              <a:rPr lang="en-US" altLang="en-US" sz="1500" smtClean="0"/>
              <a:t>   CREDIT MESSAGE, PAYMENT MESSAGE   </a:t>
            </a:r>
            <a:r>
              <a:rPr lang="en-US" altLang="en-US" sz="1500" b="1" smtClean="0">
                <a:solidFill>
                  <a:srgbClr val="FF0000"/>
                </a:solidFill>
              </a:rPr>
              <a:t>]   )</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endParaRPr lang="en-US" altLang="en-US" sz="1500" smtClean="0"/>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ADDRESS	</a:t>
            </a:r>
            <a:r>
              <a:rPr lang="en-US" altLang="en-US" sz="1500" b="1" smtClean="0">
                <a:solidFill>
                  <a:srgbClr val="FF0000"/>
                </a:solidFill>
              </a:rPr>
              <a:t>=</a:t>
            </a:r>
            <a:r>
              <a:rPr lang="en-US" altLang="en-US" sz="1500" smtClean="0"/>
              <a:t>	</a:t>
            </a:r>
            <a:r>
              <a:rPr lang="en-US" altLang="en-US" sz="1500" b="1" smtClean="0">
                <a:solidFill>
                  <a:srgbClr val="FF0000"/>
                </a:solidFill>
              </a:rPr>
              <a:t>(</a:t>
            </a:r>
            <a:r>
              <a:rPr lang="en-US" altLang="en-US" sz="1500" smtClean="0"/>
              <a:t>   POST OFFICE BOX NUMBER  </a:t>
            </a:r>
            <a:r>
              <a:rPr lang="en-US" altLang="en-US" sz="1500" b="1" smtClean="0">
                <a:solidFill>
                  <a:srgbClr val="FF0000"/>
                </a:solidFill>
              </a:rPr>
              <a:t>)</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STREET ADDRESS</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CITY</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STATE</a:t>
            </a:r>
          </a:p>
          <a:p>
            <a:pPr eaLnBrk="1" hangingPunct="1">
              <a:lnSpc>
                <a:spcPct val="90000"/>
              </a:lnSpc>
              <a:spcBef>
                <a:spcPct val="0"/>
              </a:spcBef>
              <a:buFontTx/>
              <a:buNone/>
              <a:tabLst>
                <a:tab pos="912813" algn="l"/>
                <a:tab pos="1376363" algn="l"/>
                <a:tab pos="1825625" algn="l"/>
                <a:tab pos="2289175" algn="l"/>
                <a:tab pos="2738438" algn="l"/>
                <a:tab pos="3201988" algn="l"/>
                <a:tab pos="3651250" algn="l"/>
                <a:tab pos="4114800" algn="l"/>
                <a:tab pos="4576763" algn="l"/>
                <a:tab pos="5027613" algn="l"/>
                <a:tab pos="5489575" algn="l"/>
                <a:tab pos="5940425" algn="l"/>
                <a:tab pos="6402388" algn="l"/>
                <a:tab pos="6853238" algn="l"/>
                <a:tab pos="7315200" algn="l"/>
              </a:tabLst>
            </a:pPr>
            <a:r>
              <a:rPr lang="en-US" altLang="en-US" sz="1500" smtClean="0"/>
              <a:t>			</a:t>
            </a:r>
            <a:r>
              <a:rPr lang="en-US" altLang="en-US" sz="1500" b="1" smtClean="0">
                <a:solidFill>
                  <a:srgbClr val="FF0000"/>
                </a:solidFill>
              </a:rPr>
              <a:t>+</a:t>
            </a:r>
            <a:r>
              <a:rPr lang="en-US" altLang="en-US" sz="1500" smtClean="0"/>
              <a:t>	POSTAL ZONE</a:t>
            </a:r>
          </a:p>
        </p:txBody>
      </p:sp>
    </p:spTree>
  </p:cSld>
  <p:clrMapOvr>
    <a:masterClrMapping/>
  </p:clrMapOvr>
  <p:transition>
    <p:strip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smtClean="0"/>
              <a:t>Important aspects</a:t>
            </a:r>
          </a:p>
        </p:txBody>
      </p:sp>
      <p:sp>
        <p:nvSpPr>
          <p:cNvPr id="50179" name="Content Placeholder 2"/>
          <p:cNvSpPr>
            <a:spLocks noGrp="1"/>
          </p:cNvSpPr>
          <p:nvPr>
            <p:ph idx="1"/>
          </p:nvPr>
        </p:nvSpPr>
        <p:spPr/>
        <p:txBody>
          <a:bodyPr/>
          <a:lstStyle/>
          <a:p>
            <a:pPr eaLnBrk="1" hangingPunct="1"/>
            <a:r>
              <a:rPr lang="en-US" altLang="en-US" smtClean="0"/>
              <a:t>Type (I, E, TA)</a:t>
            </a:r>
          </a:p>
          <a:p>
            <a:pPr eaLnBrk="1" hangingPunct="1"/>
            <a:r>
              <a:rPr lang="en-US" altLang="en-US" smtClean="0"/>
              <a:t>Media (p, S, SMS, Email …)</a:t>
            </a:r>
          </a:p>
          <a:p>
            <a:pPr eaLnBrk="1" hangingPunct="1"/>
            <a:r>
              <a:rPr lang="en-US" altLang="en-US" smtClean="0"/>
              <a:t>Frequency (H, L)</a:t>
            </a:r>
          </a:p>
          <a:p>
            <a:pPr eaLnBrk="1" hangingPunct="1"/>
            <a:r>
              <a:rPr lang="en-US" altLang="en-US" smtClean="0"/>
              <a:t>No of pages</a:t>
            </a:r>
          </a:p>
          <a:p>
            <a:pPr eaLnBrk="1" hangingPunct="1"/>
            <a:r>
              <a:rPr lang="en-US" altLang="en-US" smtClean="0"/>
              <a:t>No of copies</a:t>
            </a:r>
          </a:p>
          <a:p>
            <a:pPr eaLnBrk="1" hangingPunct="1"/>
            <a:r>
              <a:rPr lang="en-US" altLang="en-US" smtClean="0"/>
              <a:t>Distribute (email, whatsapp, sms, Printed, web access, portal)</a:t>
            </a:r>
          </a:p>
        </p:txBody>
      </p:sp>
    </p:spTree>
  </p:cSld>
  <p:clrMapOvr>
    <a:masterClrMapping/>
  </p:clrMapOvr>
  <p:transition>
    <p:strip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Tabular Report Design Principles</a:t>
            </a:r>
          </a:p>
        </p:txBody>
      </p:sp>
      <p:graphicFrame>
        <p:nvGraphicFramePr>
          <p:cNvPr id="1639723" name="Group 299"/>
          <p:cNvGraphicFramePr>
            <a:graphicFrameLocks noGrp="1"/>
          </p:cNvGraphicFramePr>
          <p:nvPr/>
        </p:nvGraphicFramePr>
        <p:xfrm>
          <a:off x="762000" y="1262063"/>
          <a:ext cx="8458200" cy="5540375"/>
        </p:xfrm>
        <a:graphic>
          <a:graphicData uri="http://schemas.openxmlformats.org/drawingml/2006/table">
            <a:tbl>
              <a:tblPr/>
              <a:tblGrid>
                <a:gridCol w="1447800">
                  <a:extLst>
                    <a:ext uri="{9D8B030D-6E8A-4147-A177-3AD203B41FA5}">
                      <a16:colId xmlns:a16="http://schemas.microsoft.com/office/drawing/2014/main" val="20000"/>
                    </a:ext>
                  </a:extLst>
                </a:gridCol>
                <a:gridCol w="4006850">
                  <a:extLst>
                    <a:ext uri="{9D8B030D-6E8A-4147-A177-3AD203B41FA5}">
                      <a16:colId xmlns:a16="http://schemas.microsoft.com/office/drawing/2014/main" val="20001"/>
                    </a:ext>
                  </a:extLst>
                </a:gridCol>
                <a:gridCol w="3003550">
                  <a:extLst>
                    <a:ext uri="{9D8B030D-6E8A-4147-A177-3AD203B41FA5}">
                      <a16:colId xmlns:a16="http://schemas.microsoft.com/office/drawing/2014/main" val="20002"/>
                    </a:ext>
                  </a:extLst>
                </a:gridCol>
              </a:tblGrid>
              <a:tr h="36578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Design Issue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Design Guideline</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Examples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8112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Page Size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Today the page sizes of choice are standard (8½" x 11") and legal (8½" x 14").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Not applicable</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157330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Page Orientation</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Portrait orientation is often preferred because it is oriented the way we orient most books and reports; however, landscape is often necessitated for tabular reports because more columns can be printed.</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105257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Page Headings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At a minimum, page headers should include a recognizable report title, date and time, and page numbers.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17374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Report Legends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A legend is an explanation of abbreviations, colors, or codes used in a report. In a printed report, a legend can be printed on only the first or last page. On a display screen, a legend can be made available as a pop-up dialogue box.</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1229" name="Rectangle 281"/>
          <p:cNvSpPr>
            <a:spLocks noChangeArrowheads="1"/>
          </p:cNvSpPr>
          <p:nvPr/>
        </p:nvSpPr>
        <p:spPr bwMode="auto">
          <a:xfrm>
            <a:off x="6477000" y="2667000"/>
            <a:ext cx="762000" cy="1143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latin typeface="Arial Narrow" panose="020B0606020202030204" pitchFamily="34" charset="0"/>
              </a:rPr>
              <a:t>portrait</a:t>
            </a:r>
          </a:p>
        </p:txBody>
      </p:sp>
      <p:sp>
        <p:nvSpPr>
          <p:cNvPr id="51230" name="Rectangle 282"/>
          <p:cNvSpPr>
            <a:spLocks noChangeArrowheads="1"/>
          </p:cNvSpPr>
          <p:nvPr/>
        </p:nvSpPr>
        <p:spPr bwMode="auto">
          <a:xfrm>
            <a:off x="7543800" y="2971800"/>
            <a:ext cx="1143000" cy="838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latin typeface="Arial Narrow" panose="020B0606020202030204" pitchFamily="34" charset="0"/>
              </a:rPr>
              <a:t>landscape</a:t>
            </a:r>
          </a:p>
        </p:txBody>
      </p:sp>
      <p:sp>
        <p:nvSpPr>
          <p:cNvPr id="51231" name="Text Box 283"/>
          <p:cNvSpPr txBox="1">
            <a:spLocks noChangeArrowheads="1"/>
          </p:cNvSpPr>
          <p:nvPr/>
        </p:nvSpPr>
        <p:spPr bwMode="auto">
          <a:xfrm>
            <a:off x="6324600" y="4267200"/>
            <a:ext cx="2590800" cy="5175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857500" algn="r"/>
              </a:tabLst>
              <a:defRPr>
                <a:solidFill>
                  <a:schemeClr val="tx1"/>
                </a:solidFill>
                <a:latin typeface="Arial" panose="020B0604020202020204" pitchFamily="34" charset="0"/>
              </a:defRPr>
            </a:lvl1pPr>
            <a:lvl2pPr marL="742950" indent="-285750">
              <a:tabLst>
                <a:tab pos="2857500" algn="r"/>
              </a:tabLst>
              <a:defRPr>
                <a:solidFill>
                  <a:schemeClr val="tx1"/>
                </a:solidFill>
                <a:latin typeface="Arial" panose="020B0604020202020204" pitchFamily="34" charset="0"/>
              </a:defRPr>
            </a:lvl2pPr>
            <a:lvl3pPr marL="1143000" indent="-228600">
              <a:tabLst>
                <a:tab pos="2857500" algn="r"/>
              </a:tabLst>
              <a:defRPr>
                <a:solidFill>
                  <a:schemeClr val="tx1"/>
                </a:solidFill>
                <a:latin typeface="Arial" panose="020B0604020202020204" pitchFamily="34" charset="0"/>
              </a:defRPr>
            </a:lvl3pPr>
            <a:lvl4pPr marL="1600200" indent="-228600">
              <a:tabLst>
                <a:tab pos="2857500" algn="r"/>
              </a:tabLst>
              <a:defRPr>
                <a:solidFill>
                  <a:schemeClr val="tx1"/>
                </a:solidFill>
                <a:latin typeface="Arial" panose="020B0604020202020204" pitchFamily="34" charset="0"/>
              </a:defRPr>
            </a:lvl4pPr>
            <a:lvl5pPr marL="2057400" indent="-228600">
              <a:tabLst>
                <a:tab pos="28575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8575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8575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8575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857500" algn="r"/>
              </a:tabLst>
              <a:defRPr>
                <a:solidFill>
                  <a:schemeClr val="tx1"/>
                </a:solidFill>
                <a:latin typeface="Arial" panose="020B0604020202020204" pitchFamily="34" charset="0"/>
              </a:defRPr>
            </a:lvl9pPr>
          </a:lstStyle>
          <a:p>
            <a:r>
              <a:rPr lang="en-US" altLang="en-US" sz="1400">
                <a:latin typeface="Arial Narrow" panose="020B0606020202030204" pitchFamily="34" charset="0"/>
              </a:rPr>
              <a:t>JAN 4, 2004	Page 4 of 8</a:t>
            </a:r>
          </a:p>
          <a:p>
            <a:pPr algn="ctr"/>
            <a:r>
              <a:rPr lang="en-US" altLang="en-US" sz="1400">
                <a:latin typeface="Arial Narrow" panose="020B0606020202030204" pitchFamily="34" charset="0"/>
              </a:rPr>
              <a:t>Oversubscriptions By Course</a:t>
            </a:r>
          </a:p>
        </p:txBody>
      </p:sp>
      <p:sp>
        <p:nvSpPr>
          <p:cNvPr id="51232" name="Text Box 288"/>
          <p:cNvSpPr txBox="1">
            <a:spLocks noChangeArrowheads="1"/>
          </p:cNvSpPr>
          <p:nvPr/>
        </p:nvSpPr>
        <p:spPr bwMode="auto">
          <a:xfrm>
            <a:off x="6310313" y="5486400"/>
            <a:ext cx="2757487" cy="8159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400">
                <a:latin typeface="Arial Narrow" panose="020B0606020202030204" pitchFamily="34" charset="0"/>
              </a:rPr>
              <a:t>REPORT LEGEND</a:t>
            </a:r>
          </a:p>
          <a:p>
            <a:pPr>
              <a:spcBef>
                <a:spcPct val="20000"/>
              </a:spcBef>
            </a:pPr>
            <a:r>
              <a:rPr lang="en-US" altLang="en-US" sz="1400">
                <a:latin typeface="Arial Narrow" panose="020B0606020202030204" pitchFamily="34" charset="0"/>
              </a:rPr>
              <a:t>SEATS – Number of seats in classroom</a:t>
            </a:r>
          </a:p>
          <a:p>
            <a:pPr>
              <a:spcBef>
                <a:spcPct val="20000"/>
              </a:spcBef>
            </a:pPr>
            <a:r>
              <a:rPr lang="en-US" altLang="en-US" sz="1400">
                <a:latin typeface="Arial Narrow" panose="020B0606020202030204" pitchFamily="34" charset="0"/>
              </a:rPr>
              <a:t>LIM – Course Enrollment Limit</a:t>
            </a:r>
            <a:endParaRPr lang="en-US" altLang="en-US" sz="14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Tabular Report Design Principles (cont.)</a:t>
            </a:r>
          </a:p>
        </p:txBody>
      </p:sp>
      <p:graphicFrame>
        <p:nvGraphicFramePr>
          <p:cNvPr id="1641647" name="Group 175"/>
          <p:cNvGraphicFramePr>
            <a:graphicFrameLocks noGrp="1"/>
          </p:cNvGraphicFramePr>
          <p:nvPr/>
        </p:nvGraphicFramePr>
        <p:xfrm>
          <a:off x="762000" y="1371600"/>
          <a:ext cx="8305800" cy="5121275"/>
        </p:xfrm>
        <a:graphic>
          <a:graphicData uri="http://schemas.openxmlformats.org/drawingml/2006/table">
            <a:tbl>
              <a:tblPr/>
              <a:tblGrid>
                <a:gridCol w="13716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3658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Design Issue</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Design Guideline</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Examples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9145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Column Headings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Column headings should be short and descriptive. Avoid abbreviations or include a Report Legend</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Self-explanatory</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9145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Heading Alignments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Alignment should be tested with users for preferences with a special emphasis on the risk of misinterpretation of the information.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146322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Column Spacing</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If columns are too close, users may not properly differentiate between the columns. If they are too far apart, the user may have difficulty following a single row. Rule of thumb is to use 3-5 spaces between each.</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Self explanatory</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146322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Row Headings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The first one or two columns should identify data that differentiates each row. Rows should be sequenced in a fashion that supports their use. Frequently rows are sorted on a numerical key or alphabetically.</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3277" name="Text Box 158"/>
          <p:cNvSpPr txBox="1">
            <a:spLocks noChangeArrowheads="1"/>
          </p:cNvSpPr>
          <p:nvPr/>
        </p:nvSpPr>
        <p:spPr bwMode="auto">
          <a:xfrm>
            <a:off x="6019800" y="2806700"/>
            <a:ext cx="1193800" cy="5603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400">
                <a:latin typeface="Arial Narrow" panose="020B0606020202030204" pitchFamily="34" charset="0"/>
              </a:rPr>
              <a:t>NAME</a:t>
            </a:r>
          </a:p>
          <a:p>
            <a:pPr>
              <a:spcBef>
                <a:spcPct val="20000"/>
              </a:spcBef>
            </a:pPr>
            <a:r>
              <a:rPr lang="en-US" altLang="en-US" sz="1400">
                <a:latin typeface="Arial Narrow" panose="020B0606020202030204" pitchFamily="34" charset="0"/>
              </a:rPr>
              <a:t>XXXXXXX XXX</a:t>
            </a:r>
          </a:p>
        </p:txBody>
      </p:sp>
      <p:sp>
        <p:nvSpPr>
          <p:cNvPr id="53278" name="Text Box 159"/>
          <p:cNvSpPr txBox="1">
            <a:spLocks noChangeArrowheads="1"/>
          </p:cNvSpPr>
          <p:nvPr/>
        </p:nvSpPr>
        <p:spPr bwMode="auto">
          <a:xfrm>
            <a:off x="8229600" y="2806700"/>
            <a:ext cx="814388" cy="5603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pPr>
            <a:r>
              <a:rPr lang="en-US" altLang="en-US" sz="1400">
                <a:latin typeface="Arial Narrow" panose="020B0606020202030204" pitchFamily="34" charset="0"/>
              </a:rPr>
              <a:t>AMOUNT</a:t>
            </a:r>
          </a:p>
          <a:p>
            <a:pPr algn="r">
              <a:spcBef>
                <a:spcPct val="20000"/>
              </a:spcBef>
            </a:pPr>
            <a:r>
              <a:rPr lang="en-US" altLang="en-US" sz="1400">
                <a:latin typeface="Arial Narrow" panose="020B0606020202030204" pitchFamily="34" charset="0"/>
              </a:rPr>
              <a:t>$X.XX</a:t>
            </a:r>
          </a:p>
        </p:txBody>
      </p:sp>
      <p:sp>
        <p:nvSpPr>
          <p:cNvPr id="53279" name="Text Box 160"/>
          <p:cNvSpPr txBox="1">
            <a:spLocks noChangeArrowheads="1"/>
          </p:cNvSpPr>
          <p:nvPr/>
        </p:nvSpPr>
        <p:spPr bwMode="auto">
          <a:xfrm>
            <a:off x="7369175" y="2806700"/>
            <a:ext cx="757238" cy="5603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1400">
                <a:latin typeface="Arial Narrow" panose="020B0606020202030204" pitchFamily="34" charset="0"/>
              </a:rPr>
              <a:t>STATUS</a:t>
            </a:r>
          </a:p>
          <a:p>
            <a:pPr algn="ctr">
              <a:spcBef>
                <a:spcPct val="20000"/>
              </a:spcBef>
            </a:pPr>
            <a:r>
              <a:rPr lang="en-US" altLang="en-US" sz="1400">
                <a:latin typeface="Arial Narrow" panose="020B0606020202030204" pitchFamily="34" charset="0"/>
              </a:rPr>
              <a:t>X</a:t>
            </a:r>
            <a:endParaRPr lang="en-US" altLang="en-US" sz="1400" b="1">
              <a:latin typeface="Arial Narrow" panose="020B0606020202030204" pitchFamily="34" charset="0"/>
            </a:endParaRPr>
          </a:p>
        </p:txBody>
      </p:sp>
      <p:sp>
        <p:nvSpPr>
          <p:cNvPr id="53280" name="Text Box 165"/>
          <p:cNvSpPr txBox="1">
            <a:spLocks noChangeArrowheads="1"/>
          </p:cNvSpPr>
          <p:nvPr/>
        </p:nvSpPr>
        <p:spPr bwMode="auto">
          <a:xfrm>
            <a:off x="6096000" y="5283200"/>
            <a:ext cx="2433638" cy="8159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082675" algn="l"/>
              </a:tabLst>
              <a:defRPr>
                <a:solidFill>
                  <a:schemeClr val="tx1"/>
                </a:solidFill>
                <a:latin typeface="Arial" panose="020B0604020202020204" pitchFamily="34" charset="0"/>
              </a:defRPr>
            </a:lvl1pPr>
            <a:lvl2pPr marL="742950" indent="-285750">
              <a:tabLst>
                <a:tab pos="1082675" algn="l"/>
              </a:tabLst>
              <a:defRPr>
                <a:solidFill>
                  <a:schemeClr val="tx1"/>
                </a:solidFill>
                <a:latin typeface="Arial" panose="020B0604020202020204" pitchFamily="34" charset="0"/>
              </a:defRPr>
            </a:lvl2pPr>
            <a:lvl3pPr marL="1143000" indent="-228600">
              <a:tabLst>
                <a:tab pos="1082675" algn="l"/>
              </a:tabLst>
              <a:defRPr>
                <a:solidFill>
                  <a:schemeClr val="tx1"/>
                </a:solidFill>
                <a:latin typeface="Arial" panose="020B0604020202020204" pitchFamily="34" charset="0"/>
              </a:defRPr>
            </a:lvl3pPr>
            <a:lvl4pPr marL="1600200" indent="-228600">
              <a:tabLst>
                <a:tab pos="1082675" algn="l"/>
              </a:tabLst>
              <a:defRPr>
                <a:solidFill>
                  <a:schemeClr val="tx1"/>
                </a:solidFill>
                <a:latin typeface="Arial" panose="020B0604020202020204" pitchFamily="34" charset="0"/>
              </a:defRPr>
            </a:lvl4pPr>
            <a:lvl5pPr marL="2057400" indent="-228600">
              <a:tabLst>
                <a:tab pos="10826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0826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0826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0826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082675" algn="l"/>
              </a:tabLst>
              <a:defRPr>
                <a:solidFill>
                  <a:schemeClr val="tx1"/>
                </a:solidFill>
                <a:latin typeface="Arial" panose="020B0604020202020204" pitchFamily="34" charset="0"/>
              </a:defRPr>
            </a:lvl9pPr>
          </a:lstStyle>
          <a:p>
            <a:pPr>
              <a:spcBef>
                <a:spcPct val="20000"/>
              </a:spcBef>
            </a:pPr>
            <a:r>
              <a:rPr lang="en-US" altLang="en-US" sz="1400" u="sng">
                <a:latin typeface="Arial Narrow" panose="020B0606020202030204" pitchFamily="34" charset="0"/>
              </a:rPr>
              <a:t>STUDENT ID	STUDENT NAME</a:t>
            </a:r>
          </a:p>
          <a:p>
            <a:pPr>
              <a:spcBef>
                <a:spcPct val="20000"/>
              </a:spcBef>
            </a:pPr>
            <a:r>
              <a:rPr lang="en-US" altLang="en-US" sz="1400">
                <a:latin typeface="Arial Narrow" panose="020B0606020202030204" pitchFamily="34" charset="0"/>
              </a:rPr>
              <a:t>999-38-8476	Mary Ellen Kukow</a:t>
            </a:r>
          </a:p>
          <a:p>
            <a:pPr>
              <a:spcBef>
                <a:spcPct val="20000"/>
              </a:spcBef>
            </a:pPr>
            <a:r>
              <a:rPr lang="en-US" altLang="en-US" sz="1400">
                <a:latin typeface="Arial Narrow" panose="020B0606020202030204" pitchFamily="34" charset="0"/>
              </a:rPr>
              <a:t>999-39-5857	Robert Flynn</a:t>
            </a:r>
            <a:endParaRPr lang="en-US" altLang="en-US" sz="14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Tabular Report Design Principles (concluded)</a:t>
            </a:r>
          </a:p>
        </p:txBody>
      </p:sp>
      <p:graphicFrame>
        <p:nvGraphicFramePr>
          <p:cNvPr id="1643812" name="Group 292"/>
          <p:cNvGraphicFramePr>
            <a:graphicFrameLocks noGrp="1"/>
          </p:cNvGraphicFramePr>
          <p:nvPr/>
        </p:nvGraphicFramePr>
        <p:xfrm>
          <a:off x="533400" y="1371600"/>
          <a:ext cx="8610600" cy="5276850"/>
        </p:xfrm>
        <a:graphic>
          <a:graphicData uri="http://schemas.openxmlformats.org/drawingml/2006/table">
            <a:tbl>
              <a:tblPr/>
              <a:tblGrid>
                <a:gridCol w="1676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6574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Narrow" panose="020B0606020202030204" pitchFamily="34" charset="0"/>
                        </a:rPr>
                        <a:t>Design Issue</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Design Guideline</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Examples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118867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Formatting</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Data is often stored without formatting characters to save storage space. Outputs should reformat data to match the users’ norms.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266995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Control Breaks</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Groups of rows should be logically grouped in the report. The transition from one group to the next is called a control break and is frequently followed by subtotals for the group.</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1052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End of Report</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The end of a report should be clearly indicated to ensure that users have the entire report.</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anose="020B0606020202030204" pitchFamily="34" charset="0"/>
                      </a:endParaRP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5321" name="Text Box 273"/>
          <p:cNvSpPr txBox="1">
            <a:spLocks noChangeArrowheads="1"/>
          </p:cNvSpPr>
          <p:nvPr/>
        </p:nvSpPr>
        <p:spPr bwMode="auto">
          <a:xfrm>
            <a:off x="6248400" y="1784350"/>
            <a:ext cx="2689225" cy="10699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371600" algn="l"/>
              </a:tabLst>
              <a:defRPr>
                <a:solidFill>
                  <a:schemeClr val="tx1"/>
                </a:solidFill>
                <a:latin typeface="Arial" panose="020B0604020202020204" pitchFamily="34" charset="0"/>
              </a:defRPr>
            </a:lvl1pPr>
            <a:lvl2pPr marL="742950" indent="-285750">
              <a:tabLst>
                <a:tab pos="1371600" algn="l"/>
              </a:tabLst>
              <a:defRPr>
                <a:solidFill>
                  <a:schemeClr val="tx1"/>
                </a:solidFill>
                <a:latin typeface="Arial" panose="020B0604020202020204" pitchFamily="34" charset="0"/>
              </a:defRPr>
            </a:lvl2pPr>
            <a:lvl3pPr marL="1143000" indent="-228600">
              <a:tabLst>
                <a:tab pos="1371600" algn="l"/>
              </a:tabLst>
              <a:defRPr>
                <a:solidFill>
                  <a:schemeClr val="tx1"/>
                </a:solidFill>
                <a:latin typeface="Arial" panose="020B0604020202020204" pitchFamily="34" charset="0"/>
              </a:defRPr>
            </a:lvl3pPr>
            <a:lvl4pPr marL="1600200" indent="-228600">
              <a:tabLst>
                <a:tab pos="1371600" algn="l"/>
              </a:tabLst>
              <a:defRPr>
                <a:solidFill>
                  <a:schemeClr val="tx1"/>
                </a:solidFill>
                <a:latin typeface="Arial" panose="020B0604020202020204" pitchFamily="34" charset="0"/>
              </a:defRPr>
            </a:lvl4pPr>
            <a:lvl5pPr marL="2057400" indent="-228600">
              <a:tabLst>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l"/>
              </a:tabLst>
              <a:defRPr>
                <a:solidFill>
                  <a:schemeClr val="tx1"/>
                </a:solidFill>
                <a:latin typeface="Arial" panose="020B0604020202020204" pitchFamily="34" charset="0"/>
              </a:defRPr>
            </a:lvl9pPr>
          </a:lstStyle>
          <a:p>
            <a:r>
              <a:rPr lang="en-US" altLang="en-US" sz="1600">
                <a:latin typeface="Arial Narrow" panose="020B0606020202030204" pitchFamily="34" charset="0"/>
              </a:rPr>
              <a:t>As stored:	As output:</a:t>
            </a:r>
          </a:p>
          <a:p>
            <a:r>
              <a:rPr lang="en-US" altLang="en-US" sz="1600">
                <a:latin typeface="Arial Narrow" panose="020B0606020202030204" pitchFamily="34" charset="0"/>
              </a:rPr>
              <a:t>307877262	307-87-7262</a:t>
            </a:r>
          </a:p>
          <a:p>
            <a:r>
              <a:rPr lang="en-US" altLang="en-US" sz="1600">
                <a:latin typeface="Arial Narrow" panose="020B0606020202030204" pitchFamily="34" charset="0"/>
              </a:rPr>
              <a:t>8004445454	(800) 444-5454</a:t>
            </a:r>
          </a:p>
          <a:p>
            <a:r>
              <a:rPr lang="en-US" altLang="en-US" sz="1600">
                <a:latin typeface="Arial Narrow" panose="020B0606020202030204" pitchFamily="34" charset="0"/>
              </a:rPr>
              <a:t>02272004	Feb 27, 2004</a:t>
            </a:r>
          </a:p>
        </p:txBody>
      </p:sp>
      <p:sp>
        <p:nvSpPr>
          <p:cNvPr id="55322" name="Text Box 279"/>
          <p:cNvSpPr txBox="1">
            <a:spLocks noChangeArrowheads="1"/>
          </p:cNvSpPr>
          <p:nvPr/>
        </p:nvSpPr>
        <p:spPr bwMode="auto">
          <a:xfrm>
            <a:off x="6324600" y="5943600"/>
            <a:ext cx="2038350" cy="3365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Arial Narrow" panose="020B0606020202030204" pitchFamily="34" charset="0"/>
              </a:rPr>
              <a:t>*** END OF REPORT ***</a:t>
            </a:r>
          </a:p>
        </p:txBody>
      </p:sp>
      <p:sp>
        <p:nvSpPr>
          <p:cNvPr id="55323" name="Text Box 280"/>
          <p:cNvSpPr txBox="1">
            <a:spLocks noChangeArrowheads="1"/>
          </p:cNvSpPr>
          <p:nvPr/>
        </p:nvSpPr>
        <p:spPr bwMode="auto">
          <a:xfrm>
            <a:off x="5976938" y="3040063"/>
            <a:ext cx="3052762" cy="23971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692150" algn="l"/>
                <a:tab pos="3030538" algn="r"/>
              </a:tabLst>
              <a:defRPr>
                <a:solidFill>
                  <a:schemeClr val="tx1"/>
                </a:solidFill>
                <a:latin typeface="Arial" panose="020B0604020202020204" pitchFamily="34" charset="0"/>
              </a:defRPr>
            </a:lvl1pPr>
            <a:lvl2pPr marL="742950" indent="-285750">
              <a:tabLst>
                <a:tab pos="692150" algn="l"/>
                <a:tab pos="3030538" algn="r"/>
              </a:tabLst>
              <a:defRPr>
                <a:solidFill>
                  <a:schemeClr val="tx1"/>
                </a:solidFill>
                <a:latin typeface="Arial" panose="020B0604020202020204" pitchFamily="34" charset="0"/>
              </a:defRPr>
            </a:lvl2pPr>
            <a:lvl3pPr marL="1143000" indent="-228600">
              <a:tabLst>
                <a:tab pos="692150" algn="l"/>
                <a:tab pos="3030538" algn="r"/>
              </a:tabLst>
              <a:defRPr>
                <a:solidFill>
                  <a:schemeClr val="tx1"/>
                </a:solidFill>
                <a:latin typeface="Arial" panose="020B0604020202020204" pitchFamily="34" charset="0"/>
              </a:defRPr>
            </a:lvl3pPr>
            <a:lvl4pPr marL="1600200" indent="-228600">
              <a:tabLst>
                <a:tab pos="692150" algn="l"/>
                <a:tab pos="3030538" algn="r"/>
              </a:tabLst>
              <a:defRPr>
                <a:solidFill>
                  <a:schemeClr val="tx1"/>
                </a:solidFill>
                <a:latin typeface="Arial" panose="020B0604020202020204" pitchFamily="34" charset="0"/>
              </a:defRPr>
            </a:lvl4pPr>
            <a:lvl5pPr marL="2057400" indent="-228600">
              <a:tabLst>
                <a:tab pos="692150" algn="l"/>
                <a:tab pos="3030538"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3030538"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3030538"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3030538"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3030538" algn="r"/>
              </a:tabLst>
              <a:defRPr>
                <a:solidFill>
                  <a:schemeClr val="tx1"/>
                </a:solidFill>
                <a:latin typeface="Arial" panose="020B0604020202020204" pitchFamily="34" charset="0"/>
              </a:defRPr>
            </a:lvl9pPr>
          </a:lstStyle>
          <a:p>
            <a:pPr>
              <a:lnSpc>
                <a:spcPct val="90000"/>
              </a:lnSpc>
            </a:pPr>
            <a:r>
              <a:rPr lang="en-US" altLang="en-US" sz="1400">
                <a:latin typeface="Arial Narrow" panose="020B0606020202030204" pitchFamily="34" charset="0"/>
              </a:rPr>
              <a:t>RANK	NAME	SALARY</a:t>
            </a:r>
          </a:p>
          <a:p>
            <a:pPr>
              <a:lnSpc>
                <a:spcPct val="90000"/>
              </a:lnSpc>
            </a:pPr>
            <a:r>
              <a:rPr lang="en-US" altLang="en-US" sz="1400">
                <a:latin typeface="Arial Narrow" panose="020B0606020202030204" pitchFamily="34" charset="0"/>
              </a:rPr>
              <a:t>CPT	JANEWAY, K	175,000</a:t>
            </a:r>
          </a:p>
          <a:p>
            <a:pPr>
              <a:lnSpc>
                <a:spcPct val="90000"/>
              </a:lnSpc>
            </a:pPr>
            <a:r>
              <a:rPr lang="en-US" altLang="en-US" sz="1400">
                <a:latin typeface="Arial Narrow" panose="020B0606020202030204" pitchFamily="34" charset="0"/>
              </a:rPr>
              <a:t>CPT	KIRK, J	225,000</a:t>
            </a:r>
          </a:p>
          <a:p>
            <a:pPr>
              <a:lnSpc>
                <a:spcPct val="90000"/>
              </a:lnSpc>
            </a:pPr>
            <a:r>
              <a:rPr lang="en-US" altLang="en-US" sz="1400">
                <a:latin typeface="Arial Narrow" panose="020B0606020202030204" pitchFamily="34" charset="0"/>
              </a:rPr>
              <a:t>CPT	PICARD, J	200,000</a:t>
            </a:r>
          </a:p>
          <a:p>
            <a:pPr>
              <a:lnSpc>
                <a:spcPct val="90000"/>
              </a:lnSpc>
            </a:pPr>
            <a:r>
              <a:rPr lang="en-US" altLang="en-US" sz="1400">
                <a:latin typeface="Arial Narrow" panose="020B0606020202030204" pitchFamily="34" charset="0"/>
              </a:rPr>
              <a:t>CPT	SISKO, B	</a:t>
            </a:r>
            <a:r>
              <a:rPr lang="en-US" altLang="en-US" sz="1400" u="sng">
                <a:latin typeface="Arial Narrow" panose="020B0606020202030204" pitchFamily="34" charset="0"/>
              </a:rPr>
              <a:t>165,000</a:t>
            </a:r>
          </a:p>
          <a:p>
            <a:pPr>
              <a:lnSpc>
                <a:spcPct val="90000"/>
              </a:lnSpc>
            </a:pPr>
            <a:r>
              <a:rPr lang="en-US" altLang="en-US" sz="1400">
                <a:latin typeface="Arial Narrow" panose="020B0606020202030204" pitchFamily="34" charset="0"/>
              </a:rPr>
              <a:t>	CAPTAINS TOTAL	765,000</a:t>
            </a:r>
          </a:p>
          <a:p>
            <a:pPr>
              <a:lnSpc>
                <a:spcPct val="90000"/>
              </a:lnSpc>
            </a:pPr>
            <a:endParaRPr lang="en-US" altLang="en-US" sz="1400">
              <a:latin typeface="Arial Narrow" panose="020B0606020202030204" pitchFamily="34" charset="0"/>
            </a:endParaRPr>
          </a:p>
          <a:p>
            <a:pPr>
              <a:lnSpc>
                <a:spcPct val="90000"/>
              </a:lnSpc>
            </a:pPr>
            <a:r>
              <a:rPr lang="en-US" altLang="en-US" sz="1400">
                <a:latin typeface="Arial Narrow" panose="020B0606020202030204" pitchFamily="34" charset="0"/>
              </a:rPr>
              <a:t>LTC	CHAKOTAY	110,000</a:t>
            </a:r>
          </a:p>
          <a:p>
            <a:pPr>
              <a:lnSpc>
                <a:spcPct val="90000"/>
              </a:lnSpc>
            </a:pPr>
            <a:r>
              <a:rPr lang="en-US" altLang="en-US" sz="1400">
                <a:latin typeface="Arial Narrow" panose="020B0606020202030204" pitchFamily="34" charset="0"/>
              </a:rPr>
              <a:t>OTC	DATA	125,000</a:t>
            </a:r>
          </a:p>
          <a:p>
            <a:pPr>
              <a:lnSpc>
                <a:spcPct val="90000"/>
              </a:lnSpc>
            </a:pPr>
            <a:r>
              <a:rPr lang="en-US" altLang="en-US" sz="1400">
                <a:latin typeface="Arial Narrow" panose="020B0606020202030204" pitchFamily="34" charset="0"/>
              </a:rPr>
              <a:t>LTC	RICKER, W	140,000</a:t>
            </a:r>
          </a:p>
          <a:p>
            <a:pPr>
              <a:lnSpc>
                <a:spcPct val="90000"/>
              </a:lnSpc>
            </a:pPr>
            <a:r>
              <a:rPr lang="en-US" altLang="en-US" sz="1400">
                <a:latin typeface="Arial Narrow" panose="020B0606020202030204" pitchFamily="34" charset="0"/>
              </a:rPr>
              <a:t>LTC	SPOCK, S	</a:t>
            </a:r>
            <a:r>
              <a:rPr lang="en-US" altLang="en-US" sz="1400" u="sng">
                <a:latin typeface="Arial Narrow" panose="020B0606020202030204" pitchFamily="34" charset="0"/>
              </a:rPr>
              <a:t>155,000</a:t>
            </a:r>
          </a:p>
          <a:p>
            <a:pPr>
              <a:lnSpc>
                <a:spcPct val="90000"/>
              </a:lnSpc>
            </a:pPr>
            <a:r>
              <a:rPr lang="en-US" altLang="en-US" sz="1400">
                <a:latin typeface="Arial Narrow" panose="020B0606020202030204" pitchFamily="34" charset="0"/>
              </a:rPr>
              <a:t>	EXEC OFFCR TOTAL	530,000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Screen Output Design Principles</a:t>
            </a:r>
          </a:p>
        </p:txBody>
      </p:sp>
      <p:graphicFrame>
        <p:nvGraphicFramePr>
          <p:cNvPr id="1645683" name="Group 115"/>
          <p:cNvGraphicFramePr>
            <a:graphicFrameLocks noGrp="1"/>
          </p:cNvGraphicFramePr>
          <p:nvPr/>
        </p:nvGraphicFramePr>
        <p:xfrm>
          <a:off x="342900" y="1276350"/>
          <a:ext cx="8763000" cy="5394325"/>
        </p:xfrm>
        <a:graphic>
          <a:graphicData uri="http://schemas.openxmlformats.org/drawingml/2006/table">
            <a:tbl>
              <a:tblPr/>
              <a:tblGrid>
                <a:gridCol w="1541463">
                  <a:extLst>
                    <a:ext uri="{9D8B030D-6E8A-4147-A177-3AD203B41FA5}">
                      <a16:colId xmlns:a16="http://schemas.microsoft.com/office/drawing/2014/main" val="20000"/>
                    </a:ext>
                  </a:extLst>
                </a:gridCol>
                <a:gridCol w="7221537">
                  <a:extLst>
                    <a:ext uri="{9D8B030D-6E8A-4147-A177-3AD203B41FA5}">
                      <a16:colId xmlns:a16="http://schemas.microsoft.com/office/drawing/2014/main" val="20001"/>
                    </a:ext>
                  </a:extLst>
                </a:gridCol>
              </a:tblGrid>
              <a:tr h="640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Screen Design Consideration</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Design Guidelines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9142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Size</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The designer should consider the “lowest common denominator.” The default window size should be less than or equal to the worst resolution display in the user community.</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91429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Scrolling</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On-line outputs have the advantage of not being limited by the physical page. This can also be a disadvantage if important information such as column headings scrolls off the screen. If possible, freeze important headings at the top of a screen.</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640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Navigation</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Users should always have a sense of where they are in a network of on-line screens. Users also require the ability to navigate between screens.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640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Partitioning</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 Windows, zones are forms within forms. On the Internet, frames are pages within pages.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r h="640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Information Hiding</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On-line applications offer capabilities to hide information until it is either needed or becomes important. Techniques include drill-down and pop-up dialogue boxes.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5"/>
                  </a:ext>
                </a:extLst>
              </a:tr>
              <a:tr h="640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Highlighting</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Highlighting can call users’ attention to erroneous data, exception data, or specific problems. Highlighting can also be a distraction if misused.</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6"/>
                  </a:ext>
                </a:extLst>
              </a:tr>
              <a:tr h="36571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Printing</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Always provide users the option to print a permanent copy of the report.</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Report Customization</a:t>
            </a:r>
          </a:p>
        </p:txBody>
      </p:sp>
      <p:pic>
        <p:nvPicPr>
          <p:cNvPr id="59395" name="Picture 7" descr="whi74173_1511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66825"/>
            <a:ext cx="69246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p:txBody>
          <a:bodyPr/>
          <a:lstStyle/>
          <a:p>
            <a:pPr eaLnBrk="1" hangingPunct="1"/>
            <a:r>
              <a:rPr lang="en-US" altLang="en-US" smtClean="0"/>
              <a:t>Taxonomy for Computer-Generated Outputs</a:t>
            </a:r>
          </a:p>
        </p:txBody>
      </p:sp>
      <p:graphicFrame>
        <p:nvGraphicFramePr>
          <p:cNvPr id="1600868" name="Group 356"/>
          <p:cNvGraphicFramePr>
            <a:graphicFrameLocks noGrp="1"/>
          </p:cNvGraphicFramePr>
          <p:nvPr/>
        </p:nvGraphicFramePr>
        <p:xfrm>
          <a:off x="838200" y="1222375"/>
          <a:ext cx="8305800" cy="5632450"/>
        </p:xfrm>
        <a:graphic>
          <a:graphicData uri="http://schemas.openxmlformats.org/drawingml/2006/table">
            <a:tbl>
              <a:tblPr/>
              <a:tblGrid>
                <a:gridCol w="1295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497138">
                  <a:extLst>
                    <a:ext uri="{9D8B030D-6E8A-4147-A177-3AD203B41FA5}">
                      <a16:colId xmlns:a16="http://schemas.microsoft.com/office/drawing/2014/main" val="20002"/>
                    </a:ext>
                  </a:extLst>
                </a:gridCol>
                <a:gridCol w="2227262">
                  <a:extLst>
                    <a:ext uri="{9D8B030D-6E8A-4147-A177-3AD203B41FA5}">
                      <a16:colId xmlns:a16="http://schemas.microsoft.com/office/drawing/2014/main" val="20003"/>
                    </a:ext>
                  </a:extLst>
                </a:gridCol>
              </a:tblGrid>
              <a:tr h="6949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Distribution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Delivery</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Internal Output (reporting)</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Turnaround Output (external; then internal)</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External Output (transactions)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146297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Printer</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Detailed, summary, or exception information printed on hard-copy reports for internal business use.</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Business transactions printed on business forms that will eventually be returned as input business transactions.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Business transactions printed on business forms that conclude the business transactions.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173728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Screen</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Detailed, summary, or exception information displayed on monitors for internal business use.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anose="020B0606020202030204" pitchFamily="34" charset="0"/>
                      </a:endParaRP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Business transactions displayed on monitors in forms or windows that will also be used to input other data to initiate a related transaction.</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Business transactions displayed on business forms that conclude the business transactions.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173728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Point-of-Sale Terminals</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Information printed or displayed on special-purpose terminals dedicated to specific internal business functions.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Information printed or displayed on a special-purpose terminal for the purpose of initiating a follow-up business transaction.</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Information printed or displayed on special-purpose terminals dedicated to customers.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9246" name="Line 346"/>
          <p:cNvSpPr>
            <a:spLocks noChangeShapeType="1"/>
          </p:cNvSpPr>
          <p:nvPr/>
        </p:nvSpPr>
        <p:spPr bwMode="auto">
          <a:xfrm>
            <a:off x="838200" y="1524000"/>
            <a:ext cx="12954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Tabular Report Prototype</a:t>
            </a:r>
          </a:p>
        </p:txBody>
      </p:sp>
      <p:pic>
        <p:nvPicPr>
          <p:cNvPr id="61443" name="Picture 6" descr="whi74173_151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266825"/>
            <a:ext cx="561975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Graphical Report Prototype</a:t>
            </a:r>
          </a:p>
        </p:txBody>
      </p:sp>
      <p:pic>
        <p:nvPicPr>
          <p:cNvPr id="63491" name="Picture 5" descr="whi74173_1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43050"/>
            <a:ext cx="68580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Record-at-a-Time Output Prototype</a:t>
            </a:r>
          </a:p>
        </p:txBody>
      </p:sp>
      <p:pic>
        <p:nvPicPr>
          <p:cNvPr id="65539" name="Picture 6" descr="whi74173_1513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1266825"/>
            <a:ext cx="48291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t>Web Database Output Prototype</a:t>
            </a:r>
          </a:p>
        </p:txBody>
      </p:sp>
      <p:pic>
        <p:nvPicPr>
          <p:cNvPr id="67587" name="Picture 8" descr="whi74173_1514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1323975"/>
            <a:ext cx="47148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mtClean="0"/>
              <a:t>Windows/Web Media Player Output Prototype</a:t>
            </a:r>
          </a:p>
        </p:txBody>
      </p:sp>
      <p:pic>
        <p:nvPicPr>
          <p:cNvPr id="69635" name="Picture 7" descr="whi74173_1515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66825"/>
            <a:ext cx="47625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787400" y="0"/>
            <a:ext cx="8153400" cy="1143000"/>
          </a:xfrm>
        </p:spPr>
        <p:txBody>
          <a:bodyPr/>
          <a:lstStyle/>
          <a:p>
            <a:pPr eaLnBrk="1" hangingPunct="1"/>
            <a:r>
              <a:rPr lang="en-US" altLang="en-US" smtClean="0"/>
              <a:t>Place new order</a:t>
            </a:r>
          </a:p>
        </p:txBody>
      </p:sp>
      <p:sp>
        <p:nvSpPr>
          <p:cNvPr id="3" name="Content Placeholder 2"/>
          <p:cNvSpPr>
            <a:spLocks noGrp="1"/>
          </p:cNvSpPr>
          <p:nvPr>
            <p:ph idx="1"/>
          </p:nvPr>
        </p:nvSpPr>
        <p:spPr>
          <a:xfrm>
            <a:off x="914400" y="762000"/>
            <a:ext cx="8001000" cy="5181600"/>
          </a:xfrm>
        </p:spPr>
        <p:txBody>
          <a:bodyPr/>
          <a:lstStyle/>
          <a:p>
            <a:pPr eaLnBrk="1" hangingPunct="1">
              <a:defRPr/>
            </a:pPr>
            <a:endParaRPr lang="en-US" dirty="0" smtClean="0"/>
          </a:p>
          <a:p>
            <a:pPr eaLnBrk="1" hangingPunct="1">
              <a:defRPr/>
            </a:pPr>
            <a:r>
              <a:rPr lang="en-US" dirty="0" smtClean="0"/>
              <a:t>Internal (Detailed, summary , Exception)</a:t>
            </a:r>
          </a:p>
          <a:p>
            <a:pPr lvl="1" eaLnBrk="1" hangingPunct="1">
              <a:defRPr/>
            </a:pPr>
            <a:r>
              <a:rPr lang="en-US" dirty="0" smtClean="0"/>
              <a:t>List of members, List of Products ….</a:t>
            </a:r>
          </a:p>
          <a:p>
            <a:pPr lvl="1" eaLnBrk="1" hangingPunct="1">
              <a:defRPr/>
            </a:pPr>
            <a:r>
              <a:rPr lang="en-US" dirty="0" smtClean="0"/>
              <a:t>Member based orders, members based agreement, order based order detail ….</a:t>
            </a:r>
          </a:p>
          <a:p>
            <a:pPr lvl="1" eaLnBrk="1" hangingPunct="1">
              <a:defRPr/>
            </a:pPr>
            <a:r>
              <a:rPr lang="en-US" dirty="0" smtClean="0"/>
              <a:t>Duplicate agreement, missing transactions of members, missing transactions of products ..</a:t>
            </a:r>
          </a:p>
          <a:p>
            <a:pPr marL="514350" indent="-457200" eaLnBrk="1" hangingPunct="1">
              <a:defRPr/>
            </a:pPr>
            <a:r>
              <a:rPr lang="en-US" dirty="0" smtClean="0"/>
              <a:t>External</a:t>
            </a:r>
          </a:p>
          <a:p>
            <a:pPr lvl="2" eaLnBrk="1" hangingPunct="1">
              <a:defRPr/>
            </a:pPr>
            <a:r>
              <a:rPr lang="en-US" dirty="0" smtClean="0"/>
              <a:t>Order bill, contract, back order, …</a:t>
            </a:r>
          </a:p>
          <a:p>
            <a:pPr eaLnBrk="1" hangingPunct="1">
              <a:defRPr/>
            </a:pPr>
            <a:r>
              <a:rPr lang="en-US" dirty="0" smtClean="0"/>
              <a:t>Turn around</a:t>
            </a:r>
          </a:p>
          <a:p>
            <a:pPr marL="914400" lvl="2" indent="0" eaLnBrk="1" hangingPunct="1">
              <a:buFontTx/>
              <a:buNone/>
              <a:defRPr/>
            </a:pPr>
            <a:r>
              <a:rPr lang="en-US" dirty="0" smtClean="0"/>
              <a:t>Bill , invoices, payments </a:t>
            </a:r>
          </a:p>
          <a:p>
            <a:pPr eaLnBrk="1" hangingPunct="1">
              <a:defRPr/>
            </a:pPr>
            <a:endParaRPr lang="en-US" dirty="0" smtClean="0"/>
          </a:p>
        </p:txBody>
      </p:sp>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Taxonomy for Computer-Generated Outputs (concluded)</a:t>
            </a:r>
          </a:p>
        </p:txBody>
      </p:sp>
      <p:graphicFrame>
        <p:nvGraphicFramePr>
          <p:cNvPr id="1602806" name="Group 246"/>
          <p:cNvGraphicFramePr>
            <a:graphicFrameLocks noGrp="1"/>
          </p:cNvGraphicFramePr>
          <p:nvPr/>
        </p:nvGraphicFramePr>
        <p:xfrm>
          <a:off x="838200" y="1195388"/>
          <a:ext cx="8305800" cy="5508625"/>
        </p:xfrm>
        <a:graphic>
          <a:graphicData uri="http://schemas.openxmlformats.org/drawingml/2006/table">
            <a:tbl>
              <a:tblPr/>
              <a:tblGrid>
                <a:gridCol w="1295400">
                  <a:extLst>
                    <a:ext uri="{9D8B030D-6E8A-4147-A177-3AD203B41FA5}">
                      <a16:colId xmlns:a16="http://schemas.microsoft.com/office/drawing/2014/main" val="20000"/>
                    </a:ext>
                  </a:extLst>
                </a:gridCol>
                <a:gridCol w="2454275">
                  <a:extLst>
                    <a:ext uri="{9D8B030D-6E8A-4147-A177-3AD203B41FA5}">
                      <a16:colId xmlns:a16="http://schemas.microsoft.com/office/drawing/2014/main" val="20001"/>
                    </a:ext>
                  </a:extLst>
                </a:gridCol>
                <a:gridCol w="2568575">
                  <a:extLst>
                    <a:ext uri="{9D8B030D-6E8A-4147-A177-3AD203B41FA5}">
                      <a16:colId xmlns:a16="http://schemas.microsoft.com/office/drawing/2014/main" val="20002"/>
                    </a:ext>
                  </a:extLst>
                </a:gridCol>
                <a:gridCol w="1987550">
                  <a:extLst>
                    <a:ext uri="{9D8B030D-6E8A-4147-A177-3AD203B41FA5}">
                      <a16:colId xmlns:a16="http://schemas.microsoft.com/office/drawing/2014/main" val="20003"/>
                    </a:ext>
                  </a:extLst>
                </a:gridCol>
              </a:tblGrid>
              <a:tr h="69491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Distribution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Delivery</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Internal Output (reporting)</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Turnaround Output (external; then internal)</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External Output (transactions)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118866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Multimedia</a:t>
                      </a:r>
                      <a:br>
                        <a:rPr kumimoji="0" lang="en-US" sz="1800" b="1" i="0" u="none" strike="noStrike" cap="none" normalizeH="0" baseline="0" smtClean="0">
                          <a:ln>
                            <a:noFill/>
                          </a:ln>
                          <a:solidFill>
                            <a:schemeClr val="tx1"/>
                          </a:solidFill>
                          <a:effectLst/>
                          <a:latin typeface="Arial Narrow" panose="020B0606020202030204" pitchFamily="34" charset="0"/>
                        </a:rPr>
                      </a:br>
                      <a:r>
                        <a:rPr kumimoji="0" lang="en-US" sz="1800" b="1" i="0" u="none" strike="noStrike" cap="none" normalizeH="0" baseline="0" smtClean="0">
                          <a:ln>
                            <a:noFill/>
                          </a:ln>
                          <a:solidFill>
                            <a:schemeClr val="tx1"/>
                          </a:solidFill>
                          <a:effectLst/>
                          <a:latin typeface="Arial Narrow" panose="020B0606020202030204" pitchFamily="34" charset="0"/>
                        </a:rPr>
                        <a:t>(audio or video)</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Information transformed into speech for internal users.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Information transformed into speech for external users who respond with speech or tone input data. </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Information transformed into speech for external users.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91435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E-mail</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Displayed messages related to internal business information.</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Displayed messages intended to initiate business transactions.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Displayed messages related to business transactions.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146297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Hyperlinks</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Web-based links to internal information that is enabled via HTML or XML formats.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Web-based links incorporated into Web-based input pages to provide users with access to additional information.</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Web-based links incorporated into Web-based transactions.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124771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anose="020B0606020202030204" pitchFamily="34" charset="0"/>
                        </a:rPr>
                        <a:t>Microfiche</a:t>
                      </a:r>
                    </a:p>
                  </a:txBody>
                  <a:tcPr marT="45718" marB="457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anose="020B0606020202030204" pitchFamily="34" charset="0"/>
                        </a:rPr>
                        <a:t>Archival of internal management reports to microfilm that requires minimal physical storage space.</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Not applicable unless there is an internal need to archive turnaround documents.</a:t>
                      </a:r>
                    </a:p>
                  </a:txBody>
                  <a:tcPr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anose="020B0606020202030204" pitchFamily="34" charset="0"/>
                        </a:rPr>
                        <a:t>Not applicable unless there is an internal need for copies of external reports.</a:t>
                      </a:r>
                    </a:p>
                  </a:txBody>
                  <a:tcPr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299" name="Line 247"/>
          <p:cNvSpPr>
            <a:spLocks noChangeShapeType="1"/>
          </p:cNvSpPr>
          <p:nvPr/>
        </p:nvSpPr>
        <p:spPr bwMode="auto">
          <a:xfrm>
            <a:off x="838200" y="1524000"/>
            <a:ext cx="12954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Internal Outputs</a:t>
            </a:r>
          </a:p>
        </p:txBody>
      </p:sp>
      <p:sp>
        <p:nvSpPr>
          <p:cNvPr id="13315" name="Rectangle 3"/>
          <p:cNvSpPr>
            <a:spLocks noGrp="1" noChangeArrowheads="1"/>
          </p:cNvSpPr>
          <p:nvPr>
            <p:ph type="body" idx="1"/>
          </p:nvPr>
        </p:nvSpPr>
        <p:spPr>
          <a:xfrm>
            <a:off x="685800" y="1447800"/>
            <a:ext cx="8153400" cy="5105400"/>
          </a:xfrm>
        </p:spPr>
        <p:txBody>
          <a:bodyPr/>
          <a:lstStyle/>
          <a:p>
            <a:pPr eaLnBrk="1" hangingPunct="1">
              <a:lnSpc>
                <a:spcPct val="90000"/>
              </a:lnSpc>
              <a:spcBef>
                <a:spcPct val="5000"/>
              </a:spcBef>
              <a:buFontTx/>
              <a:buNone/>
            </a:pPr>
            <a:r>
              <a:rPr lang="en-US" altLang="en-US" sz="2400" smtClean="0"/>
              <a:t>	</a:t>
            </a:r>
            <a:r>
              <a:rPr lang="en-US" altLang="en-US" sz="2400" b="1" smtClean="0"/>
              <a:t>Internal output</a:t>
            </a:r>
            <a:r>
              <a:rPr lang="en-US" altLang="en-US" sz="2400" smtClean="0"/>
              <a:t> – an output intended for system owners and system users within an organization.</a:t>
            </a:r>
            <a:br>
              <a:rPr lang="en-US" altLang="en-US" sz="2400" smtClean="0"/>
            </a:br>
            <a:endParaRPr lang="en-US" altLang="en-US" sz="2400" smtClean="0"/>
          </a:p>
          <a:p>
            <a:pPr lvl="1" eaLnBrk="1" hangingPunct="1">
              <a:lnSpc>
                <a:spcPct val="90000"/>
              </a:lnSpc>
              <a:buFontTx/>
              <a:buNone/>
            </a:pPr>
            <a:r>
              <a:rPr lang="en-US" altLang="en-US" sz="2000" b="1" smtClean="0"/>
              <a:t>	Detailed report</a:t>
            </a:r>
            <a:r>
              <a:rPr lang="en-US" altLang="en-US" sz="2000" smtClean="0"/>
              <a:t> – an internal output that presents information with little or no filtering</a:t>
            </a:r>
          </a:p>
          <a:p>
            <a:pPr lvl="2" eaLnBrk="1" hangingPunct="1">
              <a:lnSpc>
                <a:spcPct val="90000"/>
              </a:lnSpc>
            </a:pPr>
            <a:r>
              <a:rPr lang="en-US" altLang="en-US" sz="1800" smtClean="0"/>
              <a:t>Example: A listing of all customers</a:t>
            </a:r>
          </a:p>
          <a:p>
            <a:pPr lvl="2" eaLnBrk="1" hangingPunct="1">
              <a:lnSpc>
                <a:spcPct val="90000"/>
              </a:lnSpc>
            </a:pPr>
            <a:r>
              <a:rPr lang="en-US" altLang="en-US" sz="1800" smtClean="0"/>
              <a:t>PR, I, SI, PL, OA</a:t>
            </a:r>
            <a:br>
              <a:rPr lang="en-US" altLang="en-US" sz="1800" smtClean="0"/>
            </a:br>
            <a:endParaRPr lang="en-US" altLang="en-US" sz="1800" smtClean="0"/>
          </a:p>
          <a:p>
            <a:pPr lvl="1" eaLnBrk="1" hangingPunct="1">
              <a:lnSpc>
                <a:spcPct val="90000"/>
              </a:lnSpc>
              <a:buFontTx/>
              <a:buNone/>
            </a:pPr>
            <a:r>
              <a:rPr lang="en-US" altLang="en-US" sz="2000" smtClean="0"/>
              <a:t>	</a:t>
            </a:r>
            <a:r>
              <a:rPr lang="en-US" altLang="en-US" sz="2000" b="1" smtClean="0"/>
              <a:t>Summary report</a:t>
            </a:r>
            <a:r>
              <a:rPr lang="en-US" altLang="en-US" sz="2000" smtClean="0"/>
              <a:t> – an internal output that categorizes information for managers</a:t>
            </a:r>
          </a:p>
          <a:p>
            <a:pPr lvl="2" eaLnBrk="1" hangingPunct="1">
              <a:lnSpc>
                <a:spcPct val="90000"/>
              </a:lnSpc>
            </a:pPr>
            <a:r>
              <a:rPr lang="en-US" altLang="en-US" sz="1800" smtClean="0"/>
              <a:t>Do not have to wade through details.</a:t>
            </a:r>
          </a:p>
          <a:p>
            <a:pPr lvl="2" eaLnBrk="1" hangingPunct="1">
              <a:lnSpc>
                <a:spcPct val="90000"/>
              </a:lnSpc>
            </a:pPr>
            <a:r>
              <a:rPr lang="en-US" altLang="en-US" sz="1800" smtClean="0"/>
              <a:t>Increasingly presented in graphical formats using charts</a:t>
            </a:r>
          </a:p>
          <a:p>
            <a:pPr lvl="2" eaLnBrk="1" hangingPunct="1">
              <a:lnSpc>
                <a:spcPct val="90000"/>
              </a:lnSpc>
            </a:pPr>
            <a:r>
              <a:rPr lang="en-US" altLang="en-US" sz="1800" smtClean="0"/>
              <a:t>Example: A count of customers by region</a:t>
            </a:r>
          </a:p>
          <a:p>
            <a:pPr lvl="2" eaLnBrk="1" hangingPunct="1">
              <a:lnSpc>
                <a:spcPct val="90000"/>
              </a:lnSpc>
            </a:pPr>
            <a:r>
              <a:rPr lang="en-US" altLang="en-US" sz="1800" smtClean="0"/>
              <a:t>Aggregate operations : Sum (amount), count( no of times), avg, Min, Max, First, Last</a:t>
            </a:r>
          </a:p>
          <a:p>
            <a:pPr lvl="2" eaLnBrk="1" hangingPunct="1">
              <a:lnSpc>
                <a:spcPct val="90000"/>
              </a:lnSpc>
            </a:pPr>
            <a:r>
              <a:rPr lang="en-US" altLang="en-US" sz="1800" smtClean="0"/>
              <a:t>Pr- tr, tr –TLI, pl- Tr, tr- SubTr</a:t>
            </a:r>
          </a:p>
          <a:p>
            <a:pPr lvl="2" eaLnBrk="1" hangingPunct="1">
              <a:lnSpc>
                <a:spcPct val="90000"/>
              </a:lnSpc>
              <a:buFontTx/>
              <a:buNone/>
            </a:pPr>
            <a:endParaRPr lang="en-US" altLang="en-US" sz="1800" smtClean="0"/>
          </a:p>
          <a:p>
            <a:pPr lvl="1" eaLnBrk="1" hangingPunct="1">
              <a:lnSpc>
                <a:spcPct val="90000"/>
              </a:lnSpc>
              <a:buFontTx/>
              <a:buNone/>
            </a:pPr>
            <a:r>
              <a:rPr lang="en-US" altLang="en-US" sz="2000" smtClean="0"/>
              <a:t>	</a:t>
            </a:r>
            <a:endParaRPr lang="en-US" altLang="en-US" sz="1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endParaRPr lang="en-US" altLang="en-US" smtClean="0"/>
          </a:p>
        </p:txBody>
      </p:sp>
      <p:sp>
        <p:nvSpPr>
          <p:cNvPr id="15363" name="Content Placeholder 2"/>
          <p:cNvSpPr>
            <a:spLocks noGrp="1"/>
          </p:cNvSpPr>
          <p:nvPr>
            <p:ph idx="1"/>
          </p:nvPr>
        </p:nvSpPr>
        <p:spPr/>
        <p:txBody>
          <a:bodyPr/>
          <a:lstStyle/>
          <a:p>
            <a:pPr lvl="1" eaLnBrk="1" hangingPunct="1">
              <a:lnSpc>
                <a:spcPct val="90000"/>
              </a:lnSpc>
              <a:buFontTx/>
              <a:buNone/>
            </a:pPr>
            <a:r>
              <a:rPr lang="en-US" altLang="en-US" sz="2000" b="1" smtClean="0"/>
              <a:t>Exception report</a:t>
            </a:r>
            <a:r>
              <a:rPr lang="en-US" altLang="en-US" sz="2000" smtClean="0"/>
              <a:t> – An internal output that filters data to report exceptions to some condition or standard.</a:t>
            </a:r>
          </a:p>
          <a:p>
            <a:pPr lvl="2" eaLnBrk="1" hangingPunct="1">
              <a:lnSpc>
                <a:spcPct val="90000"/>
              </a:lnSpc>
            </a:pPr>
            <a:r>
              <a:rPr lang="en-US" altLang="en-US" sz="1800" smtClean="0"/>
              <a:t>Example: A listing of customers with past due accounts </a:t>
            </a:r>
          </a:p>
          <a:p>
            <a:pPr eaLnBrk="1" hangingPunct="1"/>
            <a:r>
              <a:rPr lang="en-US" altLang="en-US" smtClean="0"/>
              <a:t>Missing</a:t>
            </a:r>
          </a:p>
          <a:p>
            <a:pPr eaLnBrk="1" hangingPunct="1"/>
            <a:r>
              <a:rPr lang="en-US" altLang="en-US" smtClean="0"/>
              <a:t>Duplicates </a:t>
            </a:r>
          </a:p>
          <a:p>
            <a:pPr eaLnBrk="1" hangingPunct="1"/>
            <a:r>
              <a:rPr lang="en-US" altLang="en-US" smtClean="0"/>
              <a:t>Delete </a:t>
            </a:r>
          </a:p>
          <a:p>
            <a:pPr eaLnBrk="1" hangingPunct="1"/>
            <a:r>
              <a:rPr lang="en-US" altLang="en-US" smtClean="0"/>
              <a:t>Multiple parameters ( and, or)</a:t>
            </a:r>
          </a:p>
          <a:p>
            <a:pPr eaLnBrk="1" hangingPunct="1"/>
            <a:r>
              <a:rPr lang="en-US" altLang="en-US" smtClean="0"/>
              <a:t>Min, max , peaks</a:t>
            </a:r>
          </a:p>
          <a:p>
            <a:pPr eaLnBrk="1" hangingPunct="1"/>
            <a:endParaRPr lang="en-US" altLang="en-US" smtClean="0"/>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n-US" altLang="en-US" smtClean="0"/>
          </a:p>
        </p:txBody>
      </p:sp>
      <p:sp>
        <p:nvSpPr>
          <p:cNvPr id="16387" name="Content Placeholder 2"/>
          <p:cNvSpPr>
            <a:spLocks noGrp="1"/>
          </p:cNvSpPr>
          <p:nvPr>
            <p:ph idx="1"/>
          </p:nvPr>
        </p:nvSpPr>
        <p:spPr/>
        <p:txBody>
          <a:bodyPr/>
          <a:lstStyle/>
          <a:p>
            <a:pPr eaLnBrk="1" hangingPunct="1"/>
            <a:endParaRPr lang="en-US" altLang="en-US" smtClean="0"/>
          </a:p>
        </p:txBody>
      </p:sp>
      <p:pic>
        <p:nvPicPr>
          <p:cNvPr id="163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8178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Detailed Report</a:t>
            </a:r>
          </a:p>
        </p:txBody>
      </p:sp>
      <p:pic>
        <p:nvPicPr>
          <p:cNvPr id="17411" name="Picture 6" descr="whi74173_15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66850"/>
            <a:ext cx="5715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Summary Report</a:t>
            </a:r>
          </a:p>
        </p:txBody>
      </p:sp>
      <p:pic>
        <p:nvPicPr>
          <p:cNvPr id="19459" name="Picture 6" descr="whi74173_150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47800"/>
            <a:ext cx="5715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ten_Intro_temp">
  <a:themeElements>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_Intro_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_Intro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_Intro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_Intro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_Intro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_Intro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_Intro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_Intro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_Intro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_Intro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_Intro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_Intro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Whitten_Intro_temp</Template>
  <TotalTime>36</TotalTime>
  <Pages>5</Pages>
  <Words>2894</Words>
  <Application>Microsoft Office PowerPoint</Application>
  <PresentationFormat>On-screen Show (4:3)</PresentationFormat>
  <Paragraphs>409</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Book Antiqua</vt:lpstr>
      <vt:lpstr>Times New Roman</vt:lpstr>
      <vt:lpstr>Arial Narrow</vt:lpstr>
      <vt:lpstr>Whitten_Intro_temp</vt:lpstr>
      <vt:lpstr>Chapter 14</vt:lpstr>
      <vt:lpstr>Objectives</vt:lpstr>
      <vt:lpstr>Taxonomy for Computer-Generated Outputs</vt:lpstr>
      <vt:lpstr>Taxonomy for Computer-Generated Outputs (concluded)</vt:lpstr>
      <vt:lpstr>Internal Outputs</vt:lpstr>
      <vt:lpstr>PowerPoint Presentation</vt:lpstr>
      <vt:lpstr>PowerPoint Presentation</vt:lpstr>
      <vt:lpstr>Detailed Report</vt:lpstr>
      <vt:lpstr>Summary Report</vt:lpstr>
      <vt:lpstr>Exception Report</vt:lpstr>
      <vt:lpstr>External Outputs</vt:lpstr>
      <vt:lpstr>External Document</vt:lpstr>
      <vt:lpstr>Turnaround Document</vt:lpstr>
      <vt:lpstr>Implementation Methods for Outputs</vt:lpstr>
      <vt:lpstr>Chart Types</vt:lpstr>
      <vt:lpstr>Chart Types (concluded)</vt:lpstr>
      <vt:lpstr>Output Design with a Modern CASE Tool</vt:lpstr>
      <vt:lpstr>Output Design with a Report Writer Tool</vt:lpstr>
      <vt:lpstr>Output Design with a Report Writer Tool (continued)</vt:lpstr>
      <vt:lpstr>Output Design Guidelines</vt:lpstr>
      <vt:lpstr>Output Design Guidelines (cont.)</vt:lpstr>
      <vt:lpstr>Output Design Process</vt:lpstr>
      <vt:lpstr>A Logical Data Structure for Output Requirements</vt:lpstr>
      <vt:lpstr>Important aspects</vt:lpstr>
      <vt:lpstr>Tabular Report Design Principles</vt:lpstr>
      <vt:lpstr>Tabular Report Design Principles (cont.)</vt:lpstr>
      <vt:lpstr>Tabular Report Design Principles (concluded)</vt:lpstr>
      <vt:lpstr>Screen Output Design Principles</vt:lpstr>
      <vt:lpstr>Report Customization</vt:lpstr>
      <vt:lpstr>Tabular Report Prototype</vt:lpstr>
      <vt:lpstr>Graphical Report Prototype</vt:lpstr>
      <vt:lpstr>Record-at-a-Time Output Prototype</vt:lpstr>
      <vt:lpstr>Web Database Output Prototype</vt:lpstr>
      <vt:lpstr>Windows/Web Media Player Output Prototype</vt:lpstr>
      <vt:lpstr>Place new 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Analyis &amp; Design Training Agenda</dc:title>
  <dc:subject/>
  <dc:creator>Lockheed Martin</dc:creator>
  <cp:keywords/>
  <dc:description/>
  <cp:lastModifiedBy>Muhammad Talha Zia</cp:lastModifiedBy>
  <cp:revision>309</cp:revision>
  <cp:lastPrinted>1999-02-22T19:32:19Z</cp:lastPrinted>
  <dcterms:created xsi:type="dcterms:W3CDTF">1996-06-28T11:49:40Z</dcterms:created>
  <dcterms:modified xsi:type="dcterms:W3CDTF">2024-09-21T10:02:36Z</dcterms:modified>
</cp:coreProperties>
</file>